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4.xml" ContentType="application/vnd.openxmlformats-officedocument.presentationml.tags+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handoutMasterIdLst>
    <p:handoutMasterId r:id="rId16"/>
  </p:handoutMasterIdLst>
  <p:sldIdLst>
    <p:sldId id="1814" r:id="rId2"/>
    <p:sldId id="1882" r:id="rId3"/>
    <p:sldId id="1883" r:id="rId4"/>
    <p:sldId id="1866" r:id="rId5"/>
    <p:sldId id="1867" r:id="rId6"/>
    <p:sldId id="1850" r:id="rId7"/>
    <p:sldId id="1869" r:id="rId8"/>
    <p:sldId id="1886" r:id="rId9"/>
    <p:sldId id="1880" r:id="rId10"/>
    <p:sldId id="1888" r:id="rId11"/>
    <p:sldId id="1881" r:id="rId12"/>
    <p:sldId id="1878" r:id="rId13"/>
    <p:sldId id="261" r:id="rId14"/>
  </p:sldIdLst>
  <p:sldSz cx="10693400" cy="7639050"/>
  <p:notesSz cx="10693400" cy="7639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42"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001E5C"/>
    <a:srgbClr val="181202"/>
    <a:srgbClr val="F7FC3E"/>
    <a:srgbClr val="1E1C11"/>
    <a:srgbClr val="1B395F"/>
    <a:srgbClr val="FF0000"/>
    <a:srgbClr val="FD3E40"/>
    <a:srgbClr val="2A486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09" autoAdjust="0"/>
    <p:restoredTop sz="92923" autoAdjust="0"/>
  </p:normalViewPr>
  <p:slideViewPr>
    <p:cSldViewPr showGuides="1">
      <p:cViewPr varScale="1">
        <p:scale>
          <a:sx n="54" d="100"/>
          <a:sy n="54" d="100"/>
        </p:scale>
        <p:origin x="1408" y="68"/>
      </p:cViewPr>
      <p:guideLst>
        <p:guide orient="horz" pos="2842"/>
        <p:guide pos="2160"/>
      </p:guideLst>
    </p:cSldViewPr>
  </p:slideViewPr>
  <p:notesTextViewPr>
    <p:cViewPr>
      <p:scale>
        <a:sx n="100" d="100"/>
        <a:sy n="100" d="100"/>
      </p:scale>
      <p:origin x="0" y="0"/>
    </p:cViewPr>
  </p:notesTextViewPr>
  <p:sorterViewPr>
    <p:cViewPr>
      <p:scale>
        <a:sx n="100" d="100"/>
        <a:sy n="100" d="100"/>
      </p:scale>
      <p:origin x="0" y="-3396"/>
    </p:cViewPr>
  </p:sorterViewPr>
  <p:notesViewPr>
    <p:cSldViewPr>
      <p:cViewPr varScale="1">
        <p:scale>
          <a:sx n="65" d="100"/>
          <a:sy n="65" d="100"/>
        </p:scale>
        <p:origin x="187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mmm\-yy</c:formatCode>
                <c:ptCount val="12"/>
                <c:pt idx="0">
                  <c:v>45597</c:v>
                </c:pt>
                <c:pt idx="1">
                  <c:v>45627</c:v>
                </c:pt>
                <c:pt idx="2">
                  <c:v>45658</c:v>
                </c:pt>
                <c:pt idx="3">
                  <c:v>45689</c:v>
                </c:pt>
                <c:pt idx="4">
                  <c:v>45717</c:v>
                </c:pt>
                <c:pt idx="5">
                  <c:v>45748</c:v>
                </c:pt>
                <c:pt idx="6">
                  <c:v>45778</c:v>
                </c:pt>
                <c:pt idx="7">
                  <c:v>45809</c:v>
                </c:pt>
                <c:pt idx="8">
                  <c:v>45839</c:v>
                </c:pt>
                <c:pt idx="9" formatCode="d\-mmm">
                  <c:v>45870</c:v>
                </c:pt>
                <c:pt idx="10" formatCode="d\-mmm">
                  <c:v>45901</c:v>
                </c:pt>
                <c:pt idx="11" formatCode="d\-mmm">
                  <c:v>45931</c:v>
                </c:pt>
              </c:numCache>
            </c:numRef>
          </c:cat>
          <c:val>
            <c:numRef>
              <c:f>Sheet1!$B$2:$B$13</c:f>
              <c:numCache>
                <c:formatCode>#,##0.00</c:formatCode>
                <c:ptCount val="12"/>
                <c:pt idx="0">
                  <c:v>71.8</c:v>
                </c:pt>
                <c:pt idx="1">
                  <c:v>74</c:v>
                </c:pt>
                <c:pt idx="2">
                  <c:v>71.099999999999994</c:v>
                </c:pt>
                <c:pt idx="3">
                  <c:v>64.7</c:v>
                </c:pt>
                <c:pt idx="4">
                  <c:v>57</c:v>
                </c:pt>
                <c:pt idx="5">
                  <c:v>52.2</c:v>
                </c:pt>
                <c:pt idx="6">
                  <c:v>52.2</c:v>
                </c:pt>
                <c:pt idx="7">
                  <c:v>60.7</c:v>
                </c:pt>
                <c:pt idx="8">
                  <c:v>61.7</c:v>
                </c:pt>
                <c:pt idx="9">
                  <c:v>58.2</c:v>
                </c:pt>
                <c:pt idx="10">
                  <c:v>55.1</c:v>
                </c:pt>
                <c:pt idx="11">
                  <c:v>55</c:v>
                </c:pt>
              </c:numCache>
            </c:numRef>
          </c:val>
          <c:extLst>
            <c:ext xmlns:c16="http://schemas.microsoft.com/office/drawing/2014/chart" uri="{C3380CC4-5D6E-409C-BE32-E72D297353CC}">
              <c16:uniqueId val="{00000001-5838-4828-840F-B920A683A4A5}"/>
            </c:ext>
          </c:extLst>
        </c:ser>
        <c:dLbls>
          <c:dLblPos val="outEnd"/>
          <c:showLegendKey val="0"/>
          <c:showVal val="1"/>
          <c:showCatName val="0"/>
          <c:showSerName val="0"/>
          <c:showPercent val="0"/>
          <c:showBubbleSize val="0"/>
        </c:dLbls>
        <c:gapWidth val="50"/>
        <c:overlap val="-27"/>
        <c:axId val="949266751"/>
        <c:axId val="949267231"/>
      </c:barChart>
      <c:dateAx>
        <c:axId val="949266751"/>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orbel" panose="020B0503020204020204" pitchFamily="34" charset="0"/>
                <a:ea typeface="+mn-ea"/>
                <a:cs typeface="+mn-cs"/>
              </a:defRPr>
            </a:pPr>
            <a:endParaRPr lang="en-US"/>
          </a:p>
        </c:txPr>
        <c:crossAx val="949267231"/>
        <c:crosses val="autoZero"/>
        <c:auto val="1"/>
        <c:lblOffset val="100"/>
        <c:baseTimeUnit val="months"/>
      </c:dateAx>
      <c:valAx>
        <c:axId val="949267231"/>
        <c:scaling>
          <c:orientation val="minMax"/>
          <c:min val="50"/>
        </c:scaling>
        <c:delete val="1"/>
        <c:axPos val="l"/>
        <c:numFmt formatCode="#,##0.00" sourceLinked="1"/>
        <c:majorTickMark val="out"/>
        <c:minorTickMark val="none"/>
        <c:tickLblPos val="nextTo"/>
        <c:crossAx val="94926675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00206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A28A-4A4F-9DFE-3CC816751B44}"/>
                </c:ext>
              </c:extLst>
            </c:dLbl>
            <c:dLbl>
              <c:idx val="12"/>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chemeClr val="tx1">
                          <a:lumMod val="75000"/>
                          <a:lumOff val="25000"/>
                        </a:schemeClr>
                      </a:solidFill>
                      <a:latin typeface="Corbel" panose="020B0503020204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2DF9-4940-B46E-7322614B40A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orbel" panose="020B0503020204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Sheet1!$A$1:$A$13</c:f>
              <c:strCache>
                <c:ptCount val="13"/>
                <c:pt idx="0">
                  <c:v> </c:v>
                </c:pt>
                <c:pt idx="1">
                  <c:v>Oct-24</c:v>
                </c:pt>
                <c:pt idx="2">
                  <c:v>Nov-24</c:v>
                </c:pt>
                <c:pt idx="3">
                  <c:v>Dec-24</c:v>
                </c:pt>
                <c:pt idx="4">
                  <c:v>Jan-25</c:v>
                </c:pt>
                <c:pt idx="5">
                  <c:v>Feb-25</c:v>
                </c:pt>
                <c:pt idx="6">
                  <c:v>Mar-25</c:v>
                </c:pt>
                <c:pt idx="7">
                  <c:v>Apr-25</c:v>
                </c:pt>
                <c:pt idx="8">
                  <c:v>May-25</c:v>
                </c:pt>
                <c:pt idx="9">
                  <c:v>Jun-25</c:v>
                </c:pt>
                <c:pt idx="10">
                  <c:v>Jul-25</c:v>
                </c:pt>
                <c:pt idx="11">
                  <c:v>Agust 2025</c:v>
                </c:pt>
                <c:pt idx="12">
                  <c:v>01-Sep</c:v>
                </c:pt>
              </c:strCache>
            </c:strRef>
          </c:cat>
          <c:val>
            <c:numRef>
              <c:f>Sheet1!$B$1:$B$13</c:f>
              <c:numCache>
                <c:formatCode>0.00%</c:formatCode>
                <c:ptCount val="13"/>
                <c:pt idx="0" formatCode="General">
                  <c:v>0</c:v>
                </c:pt>
                <c:pt idx="1">
                  <c:v>0.02</c:v>
                </c:pt>
                <c:pt idx="2">
                  <c:v>2.1999999999999999E-2</c:v>
                </c:pt>
                <c:pt idx="3">
                  <c:v>2.4E-2</c:v>
                </c:pt>
                <c:pt idx="4">
                  <c:v>2.5000000000000001E-2</c:v>
                </c:pt>
                <c:pt idx="5">
                  <c:v>2.3E-2</c:v>
                </c:pt>
                <c:pt idx="6">
                  <c:v>2.1999999999999999E-2</c:v>
                </c:pt>
                <c:pt idx="7">
                  <c:v>2.1999999999999999E-2</c:v>
                </c:pt>
                <c:pt idx="8">
                  <c:v>1.9E-2</c:v>
                </c:pt>
                <c:pt idx="9">
                  <c:v>0.02</c:v>
                </c:pt>
                <c:pt idx="10">
                  <c:v>0.02</c:v>
                </c:pt>
                <c:pt idx="11">
                  <c:v>0.02</c:v>
                </c:pt>
                <c:pt idx="12">
                  <c:v>2.1999999999999999E-2</c:v>
                </c:pt>
              </c:numCache>
            </c:numRef>
          </c:val>
          <c:extLst>
            <c:ext xmlns:c16="http://schemas.microsoft.com/office/drawing/2014/chart" uri="{C3380CC4-5D6E-409C-BE32-E72D297353CC}">
              <c16:uniqueId val="{00000001-A28A-4A4F-9DFE-3CC816751B44}"/>
            </c:ext>
          </c:extLst>
        </c:ser>
        <c:dLbls>
          <c:dLblPos val="outEnd"/>
          <c:showLegendKey val="0"/>
          <c:showVal val="1"/>
          <c:showCatName val="0"/>
          <c:showSerName val="0"/>
          <c:showPercent val="0"/>
          <c:showBubbleSize val="0"/>
        </c:dLbls>
        <c:gapWidth val="50"/>
        <c:overlap val="-27"/>
        <c:axId val="949266751"/>
        <c:axId val="949267231"/>
      </c:barChart>
      <c:catAx>
        <c:axId val="949266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orbel" panose="020B0503020204020204" pitchFamily="34" charset="0"/>
                <a:ea typeface="+mn-ea"/>
                <a:cs typeface="+mn-cs"/>
              </a:defRPr>
            </a:pPr>
            <a:endParaRPr lang="en-US"/>
          </a:p>
        </c:txPr>
        <c:crossAx val="949267231"/>
        <c:crosses val="autoZero"/>
        <c:auto val="1"/>
        <c:lblAlgn val="ctr"/>
        <c:lblOffset val="100"/>
        <c:noMultiLvlLbl val="0"/>
      </c:catAx>
      <c:valAx>
        <c:axId val="949267231"/>
        <c:scaling>
          <c:orientation val="minMax"/>
          <c:min val="1.5000000000000003E-2"/>
        </c:scaling>
        <c:delete val="1"/>
        <c:axPos val="l"/>
        <c:numFmt formatCode="General" sourceLinked="1"/>
        <c:majorTickMark val="out"/>
        <c:minorTickMark val="none"/>
        <c:tickLblPos val="nextTo"/>
        <c:crossAx val="94926675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002060"/>
            </a:solidFill>
            <a:ln>
              <a:noFill/>
            </a:ln>
            <a:effectLst/>
          </c:spPr>
          <c:invertIfNegative val="0"/>
          <c:dPt>
            <c:idx val="10"/>
            <c:invertIfNegative val="0"/>
            <c:bubble3D val="0"/>
            <c:spPr>
              <a:solidFill>
                <a:schemeClr val="bg1">
                  <a:lumMod val="65000"/>
                </a:schemeClr>
              </a:solidFill>
              <a:ln>
                <a:noFill/>
              </a:ln>
              <a:effectLst/>
            </c:spPr>
            <c:extLst>
              <c:ext xmlns:c16="http://schemas.microsoft.com/office/drawing/2014/chart" uri="{C3380CC4-5D6E-409C-BE32-E72D297353CC}">
                <c16:uniqueId val="{00000001-10FF-4D2B-AD8E-2A7F3AF8FAA5}"/>
              </c:ext>
            </c:extLst>
          </c:dPt>
          <c:dLbls>
            <c:numFmt formatCode="0.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orbel" panose="020B0503020204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0</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Sheet1!$B$2:$B$12</c:f>
              <c:numCache>
                <c:formatCode>#,##0.00</c:formatCode>
                <c:ptCount val="11"/>
                <c:pt idx="0">
                  <c:v>7.0000000000000007E-2</c:v>
                </c:pt>
                <c:pt idx="1">
                  <c:v>6.8000000000000005E-2</c:v>
                </c:pt>
                <c:pt idx="2">
                  <c:v>6.9000000000000006E-2</c:v>
                </c:pt>
                <c:pt idx="3">
                  <c:v>6.8000000000000005E-2</c:v>
                </c:pt>
                <c:pt idx="4">
                  <c:v>6.0999999999999999E-2</c:v>
                </c:pt>
                <c:pt idx="5">
                  <c:v>2.3E-2</c:v>
                </c:pt>
                <c:pt idx="6">
                  <c:v>8.5999999999999993E-2</c:v>
                </c:pt>
                <c:pt idx="7">
                  <c:v>3.1E-2</c:v>
                </c:pt>
                <c:pt idx="8">
                  <c:v>5.3999999999999999E-2</c:v>
                </c:pt>
                <c:pt idx="9">
                  <c:v>0.05</c:v>
                </c:pt>
                <c:pt idx="10">
                  <c:v>4.8000000000000001E-2</c:v>
                </c:pt>
              </c:numCache>
            </c:numRef>
          </c:val>
          <c:extLst>
            <c:ext xmlns:c16="http://schemas.microsoft.com/office/drawing/2014/chart" uri="{C3380CC4-5D6E-409C-BE32-E72D297353CC}">
              <c16:uniqueId val="{00000000-10FF-4D2B-AD8E-2A7F3AF8FAA5}"/>
            </c:ext>
          </c:extLst>
        </c:ser>
        <c:dLbls>
          <c:dLblPos val="outEnd"/>
          <c:showLegendKey val="0"/>
          <c:showVal val="1"/>
          <c:showCatName val="0"/>
          <c:showSerName val="0"/>
          <c:showPercent val="0"/>
          <c:showBubbleSize val="0"/>
        </c:dLbls>
        <c:gapWidth val="50"/>
        <c:overlap val="-27"/>
        <c:axId val="949266751"/>
        <c:axId val="949267231"/>
      </c:barChart>
      <c:catAx>
        <c:axId val="949266751"/>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orbel" panose="020B0503020204020204" pitchFamily="34" charset="0"/>
                <a:ea typeface="+mn-ea"/>
                <a:cs typeface="+mn-cs"/>
              </a:defRPr>
            </a:pPr>
            <a:endParaRPr lang="en-US"/>
          </a:p>
        </c:txPr>
        <c:crossAx val="949267231"/>
        <c:crosses val="autoZero"/>
        <c:auto val="1"/>
        <c:lblAlgn val="ctr"/>
        <c:lblOffset val="100"/>
        <c:tickLblSkip val="2"/>
        <c:noMultiLvlLbl val="0"/>
      </c:catAx>
      <c:valAx>
        <c:axId val="949267231"/>
        <c:scaling>
          <c:orientation val="minMax"/>
          <c:max val="0.1"/>
          <c:min val="0"/>
        </c:scaling>
        <c:delete val="1"/>
        <c:axPos val="l"/>
        <c:numFmt formatCode="#,##0.00" sourceLinked="1"/>
        <c:majorTickMark val="out"/>
        <c:minorTickMark val="none"/>
        <c:tickLblPos val="nextTo"/>
        <c:crossAx val="94926675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orbel" panose="020B0503020204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771591789123619E-2"/>
          <c:y val="1.3476345437473482E-2"/>
          <c:w val="0.97954788615703725"/>
          <c:h val="0.87424673501007344"/>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48B5-4BD0-8020-77580A49DA02}"/>
              </c:ext>
            </c:extLst>
          </c:dPt>
          <c:dPt>
            <c:idx val="1"/>
            <c:invertIfNegative val="0"/>
            <c:bubble3D val="0"/>
            <c:spPr>
              <a:solidFill>
                <a:srgbClr val="002060"/>
              </a:solidFill>
              <a:ln>
                <a:noFill/>
              </a:ln>
              <a:effectLst/>
            </c:spPr>
            <c:extLst>
              <c:ext xmlns:c16="http://schemas.microsoft.com/office/drawing/2014/chart" uri="{C3380CC4-5D6E-409C-BE32-E72D297353CC}">
                <c16:uniqueId val="{00000003-48B5-4BD0-8020-77580A49DA02}"/>
              </c:ext>
            </c:extLst>
          </c:dPt>
          <c:dPt>
            <c:idx val="2"/>
            <c:invertIfNegative val="0"/>
            <c:bubble3D val="0"/>
            <c:spPr>
              <a:solidFill>
                <a:srgbClr val="002060"/>
              </a:solidFill>
              <a:ln>
                <a:noFill/>
              </a:ln>
              <a:effectLst/>
            </c:spPr>
            <c:extLst>
              <c:ext xmlns:c16="http://schemas.microsoft.com/office/drawing/2014/chart" uri="{C3380CC4-5D6E-409C-BE32-E72D297353CC}">
                <c16:uniqueId val="{00000005-48B5-4BD0-8020-77580A49DA02}"/>
              </c:ext>
            </c:extLst>
          </c:dPt>
          <c:dPt>
            <c:idx val="3"/>
            <c:invertIfNegative val="0"/>
            <c:bubble3D val="0"/>
            <c:spPr>
              <a:solidFill>
                <a:srgbClr val="FF0000"/>
              </a:solidFill>
              <a:ln>
                <a:noFill/>
              </a:ln>
              <a:effectLst/>
            </c:spPr>
            <c:extLst>
              <c:ext xmlns:c16="http://schemas.microsoft.com/office/drawing/2014/chart" uri="{C3380CC4-5D6E-409C-BE32-E72D297353CC}">
                <c16:uniqueId val="{00000007-48B5-4BD0-8020-77580A49DA02}"/>
              </c:ext>
            </c:extLst>
          </c:dPt>
          <c:dPt>
            <c:idx val="4"/>
            <c:invertIfNegative val="0"/>
            <c:bubble3D val="0"/>
            <c:spPr>
              <a:solidFill>
                <a:srgbClr val="FF0000"/>
              </a:solidFill>
              <a:ln>
                <a:noFill/>
              </a:ln>
              <a:effectLst/>
            </c:spPr>
            <c:extLst>
              <c:ext xmlns:c16="http://schemas.microsoft.com/office/drawing/2014/chart" uri="{C3380CC4-5D6E-409C-BE32-E72D297353CC}">
                <c16:uniqueId val="{00000009-48B5-4BD0-8020-77580A49DA02}"/>
              </c:ext>
            </c:extLst>
          </c:dPt>
          <c:dPt>
            <c:idx val="5"/>
            <c:invertIfNegative val="0"/>
            <c:bubble3D val="0"/>
            <c:spPr>
              <a:solidFill>
                <a:srgbClr val="FF0000"/>
              </a:solidFill>
              <a:ln>
                <a:noFill/>
              </a:ln>
              <a:effectLst/>
            </c:spPr>
            <c:extLst>
              <c:ext xmlns:c16="http://schemas.microsoft.com/office/drawing/2014/chart" uri="{C3380CC4-5D6E-409C-BE32-E72D297353CC}">
                <c16:uniqueId val="{0000000B-48B5-4BD0-8020-77580A49DA02}"/>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Corbel" panose="020B0503020204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SOVEREIGN TRUST INSURANCE PLC</c:v>
                </c:pt>
                <c:pt idx="1">
                  <c:v>OMATEK VENTURES PLC</c:v>
                </c:pt>
                <c:pt idx="2">
                  <c:v>AXAMANSARD INSURANCE PLC</c:v>
                </c:pt>
                <c:pt idx="3">
                  <c:v>LIVINGTRUST MORTGAGE BANK PLC</c:v>
                </c:pt>
                <c:pt idx="4">
                  <c:v>NEIMETH INTERNATIONAL PHARMACEUTICALS PLC</c:v>
                </c:pt>
                <c:pt idx="5">
                  <c:v>UH REAL ESTATE INVESTMENT TRUST</c:v>
                </c:pt>
              </c:strCache>
            </c:strRef>
          </c:cat>
          <c:val>
            <c:numRef>
              <c:f>Sheet1!$B$2:$B$7</c:f>
              <c:numCache>
                <c:formatCode>0.00%</c:formatCode>
                <c:ptCount val="6"/>
                <c:pt idx="0">
                  <c:v>0.1673</c:v>
                </c:pt>
                <c:pt idx="1">
                  <c:v>0.123</c:v>
                </c:pt>
                <c:pt idx="2">
                  <c:v>0.1181</c:v>
                </c:pt>
                <c:pt idx="3">
                  <c:v>-0.14610000000000001</c:v>
                </c:pt>
                <c:pt idx="4">
                  <c:v>-0.1096</c:v>
                </c:pt>
                <c:pt idx="5">
                  <c:v>-9.98E-2</c:v>
                </c:pt>
              </c:numCache>
            </c:numRef>
          </c:val>
          <c:extLst>
            <c:ext xmlns:c16="http://schemas.microsoft.com/office/drawing/2014/chart" uri="{C3380CC4-5D6E-409C-BE32-E72D297353CC}">
              <c16:uniqueId val="{0000000C-48B5-4BD0-8020-77580A49DA02}"/>
            </c:ext>
          </c:extLst>
        </c:ser>
        <c:dLbls>
          <c:dLblPos val="outEnd"/>
          <c:showLegendKey val="0"/>
          <c:showVal val="1"/>
          <c:showCatName val="0"/>
          <c:showSerName val="0"/>
          <c:showPercent val="0"/>
          <c:showBubbleSize val="0"/>
        </c:dLbls>
        <c:gapWidth val="50"/>
        <c:overlap val="50"/>
        <c:axId val="214502016"/>
        <c:axId val="1325142864"/>
      </c:barChart>
      <c:catAx>
        <c:axId val="214502016"/>
        <c:scaling>
          <c:orientation val="minMax"/>
        </c:scaling>
        <c:delete val="1"/>
        <c:axPos val="b"/>
        <c:numFmt formatCode="General" sourceLinked="1"/>
        <c:majorTickMark val="none"/>
        <c:minorTickMark val="none"/>
        <c:tickLblPos val="nextTo"/>
        <c:crossAx val="1325142864"/>
        <c:crosses val="autoZero"/>
        <c:auto val="1"/>
        <c:lblAlgn val="ctr"/>
        <c:lblOffset val="100"/>
        <c:noMultiLvlLbl val="0"/>
      </c:catAx>
      <c:valAx>
        <c:axId val="1325142864"/>
        <c:scaling>
          <c:orientation val="minMax"/>
        </c:scaling>
        <c:delete val="1"/>
        <c:axPos val="l"/>
        <c:numFmt formatCode="0.00%" sourceLinked="1"/>
        <c:majorTickMark val="none"/>
        <c:minorTickMark val="none"/>
        <c:tickLblPos val="nextTo"/>
        <c:crossAx val="2145020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orbel" panose="020B0503020204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124083627478E-2"/>
          <c:y val="6.9578801710589694E-2"/>
          <c:w val="0.93678160919540199"/>
          <c:h val="0.65743906180538603"/>
        </c:manualLayout>
      </c:layout>
      <c:barChart>
        <c:barDir val="col"/>
        <c:grouping val="clustered"/>
        <c:varyColors val="0"/>
        <c:ser>
          <c:idx val="0"/>
          <c:order val="0"/>
          <c:tx>
            <c:strRef>
              <c:f>Sheet1!$B$1</c:f>
              <c:strCache>
                <c:ptCount val="1"/>
                <c:pt idx="0">
                  <c:v>Performance</c:v>
                </c:pt>
              </c:strCache>
            </c:strRef>
          </c:tx>
          <c:spPr>
            <a:solidFill>
              <a:srgbClr val="001E5C"/>
            </a:solidFill>
            <a:ln>
              <a:noFill/>
            </a:ln>
            <a:effectLst/>
          </c:spPr>
          <c:invertIfNegative val="0"/>
          <c:dPt>
            <c:idx val="0"/>
            <c:invertIfNegative val="0"/>
            <c:bubble3D val="0"/>
            <c:extLst>
              <c:ext xmlns:c16="http://schemas.microsoft.com/office/drawing/2014/chart" uri="{C3380CC4-5D6E-409C-BE32-E72D297353CC}">
                <c16:uniqueId val="{00000000-2683-431D-8E03-691C59E6C370}"/>
              </c:ext>
            </c:extLst>
          </c:dPt>
          <c:dPt>
            <c:idx val="1"/>
            <c:invertIfNegative val="0"/>
            <c:bubble3D val="0"/>
            <c:extLst>
              <c:ext xmlns:c16="http://schemas.microsoft.com/office/drawing/2014/chart" uri="{C3380CC4-5D6E-409C-BE32-E72D297353CC}">
                <c16:uniqueId val="{00000001-2683-431D-8E03-691C59E6C370}"/>
              </c:ext>
            </c:extLst>
          </c:dPt>
          <c:dPt>
            <c:idx val="2"/>
            <c:invertIfNegative val="0"/>
            <c:bubble3D val="0"/>
            <c:spPr>
              <a:solidFill>
                <a:srgbClr val="002060"/>
              </a:solidFill>
              <a:ln>
                <a:noFill/>
              </a:ln>
              <a:effectLst/>
            </c:spPr>
            <c:extLst>
              <c:ext xmlns:c16="http://schemas.microsoft.com/office/drawing/2014/chart" uri="{C3380CC4-5D6E-409C-BE32-E72D297353CC}">
                <c16:uniqueId val="{00000002-2683-431D-8E03-691C59E6C370}"/>
              </c:ext>
            </c:extLst>
          </c:dPt>
          <c:dPt>
            <c:idx val="3"/>
            <c:invertIfNegative val="0"/>
            <c:bubble3D val="0"/>
            <c:spPr>
              <a:solidFill>
                <a:srgbClr val="002060"/>
              </a:solidFill>
              <a:ln>
                <a:noFill/>
              </a:ln>
              <a:effectLst/>
            </c:spPr>
            <c:extLst>
              <c:ext xmlns:c16="http://schemas.microsoft.com/office/drawing/2014/chart" uri="{C3380CC4-5D6E-409C-BE32-E72D297353CC}">
                <c16:uniqueId val="{00000003-2683-431D-8E03-691C59E6C370}"/>
              </c:ext>
            </c:extLst>
          </c:dPt>
          <c:dPt>
            <c:idx val="4"/>
            <c:invertIfNegative val="0"/>
            <c:bubble3D val="0"/>
            <c:spPr>
              <a:solidFill>
                <a:srgbClr val="002060"/>
              </a:solidFill>
              <a:ln>
                <a:noFill/>
              </a:ln>
              <a:effectLst/>
            </c:spPr>
            <c:extLst>
              <c:ext xmlns:c16="http://schemas.microsoft.com/office/drawing/2014/chart" uri="{C3380CC4-5D6E-409C-BE32-E72D297353CC}">
                <c16:uniqueId val="{00000005-2683-431D-8E03-691C59E6C370}"/>
              </c:ext>
            </c:extLst>
          </c:dPt>
          <c:dPt>
            <c:idx val="5"/>
            <c:invertIfNegative val="0"/>
            <c:bubble3D val="0"/>
            <c:spPr>
              <a:solidFill>
                <a:srgbClr val="FF0000"/>
              </a:solidFill>
              <a:ln>
                <a:noFill/>
              </a:ln>
              <a:effectLst/>
            </c:spPr>
            <c:extLst>
              <c:ext xmlns:c16="http://schemas.microsoft.com/office/drawing/2014/chart" uri="{C3380CC4-5D6E-409C-BE32-E72D297353CC}">
                <c16:uniqueId val="{00000007-2683-431D-8E03-691C59E6C370}"/>
              </c:ext>
            </c:extLst>
          </c:dPt>
          <c:dLbls>
            <c:spPr>
              <a:noFill/>
              <a:ln>
                <a:noFill/>
              </a:ln>
              <a:effectLst/>
            </c:spPr>
            <c:txPr>
              <a:bodyPr rot="0" spcFirstLastPara="0" vertOverflow="ellipsis" vert="horz" wrap="square" lIns="38100" tIns="19050" rIns="38100" bIns="19050" anchor="ctr" anchorCtr="1"/>
              <a:lstStyle/>
              <a:p>
                <a:pPr>
                  <a:defRPr lang="en-GB" sz="1000" b="1" i="0" u="none" strike="noStrike" kern="1200" baseline="0">
                    <a:solidFill>
                      <a:schemeClr val="tx1"/>
                    </a:solidFill>
                    <a:latin typeface="Corbel" panose="020B0503020204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NGX Industrial goods</c:v>
                </c:pt>
                <c:pt idx="1">
                  <c:v>NGX Insurance</c:v>
                </c:pt>
                <c:pt idx="2">
                  <c:v>NGX Oil/Gas</c:v>
                </c:pt>
                <c:pt idx="3">
                  <c:v>NGX Pension</c:v>
                </c:pt>
                <c:pt idx="4">
                  <c:v>NGX Consumer Goods</c:v>
                </c:pt>
                <c:pt idx="5">
                  <c:v>NGX Banking</c:v>
                </c:pt>
              </c:strCache>
            </c:strRef>
          </c:cat>
          <c:val>
            <c:numRef>
              <c:f>Sheet1!$B$2:$B$7</c:f>
              <c:numCache>
                <c:formatCode>0.00%</c:formatCode>
                <c:ptCount val="6"/>
                <c:pt idx="0">
                  <c:v>4.2299999999999997E-2</c:v>
                </c:pt>
                <c:pt idx="1">
                  <c:v>3.6900000000000002E-2</c:v>
                </c:pt>
                <c:pt idx="2">
                  <c:v>2.9000000000000001E-2</c:v>
                </c:pt>
                <c:pt idx="3">
                  <c:v>1.7999999999999999E-2</c:v>
                </c:pt>
                <c:pt idx="4">
                  <c:v>8.3000000000000001E-3</c:v>
                </c:pt>
                <c:pt idx="5">
                  <c:v>-4.1000000000000003E-3</c:v>
                </c:pt>
              </c:numCache>
            </c:numRef>
          </c:val>
          <c:extLst>
            <c:ext xmlns:c16="http://schemas.microsoft.com/office/drawing/2014/chart" uri="{C3380CC4-5D6E-409C-BE32-E72D297353CC}">
              <c16:uniqueId val="{00000008-2683-431D-8E03-691C59E6C370}"/>
            </c:ext>
          </c:extLst>
        </c:ser>
        <c:dLbls>
          <c:showLegendKey val="0"/>
          <c:showVal val="1"/>
          <c:showCatName val="0"/>
          <c:showSerName val="0"/>
          <c:showPercent val="0"/>
          <c:showBubbleSize val="0"/>
        </c:dLbls>
        <c:gapWidth val="59"/>
        <c:overlap val="-44"/>
        <c:axId val="214510176"/>
        <c:axId val="1325145344"/>
      </c:barChart>
      <c:catAx>
        <c:axId val="21451017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en-GB" sz="1000" b="1" i="0" u="none" strike="noStrike" kern="1200" baseline="0">
                <a:solidFill>
                  <a:schemeClr val="tx1"/>
                </a:solidFill>
                <a:latin typeface="Corbel" panose="020B0503020204020204" pitchFamily="34" charset="0"/>
                <a:ea typeface="+mn-ea"/>
                <a:cs typeface="+mn-cs"/>
              </a:defRPr>
            </a:pPr>
            <a:endParaRPr lang="en-US"/>
          </a:p>
        </c:txPr>
        <c:crossAx val="1325145344"/>
        <c:crosses val="autoZero"/>
        <c:auto val="1"/>
        <c:lblAlgn val="ctr"/>
        <c:lblOffset val="100"/>
        <c:noMultiLvlLbl val="0"/>
      </c:catAx>
      <c:valAx>
        <c:axId val="1325145344"/>
        <c:scaling>
          <c:orientation val="minMax"/>
        </c:scaling>
        <c:delete val="1"/>
        <c:axPos val="l"/>
        <c:numFmt formatCode="0.00%" sourceLinked="1"/>
        <c:majorTickMark val="none"/>
        <c:minorTickMark val="none"/>
        <c:tickLblPos val="nextTo"/>
        <c:crossAx val="214510176"/>
        <c:crosses val="autoZero"/>
        <c:crossBetween val="between"/>
      </c:valAx>
      <c:spPr>
        <a:noFill/>
        <a:ln>
          <a:noFill/>
        </a:ln>
        <a:effectLst/>
      </c:spPr>
    </c:plotArea>
    <c:plotVisOnly val="1"/>
    <c:dispBlanksAs val="gap"/>
    <c:showDLblsOverMax val="0"/>
    <c:extLst>
      <c:ext uri="{0b15fc19-7d7d-44ad-8c2d-2c3a37ce22c3}">
        <chartProps xmlns="https://web.wps.cn/et/2018/main" chartId="{bbb52ce5-830b-471c-891b-cba0d99dadde}"/>
      </c:ext>
    </c:extLst>
  </c:chart>
  <c:spPr>
    <a:noFill/>
    <a:ln>
      <a:noFill/>
    </a:ln>
    <a:effectLst/>
  </c:spPr>
  <c:txPr>
    <a:bodyPr anchor="ctr" anchorCtr="0"/>
    <a:lstStyle/>
    <a:p>
      <a:pPr>
        <a:defRPr lang="en-GB">
          <a:latin typeface="Corbel" panose="020B050302020402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825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6057900" y="0"/>
            <a:ext cx="4632325" cy="382588"/>
          </a:xfrm>
          <a:prstGeom prst="rect">
            <a:avLst/>
          </a:prstGeom>
        </p:spPr>
        <p:txBody>
          <a:bodyPr vert="horz" lIns="91440" tIns="45720" rIns="91440" bIns="45720" rtlCol="0"/>
          <a:lstStyle>
            <a:lvl1pPr algn="r">
              <a:defRPr sz="1200"/>
            </a:lvl1pPr>
          </a:lstStyle>
          <a:p>
            <a:fld id="{03598190-4AA2-4802-A8A4-E52996F9F854}" type="datetimeFigureOut">
              <a:rPr lang="en-US" smtClean="0"/>
              <a:t>10/13/2025</a:t>
            </a:fld>
            <a:endParaRPr lang="en-US"/>
          </a:p>
        </p:txBody>
      </p:sp>
      <p:sp>
        <p:nvSpPr>
          <p:cNvPr id="4" name="Footer Placeholder 3"/>
          <p:cNvSpPr>
            <a:spLocks noGrp="1"/>
          </p:cNvSpPr>
          <p:nvPr>
            <p:ph type="ftr" sz="quarter" idx="2"/>
          </p:nvPr>
        </p:nvSpPr>
        <p:spPr>
          <a:xfrm>
            <a:off x="0" y="7256463"/>
            <a:ext cx="4633913" cy="3825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6057900" y="7256463"/>
            <a:ext cx="4632325" cy="382587"/>
          </a:xfrm>
          <a:prstGeom prst="rect">
            <a:avLst/>
          </a:prstGeom>
        </p:spPr>
        <p:txBody>
          <a:bodyPr vert="horz" lIns="91440" tIns="45720" rIns="91440" bIns="45720" rtlCol="0" anchor="b"/>
          <a:lstStyle>
            <a:lvl1pPr algn="r">
              <a:defRPr sz="1200"/>
            </a:lvl1pPr>
          </a:lstStyle>
          <a:p>
            <a:fld id="{8818EB7C-2F99-40C0-A8B4-7E880B0D302C}"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825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057900" y="0"/>
            <a:ext cx="4632325" cy="382588"/>
          </a:xfrm>
          <a:prstGeom prst="rect">
            <a:avLst/>
          </a:prstGeom>
        </p:spPr>
        <p:txBody>
          <a:bodyPr vert="horz" lIns="91440" tIns="45720" rIns="91440" bIns="45720" rtlCol="0"/>
          <a:lstStyle>
            <a:lvl1pPr algn="r">
              <a:defRPr sz="1200"/>
            </a:lvl1pPr>
          </a:lstStyle>
          <a:p>
            <a:fld id="{50C06D18-1F54-404B-9F28-D3877FC25039}" type="datetimeFigureOut">
              <a:rPr lang="en-US" smtClean="0"/>
              <a:t>10/13/2025</a:t>
            </a:fld>
            <a:endParaRPr lang="en-US"/>
          </a:p>
        </p:txBody>
      </p:sp>
      <p:sp>
        <p:nvSpPr>
          <p:cNvPr id="4" name="Slide Image Placeholder 3"/>
          <p:cNvSpPr>
            <a:spLocks noGrp="1" noRot="1" noChangeAspect="1"/>
          </p:cNvSpPr>
          <p:nvPr>
            <p:ph type="sldImg" idx="2"/>
          </p:nvPr>
        </p:nvSpPr>
        <p:spPr>
          <a:xfrm>
            <a:off x="3541713" y="955675"/>
            <a:ext cx="3609975" cy="2578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69975" y="3676650"/>
            <a:ext cx="8553450" cy="30083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256463"/>
            <a:ext cx="4633913" cy="3825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057900" y="7256463"/>
            <a:ext cx="4632325" cy="382587"/>
          </a:xfrm>
          <a:prstGeom prst="rect">
            <a:avLst/>
          </a:prstGeom>
        </p:spPr>
        <p:txBody>
          <a:bodyPr vert="horz" lIns="91440" tIns="45720" rIns="91440" bIns="45720" rtlCol="0" anchor="b"/>
          <a:lstStyle>
            <a:lvl1pPr algn="r">
              <a:defRPr sz="1200"/>
            </a:lvl1pPr>
          </a:lstStyle>
          <a:p>
            <a:fld id="{45164F5B-CC76-4FDC-99F1-60EA0EAF4F0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164F5B-CC76-4FDC-99F1-60EA0EAF4F06}" type="slidenum">
              <a:rPr lang="en-US" smtClean="0"/>
              <a:t>3</a:t>
            </a:fld>
            <a:endParaRPr lang="en-US"/>
          </a:p>
        </p:txBody>
      </p:sp>
    </p:spTree>
    <p:extLst>
      <p:ext uri="{BB962C8B-B14F-4D97-AF65-F5344CB8AC3E}">
        <p14:creationId xmlns:p14="http://schemas.microsoft.com/office/powerpoint/2010/main" val="2973185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164F5B-CC76-4FDC-99F1-60EA0EAF4F06}" type="slidenum">
              <a:rPr lang="en-US" smtClean="0"/>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164F5B-CC76-4FDC-99F1-60EA0EAF4F06}" type="slidenum">
              <a:rPr lang="en-US" smtClean="0"/>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62B22-C1A8-A533-9515-8A37E1D7ED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A820FD-9E48-8FDC-BF8E-7C1B37B88A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6976C8-4657-A4AD-8024-C25586B2D023}"/>
              </a:ext>
            </a:extLst>
          </p:cNvPr>
          <p:cNvSpPr>
            <a:spLocks noGrp="1"/>
          </p:cNvSpPr>
          <p:nvPr>
            <p:ph type="body" idx="1"/>
          </p:nvPr>
        </p:nvSpPr>
        <p:spPr/>
        <p:txBody>
          <a:bodyPr/>
          <a:lstStyle/>
          <a:p>
            <a:endParaRPr lang="en-NG" dirty="0"/>
          </a:p>
        </p:txBody>
      </p:sp>
      <p:sp>
        <p:nvSpPr>
          <p:cNvPr id="4" name="Slide Number Placeholder 3">
            <a:extLst>
              <a:ext uri="{FF2B5EF4-FFF2-40B4-BE49-F238E27FC236}">
                <a16:creationId xmlns:a16="http://schemas.microsoft.com/office/drawing/2014/main" id="{C1579FFA-884A-45A4-8E32-9D3A61172C3A}"/>
              </a:ext>
            </a:extLst>
          </p:cNvPr>
          <p:cNvSpPr>
            <a:spLocks noGrp="1"/>
          </p:cNvSpPr>
          <p:nvPr>
            <p:ph type="sldNum" sz="quarter" idx="5"/>
          </p:nvPr>
        </p:nvSpPr>
        <p:spPr/>
        <p:txBody>
          <a:bodyPr/>
          <a:lstStyle/>
          <a:p>
            <a:fld id="{45164F5B-CC76-4FDC-99F1-60EA0EAF4F06}" type="slidenum">
              <a:rPr lang="en-NG" smtClean="0"/>
              <a:t>8</a:t>
            </a:fld>
            <a:endParaRPr lang="en-NG"/>
          </a:p>
        </p:txBody>
      </p:sp>
    </p:spTree>
    <p:extLst>
      <p:ext uri="{BB962C8B-B14F-4D97-AF65-F5344CB8AC3E}">
        <p14:creationId xmlns:p14="http://schemas.microsoft.com/office/powerpoint/2010/main" val="929970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557C0-288F-1954-6E33-968613BDB3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00E9B8-102B-C3C6-73F0-F3D7ED3A83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8FE4F3-FBDB-633F-DF9E-DA54F23F8852}"/>
              </a:ext>
            </a:extLst>
          </p:cNvPr>
          <p:cNvSpPr>
            <a:spLocks noGrp="1"/>
          </p:cNvSpPr>
          <p:nvPr>
            <p:ph type="body" idx="1"/>
          </p:nvPr>
        </p:nvSpPr>
        <p:spPr/>
        <p:txBody>
          <a:bodyPr/>
          <a:lstStyle/>
          <a:p>
            <a:endParaRPr lang="en-NG" dirty="0"/>
          </a:p>
        </p:txBody>
      </p:sp>
      <p:sp>
        <p:nvSpPr>
          <p:cNvPr id="4" name="Slide Number Placeholder 3">
            <a:extLst>
              <a:ext uri="{FF2B5EF4-FFF2-40B4-BE49-F238E27FC236}">
                <a16:creationId xmlns:a16="http://schemas.microsoft.com/office/drawing/2014/main" id="{6269FC2A-6E2B-57D7-8685-C57C329FD668}"/>
              </a:ext>
            </a:extLst>
          </p:cNvPr>
          <p:cNvSpPr>
            <a:spLocks noGrp="1"/>
          </p:cNvSpPr>
          <p:nvPr>
            <p:ph type="sldNum" sz="quarter" idx="5"/>
          </p:nvPr>
        </p:nvSpPr>
        <p:spPr/>
        <p:txBody>
          <a:bodyPr/>
          <a:lstStyle/>
          <a:p>
            <a:fld id="{45164F5B-CC76-4FDC-99F1-60EA0EAF4F06}" type="slidenum">
              <a:rPr lang="en-NG" smtClean="0"/>
              <a:t>9</a:t>
            </a:fld>
            <a:endParaRPr lang="en-NG"/>
          </a:p>
        </p:txBody>
      </p:sp>
    </p:spTree>
    <p:extLst>
      <p:ext uri="{BB962C8B-B14F-4D97-AF65-F5344CB8AC3E}">
        <p14:creationId xmlns:p14="http://schemas.microsoft.com/office/powerpoint/2010/main" val="68026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7A383-1D60-5158-0651-6767B0C40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D90174-6252-D940-DFC3-81E5BF9086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0668DC-C54C-95AE-1559-B0A20F96A27E}"/>
              </a:ext>
            </a:extLst>
          </p:cNvPr>
          <p:cNvSpPr>
            <a:spLocks noGrp="1"/>
          </p:cNvSpPr>
          <p:nvPr>
            <p:ph type="body" idx="1"/>
          </p:nvPr>
        </p:nvSpPr>
        <p:spPr/>
        <p:txBody>
          <a:bodyPr/>
          <a:lstStyle/>
          <a:p>
            <a:endParaRPr lang="en-NG" dirty="0"/>
          </a:p>
        </p:txBody>
      </p:sp>
      <p:sp>
        <p:nvSpPr>
          <p:cNvPr id="4" name="Slide Number Placeholder 3">
            <a:extLst>
              <a:ext uri="{FF2B5EF4-FFF2-40B4-BE49-F238E27FC236}">
                <a16:creationId xmlns:a16="http://schemas.microsoft.com/office/drawing/2014/main" id="{CCDACD7B-5324-E642-98CF-FA1A5DC7F4AE}"/>
              </a:ext>
            </a:extLst>
          </p:cNvPr>
          <p:cNvSpPr>
            <a:spLocks noGrp="1"/>
          </p:cNvSpPr>
          <p:nvPr>
            <p:ph type="sldNum" sz="quarter" idx="5"/>
          </p:nvPr>
        </p:nvSpPr>
        <p:spPr/>
        <p:txBody>
          <a:bodyPr/>
          <a:lstStyle/>
          <a:p>
            <a:fld id="{45164F5B-CC76-4FDC-99F1-60EA0EAF4F06}" type="slidenum">
              <a:rPr lang="en-NG" smtClean="0"/>
              <a:t>10</a:t>
            </a:fld>
            <a:endParaRPr lang="en-NG"/>
          </a:p>
        </p:txBody>
      </p:sp>
    </p:spTree>
    <p:extLst>
      <p:ext uri="{BB962C8B-B14F-4D97-AF65-F5344CB8AC3E}">
        <p14:creationId xmlns:p14="http://schemas.microsoft.com/office/powerpoint/2010/main" val="679181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Corbel" panose="020B0503020204020204" pitchFamily="34" charset="0"/>
            </a:endParaRPr>
          </a:p>
        </p:txBody>
      </p:sp>
      <p:sp>
        <p:nvSpPr>
          <p:cNvPr id="4" name="Slide Number Placeholder 3"/>
          <p:cNvSpPr>
            <a:spLocks noGrp="1"/>
          </p:cNvSpPr>
          <p:nvPr>
            <p:ph type="sldNum" sz="quarter" idx="5"/>
          </p:nvPr>
        </p:nvSpPr>
        <p:spPr/>
        <p:txBody>
          <a:bodyPr/>
          <a:lstStyle/>
          <a:p>
            <a:fld id="{45164F5B-CC76-4FDC-99F1-60EA0EAF4F06}" type="slidenum">
              <a:rPr lang="en-US" smtClean="0"/>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7" name="Do not remove" hidden="1"/>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bg object 16"/>
          <p:cNvPicPr/>
          <p:nvPr/>
        </p:nvPicPr>
        <p:blipFill>
          <a:blip r:embed="rId3" cstate="print"/>
          <a:stretch>
            <a:fillRect/>
          </a:stretch>
        </p:blipFill>
        <p:spPr>
          <a:xfrm>
            <a:off x="12700" y="0"/>
            <a:ext cx="10680445" cy="7614671"/>
          </a:xfrm>
          <a:prstGeom prst="rect">
            <a:avLst/>
          </a:prstGeom>
        </p:spPr>
      </p:pic>
      <p:sp>
        <p:nvSpPr>
          <p:cNvPr id="2" name="Holder 2"/>
          <p:cNvSpPr>
            <a:spLocks noGrp="1"/>
          </p:cNvSpPr>
          <p:nvPr>
            <p:ph type="ctrTitle"/>
          </p:nvPr>
        </p:nvSpPr>
        <p:spPr>
          <a:xfrm>
            <a:off x="558825" y="1547019"/>
            <a:ext cx="9575749" cy="429894"/>
          </a:xfrm>
          <a:prstGeom prst="rect">
            <a:avLst/>
          </a:prstGeom>
        </p:spPr>
        <p:txBody>
          <a:bodyPr wrap="square" lIns="0" tIns="0" rIns="0" bIns="0">
            <a:spAutoFit/>
          </a:bodyPr>
          <a:lstStyle>
            <a:lvl1pPr>
              <a:defRPr b="0" i="0">
                <a:solidFill>
                  <a:schemeClr val="tx1"/>
                </a:solidFill>
              </a:defRPr>
            </a:lvl1pPr>
          </a:lstStyle>
          <a:p>
            <a:r>
              <a:rPr lang="en-US"/>
              <a:t>Click to edit Master title style</a:t>
            </a:r>
            <a:endParaRPr/>
          </a:p>
        </p:txBody>
      </p:sp>
      <p:sp>
        <p:nvSpPr>
          <p:cNvPr id="3" name="Holder 3"/>
          <p:cNvSpPr>
            <a:spLocks noGrp="1"/>
          </p:cNvSpPr>
          <p:nvPr>
            <p:ph type="subTitle" idx="4"/>
          </p:nvPr>
        </p:nvSpPr>
        <p:spPr>
          <a:xfrm>
            <a:off x="1604010" y="4277868"/>
            <a:ext cx="7485380" cy="1909762"/>
          </a:xfrm>
          <a:prstGeom prst="rect">
            <a:avLst/>
          </a:prstGeom>
        </p:spPr>
        <p:txBody>
          <a:bodyPr wrap="square" lIns="0" tIns="0" rIns="0" bIns="0">
            <a:spAutoFit/>
          </a:bodyPr>
          <a:lstStyle>
            <a:lvl1pPr>
              <a:defRPr/>
            </a:lvl1pPr>
          </a:lstStyle>
          <a:p>
            <a:r>
              <a:rPr lang="en-US"/>
              <a:t>Click to edit Master subtitle style</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object 3"/>
          <p:cNvPicPr/>
          <p:nvPr userDrawn="1"/>
        </p:nvPicPr>
        <p:blipFill>
          <a:blip r:embed="rId2" cstate="print"/>
          <a:stretch>
            <a:fillRect/>
          </a:stretch>
        </p:blipFill>
        <p:spPr>
          <a:xfrm>
            <a:off x="0" y="-3429"/>
            <a:ext cx="10693145" cy="7632954"/>
          </a:xfrm>
          <a:prstGeom prst="rect">
            <a:avLst/>
          </a:prstGeom>
        </p:spPr>
      </p:pic>
      <p:sp>
        <p:nvSpPr>
          <p:cNvPr id="2" name="Holder 2"/>
          <p:cNvSpPr>
            <a:spLocks noGrp="1"/>
          </p:cNvSpPr>
          <p:nvPr>
            <p:ph type="title"/>
          </p:nvPr>
        </p:nvSpPr>
        <p:spPr/>
        <p:txBody>
          <a:bodyPr lIns="0" tIns="0" rIns="0" bIns="0"/>
          <a:lstStyle>
            <a:lvl1pPr>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a:lvl1pPr>
          </a:lstStyle>
          <a:p>
            <a:pPr lvl="0"/>
            <a:r>
              <a:rPr lang="en-US"/>
              <a:t>Click to edit Master text styles</a:t>
            </a:r>
          </a:p>
        </p:txBody>
      </p:sp>
      <p:sp>
        <p:nvSpPr>
          <p:cNvPr id="4" name="Holder 4"/>
          <p:cNvSpPr>
            <a:spLocks noGrp="1"/>
          </p:cNvSpPr>
          <p:nvPr>
            <p:ph type="ftr" sz="quarter" idx="5"/>
          </p:nvPr>
        </p:nvSpPr>
        <p:spPr>
          <a:xfrm>
            <a:off x="3635756" y="7104316"/>
            <a:ext cx="3421888" cy="276999"/>
          </a:xfrm>
        </p:spPr>
        <p:txBody>
          <a:bodyPr lIns="0" tIns="0" rIns="0" bIns="0"/>
          <a:lstStyle>
            <a:lvl1pPr algn="ctr">
              <a:defRPr b="1">
                <a:solidFill>
                  <a:srgbClr val="002060"/>
                </a:solidFill>
              </a:defRPr>
            </a:lvl1pPr>
          </a:lstStyle>
          <a:p>
            <a:endParaRPr lang="en-US"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10/13/2025</a:t>
            </a:fld>
            <a:endParaRPr lang="en-US"/>
          </a:p>
        </p:txBody>
      </p:sp>
      <p:sp>
        <p:nvSpPr>
          <p:cNvPr id="6" name="Holder 6"/>
          <p:cNvSpPr>
            <a:spLocks noGrp="1"/>
          </p:cNvSpPr>
          <p:nvPr>
            <p:ph type="sldNum" sz="quarter" idx="7"/>
          </p:nvPr>
        </p:nvSpPr>
        <p:spPr>
          <a:xfrm>
            <a:off x="7699248" y="7104316"/>
            <a:ext cx="2459482" cy="276999"/>
          </a:xfrm>
        </p:spPr>
        <p:txBody>
          <a:bodyPr lIns="0" tIns="0" rIns="0" bIns="0"/>
          <a:lstStyle>
            <a:lvl1pPr algn="r">
              <a:defRPr>
                <a:solidFill>
                  <a:srgbClr val="002060"/>
                </a:solidFill>
              </a:defRPr>
            </a:lvl1pPr>
          </a:lstStyle>
          <a:p>
            <a:fld id="{B6F15528-21DE-4FAA-801E-634DDDAF4B2B}" type="slidenum">
              <a:rPr lang="en-US" smtClean="0"/>
              <a:t>‹#›</a:t>
            </a:fld>
            <a:endParaRPr lang="en-US"/>
          </a:p>
        </p:txBody>
      </p:sp>
      <p:pic>
        <p:nvPicPr>
          <p:cNvPr id="9" name="Picture 8"/>
          <p:cNvPicPr>
            <a:picLocks noChangeAspect="1"/>
          </p:cNvPicPr>
          <p:nvPr userDrawn="1"/>
        </p:nvPicPr>
        <p:blipFill rotWithShape="1">
          <a:blip r:embed="rId3"/>
          <a:srcRect l="21653" t="28188" r="44872" b="32164"/>
          <a:stretch>
            <a:fillRect/>
          </a:stretch>
        </p:blipFill>
        <p:spPr bwMode="auto">
          <a:xfrm>
            <a:off x="9398001" y="6749534"/>
            <a:ext cx="1282700" cy="854591"/>
          </a:xfrm>
          <a:prstGeom prst="rect">
            <a:avLst/>
          </a:prstGeom>
          <a:solidFill>
            <a:schemeClr val="bg1"/>
          </a:solidFill>
          <a:ln>
            <a:noFill/>
          </a:ln>
        </p:spPr>
      </p:pic>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r>
              <a:rPr lang="en-US"/>
              <a:t>Click to edit Master title style</a:t>
            </a:r>
            <a:endParaRPr/>
          </a:p>
        </p:txBody>
      </p:sp>
      <p:sp>
        <p:nvSpPr>
          <p:cNvPr id="3" name="Holder 3"/>
          <p:cNvSpPr>
            <a:spLocks noGrp="1"/>
          </p:cNvSpPr>
          <p:nvPr>
            <p:ph sz="half" idx="2"/>
          </p:nvPr>
        </p:nvSpPr>
        <p:spPr>
          <a:xfrm>
            <a:off x="534670" y="1756981"/>
            <a:ext cx="4651629" cy="5041773"/>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5507101" y="1756981"/>
            <a:ext cx="4651629" cy="5041773"/>
          </a:xfrm>
          <a:prstGeom prst="rect">
            <a:avLst/>
          </a:prstGeom>
        </p:spPr>
        <p:txBody>
          <a:bodyPr wrap="square" lIns="0" tIns="0" rIns="0" bIns="0">
            <a:spAutoFit/>
          </a:bodyPr>
          <a:lstStyle>
            <a:lvl1pPr>
              <a:defRPr/>
            </a:lvl1pPr>
          </a:lstStyle>
          <a:p>
            <a:pPr lvl="0"/>
            <a:r>
              <a:rPr lang="en-US"/>
              <a:t>Click to 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10/13/2025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pic>
        <p:nvPicPr>
          <p:cNvPr id="8" name="object 3"/>
          <p:cNvPicPr/>
          <p:nvPr userDrawn="1"/>
        </p:nvPicPr>
        <p:blipFill>
          <a:blip r:embed="rId2" cstate="print"/>
          <a:stretch>
            <a:fillRect/>
          </a:stretch>
        </p:blipFill>
        <p:spPr>
          <a:xfrm>
            <a:off x="0" y="-3429"/>
            <a:ext cx="10693145" cy="7632954"/>
          </a:xfrm>
          <a:prstGeom prst="rect">
            <a:avLst/>
          </a:prstGeom>
        </p:spPr>
      </p:pic>
      <p:pic>
        <p:nvPicPr>
          <p:cNvPr id="9" name="Picture 8"/>
          <p:cNvPicPr>
            <a:picLocks noChangeAspect="1"/>
          </p:cNvPicPr>
          <p:nvPr userDrawn="1"/>
        </p:nvPicPr>
        <p:blipFill rotWithShape="1">
          <a:blip r:embed="rId3"/>
          <a:srcRect l="21653" t="28188" r="44872" b="32164"/>
          <a:stretch>
            <a:fillRect/>
          </a:stretch>
        </p:blipFill>
        <p:spPr bwMode="auto">
          <a:xfrm>
            <a:off x="9568063" y="6862837"/>
            <a:ext cx="1112637" cy="741288"/>
          </a:xfrm>
          <a:prstGeom prst="rect">
            <a:avLst/>
          </a:prstGeom>
          <a:solidFill>
            <a:schemeClr val="bg1"/>
          </a:solid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166" b="2565"/>
          <a:stretch>
            <a:fillRect/>
          </a:stretch>
        </p:blipFill>
        <p:spPr bwMode="auto">
          <a:xfrm>
            <a:off x="0" y="-219075"/>
            <a:ext cx="10693400" cy="7829549"/>
          </a:xfrm>
          <a:prstGeom prst="rect">
            <a:avLst/>
          </a:prstGeom>
          <a:noFill/>
          <a:ln>
            <a:noFill/>
          </a:ln>
        </p:spPr>
      </p:pic>
      <p:sp>
        <p:nvSpPr>
          <p:cNvPr id="9" name="Rectangle 8"/>
          <p:cNvSpPr/>
          <p:nvPr userDrawn="1"/>
        </p:nvSpPr>
        <p:spPr>
          <a:xfrm>
            <a:off x="221481" y="2986028"/>
            <a:ext cx="4515617" cy="2656934"/>
          </a:xfrm>
          <a:prstGeom prst="rect">
            <a:avLst/>
          </a:prstGeom>
          <a:solidFill>
            <a:schemeClr val="accent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userDrawn="1"/>
        </p:nvGrpSpPr>
        <p:grpSpPr>
          <a:xfrm rot="5400000">
            <a:off x="1634133" y="4145562"/>
            <a:ext cx="1468829" cy="4737099"/>
            <a:chOff x="1880553" y="1184159"/>
            <a:chExt cx="3347050" cy="5112000"/>
          </a:xfrm>
        </p:grpSpPr>
        <p:cxnSp>
          <p:nvCxnSpPr>
            <p:cNvPr id="11" name="Straight Connector 10"/>
            <p:cNvCxnSpPr/>
            <p:nvPr/>
          </p:nvCxnSpPr>
          <p:spPr>
            <a:xfrm>
              <a:off x="1880554" y="1184159"/>
              <a:ext cx="3347049" cy="0"/>
            </a:xfrm>
            <a:prstGeom prst="line">
              <a:avLst/>
            </a:prstGeom>
            <a:ln w="38100">
              <a:solidFill>
                <a:schemeClr val="bg1"/>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rot="5400000">
              <a:off x="-675447" y="3740159"/>
              <a:ext cx="5112000" cy="0"/>
            </a:xfrm>
            <a:prstGeom prst="line">
              <a:avLst/>
            </a:prstGeom>
            <a:ln w="38100">
              <a:solidFill>
                <a:schemeClr val="bg1"/>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rot="5400000">
              <a:off x="2671603" y="3740159"/>
              <a:ext cx="5112000" cy="0"/>
            </a:xfrm>
            <a:prstGeom prst="line">
              <a:avLst/>
            </a:prstGeom>
            <a:ln w="38100">
              <a:solidFill>
                <a:schemeClr val="bg1"/>
              </a:solidFill>
            </a:ln>
          </p:spPr>
          <p:style>
            <a:lnRef idx="1">
              <a:schemeClr val="dk1"/>
            </a:lnRef>
            <a:fillRef idx="0">
              <a:schemeClr val="dk1"/>
            </a:fillRef>
            <a:effectRef idx="0">
              <a:schemeClr val="dk1"/>
            </a:effectRef>
            <a:fontRef idx="minor">
              <a:schemeClr val="tx1"/>
            </a:fontRef>
          </p:style>
        </p:cxnSp>
      </p:grpSp>
      <p:sp>
        <p:nvSpPr>
          <p:cNvPr id="14" name="TextBox 13"/>
          <p:cNvSpPr txBox="1"/>
          <p:nvPr userDrawn="1"/>
        </p:nvSpPr>
        <p:spPr>
          <a:xfrm>
            <a:off x="707363" y="5981726"/>
            <a:ext cx="1867868" cy="369332"/>
          </a:xfrm>
          <a:prstGeom prst="rect">
            <a:avLst/>
          </a:prstGeom>
          <a:noFill/>
        </p:spPr>
        <p:txBody>
          <a:bodyPr wrap="square" rtlCol="0">
            <a:spAutoFit/>
          </a:bodyPr>
          <a:lstStyle/>
          <a:p>
            <a:r>
              <a:rPr lang="en-GB" dirty="0">
                <a:solidFill>
                  <a:srgbClr val="FFC000"/>
                </a:solidFill>
                <a:latin typeface="Corbel" panose="020B0503020204020204" pitchFamily="34" charset="0"/>
              </a:rPr>
              <a:t>PREPARED BY: </a:t>
            </a:r>
            <a:endParaRPr lang="en-US" dirty="0">
              <a:solidFill>
                <a:srgbClr val="FFC000"/>
              </a:solidFill>
              <a:latin typeface="Corbel" panose="020B0503020204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8" name="Do not remove" hidden="1"/>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10/13/2025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
        <p:nvSpPr>
          <p:cNvPr id="5" name="Holder 4"/>
          <p:cNvSpPr txBox="1"/>
          <p:nvPr userDrawn="1"/>
        </p:nvSpPr>
        <p:spPr>
          <a:xfrm>
            <a:off x="7851648" y="7256716"/>
            <a:ext cx="2459482" cy="381952"/>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t>‹#›</a:t>
            </a:fld>
            <a:endParaRPr lang="en-US"/>
          </a:p>
        </p:txBody>
      </p:sp>
      <p:pic>
        <p:nvPicPr>
          <p:cNvPr id="6" name="object 3"/>
          <p:cNvPicPr/>
          <p:nvPr userDrawn="1"/>
        </p:nvPicPr>
        <p:blipFill>
          <a:blip r:embed="rId3" cstate="print"/>
          <a:stretch>
            <a:fillRect/>
          </a:stretch>
        </p:blipFill>
        <p:spPr>
          <a:xfrm>
            <a:off x="0" y="-3429"/>
            <a:ext cx="10693145" cy="7632954"/>
          </a:xfrm>
          <a:prstGeom prst="rect">
            <a:avLst/>
          </a:prstGeom>
        </p:spPr>
      </p:pic>
      <p:pic>
        <p:nvPicPr>
          <p:cNvPr id="7" name="Picture 6"/>
          <p:cNvPicPr>
            <a:picLocks noChangeAspect="1"/>
          </p:cNvPicPr>
          <p:nvPr userDrawn="1"/>
        </p:nvPicPr>
        <p:blipFill rotWithShape="1">
          <a:blip r:embed="rId4"/>
          <a:srcRect l="21653" t="28188" r="44872" b="32164"/>
          <a:stretch>
            <a:fillRect/>
          </a:stretch>
        </p:blipFill>
        <p:spPr bwMode="auto">
          <a:xfrm>
            <a:off x="9568063" y="6862837"/>
            <a:ext cx="1112637" cy="741288"/>
          </a:xfrm>
          <a:prstGeom prst="rect">
            <a:avLst/>
          </a:prstGeom>
          <a:solidFill>
            <a:schemeClr val="bg1"/>
          </a:solidFill>
          <a:ln>
            <a:noFill/>
          </a:ln>
        </p:spPr>
      </p:pic>
      <p:sp>
        <p:nvSpPr>
          <p:cNvPr id="9" name="Holder 6"/>
          <p:cNvSpPr txBox="1"/>
          <p:nvPr userDrawn="1"/>
        </p:nvSpPr>
        <p:spPr>
          <a:xfrm>
            <a:off x="4116959" y="7324725"/>
            <a:ext cx="2459482" cy="215444"/>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z="1400" b="1" smtClean="0">
                <a:latin typeface="Corbel" panose="020B0503020204020204" pitchFamily="34" charset="0"/>
              </a:rPr>
              <a:t>‹#›</a:t>
            </a:fld>
            <a:endParaRPr lang="en-US" sz="1400" b="1">
              <a:latin typeface="Corbel" panose="020B0503020204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4670" y="305562"/>
            <a:ext cx="9624060" cy="122224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534670" y="1756981"/>
            <a:ext cx="9624060" cy="5041773"/>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35756" y="7104316"/>
            <a:ext cx="3421888" cy="38195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104316"/>
            <a:ext cx="2459482" cy="38195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10/13/2025</a:t>
            </a:fld>
            <a:endParaRPr lang="en-US"/>
          </a:p>
        </p:txBody>
      </p:sp>
      <p:sp>
        <p:nvSpPr>
          <p:cNvPr id="6" name="Holder 6"/>
          <p:cNvSpPr>
            <a:spLocks noGrp="1"/>
          </p:cNvSpPr>
          <p:nvPr>
            <p:ph type="sldNum" sz="quarter" idx="7"/>
          </p:nvPr>
        </p:nvSpPr>
        <p:spPr>
          <a:xfrm>
            <a:off x="7699248" y="7104316"/>
            <a:ext cx="2459482" cy="38195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hyperlink" Target="https://www.tamrhendy.com/%D9%86%D9%8A%D8%AC%D9%8A%D8%B1%D9%8A%D8%A7-%D9%83%D9%84-%D9%85%D8%A7-%D9%8A%D8%AC%D8%A8-%D8%A3%D9%86-%D8%AA%D8%B9%D8%B1%D9%81%D9%87-%D8%B9%D9%86%D9%87%D8%A7/" TargetMode="Externa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hyperlink" Target="https://www.tamrhendy.com/%D9%86%D9%8A%D8%AC%D9%8A%D8%B1%D9%8A%D8%A7-%D9%83%D9%84-%D9%85%D8%A7-%D9%8A%D8%AC%D8%A8-%D8%A3%D9%86-%D8%AA%D8%B9%D8%B1%D9%81%D9%87-%D8%B9%D9%86%D9%87%D8%A7/"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chart" Target="../charts/chart4.xml"/><Relationship Id="rId7" Type="http://schemas.openxmlformats.org/officeDocument/2006/relationships/chart" Target="../charts/chart5.xml"/><Relationship Id="rId12"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image" Target="../media/image23.png"/><Relationship Id="rId5" Type="http://schemas.microsoft.com/office/2007/relationships/hdphoto" Target="../media/hdphoto3.wdp"/><Relationship Id="rId10" Type="http://schemas.openxmlformats.org/officeDocument/2006/relationships/image" Target="../media/image22.png"/><Relationship Id="rId4" Type="http://schemas.openxmlformats.org/officeDocument/2006/relationships/image" Target="../media/image12.pn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hyperlink" Target="http://www.wealthbridge.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chart" Target="../charts/chart1.xml"/><Relationship Id="rId2" Type="http://schemas.openxmlformats.org/officeDocument/2006/relationships/slideLayout" Target="../slideLayouts/slideLayout5.xml"/><Relationship Id="rId1" Type="http://schemas.openxmlformats.org/officeDocument/2006/relationships/tags" Target="../tags/tag3.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chart" Target="../charts/chart2.xml"/><Relationship Id="rId5" Type="http://schemas.microsoft.com/office/2007/relationships/hdphoto" Target="../media/hdphoto2.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4.xml"/><Relationship Id="rId6" Type="http://schemas.openxmlformats.org/officeDocument/2006/relationships/chart" Target="../charts/chart3.xml"/><Relationship Id="rId5" Type="http://schemas.openxmlformats.org/officeDocument/2006/relationships/image" Target="../media/image8.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hyperlink" Target="https://www.tamrhendy.com/%D9%86%D9%8A%D8%AC%D9%8A%D8%B1%D9%8A%D8%A7-%D9%83%D9%84-%D9%85%D8%A7-%D9%8A%D8%AC%D8%A8-%D8%A3%D9%86-%D8%AA%D8%B9%D8%B1%D9%81%D9%87-%D8%B9%D9%86%D9%87%D8%A7/" TargetMode="Externa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4.jpeg"/><Relationship Id="rId5" Type="http://schemas.openxmlformats.org/officeDocument/2006/relationships/hyperlink" Target="https://www.tamrhendy.com/%D9%86%D9%8A%D8%AC%D9%8A%D8%B1%D9%8A%D8%A7-%D9%83%D9%84-%D9%85%D8%A7-%D9%8A%D8%AC%D8%A8-%D8%A3%D9%86-%D8%AA%D8%B9%D8%B1%D9%81%D9%87-%D8%B9%D9%86%D9%87%D8%A7/" TargetMode="Externa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1653" t="28188" r="44872" b="32164"/>
          <a:stretch>
            <a:fillRect/>
          </a:stretch>
        </p:blipFill>
        <p:spPr bwMode="auto">
          <a:xfrm>
            <a:off x="2423186" y="5887386"/>
            <a:ext cx="965723" cy="643407"/>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TextBox 2"/>
          <p:cNvSpPr txBox="1"/>
          <p:nvPr/>
        </p:nvSpPr>
        <p:spPr>
          <a:xfrm>
            <a:off x="224287" y="3899140"/>
            <a:ext cx="4192438" cy="830997"/>
          </a:xfrm>
          <a:prstGeom prst="rect">
            <a:avLst/>
          </a:prstGeom>
          <a:noFill/>
        </p:spPr>
        <p:txBody>
          <a:bodyPr wrap="square" rtlCol="0">
            <a:spAutoFit/>
          </a:bodyPr>
          <a:lstStyle/>
          <a:p>
            <a:pPr algn="ctr"/>
            <a:r>
              <a:rPr lang="en-GB" sz="2400" b="1" dirty="0">
                <a:solidFill>
                  <a:schemeClr val="bg1"/>
                </a:solidFill>
                <a:latin typeface="Corbel" panose="020B0503020204020204" pitchFamily="34" charset="0"/>
              </a:rPr>
              <a:t>WEEKLY </a:t>
            </a:r>
          </a:p>
          <a:p>
            <a:pPr algn="ctr"/>
            <a:r>
              <a:rPr lang="en-GB" sz="2400" b="1" dirty="0">
                <a:solidFill>
                  <a:schemeClr val="bg1"/>
                </a:solidFill>
                <a:latin typeface="Corbel" panose="020B0503020204020204" pitchFamily="34" charset="0"/>
              </a:rPr>
              <a:t>BRIEF</a:t>
            </a:r>
            <a:endParaRPr lang="en-US" sz="2400" b="1" dirty="0">
              <a:solidFill>
                <a:schemeClr val="bg1"/>
              </a:solidFill>
              <a:latin typeface="Corbel" panose="020B0503020204020204" pitchFamily="34" charset="0"/>
            </a:endParaRPr>
          </a:p>
        </p:txBody>
      </p:sp>
      <p:cxnSp>
        <p:nvCxnSpPr>
          <p:cNvPr id="4" name="Straight Connector 3"/>
          <p:cNvCxnSpPr/>
          <p:nvPr/>
        </p:nvCxnSpPr>
        <p:spPr>
          <a:xfrm>
            <a:off x="707363" y="4882550"/>
            <a:ext cx="322628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07363" y="3847380"/>
            <a:ext cx="322628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17500" y="5050393"/>
            <a:ext cx="4343399" cy="369332"/>
          </a:xfrm>
          <a:prstGeom prst="rect">
            <a:avLst/>
          </a:prstGeom>
          <a:solidFill>
            <a:schemeClr val="tx2">
              <a:lumMod val="50000"/>
            </a:schemeClr>
          </a:solidFill>
        </p:spPr>
        <p:txBody>
          <a:bodyPr wrap="square" rtlCol="0">
            <a:spAutoFit/>
          </a:bodyPr>
          <a:lstStyle/>
          <a:p>
            <a:pPr algn="ctr"/>
            <a:r>
              <a:rPr lang="en-GB" b="1" dirty="0">
                <a:solidFill>
                  <a:srgbClr val="FFC000"/>
                </a:solidFill>
                <a:latin typeface="Corbel" panose="020B0503020204020204" pitchFamily="34" charset="0"/>
              </a:rPr>
              <a:t>Week of 6</a:t>
            </a:r>
            <a:r>
              <a:rPr lang="en-GB" b="1" baseline="30000" dirty="0">
                <a:solidFill>
                  <a:srgbClr val="FFC000"/>
                </a:solidFill>
                <a:latin typeface="Corbel" panose="020B0503020204020204" pitchFamily="34" charset="0"/>
              </a:rPr>
              <a:t>th</a:t>
            </a:r>
            <a:r>
              <a:rPr lang="en-GB" b="1" dirty="0">
                <a:solidFill>
                  <a:srgbClr val="FFC000"/>
                </a:solidFill>
                <a:latin typeface="Corbel" panose="020B0503020204020204" pitchFamily="34" charset="0"/>
              </a:rPr>
              <a:t> October – 10</a:t>
            </a:r>
            <a:r>
              <a:rPr lang="en-GB" b="1" baseline="30000" dirty="0">
                <a:solidFill>
                  <a:srgbClr val="FFC000"/>
                </a:solidFill>
                <a:latin typeface="Corbel" panose="020B0503020204020204" pitchFamily="34" charset="0"/>
              </a:rPr>
              <a:t>th</a:t>
            </a:r>
            <a:r>
              <a:rPr lang="en-GB" b="1" dirty="0">
                <a:solidFill>
                  <a:srgbClr val="FFC000"/>
                </a:solidFill>
                <a:latin typeface="Corbel" panose="020B0503020204020204" pitchFamily="34" charset="0"/>
              </a:rPr>
              <a:t> October 2025</a:t>
            </a:r>
            <a:endParaRPr lang="en-US" b="1" dirty="0">
              <a:solidFill>
                <a:srgbClr val="FFC000"/>
              </a:solidFill>
              <a:latin typeface="Corbel" panose="020B0503020204020204" pitchFamily="34" charset="0"/>
            </a:endParaRPr>
          </a:p>
        </p:txBody>
      </p:sp>
      <p:sp>
        <p:nvSpPr>
          <p:cNvPr id="7" name="TextBox 6"/>
          <p:cNvSpPr txBox="1"/>
          <p:nvPr/>
        </p:nvSpPr>
        <p:spPr>
          <a:xfrm>
            <a:off x="1536700" y="6599573"/>
            <a:ext cx="2802356" cy="646331"/>
          </a:xfrm>
          <a:prstGeom prst="rect">
            <a:avLst/>
          </a:prstGeom>
          <a:noFill/>
        </p:spPr>
        <p:txBody>
          <a:bodyPr wrap="square" rtlCol="0">
            <a:spAutoFit/>
          </a:bodyPr>
          <a:lstStyle/>
          <a:p>
            <a:pPr algn="ctr"/>
            <a:r>
              <a:rPr lang="en-US" b="1" dirty="0">
                <a:solidFill>
                  <a:schemeClr val="bg1"/>
                </a:solidFill>
                <a:latin typeface="Corbel" panose="020B0503020204020204" pitchFamily="34" charset="0"/>
              </a:rPr>
              <a:t>Wealthbridge Economic Advisory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FB908-ACD1-C1D0-640D-B8E529DA9353}"/>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96711760-1A29-0C61-4ACD-68174E4A59CB}"/>
              </a:ext>
            </a:extLst>
          </p:cNvPr>
          <p:cNvSpPr txBox="1">
            <a:spLocks/>
          </p:cNvSpPr>
          <p:nvPr/>
        </p:nvSpPr>
        <p:spPr>
          <a:xfrm>
            <a:off x="330053" y="214032"/>
            <a:ext cx="6007248" cy="542867"/>
          </a:xfrm>
          <a:prstGeom prst="rect">
            <a:avLst/>
          </a:prstGeom>
        </p:spPr>
        <p:txBody>
          <a:bodyPr/>
          <a:lstStyle>
            <a:lvl1pPr>
              <a:defRPr>
                <a:latin typeface="+mj-lt"/>
                <a:ea typeface="+mj-ea"/>
                <a:cs typeface="+mj-cs"/>
              </a:defRPr>
            </a:lvl1pPr>
          </a:lstStyle>
          <a:p>
            <a:r>
              <a:rPr lang="en-GB" sz="2400" b="1" kern="0" cap="small" dirty="0">
                <a:solidFill>
                  <a:prstClr val="white"/>
                </a:solidFill>
                <a:latin typeface="Corbel" panose="020B0503020204020204" pitchFamily="34" charset="0"/>
              </a:rPr>
              <a:t>Domestic Economy and Markets Highlights</a:t>
            </a:r>
          </a:p>
        </p:txBody>
      </p:sp>
      <p:pic>
        <p:nvPicPr>
          <p:cNvPr id="15" name="Picture 14">
            <a:extLst>
              <a:ext uri="{FF2B5EF4-FFF2-40B4-BE49-F238E27FC236}">
                <a16:creationId xmlns:a16="http://schemas.microsoft.com/office/drawing/2014/main" id="{50B8FE2A-7D42-0C42-9D0B-84F298B125D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flipH="1">
            <a:off x="6184900" y="92130"/>
            <a:ext cx="1048894" cy="786670"/>
          </a:xfrm>
          <a:prstGeom prst="rect">
            <a:avLst/>
          </a:prstGeom>
        </p:spPr>
      </p:pic>
      <p:sp>
        <p:nvSpPr>
          <p:cNvPr id="2" name="Rectangle: Rounded Corners 1">
            <a:extLst>
              <a:ext uri="{FF2B5EF4-FFF2-40B4-BE49-F238E27FC236}">
                <a16:creationId xmlns:a16="http://schemas.microsoft.com/office/drawing/2014/main" id="{470350CA-0D91-C76A-BDE6-D736119FD1DD}"/>
              </a:ext>
            </a:extLst>
          </p:cNvPr>
          <p:cNvSpPr/>
          <p:nvPr/>
        </p:nvSpPr>
        <p:spPr>
          <a:xfrm>
            <a:off x="241300" y="975190"/>
            <a:ext cx="3773578" cy="331665"/>
          </a:xfrm>
          <a:prstGeom prst="roundRect">
            <a:avLst/>
          </a:prstGeom>
          <a:solidFill>
            <a:srgbClr val="002060"/>
          </a:solidFill>
          <a:ln>
            <a:noFill/>
          </a:ln>
          <a:effectLst>
            <a:glow>
              <a:schemeClr val="accent1">
                <a:alpha val="40000"/>
              </a:schemeClr>
            </a:glow>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w="63500" h="63500" prst="artDeco"/>
            <a:extrusionClr>
              <a:srgbClr val="002060"/>
            </a:extrusionClr>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Corbel" panose="020B0503020204020204" pitchFamily="34" charset="0"/>
              </a:rPr>
              <a:t>Key Economic News</a:t>
            </a:r>
          </a:p>
        </p:txBody>
      </p:sp>
      <p:sp>
        <p:nvSpPr>
          <p:cNvPr id="8" name="Rectangle 1">
            <a:extLst>
              <a:ext uri="{FF2B5EF4-FFF2-40B4-BE49-F238E27FC236}">
                <a16:creationId xmlns:a16="http://schemas.microsoft.com/office/drawing/2014/main" id="{40EEB393-537D-A56D-DE0D-09ACE7C45F86}"/>
              </a:ext>
            </a:extLst>
          </p:cNvPr>
          <p:cNvSpPr>
            <a:spLocks noChangeArrowheads="1"/>
          </p:cNvSpPr>
          <p:nvPr/>
        </p:nvSpPr>
        <p:spPr bwMode="auto">
          <a:xfrm>
            <a:off x="0" y="-945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NG" altLang="en-NG" sz="1800" b="0" i="0" u="none" strike="noStrike" cap="none" normalizeH="0" baseline="0" dirty="0">
                <a:ln>
                  <a:noFill/>
                </a:ln>
                <a:solidFill>
                  <a:srgbClr val="000000"/>
                </a:solidFill>
                <a:effectLst/>
                <a:latin typeface="Söhne"/>
              </a:rPr>
            </a:br>
            <a:endParaRPr kumimoji="0" lang="en-NG" altLang="en-NG" sz="18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7AA6F85D-8114-9080-6B85-B84BF2BFF862}"/>
              </a:ext>
            </a:extLst>
          </p:cNvPr>
          <p:cNvSpPr/>
          <p:nvPr/>
        </p:nvSpPr>
        <p:spPr>
          <a:xfrm>
            <a:off x="232666" y="1412121"/>
            <a:ext cx="10371833" cy="31938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1500"/>
              </a:spcAft>
            </a:pPr>
            <a:r>
              <a:rPr lang="en-US" sz="1600" b="1" dirty="0">
                <a:solidFill>
                  <a:srgbClr val="212529"/>
                </a:solidFill>
                <a:latin typeface="Corbel" panose="020B0503020204020204" pitchFamily="34" charset="0"/>
              </a:rPr>
              <a:t>Crude oil production falls 3.09% to 1.58m bpd in September – NUPRC 	</a:t>
            </a:r>
          </a:p>
        </p:txBody>
      </p:sp>
      <p:sp>
        <p:nvSpPr>
          <p:cNvPr id="13" name="TextBox 12">
            <a:extLst>
              <a:ext uri="{FF2B5EF4-FFF2-40B4-BE49-F238E27FC236}">
                <a16:creationId xmlns:a16="http://schemas.microsoft.com/office/drawing/2014/main" id="{E019A88D-4BCE-EE4B-CA8F-DF845A821AA2}"/>
              </a:ext>
            </a:extLst>
          </p:cNvPr>
          <p:cNvSpPr txBox="1"/>
          <p:nvPr/>
        </p:nvSpPr>
        <p:spPr>
          <a:xfrm>
            <a:off x="3062139" y="1731508"/>
            <a:ext cx="7542360" cy="2246769"/>
          </a:xfrm>
          <a:prstGeom prst="rect">
            <a:avLst/>
          </a:prstGeom>
          <a:noFill/>
        </p:spPr>
        <p:txBody>
          <a:bodyPr wrap="square">
            <a:spAutoFit/>
          </a:bodyPr>
          <a:lstStyle/>
          <a:p>
            <a:pPr marL="285750" indent="-285750" algn="just">
              <a:buFont typeface="Wingdings" panose="05000000000000000000" pitchFamily="2" charset="2"/>
              <a:buChar char="q"/>
            </a:pPr>
            <a:r>
              <a:rPr lang="en-US" sz="1400" dirty="0">
                <a:latin typeface="Corbel" panose="020B0503020204020204" pitchFamily="34" charset="0"/>
              </a:rPr>
              <a:t>Nigeria’s crude oil and condensate output fell to 1.58 mbpd in September 2025 from 1.63 mbpd in August, driven by a three-day PENGASSAN strike and scheduled maintenance at key facilities.</a:t>
            </a:r>
          </a:p>
          <a:p>
            <a:pPr marL="285750" indent="-285750" algn="just">
              <a:buFont typeface="Wingdings" panose="05000000000000000000" pitchFamily="2" charset="2"/>
              <a:buChar char="q"/>
            </a:pPr>
            <a:r>
              <a:rPr lang="en-US" sz="1400" dirty="0">
                <a:latin typeface="Corbel" panose="020B0503020204020204" pitchFamily="34" charset="0"/>
              </a:rPr>
              <a:t>The September figure comprised 1.39 mbpd of crude and 0.19 mbpd of condensates. </a:t>
            </a:r>
          </a:p>
          <a:p>
            <a:pPr marL="285750" indent="-285750" algn="just">
              <a:buFont typeface="Wingdings" panose="05000000000000000000" pitchFamily="2" charset="2"/>
              <a:buChar char="q"/>
            </a:pPr>
            <a:r>
              <a:rPr lang="en-US" sz="1400" dirty="0">
                <a:latin typeface="Corbel" panose="020B0503020204020204" pitchFamily="34" charset="0"/>
              </a:rPr>
              <a:t>Output represented 93% of Nigeria’s OPEC quota of 1.5 mbpd, indicating moderate stability despite disruptions.</a:t>
            </a:r>
          </a:p>
          <a:p>
            <a:pPr marL="285750" indent="-285750" algn="just">
              <a:buFont typeface="Wingdings" panose="05000000000000000000" pitchFamily="2" charset="2"/>
              <a:buChar char="q"/>
            </a:pPr>
            <a:r>
              <a:rPr lang="en-US" sz="1400" dirty="0">
                <a:latin typeface="Corbel" panose="020B0503020204020204" pitchFamily="34" charset="0"/>
              </a:rPr>
              <a:t>Peak daily output during the month was 1.81 mbpd, while the lowest was 1.35 mbpd, reflecting production volatility</a:t>
            </a:r>
          </a:p>
          <a:p>
            <a:pPr marL="285750" indent="-285750" algn="just">
              <a:buFont typeface="Wingdings" panose="05000000000000000000" pitchFamily="2" charset="2"/>
              <a:buChar char="q"/>
            </a:pPr>
            <a:r>
              <a:rPr lang="en-US" sz="1400" dirty="0">
                <a:latin typeface="Corbel" panose="020B0503020204020204" pitchFamily="34" charset="0"/>
              </a:rPr>
              <a:t>The dip coincides with OPEC+ signaling a modest production increase for November, which has begun weighing on crude prices. Despite the setback, output was still 1.6% higher year-on-year compared to September 2024.</a:t>
            </a:r>
          </a:p>
        </p:txBody>
      </p:sp>
      <p:sp>
        <p:nvSpPr>
          <p:cNvPr id="3" name="Rectangle 2">
            <a:extLst>
              <a:ext uri="{FF2B5EF4-FFF2-40B4-BE49-F238E27FC236}">
                <a16:creationId xmlns:a16="http://schemas.microsoft.com/office/drawing/2014/main" id="{117A293E-F11E-4F68-09CD-F8866DFF9D6D}"/>
              </a:ext>
            </a:extLst>
          </p:cNvPr>
          <p:cNvSpPr/>
          <p:nvPr/>
        </p:nvSpPr>
        <p:spPr>
          <a:xfrm>
            <a:off x="92365" y="3984082"/>
            <a:ext cx="10371833" cy="31938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spcAft>
                <a:spcPts val="1500"/>
              </a:spcAft>
            </a:pPr>
            <a:r>
              <a:rPr lang="en-US" sz="1600" b="1" i="0" dirty="0">
                <a:solidFill>
                  <a:srgbClr val="212529"/>
                </a:solidFill>
                <a:effectLst/>
                <a:latin typeface="Corbel" panose="020B0503020204020204" pitchFamily="34" charset="0"/>
              </a:rPr>
              <a:t>Finance Ministry denies stopping cost-of-collection deductions for FIRS, others</a:t>
            </a:r>
          </a:p>
        </p:txBody>
      </p:sp>
      <p:sp>
        <p:nvSpPr>
          <p:cNvPr id="7" name="TextBox 6">
            <a:extLst>
              <a:ext uri="{FF2B5EF4-FFF2-40B4-BE49-F238E27FC236}">
                <a16:creationId xmlns:a16="http://schemas.microsoft.com/office/drawing/2014/main" id="{47291854-3F54-A043-1A55-CDE7357E08C8}"/>
              </a:ext>
            </a:extLst>
          </p:cNvPr>
          <p:cNvSpPr txBox="1"/>
          <p:nvPr/>
        </p:nvSpPr>
        <p:spPr>
          <a:xfrm>
            <a:off x="2927930" y="4463161"/>
            <a:ext cx="7676569" cy="2246769"/>
          </a:xfrm>
          <a:prstGeom prst="rect">
            <a:avLst/>
          </a:prstGeom>
          <a:noFill/>
        </p:spPr>
        <p:txBody>
          <a:bodyPr wrap="square" rtlCol="0">
            <a:spAutoFit/>
          </a:bodyPr>
          <a:lstStyle/>
          <a:p>
            <a:pPr marL="285750" indent="-285750" algn="l">
              <a:buFont typeface="Wingdings" panose="05000000000000000000" pitchFamily="2" charset="2"/>
              <a:buChar char="q"/>
            </a:pPr>
            <a:r>
              <a:rPr lang="en-US" sz="1400" dirty="0">
                <a:latin typeface="Corbel" panose="020B0503020204020204" pitchFamily="34" charset="0"/>
              </a:rPr>
              <a:t>The Federal Ministry of Finance has debunked claims that the government has stopped revenue agencies from deducting their cost of collection at source.</a:t>
            </a:r>
          </a:p>
          <a:p>
            <a:pPr marL="285750" indent="-285750" algn="l">
              <a:buFont typeface="Wingdings" panose="05000000000000000000" pitchFamily="2" charset="2"/>
              <a:buChar char="q"/>
            </a:pPr>
            <a:r>
              <a:rPr lang="en-US" sz="1400" dirty="0">
                <a:latin typeface="Corbel" panose="020B0503020204020204" pitchFamily="34" charset="0"/>
              </a:rPr>
              <a:t>The Ministry clarified that there has been no policy change affecting agencies like FIRS, NUPRC, and Customs.</a:t>
            </a:r>
          </a:p>
          <a:p>
            <a:pPr marL="285750" indent="-285750" algn="l">
              <a:buFont typeface="Wingdings" panose="05000000000000000000" pitchFamily="2" charset="2"/>
              <a:buChar char="q"/>
            </a:pPr>
            <a:r>
              <a:rPr lang="en-US" sz="1400" dirty="0">
                <a:latin typeface="Corbel" panose="020B0503020204020204" pitchFamily="34" charset="0"/>
              </a:rPr>
              <a:t>It stated that ongoing discussions are focused on reviewing the cost-of-collection structure to boost transparency and efficiency.</a:t>
            </a:r>
          </a:p>
          <a:p>
            <a:pPr marL="285750" indent="-285750" algn="l">
              <a:buFont typeface="Wingdings" panose="05000000000000000000" pitchFamily="2" charset="2"/>
              <a:buChar char="q"/>
            </a:pPr>
            <a:r>
              <a:rPr lang="en-US" sz="1400" dirty="0">
                <a:latin typeface="Corbel" panose="020B0503020204020204" pitchFamily="34" charset="0"/>
              </a:rPr>
              <a:t>Any potential adjustments will follow due process, stakeholder consultations, and formal communication.</a:t>
            </a:r>
          </a:p>
          <a:p>
            <a:pPr marL="285750" indent="-285750" algn="l">
              <a:buFont typeface="Wingdings" panose="05000000000000000000" pitchFamily="2" charset="2"/>
              <a:buChar char="q"/>
            </a:pPr>
            <a:r>
              <a:rPr lang="en-US" sz="1400" dirty="0">
                <a:latin typeface="Corbel" panose="020B0503020204020204" pitchFamily="34" charset="0"/>
              </a:rPr>
              <a:t>The cost-of-collection framework currently allows revenue agencies to retain a portion of collections to fund their operations before remitting to the Federation Account.</a:t>
            </a:r>
          </a:p>
        </p:txBody>
      </p:sp>
      <p:pic>
        <p:nvPicPr>
          <p:cNvPr id="2050" name="Picture 2" descr="FIRS Launches E-fiscal Platform to Promote Transiency, Tackle Tax Evasion -  Economi Confidential">
            <a:extLst>
              <a:ext uri="{FF2B5EF4-FFF2-40B4-BE49-F238E27FC236}">
                <a16:creationId xmlns:a16="http://schemas.microsoft.com/office/drawing/2014/main" id="{3382ED21-D772-397E-1BEC-2E261347FDD6}"/>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2803" r="23041"/>
          <a:stretch/>
        </p:blipFill>
        <p:spPr bwMode="auto">
          <a:xfrm>
            <a:off x="643802" y="5002406"/>
            <a:ext cx="1606735" cy="12490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au-staff-wali – Page 3 – Nigerian Upstream Petroleum Regulatory Commission">
            <a:extLst>
              <a:ext uri="{FF2B5EF4-FFF2-40B4-BE49-F238E27FC236}">
                <a16:creationId xmlns:a16="http://schemas.microsoft.com/office/drawing/2014/main" id="{1FD3D111-96DC-9908-01BF-FCBD47AADB9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7846" y="2012485"/>
            <a:ext cx="1658647" cy="1511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786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lder 4">
            <a:extLst>
              <a:ext uri="{FF2B5EF4-FFF2-40B4-BE49-F238E27FC236}">
                <a16:creationId xmlns:a16="http://schemas.microsoft.com/office/drawing/2014/main" id="{B3A7C541-0E45-B33B-8EE5-96FE31698360}"/>
              </a:ext>
            </a:extLst>
          </p:cNvPr>
          <p:cNvSpPr>
            <a:spLocks noGrp="1"/>
          </p:cNvSpPr>
          <p:nvPr>
            <p:ph type="sldNum" sz="quarter" idx="7"/>
          </p:nvPr>
        </p:nvSpPr>
        <p:spPr>
          <a:xfrm>
            <a:off x="3946106" y="7234870"/>
            <a:ext cx="2459482" cy="269304"/>
          </a:xfrm>
        </p:spPr>
        <p:txBody>
          <a:bodyPr lIns="0" tIns="0" rIns="0" bIns="0"/>
          <a:lstStyle>
            <a:lvl1pPr algn="r">
              <a:defRPr>
                <a:solidFill>
                  <a:schemeClr val="tx1">
                    <a:tint val="75000"/>
                  </a:schemeClr>
                </a:solidFill>
              </a:defRPr>
            </a:lvl1pPr>
          </a:lstStyle>
          <a:p>
            <a:pPr algn="ctr"/>
            <a:fld id="{B6F15528-21DE-4FAA-801E-634DDDAF4B2B}" type="slidenum">
              <a:rPr sz="1750" b="1">
                <a:solidFill>
                  <a:schemeClr val="bg1"/>
                </a:solidFill>
                <a:latin typeface="Corbel" panose="020B0503020204020204" pitchFamily="34" charset="0"/>
              </a:rPr>
              <a:pPr algn="ctr"/>
              <a:t>11</a:t>
            </a:fld>
            <a:endParaRPr sz="1750" b="1" dirty="0">
              <a:solidFill>
                <a:schemeClr val="bg1"/>
              </a:solidFill>
              <a:latin typeface="Corbel" panose="020B0503020204020204" pitchFamily="34" charset="0"/>
            </a:endParaRPr>
          </a:p>
        </p:txBody>
      </p:sp>
      <p:sp>
        <p:nvSpPr>
          <p:cNvPr id="3" name="Title 1">
            <a:extLst>
              <a:ext uri="{FF2B5EF4-FFF2-40B4-BE49-F238E27FC236}">
                <a16:creationId xmlns:a16="http://schemas.microsoft.com/office/drawing/2014/main" id="{5042FDED-FFE6-6785-2F71-4BBCE475DCC6}"/>
              </a:ext>
            </a:extLst>
          </p:cNvPr>
          <p:cNvSpPr txBox="1">
            <a:spLocks/>
          </p:cNvSpPr>
          <p:nvPr/>
        </p:nvSpPr>
        <p:spPr>
          <a:xfrm>
            <a:off x="330053" y="214032"/>
            <a:ext cx="6007248" cy="542867"/>
          </a:xfrm>
          <a:prstGeom prst="rect">
            <a:avLst/>
          </a:prstGeom>
        </p:spPr>
        <p:txBody>
          <a:bodyPr/>
          <a:lstStyle>
            <a:lvl1pPr>
              <a:defRPr>
                <a:latin typeface="+mj-lt"/>
                <a:ea typeface="+mj-ea"/>
                <a:cs typeface="+mj-cs"/>
              </a:defRPr>
            </a:lvl1pPr>
          </a:lstStyle>
          <a:p>
            <a:r>
              <a:rPr lang="en-GB" sz="2400" b="1" kern="0" cap="small" dirty="0">
                <a:solidFill>
                  <a:prstClr val="white"/>
                </a:solidFill>
                <a:latin typeface="Corbel" panose="020B0503020204020204" pitchFamily="34" charset="0"/>
              </a:rPr>
              <a:t>Domestic Economy and Markets Highlights</a:t>
            </a:r>
          </a:p>
        </p:txBody>
      </p:sp>
      <p:pic>
        <p:nvPicPr>
          <p:cNvPr id="4" name="Picture 3">
            <a:extLst>
              <a:ext uri="{FF2B5EF4-FFF2-40B4-BE49-F238E27FC236}">
                <a16:creationId xmlns:a16="http://schemas.microsoft.com/office/drawing/2014/main" id="{2A512946-465E-CBEB-35F0-1C20E4BD14E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flipH="1">
            <a:off x="6184900" y="92130"/>
            <a:ext cx="1048894" cy="786670"/>
          </a:xfrm>
          <a:prstGeom prst="rect">
            <a:avLst/>
          </a:prstGeom>
        </p:spPr>
      </p:pic>
      <p:sp>
        <p:nvSpPr>
          <p:cNvPr id="5" name="Rectangle: Rounded Corners 4">
            <a:extLst>
              <a:ext uri="{FF2B5EF4-FFF2-40B4-BE49-F238E27FC236}">
                <a16:creationId xmlns:a16="http://schemas.microsoft.com/office/drawing/2014/main" id="{F3D627BA-4DF7-89E3-1C93-0DD9A708E3B2}"/>
              </a:ext>
            </a:extLst>
          </p:cNvPr>
          <p:cNvSpPr/>
          <p:nvPr/>
        </p:nvSpPr>
        <p:spPr>
          <a:xfrm>
            <a:off x="241300" y="975190"/>
            <a:ext cx="3773578" cy="331665"/>
          </a:xfrm>
          <a:prstGeom prst="roundRect">
            <a:avLst/>
          </a:prstGeom>
          <a:solidFill>
            <a:srgbClr val="002060"/>
          </a:solidFill>
          <a:ln>
            <a:noFill/>
          </a:ln>
          <a:effectLst>
            <a:glow>
              <a:schemeClr val="accent1">
                <a:alpha val="40000"/>
              </a:schemeClr>
            </a:glow>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w="63500" h="63500" prst="artDeco"/>
            <a:extrusionClr>
              <a:srgbClr val="002060"/>
            </a:extrusionClr>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Corbel" panose="020B0503020204020204" pitchFamily="34" charset="0"/>
              </a:rPr>
              <a:t>Market News</a:t>
            </a:r>
          </a:p>
        </p:txBody>
      </p:sp>
      <p:sp>
        <p:nvSpPr>
          <p:cNvPr id="6" name="Rectangle 1">
            <a:extLst>
              <a:ext uri="{FF2B5EF4-FFF2-40B4-BE49-F238E27FC236}">
                <a16:creationId xmlns:a16="http://schemas.microsoft.com/office/drawing/2014/main" id="{360510A6-78E0-797A-D0DF-96C5584F43EB}"/>
              </a:ext>
            </a:extLst>
          </p:cNvPr>
          <p:cNvSpPr>
            <a:spLocks noChangeArrowheads="1"/>
          </p:cNvSpPr>
          <p:nvPr/>
        </p:nvSpPr>
        <p:spPr bwMode="auto">
          <a:xfrm>
            <a:off x="0" y="-945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NG" altLang="en-NG" sz="1800" b="0" i="0" u="none" strike="noStrike" cap="none" normalizeH="0" baseline="0" dirty="0">
                <a:ln>
                  <a:noFill/>
                </a:ln>
                <a:solidFill>
                  <a:srgbClr val="000000"/>
                </a:solidFill>
                <a:effectLst/>
                <a:latin typeface="Söhne"/>
              </a:rPr>
            </a:br>
            <a:endParaRPr kumimoji="0" lang="en-NG" altLang="en-NG" sz="1800" b="0"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1DB9FFE1-5325-337D-9839-A289440682C7}"/>
              </a:ext>
            </a:extLst>
          </p:cNvPr>
          <p:cNvSpPr txBox="1"/>
          <p:nvPr/>
        </p:nvSpPr>
        <p:spPr>
          <a:xfrm>
            <a:off x="2462213" y="1914525"/>
            <a:ext cx="7744419" cy="4216539"/>
          </a:xfrm>
          <a:prstGeom prst="rect">
            <a:avLst/>
          </a:prstGeom>
          <a:noFill/>
        </p:spPr>
        <p:txBody>
          <a:bodyPr wrap="square">
            <a:spAutoFit/>
          </a:bodyPr>
          <a:lstStyle/>
          <a:p>
            <a:pPr marL="285750" indent="-285750" algn="just">
              <a:spcAft>
                <a:spcPts val="600"/>
              </a:spcAft>
              <a:buFont typeface="Wingdings" panose="05000000000000000000" pitchFamily="2" charset="2"/>
              <a:buChar char="q"/>
            </a:pPr>
            <a:r>
              <a:rPr lang="en-US" sz="1400" dirty="0">
                <a:latin typeface="Corbel" panose="020B0503020204020204" pitchFamily="34" charset="0"/>
              </a:rPr>
              <a:t>Guaranty Trust Holding Company (GTCO) Plc, Access Holdings Plc, Zenith Bank Plc, and UBA Plc led record-breaking supplementary listings on the NGX in the first nine months of 2025, with a combined market value exceeding </a:t>
            </a:r>
            <a:r>
              <a:rPr lang="en-US" sz="1400" strike="dblStrike" dirty="0">
                <a:latin typeface="Corbel" panose="020B0503020204020204" pitchFamily="34" charset="0"/>
              </a:rPr>
              <a:t>N</a:t>
            </a:r>
            <a:r>
              <a:rPr lang="en-US" sz="1400" dirty="0">
                <a:latin typeface="Corbel" panose="020B0503020204020204" pitchFamily="34" charset="0"/>
              </a:rPr>
              <a:t>2.1 trillion.</a:t>
            </a:r>
          </a:p>
          <a:p>
            <a:pPr marL="285750" indent="-285750" algn="just">
              <a:spcAft>
                <a:spcPts val="600"/>
              </a:spcAft>
              <a:buFont typeface="Wingdings" panose="05000000000000000000" pitchFamily="2" charset="2"/>
              <a:buChar char="q"/>
            </a:pPr>
            <a:r>
              <a:rPr lang="en-US" sz="1400" dirty="0">
                <a:latin typeface="Corbel" panose="020B0503020204020204" pitchFamily="34" charset="0"/>
              </a:rPr>
              <a:t>Total corporate equity listings on the NGX reached </a:t>
            </a:r>
            <a:r>
              <a:rPr lang="en-US" sz="1400" strike="dblStrike" dirty="0">
                <a:latin typeface="Corbel" panose="020B0503020204020204" pitchFamily="34" charset="0"/>
              </a:rPr>
              <a:t>N</a:t>
            </a:r>
            <a:r>
              <a:rPr lang="en-US" sz="1400" dirty="0">
                <a:latin typeface="Corbel" panose="020B0503020204020204" pitchFamily="34" charset="0"/>
              </a:rPr>
              <a:t>3.67 trillion, with banking sector listings accounting for over 90% of the total.</a:t>
            </a:r>
          </a:p>
          <a:p>
            <a:pPr marL="285750" indent="-285750" algn="just">
              <a:spcAft>
                <a:spcPts val="600"/>
              </a:spcAft>
              <a:buFont typeface="Wingdings" panose="05000000000000000000" pitchFamily="2" charset="2"/>
              <a:buChar char="q"/>
            </a:pPr>
            <a:r>
              <a:rPr lang="en-US" sz="1400" dirty="0">
                <a:latin typeface="Corbel" panose="020B0503020204020204" pitchFamily="34" charset="0"/>
              </a:rPr>
              <a:t>GTCO Plc raised </a:t>
            </a:r>
            <a:r>
              <a:rPr lang="en-US" sz="1400" strike="dblStrike" dirty="0">
                <a:latin typeface="Corbel" panose="020B0503020204020204" pitchFamily="34" charset="0"/>
              </a:rPr>
              <a:t>N</a:t>
            </a:r>
            <a:r>
              <a:rPr lang="en-US" sz="1400" dirty="0">
                <a:latin typeface="Corbel" panose="020B0503020204020204" pitchFamily="34" charset="0"/>
              </a:rPr>
              <a:t>369.58 billion through two major public offers, while Access Holdings Plc and Zenith Bank Plc raised </a:t>
            </a:r>
            <a:r>
              <a:rPr lang="en-US" sz="1400" strike="dblStrike" dirty="0">
                <a:latin typeface="Corbel" panose="020B0503020204020204" pitchFamily="34" charset="0"/>
              </a:rPr>
              <a:t>N</a:t>
            </a:r>
            <a:r>
              <a:rPr lang="en-US" sz="1400" dirty="0">
                <a:latin typeface="Corbel" panose="020B0503020204020204" pitchFamily="34" charset="0"/>
              </a:rPr>
              <a:t>351.01 billion and </a:t>
            </a:r>
            <a:r>
              <a:rPr lang="en-US" sz="1400" strike="dblStrike" dirty="0">
                <a:latin typeface="Corbel" panose="020B0503020204020204" pitchFamily="34" charset="0"/>
              </a:rPr>
              <a:t>N</a:t>
            </a:r>
            <a:r>
              <a:rPr lang="en-US" sz="1400" dirty="0">
                <a:latin typeface="Corbel" panose="020B0503020204020204" pitchFamily="34" charset="0"/>
              </a:rPr>
              <a:t>350.46 billion, respectively, through rights issues and public offers.</a:t>
            </a:r>
          </a:p>
          <a:p>
            <a:pPr marL="285750" indent="-285750" algn="just">
              <a:spcAft>
                <a:spcPts val="600"/>
              </a:spcAft>
              <a:buFont typeface="Wingdings" panose="05000000000000000000" pitchFamily="2" charset="2"/>
              <a:buChar char="q"/>
            </a:pPr>
            <a:r>
              <a:rPr lang="en-US" sz="1400" dirty="0">
                <a:latin typeface="Corbel" panose="020B0503020204020204" pitchFamily="34" charset="0"/>
              </a:rPr>
              <a:t>Other Tier-1 and mid-tier banks also raised significant capital, including First </a:t>
            </a:r>
            <a:r>
              <a:rPr lang="en-US" sz="1400" dirty="0" err="1">
                <a:latin typeface="Corbel" panose="020B0503020204020204" pitchFamily="34" charset="0"/>
              </a:rPr>
              <a:t>HoldCo</a:t>
            </a:r>
            <a:r>
              <a:rPr lang="en-US" sz="1400" dirty="0">
                <a:latin typeface="Corbel" panose="020B0503020204020204" pitchFamily="34" charset="0"/>
              </a:rPr>
              <a:t> (</a:t>
            </a:r>
            <a:r>
              <a:rPr lang="en-US" sz="1400" strike="dblStrike" dirty="0">
                <a:latin typeface="Corbel" panose="020B0503020204020204" pitchFamily="34" charset="0"/>
              </a:rPr>
              <a:t>N</a:t>
            </a:r>
            <a:r>
              <a:rPr lang="en-US" sz="1400" dirty="0">
                <a:latin typeface="Corbel" panose="020B0503020204020204" pitchFamily="34" charset="0"/>
              </a:rPr>
              <a:t>149.56bn), Wema Bank (</a:t>
            </a:r>
            <a:r>
              <a:rPr lang="en-US" sz="1400" strike="dblStrike" dirty="0">
                <a:latin typeface="Corbel" panose="020B0503020204020204" pitchFamily="34" charset="0"/>
              </a:rPr>
              <a:t>N</a:t>
            </a:r>
            <a:r>
              <a:rPr lang="en-US" sz="1400" dirty="0">
                <a:latin typeface="Corbel" panose="020B0503020204020204" pitchFamily="34" charset="0"/>
              </a:rPr>
              <a:t>147.80bn), Stanbic IBTC (</a:t>
            </a:r>
            <a:r>
              <a:rPr lang="en-US" sz="1400" strike="dblStrike" dirty="0">
                <a:latin typeface="Corbel" panose="020B0503020204020204" pitchFamily="34" charset="0"/>
              </a:rPr>
              <a:t>N</a:t>
            </a:r>
            <a:r>
              <a:rPr lang="en-US" sz="1400" dirty="0">
                <a:latin typeface="Corbel" panose="020B0503020204020204" pitchFamily="34" charset="0"/>
              </a:rPr>
              <a:t>148.71bn), UBA (</a:t>
            </a:r>
            <a:r>
              <a:rPr lang="en-US" sz="1400" strike="dblStrike" dirty="0">
                <a:latin typeface="Corbel" panose="020B0503020204020204" pitchFamily="34" charset="0"/>
              </a:rPr>
              <a:t>N</a:t>
            </a:r>
            <a:r>
              <a:rPr lang="en-US" sz="1400" dirty="0">
                <a:latin typeface="Corbel" panose="020B0503020204020204" pitchFamily="34" charset="0"/>
              </a:rPr>
              <a:t>239.40bn), FCMB (</a:t>
            </a:r>
            <a:r>
              <a:rPr lang="en-US" sz="1400" strike="dblStrike" dirty="0">
                <a:latin typeface="Corbel" panose="020B0503020204020204" pitchFamily="34" charset="0"/>
              </a:rPr>
              <a:t>N</a:t>
            </a:r>
            <a:r>
              <a:rPr lang="en-US" sz="1400" dirty="0">
                <a:latin typeface="Corbel" panose="020B0503020204020204" pitchFamily="34" charset="0"/>
              </a:rPr>
              <a:t>167.67bn), Fidelity Bank (</a:t>
            </a:r>
            <a:r>
              <a:rPr lang="en-US" sz="1400" strike="dblStrike" dirty="0">
                <a:latin typeface="Corbel" panose="020B0503020204020204" pitchFamily="34" charset="0"/>
              </a:rPr>
              <a:t>N</a:t>
            </a:r>
            <a:r>
              <a:rPr lang="en-US" sz="1400" dirty="0">
                <a:latin typeface="Corbel" panose="020B0503020204020204" pitchFamily="34" charset="0"/>
              </a:rPr>
              <a:t>175.85bn), and Sterling Financial Holdings (</a:t>
            </a:r>
            <a:r>
              <a:rPr lang="en-US" sz="1400" strike="dblStrike" dirty="0">
                <a:latin typeface="Corbel" panose="020B0503020204020204" pitchFamily="34" charset="0"/>
              </a:rPr>
              <a:t>N</a:t>
            </a:r>
            <a:r>
              <a:rPr lang="en-US" sz="1400" dirty="0">
                <a:latin typeface="Corbel" panose="020B0503020204020204" pitchFamily="34" charset="0"/>
              </a:rPr>
              <a:t>101.64bn).</a:t>
            </a:r>
          </a:p>
          <a:p>
            <a:pPr marL="285750" indent="-285750" algn="just">
              <a:spcAft>
                <a:spcPts val="600"/>
              </a:spcAft>
              <a:buFont typeface="Wingdings" panose="05000000000000000000" pitchFamily="2" charset="2"/>
              <a:buChar char="q"/>
            </a:pPr>
            <a:r>
              <a:rPr lang="en-US" sz="1400" dirty="0">
                <a:latin typeface="Corbel" panose="020B0503020204020204" pitchFamily="34" charset="0"/>
              </a:rPr>
              <a:t>The surge in equity issuance reflects the banking sector’s aggressive </a:t>
            </a:r>
            <a:r>
              <a:rPr lang="en-US" sz="1400" dirty="0" err="1">
                <a:latin typeface="Corbel" panose="020B0503020204020204" pitchFamily="34" charset="0"/>
              </a:rPr>
              <a:t>recapitalisation</a:t>
            </a:r>
            <a:r>
              <a:rPr lang="en-US" sz="1400" dirty="0">
                <a:latin typeface="Corbel" panose="020B0503020204020204" pitchFamily="34" charset="0"/>
              </a:rPr>
              <a:t> drive ahead of the CBN’s new regulatory requirements.</a:t>
            </a:r>
          </a:p>
          <a:p>
            <a:pPr marL="285750" indent="-285750" algn="just">
              <a:spcAft>
                <a:spcPts val="600"/>
              </a:spcAft>
              <a:buFont typeface="Wingdings" panose="05000000000000000000" pitchFamily="2" charset="2"/>
              <a:buChar char="q"/>
            </a:pPr>
            <a:r>
              <a:rPr lang="en-US" sz="1400" dirty="0">
                <a:latin typeface="Corbel" panose="020B0503020204020204" pitchFamily="34" charset="0"/>
              </a:rPr>
              <a:t>Analysts expect stronger capital buffers, improved investor sentiment, and increased market liquidity as large banks consolidate market share.</a:t>
            </a:r>
          </a:p>
          <a:p>
            <a:pPr marL="285750" indent="-285750" algn="just">
              <a:spcAft>
                <a:spcPts val="600"/>
              </a:spcAft>
              <a:buFont typeface="Wingdings" panose="05000000000000000000" pitchFamily="2" charset="2"/>
              <a:buChar char="q"/>
            </a:pPr>
            <a:r>
              <a:rPr lang="en-US" sz="1400" dirty="0">
                <a:latin typeface="Corbel" panose="020B0503020204020204" pitchFamily="34" charset="0"/>
              </a:rPr>
              <a:t>Lower interest rates could further expand valuation multiples and boost investor inflows into the equity market.</a:t>
            </a:r>
          </a:p>
        </p:txBody>
      </p:sp>
      <p:sp>
        <p:nvSpPr>
          <p:cNvPr id="13" name="Rectangle 12">
            <a:extLst>
              <a:ext uri="{FF2B5EF4-FFF2-40B4-BE49-F238E27FC236}">
                <a16:creationId xmlns:a16="http://schemas.microsoft.com/office/drawing/2014/main" id="{AE1F42DC-56C2-9A5A-9F72-93950CB05A3D}"/>
              </a:ext>
            </a:extLst>
          </p:cNvPr>
          <p:cNvSpPr/>
          <p:nvPr/>
        </p:nvSpPr>
        <p:spPr>
          <a:xfrm>
            <a:off x="232666" y="1412121"/>
            <a:ext cx="10371833" cy="31938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spcAft>
                <a:spcPts val="1500"/>
              </a:spcAft>
            </a:pPr>
            <a:r>
              <a:rPr lang="en-US" sz="1600" b="1" i="0" dirty="0">
                <a:solidFill>
                  <a:srgbClr val="212529"/>
                </a:solidFill>
                <a:effectLst/>
                <a:latin typeface="Corbel" panose="020B0503020204020204" pitchFamily="34" charset="0"/>
              </a:rPr>
              <a:t>Nigerian banks dominate NGX’s N3.67 trillion equity listings with over N2.1 trillion in 2025 </a:t>
            </a:r>
          </a:p>
        </p:txBody>
      </p:sp>
      <p:pic>
        <p:nvPicPr>
          <p:cNvPr id="2052" name="Picture 4">
            <a:extLst>
              <a:ext uri="{FF2B5EF4-FFF2-40B4-BE49-F238E27FC236}">
                <a16:creationId xmlns:a16="http://schemas.microsoft.com/office/drawing/2014/main" id="{3686F087-678F-8AA7-9784-F83B383B9E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165100" y="1914525"/>
            <a:ext cx="2187598"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989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CBADC167-3FCE-7F0C-4E12-51AE128BD5F2}"/>
              </a:ext>
            </a:extLst>
          </p:cNvPr>
          <p:cNvGraphicFramePr/>
          <p:nvPr>
            <p:extLst>
              <p:ext uri="{D42A27DB-BD31-4B8C-83A1-F6EECF244321}">
                <p14:modId xmlns:p14="http://schemas.microsoft.com/office/powerpoint/2010/main" val="3906550026"/>
              </p:ext>
            </p:extLst>
          </p:nvPr>
        </p:nvGraphicFramePr>
        <p:xfrm>
          <a:off x="6271020" y="4832125"/>
          <a:ext cx="4142408" cy="237816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45444" y="1749165"/>
            <a:ext cx="6320456" cy="1477328"/>
          </a:xfrm>
          <a:prstGeom prst="rect">
            <a:avLst/>
          </a:prstGeom>
          <a:noFill/>
        </p:spPr>
        <p:txBody>
          <a:bodyPr wrap="square">
            <a:spAutoFit/>
          </a:bodyPr>
          <a:lstStyle/>
          <a:p>
            <a:pPr marL="285750" indent="-285750" algn="just">
              <a:buFont typeface="Wingdings" panose="05000000000000000000" pitchFamily="2" charset="2"/>
              <a:buChar char="Ø"/>
              <a:tabLst>
                <a:tab pos="2692400" algn="l"/>
              </a:tabLst>
            </a:pPr>
            <a:r>
              <a:rPr lang="en-GB" b="0" i="0" dirty="0">
                <a:effectLst/>
                <a:latin typeface="Corbel" panose="020B0503020204020204" pitchFamily="34" charset="0"/>
              </a:rPr>
              <a:t>Market Capitalisation: 	</a:t>
            </a:r>
            <a:r>
              <a:rPr lang="en-US" b="1" i="0" strike="dblStrike" dirty="0">
                <a:effectLst/>
                <a:latin typeface="Corbel" panose="020B0503020204020204" pitchFamily="34" charset="0"/>
              </a:rPr>
              <a:t>N</a:t>
            </a:r>
            <a:r>
              <a:rPr lang="en-US" b="1" dirty="0">
                <a:latin typeface="Corbel" panose="020B0503020204020204" pitchFamily="34" charset="0"/>
              </a:rPr>
              <a:t>93.296</a:t>
            </a:r>
            <a:r>
              <a:rPr lang="en-US" dirty="0">
                <a:latin typeface="Corbel" panose="020B0503020204020204" pitchFamily="34" charset="0"/>
              </a:rPr>
              <a:t> </a:t>
            </a:r>
            <a:r>
              <a:rPr lang="en-US" b="1" dirty="0">
                <a:latin typeface="Corbel" panose="020B0503020204020204" pitchFamily="34" charset="0"/>
              </a:rPr>
              <a:t>Trillion</a:t>
            </a:r>
            <a:r>
              <a:rPr lang="en-US" dirty="0">
                <a:latin typeface="Corbel" panose="020B0503020204020204" pitchFamily="34" charset="0"/>
              </a:rPr>
              <a:t> </a:t>
            </a:r>
            <a:r>
              <a:rPr lang="en-GB" b="1" i="0" dirty="0">
                <a:effectLst/>
                <a:latin typeface="Corbel" panose="020B0503020204020204" pitchFamily="34" charset="0"/>
              </a:rPr>
              <a:t>(</a:t>
            </a:r>
            <a:r>
              <a:rPr lang="en-US" sz="1800" dirty="0">
                <a:solidFill>
                  <a:srgbClr val="00B050"/>
                </a:solidFill>
                <a:latin typeface="Corbel" panose="020B0503020204020204" pitchFamily="34" charset="0"/>
                <a:sym typeface="Wingdings 3" panose="05040102010807070707" pitchFamily="18" charset="2"/>
              </a:rPr>
              <a:t></a:t>
            </a:r>
            <a:r>
              <a:rPr lang="en-US" sz="1800" b="1" dirty="0">
                <a:solidFill>
                  <a:srgbClr val="FF0000"/>
                </a:solidFill>
                <a:effectLst/>
                <a:latin typeface="Corbel" panose="020B0503020204020204" pitchFamily="34" charset="0"/>
                <a:sym typeface="Wingdings 3" panose="05040102010807070707" pitchFamily="18" charset="2"/>
              </a:rPr>
              <a:t> </a:t>
            </a:r>
            <a:r>
              <a:rPr lang="en-US" sz="1800" b="1" dirty="0">
                <a:effectLst/>
                <a:latin typeface="Corbel" panose="020B0503020204020204" pitchFamily="34" charset="0"/>
                <a:sym typeface="Wingdings 3" panose="05040102010807070707" pitchFamily="18" charset="2"/>
              </a:rPr>
              <a:t>2.37</a:t>
            </a:r>
            <a:r>
              <a:rPr lang="en-US" b="1" dirty="0">
                <a:latin typeface="Corbel" panose="020B0503020204020204" pitchFamily="34" charset="0"/>
                <a:sym typeface="Wingdings 3" panose="05040102010807070707" pitchFamily="18" charset="2"/>
              </a:rPr>
              <a:t>%</a:t>
            </a:r>
            <a:r>
              <a:rPr lang="en-GB" b="1" dirty="0">
                <a:latin typeface="Corbel" panose="020B0503020204020204" pitchFamily="34" charset="0"/>
              </a:rPr>
              <a:t> </a:t>
            </a:r>
            <a:r>
              <a:rPr lang="en-GB" b="0" i="0" dirty="0">
                <a:effectLst/>
                <a:latin typeface="Corbel" panose="020B0503020204020204" pitchFamily="34" charset="0"/>
              </a:rPr>
              <a:t>W-o-W)</a:t>
            </a:r>
          </a:p>
          <a:p>
            <a:pPr marL="285750" indent="-285750" algn="just">
              <a:buFont typeface="Wingdings" panose="05000000000000000000" pitchFamily="2" charset="2"/>
              <a:buChar char="Ø"/>
              <a:tabLst>
                <a:tab pos="2682875" algn="l"/>
              </a:tabLst>
            </a:pPr>
            <a:r>
              <a:rPr lang="en-GB" dirty="0">
                <a:latin typeface="Corbel" panose="020B0503020204020204" pitchFamily="34" charset="0"/>
              </a:rPr>
              <a:t>All Share Index:	</a:t>
            </a:r>
            <a:r>
              <a:rPr lang="en-US" b="1" dirty="0">
                <a:latin typeface="Corbel" panose="020B0503020204020204" pitchFamily="34" charset="0"/>
              </a:rPr>
              <a:t> 146,988.04</a:t>
            </a:r>
            <a:r>
              <a:rPr lang="en-GB" b="1" dirty="0">
                <a:latin typeface="Corbel" panose="020B0503020204020204" pitchFamily="34" charset="0"/>
              </a:rPr>
              <a:t> (</a:t>
            </a:r>
            <a:r>
              <a:rPr lang="en-US" sz="1800" dirty="0">
                <a:solidFill>
                  <a:srgbClr val="00B050"/>
                </a:solidFill>
                <a:latin typeface="Corbel" panose="020B0503020204020204" pitchFamily="34" charset="0"/>
                <a:sym typeface="Wingdings 3" panose="05040102010807070707" pitchFamily="18" charset="2"/>
              </a:rPr>
              <a:t> </a:t>
            </a:r>
            <a:r>
              <a:rPr lang="en-US" sz="1800" b="1" dirty="0">
                <a:latin typeface="Corbel" panose="020B0503020204020204" pitchFamily="34" charset="0"/>
                <a:sym typeface="Wingdings 3" panose="05040102010807070707" pitchFamily="18" charset="2"/>
              </a:rPr>
              <a:t>2</a:t>
            </a:r>
            <a:r>
              <a:rPr lang="en-US" b="1" dirty="0">
                <a:latin typeface="Corbel" panose="020B0503020204020204" pitchFamily="34" charset="0"/>
                <a:sym typeface="Wingdings 3" panose="05040102010807070707" pitchFamily="18" charset="2"/>
              </a:rPr>
              <a:t>.37</a:t>
            </a:r>
            <a:r>
              <a:rPr lang="en-US" sz="1800" b="1" dirty="0">
                <a:effectLst/>
                <a:latin typeface="Corbel" panose="020B0503020204020204" pitchFamily="34" charset="0"/>
                <a:sym typeface="Wingdings 3" panose="05040102010807070707" pitchFamily="18" charset="2"/>
              </a:rPr>
              <a:t>%</a:t>
            </a:r>
            <a:r>
              <a:rPr lang="en-GB" b="1" i="0" dirty="0">
                <a:effectLst/>
                <a:latin typeface="Corbel" panose="020B0503020204020204" pitchFamily="34" charset="0"/>
              </a:rPr>
              <a:t> </a:t>
            </a:r>
            <a:r>
              <a:rPr lang="en-GB" b="0" i="0" dirty="0">
                <a:effectLst/>
                <a:latin typeface="Corbel" panose="020B0503020204020204" pitchFamily="34" charset="0"/>
              </a:rPr>
              <a:t>W-o-W</a:t>
            </a:r>
            <a:r>
              <a:rPr lang="en-GB" dirty="0">
                <a:latin typeface="Corbel" panose="020B0503020204020204" pitchFamily="34" charset="0"/>
              </a:rPr>
              <a:t>)</a:t>
            </a:r>
          </a:p>
          <a:p>
            <a:pPr marL="285750" indent="-285750" algn="just">
              <a:buFont typeface="Wingdings" panose="05000000000000000000" pitchFamily="2" charset="2"/>
              <a:buChar char="Ø"/>
              <a:tabLst>
                <a:tab pos="2682875" algn="l"/>
              </a:tabLst>
            </a:pPr>
            <a:r>
              <a:rPr lang="en-GB" dirty="0">
                <a:latin typeface="Corbel" panose="020B0503020204020204" pitchFamily="34" charset="0"/>
              </a:rPr>
              <a:t>Year-to-Date	</a:t>
            </a:r>
            <a:r>
              <a:rPr lang="en-GB" b="1" dirty="0">
                <a:latin typeface="Corbel" panose="020B0503020204020204" pitchFamily="34" charset="0"/>
              </a:rPr>
              <a:t>42.81% </a:t>
            </a:r>
            <a:r>
              <a:rPr lang="en-GB" b="1" dirty="0">
                <a:latin typeface="Corbel" panose="020B0503020204020204" pitchFamily="34" charset="0"/>
                <a:sym typeface="Wingdings 3" panose="05040102010807070707" pitchFamily="18" charset="2"/>
              </a:rPr>
              <a:t>(</a:t>
            </a:r>
            <a:r>
              <a:rPr lang="en-US" sz="1800" dirty="0">
                <a:solidFill>
                  <a:srgbClr val="00B050"/>
                </a:solidFill>
                <a:latin typeface="Corbel" panose="020B0503020204020204" pitchFamily="34" charset="0"/>
                <a:sym typeface="Wingdings 3" panose="05040102010807070707" pitchFamily="18" charset="2"/>
              </a:rPr>
              <a:t></a:t>
            </a:r>
            <a:r>
              <a:rPr lang="en-US" sz="1800" b="1" dirty="0">
                <a:effectLst/>
                <a:latin typeface="Corbel" panose="020B0503020204020204" pitchFamily="34" charset="0"/>
                <a:sym typeface="Wingdings 3" panose="05040102010807070707" pitchFamily="18" charset="2"/>
              </a:rPr>
              <a:t> 8</a:t>
            </a:r>
            <a:r>
              <a:rPr lang="en-US" sz="1800" b="1" dirty="0">
                <a:solidFill>
                  <a:srgbClr val="000000"/>
                </a:solidFill>
                <a:effectLst/>
                <a:latin typeface="Corbel" panose="020B0503020204020204" pitchFamily="34" charset="0"/>
                <a:sym typeface="Wingdings 3" panose="05040102010807070707" pitchFamily="18" charset="2"/>
              </a:rPr>
              <a:t>38</a:t>
            </a:r>
            <a:r>
              <a:rPr lang="en-US" b="1" dirty="0">
                <a:solidFill>
                  <a:srgbClr val="000000"/>
                </a:solidFill>
                <a:latin typeface="Corbel" panose="020B0503020204020204" pitchFamily="34" charset="0"/>
                <a:sym typeface="Wingdings 3" panose="05040102010807070707" pitchFamily="18" charset="2"/>
              </a:rPr>
              <a:t> bps</a:t>
            </a:r>
            <a:r>
              <a:rPr lang="en-US" dirty="0">
                <a:latin typeface="Corbel" panose="020B0503020204020204" pitchFamily="34" charset="0"/>
              </a:rPr>
              <a:t> </a:t>
            </a:r>
            <a:r>
              <a:rPr lang="en-US" sz="1800" dirty="0">
                <a:effectLst/>
                <a:latin typeface="Corbel" panose="020B0503020204020204" pitchFamily="34" charset="0"/>
                <a:sym typeface="Wingdings 3" panose="05040102010807070707" pitchFamily="18" charset="2"/>
              </a:rPr>
              <a:t> </a:t>
            </a:r>
            <a:r>
              <a:rPr lang="en-US" dirty="0">
                <a:latin typeface="Corbel" panose="020B0503020204020204" pitchFamily="34" charset="0"/>
                <a:sym typeface="Wingdings 3" panose="05040102010807070707" pitchFamily="18" charset="2"/>
              </a:rPr>
              <a:t>W-o-W</a:t>
            </a:r>
            <a:r>
              <a:rPr lang="en-US" b="1" dirty="0">
                <a:latin typeface="Corbel" panose="020B0503020204020204" pitchFamily="34" charset="0"/>
                <a:sym typeface="Wingdings 3" panose="05040102010807070707" pitchFamily="18" charset="2"/>
              </a:rPr>
              <a:t>)</a:t>
            </a:r>
            <a:endParaRPr lang="en-US" sz="1800" b="1" dirty="0">
              <a:solidFill>
                <a:srgbClr val="00B050"/>
              </a:solidFill>
              <a:latin typeface="Corbel" panose="020B0503020204020204" pitchFamily="34" charset="0"/>
              <a:sym typeface="Wingdings 3" panose="05040102010807070707" pitchFamily="18" charset="2"/>
            </a:endParaRPr>
          </a:p>
          <a:p>
            <a:pPr marL="285750" indent="-285750" algn="just">
              <a:buFont typeface="Wingdings" panose="05000000000000000000" pitchFamily="2" charset="2"/>
              <a:buChar char="Ø"/>
              <a:tabLst>
                <a:tab pos="2682875" algn="l"/>
              </a:tabLst>
            </a:pPr>
            <a:r>
              <a:rPr lang="en-US" dirty="0">
                <a:latin typeface="Corbel" panose="020B0503020204020204" pitchFamily="34" charset="0"/>
                <a:sym typeface="Wingdings 3" panose="05040102010807070707" pitchFamily="18" charset="2"/>
              </a:rPr>
              <a:t>Total Turnover (Trades):	</a:t>
            </a:r>
            <a:r>
              <a:rPr lang="en-US" b="1" dirty="0">
                <a:latin typeface="Corbel" panose="020B0503020204020204" pitchFamily="34" charset="0"/>
                <a:sym typeface="Wingdings 3" panose="05040102010807070707" pitchFamily="18" charset="2"/>
              </a:rPr>
              <a:t>8.403 </a:t>
            </a:r>
            <a:r>
              <a:rPr lang="en-US" b="1" dirty="0">
                <a:solidFill>
                  <a:srgbClr val="000000"/>
                </a:solidFill>
                <a:latin typeface="Corbel" panose="020B0503020204020204" pitchFamily="34" charset="0"/>
                <a:sym typeface="Wingdings 3" panose="05040102010807070707" pitchFamily="18" charset="2"/>
              </a:rPr>
              <a:t>bn</a:t>
            </a:r>
            <a:r>
              <a:rPr lang="en-US" dirty="0">
                <a:latin typeface="Corbel" panose="020B0503020204020204" pitchFamily="34" charset="0"/>
                <a:sym typeface="Wingdings 3" panose="05040102010807070707" pitchFamily="18" charset="2"/>
              </a:rPr>
              <a:t>(</a:t>
            </a:r>
            <a:r>
              <a:rPr lang="en-US" b="1" dirty="0">
                <a:latin typeface="Corbel" panose="020B0503020204020204" pitchFamily="34" charset="0"/>
                <a:sym typeface="Wingdings 3" panose="05040102010807070707" pitchFamily="18" charset="2"/>
              </a:rPr>
              <a:t>0.00</a:t>
            </a:r>
            <a:r>
              <a:rPr lang="en-US" sz="1800" b="1" i="0" u="none" strike="noStrike" dirty="0">
                <a:solidFill>
                  <a:srgbClr val="000000"/>
                </a:solidFill>
                <a:effectLst/>
                <a:latin typeface="Corbel" panose="020B0503020204020204" pitchFamily="34" charset="0"/>
              </a:rPr>
              <a:t>%</a:t>
            </a:r>
            <a:r>
              <a:rPr lang="en-US" sz="1800" b="0" i="0" u="none" strike="noStrike" dirty="0">
                <a:solidFill>
                  <a:srgbClr val="000000"/>
                </a:solidFill>
                <a:effectLst/>
                <a:latin typeface="Corbel" panose="020B0503020204020204" pitchFamily="34" charset="0"/>
              </a:rPr>
              <a:t> </a:t>
            </a:r>
            <a:r>
              <a:rPr lang="en-US" dirty="0">
                <a:latin typeface="Corbel" panose="020B0503020204020204" pitchFamily="34" charset="0"/>
                <a:sym typeface="Wingdings 3" panose="05040102010807070707" pitchFamily="18" charset="2"/>
              </a:rPr>
              <a:t>W-o-W</a:t>
            </a:r>
            <a:r>
              <a:rPr lang="en-US" sz="1800" dirty="0">
                <a:latin typeface="Corbel" panose="020B0503020204020204" pitchFamily="34" charset="0"/>
                <a:sym typeface="Wingdings 3" panose="05040102010807070707" pitchFamily="18" charset="2"/>
              </a:rPr>
              <a:t>)</a:t>
            </a:r>
            <a:endParaRPr lang="en-US" dirty="0">
              <a:latin typeface="Corbel" panose="020B0503020204020204" pitchFamily="34" charset="0"/>
              <a:sym typeface="Wingdings 3" panose="05040102010807070707" pitchFamily="18" charset="2"/>
            </a:endParaRPr>
          </a:p>
          <a:p>
            <a:pPr marL="285750" indent="-285750" algn="just">
              <a:buFont typeface="Wingdings" panose="05000000000000000000" pitchFamily="2" charset="2"/>
              <a:buChar char="Ø"/>
              <a:tabLst>
                <a:tab pos="2682875" algn="l"/>
              </a:tabLst>
            </a:pPr>
            <a:r>
              <a:rPr lang="en-US" sz="1800" dirty="0">
                <a:latin typeface="Corbel" panose="020B0503020204020204" pitchFamily="34" charset="0"/>
                <a:sym typeface="Wingdings 3" panose="05040102010807070707" pitchFamily="18" charset="2"/>
              </a:rPr>
              <a:t>Value of Trades:</a:t>
            </a:r>
            <a:r>
              <a:rPr lang="en-US" dirty="0">
                <a:latin typeface="Corbel" panose="020B0503020204020204" pitchFamily="34" charset="0"/>
                <a:sym typeface="Wingdings 3" panose="05040102010807070707" pitchFamily="18" charset="2"/>
              </a:rPr>
              <a:t> 	</a:t>
            </a:r>
            <a:r>
              <a:rPr lang="en-US" b="1" strike="dblStrike" dirty="0">
                <a:latin typeface="Corbel" panose="020B0503020204020204" pitchFamily="34" charset="0"/>
              </a:rPr>
              <a:t>N</a:t>
            </a:r>
            <a:r>
              <a:rPr lang="en-US" b="1" dirty="0">
                <a:latin typeface="Corbel" panose="020B0503020204020204" pitchFamily="34" charset="0"/>
              </a:rPr>
              <a:t>115.501</a:t>
            </a:r>
            <a:r>
              <a:rPr lang="en-US" b="1" dirty="0">
                <a:latin typeface="Corbel" panose="020B0503020204020204" pitchFamily="34" charset="0"/>
                <a:sym typeface="Wingdings 3" panose="05040102010807070707" pitchFamily="18" charset="2"/>
              </a:rPr>
              <a:t>bn (</a:t>
            </a:r>
            <a:r>
              <a:rPr lang="en-US" b="1" dirty="0">
                <a:solidFill>
                  <a:srgbClr val="FF0000"/>
                </a:solidFill>
                <a:latin typeface="Corbel" panose="020B0503020204020204" pitchFamily="34" charset="0"/>
                <a:sym typeface="Wingdings 3" panose="05040102010807070707" pitchFamily="18" charset="2"/>
              </a:rPr>
              <a:t> </a:t>
            </a:r>
            <a:r>
              <a:rPr lang="en-US" b="1" dirty="0">
                <a:effectLst/>
                <a:latin typeface="Corbel" panose="020B0503020204020204" pitchFamily="34" charset="0"/>
                <a:ea typeface="+mn-ea"/>
                <a:cs typeface="+mn-cs"/>
                <a:sym typeface="Wingdings 3" panose="05040102010807070707" pitchFamily="18" charset="2"/>
              </a:rPr>
              <a:t>99.90</a:t>
            </a:r>
            <a:r>
              <a:rPr lang="en-US" b="1" dirty="0">
                <a:latin typeface="Corbel" panose="020B0503020204020204" pitchFamily="34" charset="0"/>
                <a:sym typeface="Wingdings 3" panose="05040102010807070707" pitchFamily="18" charset="2"/>
              </a:rPr>
              <a:t>% </a:t>
            </a:r>
            <a:r>
              <a:rPr lang="en-US" dirty="0">
                <a:latin typeface="Corbel" panose="020B0503020204020204" pitchFamily="34" charset="0"/>
                <a:sym typeface="Wingdings 3" panose="05040102010807070707" pitchFamily="18" charset="2"/>
              </a:rPr>
              <a:t>W-o-W</a:t>
            </a:r>
            <a:r>
              <a:rPr lang="en-US" b="1" dirty="0">
                <a:latin typeface="Corbel" panose="020B0503020204020204" pitchFamily="34" charset="0"/>
                <a:sym typeface="Wingdings 3" panose="05040102010807070707" pitchFamily="18" charset="2"/>
              </a:rPr>
              <a:t>)</a:t>
            </a:r>
            <a:endParaRPr lang="en-US" sz="1800" dirty="0">
              <a:latin typeface="Corbel" panose="020B0503020204020204" pitchFamily="34" charset="0"/>
              <a:sym typeface="Wingdings 3" panose="05040102010807070707" pitchFamily="18" charset="2"/>
            </a:endParaRPr>
          </a:p>
        </p:txBody>
      </p:sp>
      <p:sp>
        <p:nvSpPr>
          <p:cNvPr id="14" name="Title 1"/>
          <p:cNvSpPr txBox="1"/>
          <p:nvPr/>
        </p:nvSpPr>
        <p:spPr>
          <a:xfrm>
            <a:off x="330053" y="247283"/>
            <a:ext cx="2654448" cy="542867"/>
          </a:xfrm>
          <a:prstGeom prst="rect">
            <a:avLst/>
          </a:prstGeom>
        </p:spPr>
        <p:txBody>
          <a:bodyPr/>
          <a:lstStyle>
            <a:lvl1pPr>
              <a:defRPr>
                <a:latin typeface="+mj-lt"/>
                <a:ea typeface="+mj-ea"/>
                <a:cs typeface="+mj-cs"/>
              </a:defRPr>
            </a:lvl1pPr>
          </a:lstStyle>
          <a:p>
            <a:r>
              <a:rPr lang="en-GB" sz="2400" b="1" kern="0" cap="small" dirty="0">
                <a:solidFill>
                  <a:prstClr val="white"/>
                </a:solidFill>
                <a:latin typeface="Corbel" panose="020B0503020204020204" pitchFamily="34" charset="0"/>
              </a:rPr>
              <a:t>Domestic Markets</a:t>
            </a:r>
          </a:p>
        </p:txBody>
      </p:sp>
      <p:pic>
        <p:nvPicPr>
          <p:cNvPr id="15" name="Picture 14"/>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2755984" y="119410"/>
            <a:ext cx="1048894" cy="786670"/>
          </a:xfrm>
          <a:prstGeom prst="rect">
            <a:avLst/>
          </a:prstGeom>
        </p:spPr>
      </p:pic>
      <p:sp>
        <p:nvSpPr>
          <p:cNvPr id="16" name="Rectangle: Rounded Corners 15"/>
          <p:cNvSpPr/>
          <p:nvPr/>
        </p:nvSpPr>
        <p:spPr>
          <a:xfrm>
            <a:off x="337117" y="1010836"/>
            <a:ext cx="1961583" cy="333830"/>
          </a:xfrm>
          <a:prstGeom prst="roundRect">
            <a:avLst/>
          </a:prstGeom>
          <a:solidFill>
            <a:srgbClr val="002060"/>
          </a:solidFill>
          <a:ln>
            <a:noFill/>
          </a:ln>
          <a:effectLst>
            <a:glow>
              <a:schemeClr val="accent1">
                <a:alpha val="40000"/>
              </a:schemeClr>
            </a:glow>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w="63500" h="63500" prst="artDeco"/>
            <a:extrusionClr>
              <a:srgbClr val="002060"/>
            </a:extrusionClr>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latin typeface="Corbel" panose="020B0503020204020204" pitchFamily="34" charset="0"/>
              </a:rPr>
              <a:t>Equities Market</a:t>
            </a:r>
          </a:p>
        </p:txBody>
      </p:sp>
      <p:sp>
        <p:nvSpPr>
          <p:cNvPr id="3" name="Rectangle: Rounded Corners 2"/>
          <p:cNvSpPr/>
          <p:nvPr/>
        </p:nvSpPr>
        <p:spPr>
          <a:xfrm>
            <a:off x="245442" y="1357448"/>
            <a:ext cx="7158657" cy="377461"/>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Corbel" panose="020B0503020204020204" pitchFamily="34" charset="0"/>
              </a:rPr>
              <a:t>The Nigerian Equities Market Ended The Week Bullish</a:t>
            </a:r>
          </a:p>
        </p:txBody>
      </p:sp>
      <p:sp>
        <p:nvSpPr>
          <p:cNvPr id="9" name="TextBox 8"/>
          <p:cNvSpPr txBox="1"/>
          <p:nvPr/>
        </p:nvSpPr>
        <p:spPr>
          <a:xfrm>
            <a:off x="229237" y="3799158"/>
            <a:ext cx="6037629" cy="1092607"/>
          </a:xfrm>
          <a:prstGeom prst="rect">
            <a:avLst/>
          </a:prstGeom>
          <a:noFill/>
          <a:ln w="19050">
            <a:solidFill>
              <a:schemeClr val="bg1">
                <a:lumMod val="85000"/>
              </a:schemeClr>
            </a:solidFill>
            <a:prstDash val="sysDash"/>
          </a:ln>
        </p:spPr>
        <p:txBody>
          <a:bodyPr wrap="square" rtlCol="0">
            <a:spAutoFit/>
          </a:bodyPr>
          <a:lstStyle/>
          <a:p>
            <a:pPr algn="just"/>
            <a:r>
              <a:rPr lang="en-US" sz="1300" dirty="0">
                <a:solidFill>
                  <a:srgbClr val="202020"/>
                </a:solidFill>
                <a:latin typeface="Corbel" panose="020B0503020204020204" pitchFamily="34" charset="0"/>
              </a:rPr>
              <a:t>The Nigerian secondary bond market closed on a bullish note, driven by strong investor demand which led to the average yield falling by 29 basis points to 15.98% for the week. Trading activity was robust across all tenors, reflecting improved market sentiment. Similarly, the Eurobond market closed on a bearish note, with average yields rising by 17 basis points to 8.06% on the back of sustained selloffs.</a:t>
            </a:r>
            <a:endParaRPr lang="en-US" sz="1300" b="0" i="0" dirty="0">
              <a:solidFill>
                <a:srgbClr val="202020"/>
              </a:solidFill>
              <a:effectLst/>
              <a:latin typeface="Corbel" panose="020B0503020204020204" pitchFamily="34" charset="0"/>
            </a:endParaRPr>
          </a:p>
        </p:txBody>
      </p:sp>
      <p:sp>
        <p:nvSpPr>
          <p:cNvPr id="10" name="Rectangle: Rounded Corners 9"/>
          <p:cNvSpPr/>
          <p:nvPr/>
        </p:nvSpPr>
        <p:spPr>
          <a:xfrm>
            <a:off x="307742" y="3597397"/>
            <a:ext cx="3635635" cy="244382"/>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Corbel" panose="020B0503020204020204" pitchFamily="34" charset="0"/>
              </a:rPr>
              <a:t>Bond Market</a:t>
            </a:r>
          </a:p>
        </p:txBody>
      </p:sp>
      <p:sp>
        <p:nvSpPr>
          <p:cNvPr id="5" name="TextBox 4"/>
          <p:cNvSpPr txBox="1"/>
          <p:nvPr/>
        </p:nvSpPr>
        <p:spPr>
          <a:xfrm>
            <a:off x="279972" y="5037990"/>
            <a:ext cx="6026389" cy="2708434"/>
          </a:xfrm>
          <a:prstGeom prst="rect">
            <a:avLst/>
          </a:prstGeom>
          <a:noFill/>
          <a:ln w="19050">
            <a:solidFill>
              <a:schemeClr val="bg1">
                <a:lumMod val="85000"/>
              </a:schemeClr>
            </a:solidFill>
            <a:prstDash val="sysDash"/>
          </a:ln>
        </p:spPr>
        <p:txBody>
          <a:bodyPr wrap="square" rtlCol="0">
            <a:spAutoFit/>
          </a:bodyPr>
          <a:lstStyle/>
          <a:p>
            <a:pPr algn="just"/>
            <a:r>
              <a:rPr lang="en-US" sz="1300" b="0" i="0" dirty="0">
                <a:effectLst/>
                <a:latin typeface="Corbel" panose="020B0503020204020204" pitchFamily="34" charset="0"/>
              </a:rPr>
              <a:t>System liquidity opened strong at </a:t>
            </a:r>
            <a:r>
              <a:rPr lang="en-US" sz="1200" strike="dblStrike" dirty="0">
                <a:latin typeface="Corbel" panose="020B0503020204020204" pitchFamily="34" charset="0"/>
              </a:rPr>
              <a:t>N</a:t>
            </a:r>
            <a:r>
              <a:rPr lang="en-US" sz="1300" b="0" i="0" dirty="0">
                <a:effectLst/>
                <a:latin typeface="Corbel" panose="020B0503020204020204" pitchFamily="34" charset="0"/>
              </a:rPr>
              <a:t>5.12 trillion, supported by </a:t>
            </a:r>
            <a:r>
              <a:rPr lang="en-US" sz="1400" strike="dblStrike" dirty="0">
                <a:latin typeface="Corbel" panose="020B0503020204020204" pitchFamily="34" charset="0"/>
              </a:rPr>
              <a:t>N</a:t>
            </a:r>
            <a:r>
              <a:rPr lang="en-US" sz="1300" b="0" i="0" dirty="0">
                <a:effectLst/>
                <a:latin typeface="Corbel" panose="020B0503020204020204" pitchFamily="34" charset="0"/>
              </a:rPr>
              <a:t>480.66 billion in OMO and T-bills maturities, before easing to </a:t>
            </a:r>
            <a:r>
              <a:rPr lang="en-US" sz="1400" strike="dblStrike" dirty="0">
                <a:latin typeface="Corbel" panose="020B0503020204020204" pitchFamily="34" charset="0"/>
              </a:rPr>
              <a:t>N</a:t>
            </a:r>
            <a:r>
              <a:rPr lang="en-US" sz="1300" b="0" i="0" dirty="0">
                <a:effectLst/>
                <a:latin typeface="Corbel" panose="020B0503020204020204" pitchFamily="34" charset="0"/>
              </a:rPr>
              <a:t>3.39 trillion as liquidity management measures kicked in. Banks </a:t>
            </a:r>
            <a:r>
              <a:rPr lang="en-US" sz="1300" b="0" i="0" dirty="0" err="1">
                <a:effectLst/>
                <a:latin typeface="Corbel" panose="020B0503020204020204" pitchFamily="34" charset="0"/>
              </a:rPr>
              <a:t>channelled</a:t>
            </a:r>
            <a:r>
              <a:rPr lang="en-US" sz="1300" b="0" i="0" dirty="0">
                <a:effectLst/>
                <a:latin typeface="Corbel" panose="020B0503020204020204" pitchFamily="34" charset="0"/>
              </a:rPr>
              <a:t> surplus funds into the CBN’s SDF window. Interbank rates held broadly stable</a:t>
            </a:r>
            <a:r>
              <a:rPr lang="en-US" sz="1300" dirty="0">
                <a:latin typeface="Corbel" panose="020B0503020204020204" pitchFamily="34" charset="0"/>
              </a:rPr>
              <a:t> at 24.50% and 24.9% for OBB and Overnight rate, respectively.</a:t>
            </a:r>
            <a:endParaRPr lang="en-US" sz="1300" b="0" i="0" dirty="0">
              <a:effectLst/>
              <a:latin typeface="Corbel" panose="020B0503020204020204" pitchFamily="34" charset="0"/>
            </a:endParaRPr>
          </a:p>
          <a:p>
            <a:pPr algn="just"/>
            <a:r>
              <a:rPr lang="en-US" sz="1300" b="0" i="0" dirty="0">
                <a:effectLst/>
                <a:latin typeface="Corbel" panose="020B0503020204020204" pitchFamily="34" charset="0"/>
              </a:rPr>
              <a:t>In the T-bills market, sentiment was bullish, as renewed demand pushed average yields down 55bps to 17.40%, reflecting strong liquidity-driven appetite. </a:t>
            </a:r>
          </a:p>
          <a:p>
            <a:pPr algn="just"/>
            <a:r>
              <a:rPr lang="en-US" sz="1300" b="0" i="0" dirty="0">
                <a:effectLst/>
                <a:latin typeface="Corbel" panose="020B0503020204020204" pitchFamily="34" charset="0"/>
              </a:rPr>
              <a:t>At the OMO auction, demand surged to ₦4.4 trillion against a ₦600 billion offer, with ₦3.0 trillion allotted at stop rates of 19.45% and 19.49%, </a:t>
            </a:r>
            <a:r>
              <a:rPr lang="en-US" sz="1300" b="0" i="0" dirty="0" err="1">
                <a:effectLst/>
                <a:latin typeface="Corbel" panose="020B0503020204020204" pitchFamily="34" charset="0"/>
              </a:rPr>
              <a:t>signalling</a:t>
            </a:r>
            <a:r>
              <a:rPr lang="en-US" sz="1300" b="0" i="0" dirty="0">
                <a:effectLst/>
                <a:latin typeface="Corbel" panose="020B0503020204020204" pitchFamily="34" charset="0"/>
              </a:rPr>
              <a:t> cautious tightening. </a:t>
            </a:r>
            <a:r>
              <a:rPr lang="en-US" sz="1300" dirty="0">
                <a:latin typeface="Corbel" panose="020B0503020204020204" pitchFamily="34" charset="0"/>
              </a:rPr>
              <a:t> </a:t>
            </a:r>
            <a:r>
              <a:rPr lang="en-US" sz="1300" b="0" i="0" dirty="0">
                <a:effectLst/>
                <a:latin typeface="Corbel" panose="020B0503020204020204" pitchFamily="34" charset="0"/>
              </a:rPr>
              <a:t>Similarly, the NTB auction drew ₦1.06 trillion in bids, with most interest at the 364-day tenor, which cleared at 15.77%, underscoring investors’ preference for short-term, high-yield assets.</a:t>
            </a:r>
            <a:r>
              <a:rPr lang="en-US" sz="1300" dirty="0">
                <a:latin typeface="Corbel" panose="020B0503020204020204" pitchFamily="34" charset="0"/>
              </a:rPr>
              <a:t> </a:t>
            </a:r>
          </a:p>
          <a:p>
            <a:pPr algn="just"/>
            <a:r>
              <a:rPr lang="en-US" sz="1300" dirty="0">
                <a:latin typeface="Corbel" panose="020B0503020204020204" pitchFamily="34" charset="0"/>
              </a:rPr>
              <a:t>Week-on-week, the average benchmark yield declined by 64bps to close at 17.32%.</a:t>
            </a:r>
            <a:endParaRPr lang="en-US" sz="1300" b="0" i="0" dirty="0">
              <a:effectLst/>
              <a:latin typeface="Corbel" panose="020B0503020204020204" pitchFamily="34" charset="0"/>
            </a:endParaRPr>
          </a:p>
        </p:txBody>
      </p:sp>
      <p:sp>
        <p:nvSpPr>
          <p:cNvPr id="7" name="Rectangle: Rounded Corners 6"/>
          <p:cNvSpPr/>
          <p:nvPr/>
        </p:nvSpPr>
        <p:spPr>
          <a:xfrm>
            <a:off x="225083" y="4862488"/>
            <a:ext cx="3635635" cy="244382"/>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Corbel" panose="020B0503020204020204" pitchFamily="34" charset="0"/>
              </a:rPr>
              <a:t>NTB and Money Markets</a:t>
            </a:r>
          </a:p>
        </p:txBody>
      </p:sp>
      <p:sp>
        <p:nvSpPr>
          <p:cNvPr id="8" name="Rectangle: Rounded Corners 7"/>
          <p:cNvSpPr/>
          <p:nvPr/>
        </p:nvSpPr>
        <p:spPr>
          <a:xfrm>
            <a:off x="7010280" y="1554305"/>
            <a:ext cx="2414817" cy="333830"/>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latin typeface="Corbel" panose="020B0503020204020204" pitchFamily="34" charset="0"/>
              </a:rPr>
              <a:t>Sectoral Performances</a:t>
            </a:r>
          </a:p>
        </p:txBody>
      </p:sp>
      <p:sp>
        <p:nvSpPr>
          <p:cNvPr id="21" name="Rectangle: Rounded Corners 20"/>
          <p:cNvSpPr/>
          <p:nvPr/>
        </p:nvSpPr>
        <p:spPr>
          <a:xfrm>
            <a:off x="7010280" y="4471505"/>
            <a:ext cx="2414817" cy="333830"/>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latin typeface="Corbel" panose="020B0503020204020204" pitchFamily="34" charset="0"/>
              </a:rPr>
              <a:t>Top Gainers &amp; Decliners*</a:t>
            </a:r>
          </a:p>
        </p:txBody>
      </p:sp>
      <p:pic>
        <p:nvPicPr>
          <p:cNvPr id="5122" name="Picture 2" descr="Nestlé Nigeria: Empowering rural women, project moves to South Eas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79532" y="9624248"/>
            <a:ext cx="101439" cy="5954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hart 3"/>
          <p:cNvGraphicFramePr/>
          <p:nvPr>
            <p:extLst>
              <p:ext uri="{D42A27DB-BD31-4B8C-83A1-F6EECF244321}">
                <p14:modId xmlns:p14="http://schemas.microsoft.com/office/powerpoint/2010/main" val="283857814"/>
              </p:ext>
            </p:extLst>
          </p:nvPr>
        </p:nvGraphicFramePr>
        <p:xfrm>
          <a:off x="6428051" y="1902391"/>
          <a:ext cx="4419600" cy="2555376"/>
        </p:xfrm>
        <a:graphic>
          <a:graphicData uri="http://schemas.openxmlformats.org/drawingml/2006/chart">
            <c:chart xmlns:c="http://schemas.openxmlformats.org/drawingml/2006/chart" xmlns:r="http://schemas.openxmlformats.org/officeDocument/2006/relationships" r:id="rId7"/>
          </a:graphicData>
        </a:graphic>
      </p:graphicFrame>
      <p:sp>
        <p:nvSpPr>
          <p:cNvPr id="12" name="Rectangle: Rounded Corners 11">
            <a:extLst>
              <a:ext uri="{FF2B5EF4-FFF2-40B4-BE49-F238E27FC236}">
                <a16:creationId xmlns:a16="http://schemas.microsoft.com/office/drawing/2014/main" id="{94E6AF82-9B29-4BDC-E4D5-A730791AC90C}"/>
              </a:ext>
            </a:extLst>
          </p:cNvPr>
          <p:cNvSpPr/>
          <p:nvPr/>
        </p:nvSpPr>
        <p:spPr>
          <a:xfrm>
            <a:off x="337116" y="3209925"/>
            <a:ext cx="3636000" cy="333830"/>
          </a:xfrm>
          <a:prstGeom prst="roundRect">
            <a:avLst/>
          </a:prstGeom>
          <a:solidFill>
            <a:srgbClr val="002060"/>
          </a:solidFill>
          <a:ln>
            <a:noFill/>
          </a:ln>
          <a:effectLst>
            <a:glow>
              <a:schemeClr val="accent1">
                <a:alpha val="40000"/>
              </a:schemeClr>
            </a:glow>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w="63500" h="63500" prst="artDeco"/>
            <a:extrusionClr>
              <a:srgbClr val="002060"/>
            </a:extrusionClr>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latin typeface="Corbel" panose="020B0503020204020204" pitchFamily="34" charset="0"/>
              </a:rPr>
              <a:t>Fixed Income Market</a:t>
            </a:r>
          </a:p>
        </p:txBody>
      </p:sp>
      <p:pic>
        <p:nvPicPr>
          <p:cNvPr id="19" name="Picture 18">
            <a:extLst>
              <a:ext uri="{FF2B5EF4-FFF2-40B4-BE49-F238E27FC236}">
                <a16:creationId xmlns:a16="http://schemas.microsoft.com/office/drawing/2014/main" id="{51D4AABD-050E-282E-D3E9-9D391CB20B9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489700" y="6154248"/>
            <a:ext cx="397982" cy="397982"/>
          </a:xfrm>
          <a:prstGeom prst="rect">
            <a:avLst/>
          </a:prstGeom>
        </p:spPr>
      </p:pic>
      <p:pic>
        <p:nvPicPr>
          <p:cNvPr id="24" name="Picture 23">
            <a:extLst>
              <a:ext uri="{FF2B5EF4-FFF2-40B4-BE49-F238E27FC236}">
                <a16:creationId xmlns:a16="http://schemas.microsoft.com/office/drawing/2014/main" id="{155ECFE8-72B8-2B29-388D-581F90033A84}"/>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175500" y="6143753"/>
            <a:ext cx="418972" cy="418972"/>
          </a:xfrm>
          <a:prstGeom prst="rect">
            <a:avLst/>
          </a:prstGeom>
        </p:spPr>
      </p:pic>
      <p:pic>
        <p:nvPicPr>
          <p:cNvPr id="26" name="Picture 25">
            <a:extLst>
              <a:ext uri="{FF2B5EF4-FFF2-40B4-BE49-F238E27FC236}">
                <a16:creationId xmlns:a16="http://schemas.microsoft.com/office/drawing/2014/main" id="{C74A0CED-14D3-892A-177F-62C1A6A96122}"/>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796509" y="6029325"/>
            <a:ext cx="418973" cy="418973"/>
          </a:xfrm>
          <a:prstGeom prst="rect">
            <a:avLst/>
          </a:prstGeom>
        </p:spPr>
      </p:pic>
      <p:pic>
        <p:nvPicPr>
          <p:cNvPr id="1034" name="Picture 10">
            <a:extLst>
              <a:ext uri="{FF2B5EF4-FFF2-40B4-BE49-F238E27FC236}">
                <a16:creationId xmlns:a16="http://schemas.microsoft.com/office/drawing/2014/main" id="{A5D5191C-D443-294E-7A27-52443D8127F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9705630" y="5435467"/>
            <a:ext cx="684473" cy="68447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07E23389-3444-7BB8-9969-7E6DED04344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9095978" y="5495925"/>
            <a:ext cx="502770" cy="50277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5C83AD2C-8715-A852-363C-434914A247C0}"/>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8428169" y="5414085"/>
            <a:ext cx="576988" cy="57698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0692358" cy="7632191"/>
            <a:chOff x="0" y="0"/>
            <a:chExt cx="10692358" cy="7632191"/>
          </a:xfrm>
        </p:grpSpPr>
        <p:pic>
          <p:nvPicPr>
            <p:cNvPr id="3" name="object 3"/>
            <p:cNvPicPr/>
            <p:nvPr/>
          </p:nvPicPr>
          <p:blipFill>
            <a:blip r:embed="rId2" cstate="print"/>
            <a:stretch>
              <a:fillRect/>
            </a:stretch>
          </p:blipFill>
          <p:spPr>
            <a:xfrm>
              <a:off x="0" y="0"/>
              <a:ext cx="10692358" cy="7632191"/>
            </a:xfrm>
            <a:prstGeom prst="rect">
              <a:avLst/>
            </a:prstGeom>
          </p:spPr>
        </p:pic>
        <p:pic>
          <p:nvPicPr>
            <p:cNvPr id="4" name="object 4"/>
            <p:cNvPicPr/>
            <p:nvPr/>
          </p:nvPicPr>
          <p:blipFill>
            <a:blip r:embed="rId3" cstate="print"/>
            <a:stretch>
              <a:fillRect/>
            </a:stretch>
          </p:blipFill>
          <p:spPr>
            <a:xfrm>
              <a:off x="6025895" y="3444621"/>
              <a:ext cx="4069079" cy="749807"/>
            </a:xfrm>
            <a:prstGeom prst="rect">
              <a:avLst/>
            </a:prstGeom>
          </p:spPr>
        </p:pic>
      </p:grpSp>
      <p:sp>
        <p:nvSpPr>
          <p:cNvPr id="5" name="object 5"/>
          <p:cNvSpPr txBox="1"/>
          <p:nvPr/>
        </p:nvSpPr>
        <p:spPr>
          <a:xfrm>
            <a:off x="4715476" y="4697950"/>
            <a:ext cx="2018849" cy="684162"/>
          </a:xfrm>
          <a:prstGeom prst="rect">
            <a:avLst/>
          </a:prstGeom>
        </p:spPr>
        <p:txBody>
          <a:bodyPr vert="horz" wrap="square" lIns="0" tIns="12065" rIns="0" bIns="0" rtlCol="0">
            <a:spAutoFit/>
          </a:bodyPr>
          <a:lstStyle/>
          <a:p>
            <a:pPr marL="12700" algn="r">
              <a:spcBef>
                <a:spcPts val="95"/>
              </a:spcBef>
            </a:pPr>
            <a:r>
              <a:rPr sz="1400" spc="-10" dirty="0">
                <a:solidFill>
                  <a:srgbClr val="FFFFFF"/>
                </a:solidFill>
                <a:latin typeface="Corbel" panose="020B0503020204020204" pitchFamily="34" charset="0"/>
                <a:cs typeface="Calibri" panose="020F0502020204030204"/>
              </a:rPr>
              <a:t>For</a:t>
            </a:r>
            <a:r>
              <a:rPr sz="1400" spc="-70" dirty="0">
                <a:solidFill>
                  <a:srgbClr val="FFFFFF"/>
                </a:solidFill>
                <a:latin typeface="Corbel" panose="020B0503020204020204" pitchFamily="34" charset="0"/>
                <a:cs typeface="Calibri" panose="020F0502020204030204"/>
              </a:rPr>
              <a:t> </a:t>
            </a:r>
            <a:r>
              <a:rPr sz="1400" spc="-10" dirty="0">
                <a:solidFill>
                  <a:srgbClr val="FFFFFF"/>
                </a:solidFill>
                <a:latin typeface="Corbel" panose="020B0503020204020204" pitchFamily="34" charset="0"/>
                <a:cs typeface="Calibri" panose="020F0502020204030204"/>
              </a:rPr>
              <a:t>more</a:t>
            </a:r>
            <a:r>
              <a:rPr sz="1400" spc="-65" dirty="0">
                <a:solidFill>
                  <a:srgbClr val="FFFFFF"/>
                </a:solidFill>
                <a:latin typeface="Corbel" panose="020B0503020204020204" pitchFamily="34" charset="0"/>
                <a:cs typeface="Calibri" panose="020F0502020204030204"/>
              </a:rPr>
              <a:t> </a:t>
            </a:r>
            <a:r>
              <a:rPr sz="1400" spc="-15" dirty="0">
                <a:solidFill>
                  <a:srgbClr val="FFFFFF"/>
                </a:solidFill>
                <a:latin typeface="Corbel" panose="020B0503020204020204" pitchFamily="34" charset="0"/>
                <a:cs typeface="Calibri" panose="020F0502020204030204"/>
              </a:rPr>
              <a:t>info</a:t>
            </a:r>
            <a:r>
              <a:rPr sz="1400" spc="-45" dirty="0">
                <a:solidFill>
                  <a:srgbClr val="FFFFFF"/>
                </a:solidFill>
                <a:latin typeface="Corbel" panose="020B0503020204020204" pitchFamily="34" charset="0"/>
                <a:cs typeface="Calibri" panose="020F0502020204030204"/>
              </a:rPr>
              <a:t> </a:t>
            </a:r>
            <a:r>
              <a:rPr sz="1400" spc="-5" dirty="0">
                <a:solidFill>
                  <a:srgbClr val="FFFFFF"/>
                </a:solidFill>
                <a:latin typeface="Corbel" panose="020B0503020204020204" pitchFamily="34" charset="0"/>
                <a:cs typeface="Calibri" panose="020F0502020204030204"/>
              </a:rPr>
              <a:t>call</a:t>
            </a:r>
            <a:r>
              <a:rPr lang="en-US" sz="1400" spc="-5" dirty="0">
                <a:solidFill>
                  <a:srgbClr val="FFFFFF"/>
                </a:solidFill>
                <a:latin typeface="Corbel" panose="020B0503020204020204" pitchFamily="34" charset="0"/>
                <a:cs typeface="Calibri" panose="020F0502020204030204"/>
              </a:rPr>
              <a:t>: </a:t>
            </a:r>
          </a:p>
          <a:p>
            <a:pPr marL="12700" algn="r">
              <a:spcBef>
                <a:spcPts val="95"/>
              </a:spcBef>
            </a:pPr>
            <a:r>
              <a:rPr lang="en-US" sz="1400" spc="-5" dirty="0">
                <a:solidFill>
                  <a:srgbClr val="FFFFFF"/>
                </a:solidFill>
                <a:latin typeface="Corbel" panose="020B0503020204020204" pitchFamily="34" charset="0"/>
                <a:cs typeface="Calibri" panose="020F0502020204030204"/>
              </a:rPr>
              <a:t>+234 809 999 4372</a:t>
            </a:r>
            <a:endParaRPr lang="en-US" sz="1400" dirty="0">
              <a:latin typeface="Corbel" panose="020B0503020204020204" pitchFamily="34" charset="0"/>
              <a:cs typeface="Calibri" panose="020F0502020204030204"/>
            </a:endParaRPr>
          </a:p>
          <a:p>
            <a:pPr marL="12700">
              <a:lnSpc>
                <a:spcPct val="100000"/>
              </a:lnSpc>
              <a:spcBef>
                <a:spcPts val="95"/>
              </a:spcBef>
            </a:pPr>
            <a:endParaRPr sz="1400" dirty="0">
              <a:latin typeface="Corbel" panose="020B0503020204020204" pitchFamily="34" charset="0"/>
              <a:cs typeface="Calibri" panose="020F0502020204030204"/>
            </a:endParaRPr>
          </a:p>
        </p:txBody>
      </p:sp>
      <p:sp>
        <p:nvSpPr>
          <p:cNvPr id="7" name="object 7"/>
          <p:cNvSpPr txBox="1"/>
          <p:nvPr/>
        </p:nvSpPr>
        <p:spPr>
          <a:xfrm>
            <a:off x="8850858" y="4655111"/>
            <a:ext cx="1841500" cy="289182"/>
          </a:xfrm>
          <a:prstGeom prst="rect">
            <a:avLst/>
          </a:prstGeom>
        </p:spPr>
        <p:txBody>
          <a:bodyPr vert="horz" wrap="square" lIns="0" tIns="12065" rIns="0" bIns="0" rtlCol="0">
            <a:spAutoFit/>
          </a:bodyPr>
          <a:lstStyle/>
          <a:p>
            <a:pPr marL="12700">
              <a:lnSpc>
                <a:spcPct val="100000"/>
              </a:lnSpc>
              <a:spcBef>
                <a:spcPts val="95"/>
              </a:spcBef>
            </a:pPr>
            <a:r>
              <a:rPr b="1" spc="-5" dirty="0">
                <a:solidFill>
                  <a:srgbClr val="FFFFFF"/>
                </a:solidFill>
                <a:latin typeface="Corbel" panose="020B0503020204020204" pitchFamily="34" charset="0"/>
                <a:cs typeface="Calibri" panose="020F0502020204030204"/>
              </a:rPr>
              <a:t>E-mail</a:t>
            </a:r>
            <a:r>
              <a:rPr b="1" spc="-40" dirty="0">
                <a:solidFill>
                  <a:srgbClr val="FFFFFF"/>
                </a:solidFill>
                <a:latin typeface="Corbel" panose="020B0503020204020204" pitchFamily="34" charset="0"/>
                <a:cs typeface="Calibri" panose="020F0502020204030204"/>
              </a:rPr>
              <a:t> </a:t>
            </a:r>
            <a:r>
              <a:rPr b="1" spc="-10" dirty="0">
                <a:solidFill>
                  <a:srgbClr val="FFFFFF"/>
                </a:solidFill>
                <a:latin typeface="Corbel" panose="020B0503020204020204" pitchFamily="34" charset="0"/>
                <a:cs typeface="Calibri" panose="020F0502020204030204"/>
              </a:rPr>
              <a:t>address</a:t>
            </a:r>
            <a:endParaRPr b="1" dirty="0">
              <a:latin typeface="Corbel" panose="020B0503020204020204" pitchFamily="34" charset="0"/>
              <a:cs typeface="Calibri" panose="020F0502020204030204"/>
            </a:endParaRPr>
          </a:p>
        </p:txBody>
      </p:sp>
      <p:sp>
        <p:nvSpPr>
          <p:cNvPr id="8" name="object 8"/>
          <p:cNvSpPr txBox="1"/>
          <p:nvPr/>
        </p:nvSpPr>
        <p:spPr>
          <a:xfrm>
            <a:off x="7548144" y="4995123"/>
            <a:ext cx="2916657" cy="227626"/>
          </a:xfrm>
          <a:prstGeom prst="rect">
            <a:avLst/>
          </a:prstGeom>
        </p:spPr>
        <p:txBody>
          <a:bodyPr vert="horz" wrap="square" lIns="0" tIns="12065" rIns="0" bIns="0" rtlCol="0">
            <a:spAutoFit/>
          </a:bodyPr>
          <a:lstStyle/>
          <a:p>
            <a:pPr marL="12700" algn="r">
              <a:lnSpc>
                <a:spcPct val="100000"/>
              </a:lnSpc>
              <a:spcBef>
                <a:spcPts val="95"/>
              </a:spcBef>
            </a:pPr>
            <a:r>
              <a:rPr lang="en-US" sz="1400" u="sng" spc="-10" dirty="0">
                <a:solidFill>
                  <a:srgbClr val="F49100"/>
                </a:solidFill>
                <a:uFill>
                  <a:solidFill>
                    <a:srgbClr val="F49100"/>
                  </a:solidFill>
                </a:uFill>
                <a:latin typeface="Corbel" panose="020B0503020204020204" pitchFamily="34" charset="0"/>
                <a:cs typeface="Calibri" panose="020F0502020204030204"/>
              </a:rPr>
              <a:t>info@wealthbridge.com.ng</a:t>
            </a:r>
            <a:endParaRPr sz="1400" dirty="0">
              <a:latin typeface="Corbel" panose="020B0503020204020204" pitchFamily="34" charset="0"/>
              <a:cs typeface="Calibri" panose="020F0502020204030204"/>
            </a:endParaRPr>
          </a:p>
        </p:txBody>
      </p:sp>
      <p:sp>
        <p:nvSpPr>
          <p:cNvPr id="9" name="object 9"/>
          <p:cNvSpPr txBox="1"/>
          <p:nvPr/>
        </p:nvSpPr>
        <p:spPr>
          <a:xfrm>
            <a:off x="7404100" y="5817688"/>
            <a:ext cx="2916657" cy="609782"/>
          </a:xfrm>
          <a:prstGeom prst="rect">
            <a:avLst/>
          </a:prstGeom>
        </p:spPr>
        <p:txBody>
          <a:bodyPr vert="horz" wrap="square" lIns="0" tIns="12065" rIns="0" bIns="0" rtlCol="0">
            <a:spAutoFit/>
          </a:bodyPr>
          <a:lstStyle/>
          <a:p>
            <a:pPr marR="5080" algn="r">
              <a:lnSpc>
                <a:spcPct val="100000"/>
              </a:lnSpc>
              <a:spcBef>
                <a:spcPts val="95"/>
              </a:spcBef>
            </a:pPr>
            <a:r>
              <a:rPr sz="1400" spc="-10" dirty="0">
                <a:solidFill>
                  <a:srgbClr val="FFFFFF"/>
                </a:solidFill>
                <a:latin typeface="Corbel" panose="020B0503020204020204" pitchFamily="34" charset="0"/>
                <a:cs typeface="Calibri" panose="020F0502020204030204"/>
              </a:rPr>
              <a:t>Vis</a:t>
            </a:r>
            <a:r>
              <a:rPr sz="1400" spc="-5" dirty="0">
                <a:solidFill>
                  <a:srgbClr val="FFFFFF"/>
                </a:solidFill>
                <a:latin typeface="Corbel" panose="020B0503020204020204" pitchFamily="34" charset="0"/>
                <a:cs typeface="Calibri" panose="020F0502020204030204"/>
              </a:rPr>
              <a:t>it</a:t>
            </a:r>
            <a:r>
              <a:rPr sz="1400" spc="-30" dirty="0">
                <a:solidFill>
                  <a:srgbClr val="FFFFFF"/>
                </a:solidFill>
                <a:latin typeface="Corbel" panose="020B0503020204020204" pitchFamily="34" charset="0"/>
                <a:cs typeface="Calibri" panose="020F0502020204030204"/>
              </a:rPr>
              <a:t> </a:t>
            </a:r>
            <a:r>
              <a:rPr sz="1400" spc="-10" dirty="0">
                <a:solidFill>
                  <a:srgbClr val="FFFFFF"/>
                </a:solidFill>
                <a:latin typeface="Corbel" panose="020B0503020204020204" pitchFamily="34" charset="0"/>
                <a:cs typeface="Calibri" panose="020F0502020204030204"/>
              </a:rPr>
              <a:t>ou</a:t>
            </a:r>
            <a:r>
              <a:rPr sz="1400" spc="-5" dirty="0">
                <a:solidFill>
                  <a:srgbClr val="FFFFFF"/>
                </a:solidFill>
                <a:latin typeface="Corbel" panose="020B0503020204020204" pitchFamily="34" charset="0"/>
                <a:cs typeface="Calibri" panose="020F0502020204030204"/>
              </a:rPr>
              <a:t>r</a:t>
            </a:r>
            <a:r>
              <a:rPr sz="1400" spc="-50" dirty="0">
                <a:solidFill>
                  <a:srgbClr val="FFFFFF"/>
                </a:solidFill>
                <a:latin typeface="Corbel" panose="020B0503020204020204" pitchFamily="34" charset="0"/>
                <a:cs typeface="Calibri" panose="020F0502020204030204"/>
              </a:rPr>
              <a:t> </a:t>
            </a:r>
            <a:r>
              <a:rPr sz="1400" spc="-15" dirty="0">
                <a:solidFill>
                  <a:srgbClr val="FFFFFF"/>
                </a:solidFill>
                <a:latin typeface="Corbel" panose="020B0503020204020204" pitchFamily="34" charset="0"/>
                <a:cs typeface="Calibri" panose="020F0502020204030204"/>
              </a:rPr>
              <a:t>w</a:t>
            </a:r>
            <a:r>
              <a:rPr sz="1400" spc="-5" dirty="0">
                <a:solidFill>
                  <a:srgbClr val="FFFFFF"/>
                </a:solidFill>
                <a:latin typeface="Corbel" panose="020B0503020204020204" pitchFamily="34" charset="0"/>
                <a:cs typeface="Calibri" panose="020F0502020204030204"/>
              </a:rPr>
              <a:t>e</a:t>
            </a:r>
            <a:r>
              <a:rPr sz="1400" spc="-15" dirty="0">
                <a:solidFill>
                  <a:srgbClr val="FFFFFF"/>
                </a:solidFill>
                <a:latin typeface="Corbel" panose="020B0503020204020204" pitchFamily="34" charset="0"/>
                <a:cs typeface="Calibri" panose="020F0502020204030204"/>
              </a:rPr>
              <a:t>b</a:t>
            </a:r>
            <a:r>
              <a:rPr sz="1400" spc="-10" dirty="0">
                <a:solidFill>
                  <a:srgbClr val="FFFFFF"/>
                </a:solidFill>
                <a:latin typeface="Corbel" panose="020B0503020204020204" pitchFamily="34" charset="0"/>
                <a:cs typeface="Calibri" panose="020F0502020204030204"/>
              </a:rPr>
              <a:t>si</a:t>
            </a:r>
            <a:r>
              <a:rPr sz="1400" spc="-25" dirty="0">
                <a:solidFill>
                  <a:srgbClr val="FFFFFF"/>
                </a:solidFill>
                <a:latin typeface="Corbel" panose="020B0503020204020204" pitchFamily="34" charset="0"/>
                <a:cs typeface="Calibri" panose="020F0502020204030204"/>
              </a:rPr>
              <a:t>t</a:t>
            </a:r>
            <a:r>
              <a:rPr sz="1400" spc="-5" dirty="0">
                <a:solidFill>
                  <a:srgbClr val="FFFFFF"/>
                </a:solidFill>
                <a:latin typeface="Corbel" panose="020B0503020204020204" pitchFamily="34" charset="0"/>
                <a:cs typeface="Calibri" panose="020F0502020204030204"/>
              </a:rPr>
              <a:t>e</a:t>
            </a:r>
            <a:endParaRPr lang="en-US" sz="1400" dirty="0">
              <a:latin typeface="Corbel" panose="020B0503020204020204" pitchFamily="34" charset="0"/>
              <a:cs typeface="Calibri" panose="020F0502020204030204"/>
            </a:endParaRPr>
          </a:p>
          <a:p>
            <a:pPr marR="23495" algn="r">
              <a:lnSpc>
                <a:spcPct val="100000"/>
              </a:lnSpc>
              <a:spcBef>
                <a:spcPts val="1305"/>
              </a:spcBef>
            </a:pPr>
            <a:r>
              <a:rPr lang="en-US" sz="1400" u="sng" spc="-15" dirty="0">
                <a:solidFill>
                  <a:srgbClr val="F49100"/>
                </a:solidFill>
                <a:uFill>
                  <a:solidFill>
                    <a:srgbClr val="F49100"/>
                  </a:solidFill>
                </a:uFill>
                <a:latin typeface="Corbel" panose="020B0503020204020204" pitchFamily="34" charset="0"/>
                <a:cs typeface="Calibri" panose="020F0502020204030204"/>
                <a:hlinkClick r:id="rId4"/>
              </a:rPr>
              <a:t>www.wealthbridge.com</a:t>
            </a:r>
            <a:r>
              <a:rPr lang="en-US" sz="1400" u="sng" spc="-15" dirty="0">
                <a:solidFill>
                  <a:srgbClr val="F49100"/>
                </a:solidFill>
                <a:uFill>
                  <a:solidFill>
                    <a:srgbClr val="F49100"/>
                  </a:solidFill>
                </a:uFill>
                <a:latin typeface="Corbel" panose="020B0503020204020204" pitchFamily="34" charset="0"/>
                <a:cs typeface="Calibri" panose="020F0502020204030204"/>
              </a:rPr>
              <a:t>,ng</a:t>
            </a:r>
            <a:endParaRPr lang="en-US" sz="1400" dirty="0">
              <a:latin typeface="Corbel" panose="020B0503020204020204" pitchFamily="34" charset="0"/>
              <a:cs typeface="Calibri" panose="020F0502020204030204"/>
            </a:endParaRPr>
          </a:p>
        </p:txBody>
      </p:sp>
      <p:sp>
        <p:nvSpPr>
          <p:cNvPr id="10" name="object 10"/>
          <p:cNvSpPr txBox="1"/>
          <p:nvPr/>
        </p:nvSpPr>
        <p:spPr>
          <a:xfrm>
            <a:off x="2867029" y="5797054"/>
            <a:ext cx="3927472" cy="964688"/>
          </a:xfrm>
          <a:prstGeom prst="rect">
            <a:avLst/>
          </a:prstGeom>
        </p:spPr>
        <p:txBody>
          <a:bodyPr vert="horz" wrap="square" lIns="0" tIns="12700" rIns="0" bIns="0" rtlCol="0">
            <a:spAutoFit/>
          </a:bodyPr>
          <a:lstStyle/>
          <a:p>
            <a:pPr marL="12700" marR="5080" indent="354965" algn="r">
              <a:lnSpc>
                <a:spcPct val="141000"/>
              </a:lnSpc>
              <a:spcBef>
                <a:spcPts val="100"/>
              </a:spcBef>
            </a:pPr>
            <a:r>
              <a:rPr sz="1600" spc="-10" dirty="0">
                <a:solidFill>
                  <a:srgbClr val="FFFFFF"/>
                </a:solidFill>
                <a:latin typeface="Corbel" panose="020B0503020204020204" pitchFamily="34" charset="0"/>
                <a:cs typeface="Calibri" panose="020F0502020204030204"/>
              </a:rPr>
              <a:t>Vis</a:t>
            </a:r>
            <a:r>
              <a:rPr sz="1600" spc="-5" dirty="0">
                <a:solidFill>
                  <a:srgbClr val="FFFFFF"/>
                </a:solidFill>
                <a:latin typeface="Corbel" panose="020B0503020204020204" pitchFamily="34" charset="0"/>
                <a:cs typeface="Calibri" panose="020F0502020204030204"/>
              </a:rPr>
              <a:t>it</a:t>
            </a:r>
            <a:r>
              <a:rPr sz="1600" spc="-35" dirty="0">
                <a:solidFill>
                  <a:srgbClr val="FFFFFF"/>
                </a:solidFill>
                <a:latin typeface="Corbel" panose="020B0503020204020204" pitchFamily="34" charset="0"/>
                <a:cs typeface="Calibri" panose="020F0502020204030204"/>
              </a:rPr>
              <a:t> </a:t>
            </a:r>
            <a:r>
              <a:rPr sz="1600" spc="-10" dirty="0">
                <a:solidFill>
                  <a:srgbClr val="FFFFFF"/>
                </a:solidFill>
                <a:latin typeface="Corbel" panose="020B0503020204020204" pitchFamily="34" charset="0"/>
                <a:cs typeface="Calibri" panose="020F0502020204030204"/>
              </a:rPr>
              <a:t>u</a:t>
            </a:r>
            <a:r>
              <a:rPr sz="1600" spc="-5" dirty="0">
                <a:solidFill>
                  <a:srgbClr val="FFFFFF"/>
                </a:solidFill>
                <a:latin typeface="Corbel" panose="020B0503020204020204" pitchFamily="34" charset="0"/>
                <a:cs typeface="Calibri" panose="020F0502020204030204"/>
              </a:rPr>
              <a:t>s</a:t>
            </a:r>
            <a:r>
              <a:rPr sz="1600" spc="-45" dirty="0">
                <a:solidFill>
                  <a:srgbClr val="FFFFFF"/>
                </a:solidFill>
                <a:latin typeface="Corbel" panose="020B0503020204020204" pitchFamily="34" charset="0"/>
                <a:cs typeface="Calibri" panose="020F0502020204030204"/>
              </a:rPr>
              <a:t> </a:t>
            </a:r>
            <a:r>
              <a:rPr sz="1600" spc="-15" dirty="0">
                <a:solidFill>
                  <a:srgbClr val="FFFFFF"/>
                </a:solidFill>
                <a:latin typeface="Corbel" panose="020B0503020204020204" pitchFamily="34" charset="0"/>
                <a:cs typeface="Calibri" panose="020F0502020204030204"/>
              </a:rPr>
              <a:t>a</a:t>
            </a:r>
            <a:r>
              <a:rPr sz="1600" spc="-5" dirty="0">
                <a:solidFill>
                  <a:srgbClr val="FFFFFF"/>
                </a:solidFill>
                <a:latin typeface="Corbel" panose="020B0503020204020204" pitchFamily="34" charset="0"/>
                <a:cs typeface="Calibri" panose="020F0502020204030204"/>
              </a:rPr>
              <a:t>t</a:t>
            </a:r>
            <a:r>
              <a:rPr lang="en-US" sz="1600" spc="-5" dirty="0">
                <a:solidFill>
                  <a:srgbClr val="FFFFFF"/>
                </a:solidFill>
                <a:latin typeface="Corbel" panose="020B0503020204020204" pitchFamily="34" charset="0"/>
                <a:cs typeface="Calibri" panose="020F0502020204030204"/>
              </a:rPr>
              <a:t>:</a:t>
            </a:r>
            <a:r>
              <a:rPr sz="1600" spc="-5" dirty="0">
                <a:solidFill>
                  <a:srgbClr val="FFFFFF"/>
                </a:solidFill>
                <a:latin typeface="Corbel" panose="020B0503020204020204" pitchFamily="34" charset="0"/>
                <a:cs typeface="Calibri" panose="020F0502020204030204"/>
              </a:rPr>
              <a:t> </a:t>
            </a:r>
            <a:endParaRPr lang="en-US" sz="1600" spc="-5" dirty="0">
              <a:solidFill>
                <a:srgbClr val="FFFFFF"/>
              </a:solidFill>
              <a:latin typeface="Corbel" panose="020B0503020204020204" pitchFamily="34" charset="0"/>
              <a:cs typeface="Calibri" panose="020F0502020204030204"/>
            </a:endParaRPr>
          </a:p>
          <a:p>
            <a:pPr marL="12700" marR="5080" indent="354965" algn="r">
              <a:lnSpc>
                <a:spcPct val="141000"/>
              </a:lnSpc>
              <a:spcBef>
                <a:spcPts val="100"/>
              </a:spcBef>
            </a:pPr>
            <a:r>
              <a:rPr lang="en-US" sz="1400" spc="-5" dirty="0">
                <a:solidFill>
                  <a:srgbClr val="FFFFFF"/>
                </a:solidFill>
                <a:latin typeface="Corbel" panose="020B0503020204020204" pitchFamily="34" charset="0"/>
                <a:cs typeface="Calibri" panose="020F0502020204030204"/>
              </a:rPr>
              <a:t>21, </a:t>
            </a:r>
            <a:r>
              <a:rPr lang="en-US" sz="1400" spc="-5" dirty="0" err="1">
                <a:solidFill>
                  <a:srgbClr val="FFFFFF"/>
                </a:solidFill>
                <a:latin typeface="Corbel" panose="020B0503020204020204" pitchFamily="34" charset="0"/>
                <a:cs typeface="Calibri" panose="020F0502020204030204"/>
              </a:rPr>
              <a:t>Bourdillon</a:t>
            </a:r>
            <a:r>
              <a:rPr lang="en-US" sz="1400" spc="-5" dirty="0">
                <a:solidFill>
                  <a:srgbClr val="FFFFFF"/>
                </a:solidFill>
                <a:latin typeface="Corbel" panose="020B0503020204020204" pitchFamily="34" charset="0"/>
                <a:cs typeface="Calibri" panose="020F0502020204030204"/>
              </a:rPr>
              <a:t>  Road, Ikoyi, </a:t>
            </a:r>
            <a:r>
              <a:rPr sz="1400" spc="-5" dirty="0">
                <a:solidFill>
                  <a:srgbClr val="FFFFFF"/>
                </a:solidFill>
                <a:latin typeface="Corbel" panose="020B0503020204020204" pitchFamily="34" charset="0"/>
                <a:cs typeface="Calibri" panose="020F0502020204030204"/>
              </a:rPr>
              <a:t>Lagos</a:t>
            </a:r>
            <a:endParaRPr lang="en-GB" sz="1400" spc="-5" dirty="0">
              <a:solidFill>
                <a:srgbClr val="FFFFFF"/>
              </a:solidFill>
              <a:latin typeface="Corbel" panose="020B0503020204020204" pitchFamily="34" charset="0"/>
              <a:cs typeface="Calibri" panose="020F0502020204030204"/>
            </a:endParaRPr>
          </a:p>
          <a:p>
            <a:pPr marL="12700" marR="5080" indent="354965" algn="r">
              <a:lnSpc>
                <a:spcPct val="141000"/>
              </a:lnSpc>
              <a:spcBef>
                <a:spcPts val="100"/>
              </a:spcBef>
            </a:pPr>
            <a:r>
              <a:rPr lang="en-GB" sz="1400" spc="-5" dirty="0">
                <a:solidFill>
                  <a:srgbClr val="FFFFFF"/>
                </a:solidFill>
                <a:latin typeface="Corbel" panose="020B0503020204020204" pitchFamily="34" charset="0"/>
                <a:cs typeface="Calibri" panose="020F0502020204030204"/>
              </a:rPr>
              <a:t>100, Ademola Adetokunbo street, </a:t>
            </a:r>
            <a:r>
              <a:rPr lang="en-GB" sz="1400" spc="-5" dirty="0" err="1">
                <a:solidFill>
                  <a:srgbClr val="FFFFFF"/>
                </a:solidFill>
                <a:latin typeface="Corbel" panose="020B0503020204020204" pitchFamily="34" charset="0"/>
                <a:cs typeface="Calibri" panose="020F0502020204030204"/>
              </a:rPr>
              <a:t>Wuse</a:t>
            </a:r>
            <a:r>
              <a:rPr lang="en-GB" sz="1400" spc="-5" dirty="0">
                <a:solidFill>
                  <a:srgbClr val="FFFFFF"/>
                </a:solidFill>
                <a:latin typeface="Corbel" panose="020B0503020204020204" pitchFamily="34" charset="0"/>
                <a:cs typeface="Calibri" panose="020F0502020204030204"/>
              </a:rPr>
              <a:t> II, Abuja</a:t>
            </a:r>
            <a:endParaRPr lang="en-US" sz="1400" spc="-5" dirty="0">
              <a:solidFill>
                <a:srgbClr val="FFFFFF"/>
              </a:solidFill>
              <a:latin typeface="Corbel" panose="020B0503020204020204" pitchFamily="34" charset="0"/>
              <a:cs typeface="Calibri" panose="020F0502020204030204"/>
            </a:endParaRPr>
          </a:p>
        </p:txBody>
      </p:sp>
      <p:pic>
        <p:nvPicPr>
          <p:cNvPr id="11" name="object 11"/>
          <p:cNvPicPr/>
          <p:nvPr/>
        </p:nvPicPr>
        <p:blipFill>
          <a:blip r:embed="rId5" cstate="print"/>
          <a:stretch>
            <a:fillRect/>
          </a:stretch>
        </p:blipFill>
        <p:spPr>
          <a:xfrm>
            <a:off x="470154" y="892314"/>
            <a:ext cx="3060725" cy="6664439"/>
          </a:xfrm>
          <a:prstGeom prst="rect">
            <a:avLst/>
          </a:prstGeom>
        </p:spPr>
      </p:pic>
      <p:sp>
        <p:nvSpPr>
          <p:cNvPr id="12" name="object 12"/>
          <p:cNvSpPr txBox="1"/>
          <p:nvPr/>
        </p:nvSpPr>
        <p:spPr>
          <a:xfrm>
            <a:off x="10029689" y="7071227"/>
            <a:ext cx="14160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888888"/>
                </a:solidFill>
                <a:latin typeface="Corbel" panose="020B0503020204020204" pitchFamily="34" charset="0"/>
                <a:cs typeface="Calibri" panose="020F0502020204030204"/>
              </a:rPr>
              <a:t>6</a:t>
            </a:r>
            <a:endParaRPr sz="1800">
              <a:latin typeface="Corbel" panose="020B0503020204020204" pitchFamily="34" charset="0"/>
              <a:cs typeface="Calibri" panose="020F05020202040302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5482" y="1381125"/>
            <a:ext cx="10380320" cy="4508927"/>
          </a:xfrm>
          <a:prstGeom prst="rect">
            <a:avLst/>
          </a:prstGeom>
          <a:solidFill>
            <a:schemeClr val="bg1">
              <a:lumMod val="95000"/>
              <a:alpha val="7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594863" y="548404"/>
            <a:ext cx="3503673" cy="363736"/>
          </a:xfrm>
          <a:prstGeom prst="roundRect">
            <a:avLst/>
          </a:prstGeom>
          <a:solidFill>
            <a:srgbClr val="002060"/>
          </a:solidFill>
          <a:ln>
            <a:noFill/>
          </a:ln>
          <a:effectLst>
            <a:glow>
              <a:schemeClr val="accent1">
                <a:alpha val="40000"/>
              </a:schemeClr>
            </a:glow>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w="63500" h="63500" prst="artDeco"/>
            <a:extrusionClr>
              <a:srgbClr val="002060"/>
            </a:extrusionClr>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sz="2000" b="1">
                <a:solidFill>
                  <a:schemeClr val="lt1"/>
                </a:solidFill>
                <a:latin typeface="Corbel" panose="020B05030202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800" dirty="0"/>
              <a:t>Key Highlights During the Week</a:t>
            </a:r>
            <a:endParaRPr lang="en-US" sz="1800" dirty="0"/>
          </a:p>
        </p:txBody>
      </p:sp>
      <p:graphicFrame>
        <p:nvGraphicFramePr>
          <p:cNvPr id="8" name="Table 7"/>
          <p:cNvGraphicFramePr>
            <a:graphicFrameLocks noGrp="1"/>
          </p:cNvGraphicFramePr>
          <p:nvPr>
            <p:extLst>
              <p:ext uri="{D42A27DB-BD31-4B8C-83A1-F6EECF244321}">
                <p14:modId xmlns:p14="http://schemas.microsoft.com/office/powerpoint/2010/main" val="238106457"/>
              </p:ext>
            </p:extLst>
          </p:nvPr>
        </p:nvGraphicFramePr>
        <p:xfrm>
          <a:off x="155482" y="6265010"/>
          <a:ext cx="10380319" cy="1341120"/>
        </p:xfrm>
        <a:graphic>
          <a:graphicData uri="http://schemas.openxmlformats.org/drawingml/2006/table">
            <a:tbl>
              <a:tblPr firstRow="1" bandRow="1">
                <a:tableStyleId>{5C22544A-7EE6-4342-B048-85BDC9FD1C3A}</a:tableStyleId>
              </a:tblPr>
              <a:tblGrid>
                <a:gridCol w="2186793">
                  <a:extLst>
                    <a:ext uri="{9D8B030D-6E8A-4147-A177-3AD203B41FA5}">
                      <a16:colId xmlns:a16="http://schemas.microsoft.com/office/drawing/2014/main" val="20000"/>
                    </a:ext>
                  </a:extLst>
                </a:gridCol>
                <a:gridCol w="1965334">
                  <a:extLst>
                    <a:ext uri="{9D8B030D-6E8A-4147-A177-3AD203B41FA5}">
                      <a16:colId xmlns:a16="http://schemas.microsoft.com/office/drawing/2014/main" val="20001"/>
                    </a:ext>
                  </a:extLst>
                </a:gridCol>
                <a:gridCol w="2076064">
                  <a:extLst>
                    <a:ext uri="{9D8B030D-6E8A-4147-A177-3AD203B41FA5}">
                      <a16:colId xmlns:a16="http://schemas.microsoft.com/office/drawing/2014/main" val="20002"/>
                    </a:ext>
                  </a:extLst>
                </a:gridCol>
                <a:gridCol w="2076064">
                  <a:extLst>
                    <a:ext uri="{9D8B030D-6E8A-4147-A177-3AD203B41FA5}">
                      <a16:colId xmlns:a16="http://schemas.microsoft.com/office/drawing/2014/main" val="20003"/>
                    </a:ext>
                  </a:extLst>
                </a:gridCol>
                <a:gridCol w="2076064">
                  <a:extLst>
                    <a:ext uri="{9D8B030D-6E8A-4147-A177-3AD203B41FA5}">
                      <a16:colId xmlns:a16="http://schemas.microsoft.com/office/drawing/2014/main" val="20004"/>
                    </a:ext>
                  </a:extLst>
                </a:gridCol>
              </a:tblGrid>
              <a:tr h="370840">
                <a:tc>
                  <a:txBody>
                    <a:bodyPr/>
                    <a:lstStyle/>
                    <a:p>
                      <a:pPr algn="ctr"/>
                      <a:r>
                        <a:rPr lang="en-GB" sz="2000" dirty="0">
                          <a:latin typeface="Corbel" panose="020B0503020204020204" pitchFamily="34" charset="0"/>
                        </a:rPr>
                        <a:t>NAFEM (₦/$)</a:t>
                      </a:r>
                      <a:endParaRPr lang="en-US" sz="2000" dirty="0">
                        <a:latin typeface="Corbel" panose="020B0503020204020204" pitchFamily="34" charset="0"/>
                      </a:endParaRPr>
                    </a:p>
                  </a:txBody>
                  <a:tcPr>
                    <a:solidFill>
                      <a:srgbClr val="002060"/>
                    </a:solidFill>
                  </a:tcPr>
                </a:tc>
                <a:tc>
                  <a:txBody>
                    <a:bodyPr/>
                    <a:lstStyle/>
                    <a:p>
                      <a:pPr algn="ctr"/>
                      <a:r>
                        <a:rPr lang="en-GB" sz="2000" dirty="0">
                          <a:latin typeface="Corbel" panose="020B0503020204020204" pitchFamily="34" charset="0"/>
                        </a:rPr>
                        <a:t>Monetary Policy Rate</a:t>
                      </a:r>
                      <a:endParaRPr lang="en-US" sz="2000" dirty="0">
                        <a:latin typeface="Corbel" panose="020B0503020204020204" pitchFamily="34" charset="0"/>
                      </a:endParaRPr>
                    </a:p>
                  </a:txBody>
                  <a:tcPr>
                    <a:solidFill>
                      <a:srgbClr val="002060"/>
                    </a:solidFill>
                  </a:tcPr>
                </a:tc>
                <a:tc>
                  <a:txBody>
                    <a:bodyPr/>
                    <a:lstStyle/>
                    <a:p>
                      <a:pPr algn="ctr"/>
                      <a:r>
                        <a:rPr lang="en-GB" sz="2000" dirty="0">
                          <a:latin typeface="Corbel" panose="020B0503020204020204" pitchFamily="34" charset="0"/>
                        </a:rPr>
                        <a:t>Brent Crude oil price ($/Barrel)</a:t>
                      </a:r>
                      <a:endParaRPr lang="en-US" sz="2000" dirty="0">
                        <a:latin typeface="Corbel" panose="020B0503020204020204" pitchFamily="34" charset="0"/>
                      </a:endParaRPr>
                    </a:p>
                  </a:txBody>
                  <a:tcPr>
                    <a:solidFill>
                      <a:srgbClr val="002060"/>
                    </a:solidFill>
                  </a:tcPr>
                </a:tc>
                <a:tc>
                  <a:txBody>
                    <a:bodyPr/>
                    <a:lstStyle/>
                    <a:p>
                      <a:pPr algn="ctr"/>
                      <a:r>
                        <a:rPr lang="en-GB" sz="2000" dirty="0">
                          <a:latin typeface="Corbel" panose="020B0503020204020204" pitchFamily="34" charset="0"/>
                        </a:rPr>
                        <a:t>Inflation Rate</a:t>
                      </a:r>
                      <a:endParaRPr lang="en-US" sz="2000" dirty="0">
                        <a:latin typeface="Corbel" panose="020B0503020204020204" pitchFamily="34" charset="0"/>
                      </a:endParaRPr>
                    </a:p>
                  </a:txBody>
                  <a:tcPr>
                    <a:solidFill>
                      <a:srgbClr val="002060"/>
                    </a:solidFill>
                  </a:tcPr>
                </a:tc>
                <a:tc>
                  <a:txBody>
                    <a:bodyPr/>
                    <a:lstStyle/>
                    <a:p>
                      <a:pPr algn="ctr"/>
                      <a:r>
                        <a:rPr lang="en-GB" sz="2000" dirty="0">
                          <a:latin typeface="Corbel" panose="020B0503020204020204" pitchFamily="34" charset="0"/>
                        </a:rPr>
                        <a:t>GDP Growth Rate </a:t>
                      </a:r>
                      <a:endParaRPr lang="en-US" sz="2000" dirty="0">
                        <a:latin typeface="Corbel" panose="020B0503020204020204" pitchFamily="34" charset="0"/>
                      </a:endParaRPr>
                    </a:p>
                  </a:txBody>
                  <a:tcPr>
                    <a:solidFill>
                      <a:srgbClr val="002060"/>
                    </a:solidFill>
                  </a:tcPr>
                </a:tc>
                <a:extLst>
                  <a:ext uri="{0D108BD9-81ED-4DB2-BD59-A6C34878D82A}">
                    <a16:rowId xmlns:a16="http://schemas.microsoft.com/office/drawing/2014/main" val="10000"/>
                  </a:ext>
                </a:extLst>
              </a:tr>
              <a:tr h="370840">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GB" sz="2000" b="1" strike="dblStrike" baseline="0" dirty="0">
                          <a:latin typeface="Corbel" panose="020B0503020204020204" pitchFamily="34" charset="0"/>
                        </a:rPr>
                        <a:t>N</a:t>
                      </a:r>
                      <a:r>
                        <a:rPr lang="en-US" sz="2000" b="1" i="0" dirty="0">
                          <a:solidFill>
                            <a:schemeClr val="dk1"/>
                          </a:solidFill>
                          <a:effectLst/>
                          <a:latin typeface="Corbel" panose="020B0503020204020204" pitchFamily="34" charset="0"/>
                          <a:ea typeface="+mn-ea"/>
                          <a:cs typeface="+mn-cs"/>
                        </a:rPr>
                        <a:t>1,455.35</a:t>
                      </a:r>
                      <a:r>
                        <a:rPr lang="en-GB" sz="2000" b="1" dirty="0">
                          <a:latin typeface="Corbel" panose="020B0503020204020204" pitchFamily="34" charset="0"/>
                        </a:rPr>
                        <a:t>/$1</a:t>
                      </a:r>
                    </a:p>
                    <a:p>
                      <a:pPr marL="0" marR="0" lvl="0" indent="0" algn="ctr" defTabSz="914400" eaLnBrk="1" fontAlgn="auto" latinLnBrk="0" hangingPunct="1">
                        <a:lnSpc>
                          <a:spcPct val="100000"/>
                        </a:lnSpc>
                        <a:spcBef>
                          <a:spcPts val="0"/>
                        </a:spcBef>
                        <a:spcAft>
                          <a:spcPts val="0"/>
                        </a:spcAft>
                        <a:buClrTx/>
                        <a:buSzTx/>
                        <a:buFontTx/>
                        <a:buNone/>
                        <a:defRPr/>
                      </a:pPr>
                      <a:r>
                        <a:rPr lang="en-GB" sz="1600" dirty="0">
                          <a:latin typeface="Corbel" panose="020B0503020204020204" pitchFamily="34" charset="0"/>
                        </a:rPr>
                        <a:t>(10/10/25)</a:t>
                      </a:r>
                      <a:endParaRPr lang="en-US" sz="1600" dirty="0">
                        <a:latin typeface="Corbel" panose="020B0503020204020204" pitchFamily="34" charset="0"/>
                      </a:endParaRPr>
                    </a:p>
                  </a:txBody>
                  <a:tcPr>
                    <a:solidFill>
                      <a:schemeClr val="bg1"/>
                    </a:solidFill>
                  </a:tcPr>
                </a:tc>
                <a:tc>
                  <a:txBody>
                    <a:bodyPr/>
                    <a:lstStyle/>
                    <a:p>
                      <a:pPr algn="ctr"/>
                      <a:r>
                        <a:rPr lang="en-GB" sz="2000" b="1" dirty="0">
                          <a:latin typeface="Corbel" panose="020B0503020204020204" pitchFamily="34" charset="0"/>
                        </a:rPr>
                        <a:t>27.00%</a:t>
                      </a:r>
                    </a:p>
                    <a:p>
                      <a:pPr algn="ctr"/>
                      <a:r>
                        <a:rPr lang="en-GB" sz="1600" dirty="0">
                          <a:latin typeface="Corbel" panose="020B0503020204020204" pitchFamily="34" charset="0"/>
                        </a:rPr>
                        <a:t>(Sep 2025)</a:t>
                      </a:r>
                      <a:endParaRPr lang="en-US" sz="2000" dirty="0">
                        <a:latin typeface="Corbel" panose="020B0503020204020204" pitchFamily="34" charset="0"/>
                      </a:endParaRPr>
                    </a:p>
                  </a:txBody>
                  <a:tcPr>
                    <a:solidFill>
                      <a:schemeClr val="bg1"/>
                    </a:solidFill>
                  </a:tcPr>
                </a:tc>
                <a:tc>
                  <a:txBody>
                    <a:bodyPr/>
                    <a:lstStyle/>
                    <a:p>
                      <a:pPr algn="ctr"/>
                      <a:r>
                        <a:rPr lang="en-US" sz="2000" b="1" dirty="0">
                          <a:latin typeface="Corbel" panose="020B0503020204020204" pitchFamily="34" charset="0"/>
                        </a:rPr>
                        <a:t>$62.73</a:t>
                      </a:r>
                    </a:p>
                    <a:p>
                      <a:pPr algn="ctr"/>
                      <a:r>
                        <a:rPr lang="en-US" sz="1600" b="0" dirty="0">
                          <a:latin typeface="Corbel" panose="020B0503020204020204" pitchFamily="34" charset="0"/>
                        </a:rPr>
                        <a:t>(10/10/25)</a:t>
                      </a:r>
                    </a:p>
                  </a:txBody>
                  <a:tcPr>
                    <a:solidFill>
                      <a:schemeClr val="bg1"/>
                    </a:solidFill>
                  </a:tcPr>
                </a:tc>
                <a:tc>
                  <a:txBody>
                    <a:bodyPr/>
                    <a:lstStyle/>
                    <a:p>
                      <a:pPr algn="ctr"/>
                      <a:r>
                        <a:rPr lang="en-GB" sz="2000" b="1" dirty="0">
                          <a:latin typeface="Corbel" panose="020B0503020204020204" pitchFamily="34" charset="0"/>
                        </a:rPr>
                        <a:t>20.12%</a:t>
                      </a:r>
                    </a:p>
                    <a:p>
                      <a:pPr algn="ctr"/>
                      <a:r>
                        <a:rPr lang="en-GB" sz="1600" b="0" dirty="0">
                          <a:latin typeface="Corbel" panose="020B0503020204020204" pitchFamily="34" charset="0"/>
                        </a:rPr>
                        <a:t>(Sep 2025)</a:t>
                      </a:r>
                      <a:endParaRPr lang="en-GB" sz="1800" b="0" dirty="0">
                        <a:latin typeface="Corbel" panose="020B0503020204020204" pitchFamily="34" charset="0"/>
                      </a:endParaRPr>
                    </a:p>
                  </a:txBody>
                  <a:tcPr>
                    <a:solidFill>
                      <a:schemeClr val="bg1"/>
                    </a:solidFill>
                  </a:tcPr>
                </a:tc>
                <a:tc>
                  <a:txBody>
                    <a:bodyPr/>
                    <a:lstStyle/>
                    <a:p>
                      <a:pPr algn="ctr"/>
                      <a:r>
                        <a:rPr lang="en-GB" sz="2000" b="1" dirty="0">
                          <a:latin typeface="Corbel" panose="020B0503020204020204" pitchFamily="34" charset="0"/>
                        </a:rPr>
                        <a:t>4.23%</a:t>
                      </a:r>
                    </a:p>
                    <a:p>
                      <a:pPr algn="ctr"/>
                      <a:r>
                        <a:rPr lang="en-GB" sz="1600" dirty="0">
                          <a:latin typeface="Corbel" panose="020B0503020204020204" pitchFamily="34" charset="0"/>
                        </a:rPr>
                        <a:t>(Q2 2025)</a:t>
                      </a:r>
                      <a:endParaRPr lang="en-US" sz="1600" dirty="0">
                        <a:latin typeface="Corbel" panose="020B0503020204020204" pitchFamily="34" charset="0"/>
                      </a:endParaRPr>
                    </a:p>
                  </a:txBody>
                  <a:tcPr>
                    <a:solidFill>
                      <a:schemeClr val="bg1"/>
                    </a:solidFill>
                  </a:tcPr>
                </a:tc>
                <a:extLst>
                  <a:ext uri="{0D108BD9-81ED-4DB2-BD59-A6C34878D82A}">
                    <a16:rowId xmlns:a16="http://schemas.microsoft.com/office/drawing/2014/main" val="10001"/>
                  </a:ext>
                </a:extLst>
              </a:tr>
            </a:tbl>
          </a:graphicData>
        </a:graphic>
      </p:graphicFrame>
      <p:sp>
        <p:nvSpPr>
          <p:cNvPr id="2" name="Title 1"/>
          <p:cNvSpPr txBox="1"/>
          <p:nvPr/>
        </p:nvSpPr>
        <p:spPr>
          <a:xfrm>
            <a:off x="155481" y="228425"/>
            <a:ext cx="8086819" cy="542867"/>
          </a:xfrm>
          <a:prstGeom prst="rect">
            <a:avLst/>
          </a:prstGeom>
        </p:spPr>
        <p:txBody>
          <a:bodyPr/>
          <a:lstStyle>
            <a:lvl1pPr>
              <a:defRPr>
                <a:latin typeface="+mj-lt"/>
                <a:ea typeface="+mj-ea"/>
                <a:cs typeface="+mj-cs"/>
              </a:defRPr>
            </a:lvl1pPr>
          </a:lstStyle>
          <a:p>
            <a:r>
              <a:rPr lang="en-GB" sz="2400" b="1" kern="0" cap="small" dirty="0">
                <a:solidFill>
                  <a:prstClr val="white"/>
                </a:solidFill>
                <a:latin typeface="Corbel" panose="020B0503020204020204" pitchFamily="34" charset="0"/>
              </a:rPr>
              <a:t>NEWS HIGHLIGHTS</a:t>
            </a:r>
          </a:p>
        </p:txBody>
      </p:sp>
      <p:sp>
        <p:nvSpPr>
          <p:cNvPr id="7" name="TextBox 6"/>
          <p:cNvSpPr txBox="1"/>
          <p:nvPr/>
        </p:nvSpPr>
        <p:spPr>
          <a:xfrm>
            <a:off x="245207" y="985489"/>
            <a:ext cx="2895597" cy="338554"/>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defRPr sz="1600" b="1">
                <a:solidFill>
                  <a:schemeClr val="lt1"/>
                </a:solidFill>
                <a:latin typeface="Corbel" panose="020B05030202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GB" dirty="0"/>
              <a:t>International News</a:t>
            </a:r>
            <a:endParaRPr lang="en-US" dirty="0"/>
          </a:p>
        </p:txBody>
      </p:sp>
      <p:sp>
        <p:nvSpPr>
          <p:cNvPr id="4" name="TextBox 3"/>
          <p:cNvSpPr txBox="1"/>
          <p:nvPr/>
        </p:nvSpPr>
        <p:spPr>
          <a:xfrm>
            <a:off x="7175500" y="1000125"/>
            <a:ext cx="2895597" cy="338554"/>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defRPr sz="1600" b="1">
                <a:solidFill>
                  <a:schemeClr val="lt1"/>
                </a:solidFill>
                <a:latin typeface="Corbel" panose="020B05030202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GB" dirty="0"/>
              <a:t>Local News</a:t>
            </a:r>
            <a:endParaRPr lang="en-US" dirty="0"/>
          </a:p>
        </p:txBody>
      </p:sp>
      <p:sp>
        <p:nvSpPr>
          <p:cNvPr id="3" name="TextBox 2"/>
          <p:cNvSpPr txBox="1"/>
          <p:nvPr/>
        </p:nvSpPr>
        <p:spPr>
          <a:xfrm>
            <a:off x="278632" y="5858500"/>
            <a:ext cx="3503673" cy="363736"/>
          </a:xfrm>
          <a:prstGeom prst="roundRect">
            <a:avLst/>
          </a:prstGeom>
          <a:solidFill>
            <a:srgbClr val="002060"/>
          </a:solidFill>
          <a:ln>
            <a:noFill/>
          </a:ln>
          <a:effectLst>
            <a:glow>
              <a:schemeClr val="accent1">
                <a:alpha val="40000"/>
              </a:schemeClr>
            </a:glow>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w="63500" h="63500" prst="artDeco"/>
            <a:extrusionClr>
              <a:srgbClr val="002060"/>
            </a:extrusionClr>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sz="2000" b="1">
                <a:solidFill>
                  <a:schemeClr val="lt1"/>
                </a:solidFill>
                <a:latin typeface="Corbel" panose="020B05030202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800" dirty="0"/>
              <a:t>Key Macroeconomic Indices</a:t>
            </a:r>
            <a:endParaRPr lang="en-US" sz="1800" dirty="0"/>
          </a:p>
        </p:txBody>
      </p:sp>
      <p:sp>
        <p:nvSpPr>
          <p:cNvPr id="13" name="Rectangle 12"/>
          <p:cNvSpPr/>
          <p:nvPr/>
        </p:nvSpPr>
        <p:spPr>
          <a:xfrm>
            <a:off x="153313" y="1338679"/>
            <a:ext cx="5532466" cy="558614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tIns="0" rtlCol="0" anchor="t">
            <a:spAutoFit/>
          </a:bodyPr>
          <a:lstStyle/>
          <a:p>
            <a:pPr marL="285750" indent="-285750" algn="just">
              <a:spcAft>
                <a:spcPts val="1200"/>
              </a:spcAft>
              <a:buClr>
                <a:schemeClr val="tx2">
                  <a:lumMod val="75000"/>
                </a:schemeClr>
              </a:buClr>
              <a:buFont typeface="Wingdings" panose="05000000000000000000" pitchFamily="2" charset="2"/>
              <a:buChar char="q"/>
            </a:pPr>
            <a:r>
              <a:rPr lang="en-US" sz="1500" b="1" dirty="0">
                <a:solidFill>
                  <a:schemeClr val="tx1"/>
                </a:solidFill>
                <a:latin typeface="Corbel" panose="020B0503020204020204" pitchFamily="34" charset="0"/>
              </a:rPr>
              <a:t>United States: </a:t>
            </a:r>
            <a:r>
              <a:rPr lang="en-US" sz="1500" dirty="0">
                <a:solidFill>
                  <a:schemeClr val="tx1"/>
                </a:solidFill>
                <a:latin typeface="Corbel" panose="020B0503020204020204" pitchFamily="34" charset="0"/>
              </a:rPr>
              <a:t>Fed minutes signal cautious support for further rate cuts; US Stocks Slide as Trump Threatens New Tariffs on China.</a:t>
            </a:r>
          </a:p>
          <a:p>
            <a:pPr marL="285750" indent="-285750" algn="just">
              <a:spcAft>
                <a:spcPts val="1200"/>
              </a:spcAft>
              <a:buClr>
                <a:schemeClr val="tx2">
                  <a:lumMod val="75000"/>
                </a:schemeClr>
              </a:buClr>
              <a:buFont typeface="Wingdings" panose="05000000000000000000" pitchFamily="2" charset="2"/>
              <a:buChar char="q"/>
            </a:pPr>
            <a:r>
              <a:rPr lang="en-GB" sz="1500" b="1" dirty="0">
                <a:solidFill>
                  <a:srgbClr val="0D0D0D"/>
                </a:solidFill>
                <a:latin typeface="Corbel" panose="020B0503020204020204" pitchFamily="34" charset="0"/>
              </a:rPr>
              <a:t>UK &amp; Eurozone: </a:t>
            </a:r>
            <a:r>
              <a:rPr lang="en-US" sz="1500" i="0" dirty="0">
                <a:solidFill>
                  <a:srgbClr val="000000"/>
                </a:solidFill>
                <a:effectLst/>
                <a:latin typeface="Corbel" panose="020B0503020204020204" pitchFamily="34" charset="0"/>
              </a:rPr>
              <a:t>German industry output falls sharply; government unveils economic package; UK housing markets stumble; UK Stocks End in the Red</a:t>
            </a:r>
          </a:p>
          <a:p>
            <a:pPr marL="285750" indent="-285750" algn="just">
              <a:buClr>
                <a:schemeClr val="tx2">
                  <a:lumMod val="75000"/>
                </a:schemeClr>
              </a:buClr>
              <a:buFont typeface="Wingdings" panose="05000000000000000000" pitchFamily="2" charset="2"/>
              <a:buChar char="q"/>
            </a:pPr>
            <a:r>
              <a:rPr lang="en-GB" sz="1500" b="1" dirty="0">
                <a:solidFill>
                  <a:srgbClr val="0D0D0D"/>
                </a:solidFill>
                <a:latin typeface="Corbel" panose="020B0503020204020204" pitchFamily="34" charset="0"/>
              </a:rPr>
              <a:t>Asia – China</a:t>
            </a:r>
            <a:r>
              <a:rPr lang="en-GB" sz="1500" dirty="0">
                <a:solidFill>
                  <a:srgbClr val="0D0D0D"/>
                </a:solidFill>
                <a:latin typeface="Corbel" panose="020B0503020204020204" pitchFamily="34" charset="0"/>
              </a:rPr>
              <a:t>: </a:t>
            </a:r>
            <a:r>
              <a:rPr lang="en-US" sz="1500" dirty="0">
                <a:solidFill>
                  <a:srgbClr val="0D0D0D"/>
                </a:solidFill>
                <a:latin typeface="Corbel" panose="020B0503020204020204" pitchFamily="34" charset="0"/>
              </a:rPr>
              <a:t>China intensifies chip import controls; China strengthens rare earth export rules for Tech, Military uses. World Bank raised China’s growth outlook </a:t>
            </a:r>
          </a:p>
          <a:p>
            <a:pPr algn="just">
              <a:buClr>
                <a:schemeClr val="tx2">
                  <a:lumMod val="75000"/>
                </a:schemeClr>
              </a:buClr>
            </a:pPr>
            <a:endParaRPr lang="en-US" sz="1500" dirty="0">
              <a:solidFill>
                <a:srgbClr val="0D0D0D"/>
              </a:solidFill>
              <a:latin typeface="Corbel" panose="020B0503020204020204" pitchFamily="34" charset="0"/>
            </a:endParaRPr>
          </a:p>
          <a:p>
            <a:pPr marL="285750" indent="-285750" algn="just">
              <a:buClr>
                <a:schemeClr val="tx2">
                  <a:lumMod val="75000"/>
                </a:schemeClr>
              </a:buClr>
              <a:buFont typeface="Wingdings" panose="05000000000000000000" pitchFamily="2" charset="2"/>
              <a:buChar char="q"/>
            </a:pPr>
            <a:r>
              <a:rPr lang="en-GB" sz="1500" b="1" dirty="0">
                <a:solidFill>
                  <a:srgbClr val="0D0D0D"/>
                </a:solidFill>
                <a:latin typeface="Corbel" panose="020B0503020204020204" pitchFamily="34" charset="0"/>
              </a:rPr>
              <a:t>Japan:</a:t>
            </a:r>
            <a:r>
              <a:rPr lang="en-US" sz="1500" b="1" dirty="0">
                <a:solidFill>
                  <a:srgbClr val="0D0D0D"/>
                </a:solidFill>
                <a:latin typeface="Corbel" panose="020B0503020204020204" pitchFamily="34" charset="0"/>
              </a:rPr>
              <a:t> </a:t>
            </a:r>
            <a:r>
              <a:rPr lang="en-US" sz="1500" i="0" u="none" strike="noStrike" dirty="0">
                <a:solidFill>
                  <a:schemeClr val="tx1"/>
                </a:solidFill>
                <a:effectLst/>
                <a:latin typeface="Corbel" panose="020B0503020204020204" pitchFamily="34" charset="0"/>
              </a:rPr>
              <a:t>Japan 10-Year Yield Near 17-Year High Amid Political Uncertainty.</a:t>
            </a:r>
          </a:p>
          <a:p>
            <a:pPr algn="just">
              <a:buClr>
                <a:schemeClr val="tx2">
                  <a:lumMod val="75000"/>
                </a:schemeClr>
              </a:buClr>
            </a:pPr>
            <a:endParaRPr lang="en-US" sz="1500" i="0" u="none" strike="noStrike" dirty="0">
              <a:solidFill>
                <a:schemeClr val="tx1"/>
              </a:solidFill>
              <a:effectLst/>
              <a:latin typeface="Corbel" panose="020B0503020204020204" pitchFamily="34" charset="0"/>
            </a:endParaRPr>
          </a:p>
          <a:p>
            <a:pPr marL="285750" indent="-285750">
              <a:spcAft>
                <a:spcPts val="1200"/>
              </a:spcAft>
              <a:buClr>
                <a:schemeClr val="tx2">
                  <a:lumMod val="75000"/>
                </a:schemeClr>
              </a:buClr>
              <a:buFont typeface="Wingdings" panose="05000000000000000000" pitchFamily="2" charset="2"/>
              <a:buChar char="q"/>
            </a:pPr>
            <a:r>
              <a:rPr lang="en-GB" sz="1500" b="1" dirty="0">
                <a:solidFill>
                  <a:srgbClr val="0D0D0D"/>
                </a:solidFill>
                <a:latin typeface="Corbel" panose="020B0503020204020204" pitchFamily="34" charset="0"/>
              </a:rPr>
              <a:t>Africa – South Africa: </a:t>
            </a:r>
            <a:r>
              <a:rPr lang="en-US" sz="1500" dirty="0">
                <a:solidFill>
                  <a:srgbClr val="0D0D0D"/>
                </a:solidFill>
                <a:latin typeface="Corbel" panose="020B0503020204020204" pitchFamily="34" charset="0"/>
              </a:rPr>
              <a:t>South Africa factory output shrinks for 2nd Month; South African Rand eases slightly from 1-year high</a:t>
            </a:r>
          </a:p>
          <a:p>
            <a:pPr marL="285750" indent="-285750">
              <a:spcAft>
                <a:spcPts val="1200"/>
              </a:spcAft>
              <a:buClr>
                <a:schemeClr val="tx2">
                  <a:lumMod val="75000"/>
                </a:schemeClr>
              </a:buClr>
              <a:buFont typeface="Wingdings" panose="05000000000000000000" pitchFamily="2" charset="2"/>
              <a:buChar char="q"/>
            </a:pPr>
            <a:r>
              <a:rPr lang="en-US" sz="1500" b="1" dirty="0">
                <a:solidFill>
                  <a:srgbClr val="0D0D0D"/>
                </a:solidFill>
                <a:latin typeface="Corbel" panose="020B0503020204020204" pitchFamily="34" charset="0"/>
              </a:rPr>
              <a:t>Kenya</a:t>
            </a:r>
            <a:r>
              <a:rPr lang="en-US" sz="1500" dirty="0">
                <a:solidFill>
                  <a:srgbClr val="0D0D0D"/>
                </a:solidFill>
                <a:latin typeface="Corbel" panose="020B0503020204020204" pitchFamily="34" charset="0"/>
              </a:rPr>
              <a:t>: Kenya to resume talks with IMF on new loan program; Kenya Delivers 8th Consecutive Rate Cut</a:t>
            </a:r>
          </a:p>
          <a:p>
            <a:pPr>
              <a:spcAft>
                <a:spcPts val="1200"/>
              </a:spcAft>
              <a:buClr>
                <a:schemeClr val="tx2">
                  <a:lumMod val="75000"/>
                </a:schemeClr>
              </a:buClr>
            </a:pPr>
            <a:endParaRPr lang="en-US" sz="1600" dirty="0">
              <a:solidFill>
                <a:srgbClr val="0D0D0D"/>
              </a:solidFill>
              <a:latin typeface="Corbel" panose="020B0503020204020204" pitchFamily="34" charset="0"/>
            </a:endParaRPr>
          </a:p>
          <a:p>
            <a:pPr>
              <a:spcAft>
                <a:spcPts val="1200"/>
              </a:spcAft>
              <a:buClr>
                <a:schemeClr val="tx2">
                  <a:lumMod val="75000"/>
                </a:schemeClr>
              </a:buClr>
            </a:pPr>
            <a:endParaRPr lang="en-US" sz="1600" dirty="0">
              <a:solidFill>
                <a:srgbClr val="0D0D0D"/>
              </a:solidFill>
              <a:latin typeface="Corbel" panose="020B0503020204020204" pitchFamily="34" charset="0"/>
            </a:endParaRPr>
          </a:p>
          <a:p>
            <a:pPr marL="271463" lvl="1" algn="just">
              <a:spcAft>
                <a:spcPts val="1200"/>
              </a:spcAft>
              <a:buClr>
                <a:schemeClr val="tx2">
                  <a:lumMod val="75000"/>
                </a:schemeClr>
              </a:buClr>
            </a:pPr>
            <a:endParaRPr lang="en-US" sz="1300" dirty="0">
              <a:solidFill>
                <a:srgbClr val="0D0D0D"/>
              </a:solidFill>
              <a:latin typeface="Corbel" panose="020B0503020204020204" pitchFamily="34" charset="0"/>
            </a:endParaRPr>
          </a:p>
        </p:txBody>
      </p:sp>
      <p:sp>
        <p:nvSpPr>
          <p:cNvPr id="5" name="Rectangle 4">
            <a:extLst>
              <a:ext uri="{FF2B5EF4-FFF2-40B4-BE49-F238E27FC236}">
                <a16:creationId xmlns:a16="http://schemas.microsoft.com/office/drawing/2014/main" id="{A84F3300-F163-C3AA-6E4C-6284CBB151E7}"/>
              </a:ext>
            </a:extLst>
          </p:cNvPr>
          <p:cNvSpPr/>
          <p:nvPr/>
        </p:nvSpPr>
        <p:spPr>
          <a:xfrm>
            <a:off x="5685779" y="1304993"/>
            <a:ext cx="4880680" cy="44319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tIns="0" rtlCol="0" anchor="t">
            <a:spAutoFit/>
          </a:bodyPr>
          <a:lstStyle/>
          <a:p>
            <a:pPr marL="285750" indent="-285750" algn="just">
              <a:buClr>
                <a:schemeClr val="tx2">
                  <a:lumMod val="75000"/>
                </a:schemeClr>
              </a:buClr>
              <a:buFont typeface="Wingdings" panose="05000000000000000000" pitchFamily="2" charset="2"/>
              <a:buChar char="q"/>
            </a:pPr>
            <a:endParaRPr lang="en-US" sz="1500" dirty="0">
              <a:solidFill>
                <a:schemeClr val="tx1"/>
              </a:solidFill>
              <a:latin typeface="Corbel" panose="020B0503020204020204" pitchFamily="34" charset="0"/>
            </a:endParaRPr>
          </a:p>
          <a:p>
            <a:pPr marL="285750" indent="-285750" algn="just">
              <a:buClr>
                <a:schemeClr val="tx2">
                  <a:lumMod val="75000"/>
                </a:schemeClr>
              </a:buClr>
              <a:buFont typeface="Wingdings" panose="05000000000000000000" pitchFamily="2" charset="2"/>
              <a:buChar char="q"/>
            </a:pPr>
            <a:r>
              <a:rPr lang="en-US" sz="1500" dirty="0">
                <a:solidFill>
                  <a:schemeClr val="tx1"/>
                </a:solidFill>
                <a:latin typeface="Corbel" panose="020B0503020204020204" pitchFamily="34" charset="0"/>
              </a:rPr>
              <a:t>CBN releases new guidelines for instant refund for failed ATM transactions</a:t>
            </a:r>
          </a:p>
          <a:p>
            <a:pPr marL="285750" indent="-285750" algn="just">
              <a:buClr>
                <a:schemeClr val="tx2">
                  <a:lumMod val="75000"/>
                </a:schemeClr>
              </a:buClr>
              <a:buFont typeface="Wingdings" panose="05000000000000000000" pitchFamily="2" charset="2"/>
              <a:buChar char="q"/>
            </a:pPr>
            <a:endParaRPr lang="en-US" sz="1500" dirty="0">
              <a:solidFill>
                <a:schemeClr val="tx1"/>
              </a:solidFill>
              <a:latin typeface="Corbel" panose="020B0503020204020204" pitchFamily="34" charset="0"/>
            </a:endParaRPr>
          </a:p>
          <a:p>
            <a:pPr marL="285750" indent="-285750" algn="just">
              <a:buClr>
                <a:schemeClr val="tx2">
                  <a:lumMod val="75000"/>
                </a:schemeClr>
              </a:buClr>
              <a:buFont typeface="Wingdings" panose="05000000000000000000" pitchFamily="2" charset="2"/>
              <a:buChar char="q"/>
            </a:pPr>
            <a:r>
              <a:rPr lang="en-US" sz="1500" dirty="0">
                <a:solidFill>
                  <a:schemeClr val="tx1"/>
                </a:solidFill>
                <a:latin typeface="Corbel" panose="020B0503020204020204" pitchFamily="34" charset="0"/>
              </a:rPr>
              <a:t>Naira to close at N1,458.8/$1 by December 2025</a:t>
            </a:r>
          </a:p>
          <a:p>
            <a:pPr algn="just">
              <a:buClr>
                <a:schemeClr val="tx2">
                  <a:lumMod val="75000"/>
                </a:schemeClr>
              </a:buClr>
            </a:pPr>
            <a:endParaRPr lang="en-US" sz="1500" dirty="0">
              <a:solidFill>
                <a:schemeClr val="tx1"/>
              </a:solidFill>
              <a:latin typeface="Corbel" panose="020B0503020204020204" pitchFamily="34" charset="0"/>
            </a:endParaRPr>
          </a:p>
          <a:p>
            <a:pPr marL="285750" indent="-285750" algn="just">
              <a:buClr>
                <a:schemeClr val="tx2">
                  <a:lumMod val="75000"/>
                </a:schemeClr>
              </a:buClr>
              <a:buFont typeface="Wingdings" panose="05000000000000000000" pitchFamily="2" charset="2"/>
              <a:buChar char="q"/>
            </a:pPr>
            <a:r>
              <a:rPr lang="en-US" sz="1500" dirty="0">
                <a:solidFill>
                  <a:schemeClr val="tx1"/>
                </a:solidFill>
                <a:latin typeface="Corbel" panose="020B0503020204020204" pitchFamily="34" charset="0"/>
              </a:rPr>
              <a:t>Nigeria’s Public Debt Breakdown: Who we are owing as of June 2025 </a:t>
            </a:r>
          </a:p>
          <a:p>
            <a:pPr marL="285750" indent="-285750" algn="just">
              <a:buClr>
                <a:schemeClr val="tx2">
                  <a:lumMod val="75000"/>
                </a:schemeClr>
              </a:buClr>
              <a:buFont typeface="Wingdings" panose="05000000000000000000" pitchFamily="2" charset="2"/>
              <a:buChar char="q"/>
            </a:pPr>
            <a:endParaRPr lang="en-US" sz="1500" dirty="0">
              <a:solidFill>
                <a:schemeClr val="tx1"/>
              </a:solidFill>
              <a:latin typeface="Corbel" panose="020B0503020204020204" pitchFamily="34" charset="0"/>
            </a:endParaRPr>
          </a:p>
          <a:p>
            <a:pPr marL="285750" indent="-285750" algn="just">
              <a:buClr>
                <a:schemeClr val="tx2">
                  <a:lumMod val="75000"/>
                </a:schemeClr>
              </a:buClr>
              <a:buFont typeface="Wingdings" panose="05000000000000000000" pitchFamily="2" charset="2"/>
              <a:buChar char="q"/>
            </a:pPr>
            <a:r>
              <a:rPr lang="en-US" sz="1500" dirty="0">
                <a:solidFill>
                  <a:schemeClr val="tx1"/>
                </a:solidFill>
                <a:latin typeface="Corbel" panose="020B0503020204020204" pitchFamily="34" charset="0"/>
              </a:rPr>
              <a:t>Crude oil production falls 3.09% to 1.58m bpd in September – NUPRC 	</a:t>
            </a:r>
          </a:p>
          <a:p>
            <a:pPr marL="285750" indent="-285750" algn="just">
              <a:buClr>
                <a:schemeClr val="tx2">
                  <a:lumMod val="75000"/>
                </a:schemeClr>
              </a:buClr>
              <a:buFont typeface="Wingdings" panose="05000000000000000000" pitchFamily="2" charset="2"/>
              <a:buChar char="q"/>
            </a:pPr>
            <a:endParaRPr lang="en-US" sz="1500" dirty="0">
              <a:solidFill>
                <a:schemeClr val="tx1"/>
              </a:solidFill>
              <a:latin typeface="Corbel" panose="020B0503020204020204" pitchFamily="34" charset="0"/>
            </a:endParaRPr>
          </a:p>
          <a:p>
            <a:pPr marL="285750" indent="-285750" algn="just">
              <a:buClr>
                <a:schemeClr val="tx2">
                  <a:lumMod val="75000"/>
                </a:schemeClr>
              </a:buClr>
              <a:buFont typeface="Wingdings" panose="05000000000000000000" pitchFamily="2" charset="2"/>
              <a:buChar char="q"/>
            </a:pPr>
            <a:r>
              <a:rPr lang="en-US" sz="1500" dirty="0">
                <a:solidFill>
                  <a:schemeClr val="tx1"/>
                </a:solidFill>
                <a:latin typeface="Corbel" panose="020B0503020204020204" pitchFamily="34" charset="0"/>
              </a:rPr>
              <a:t>Finance Ministry denies stopping cost-of-collection deductions for FIRS, others </a:t>
            </a:r>
          </a:p>
          <a:p>
            <a:pPr algn="just">
              <a:buClr>
                <a:schemeClr val="tx2">
                  <a:lumMod val="75000"/>
                </a:schemeClr>
              </a:buClr>
            </a:pPr>
            <a:endParaRPr lang="en-US" sz="1500" dirty="0">
              <a:solidFill>
                <a:schemeClr val="tx1"/>
              </a:solidFill>
              <a:latin typeface="Corbel" panose="020B0503020204020204" pitchFamily="34" charset="0"/>
            </a:endParaRPr>
          </a:p>
          <a:p>
            <a:pPr marL="285750" indent="-285750" algn="just">
              <a:buClr>
                <a:schemeClr val="tx2">
                  <a:lumMod val="75000"/>
                </a:schemeClr>
              </a:buClr>
              <a:buFont typeface="Wingdings" panose="05000000000000000000" pitchFamily="2" charset="2"/>
              <a:buChar char="q"/>
            </a:pPr>
            <a:r>
              <a:rPr lang="en-US" sz="1500" dirty="0">
                <a:solidFill>
                  <a:srgbClr val="212529"/>
                </a:solidFill>
                <a:latin typeface="Corbel" panose="020B0503020204020204" pitchFamily="34" charset="0"/>
              </a:rPr>
              <a:t>Nigerian banks dominate NGX’s N3.67 trillion equity listings with over N2.1 trillion in 2025 </a:t>
            </a:r>
          </a:p>
          <a:p>
            <a:pPr algn="just">
              <a:buClr>
                <a:schemeClr val="tx2">
                  <a:lumMod val="75000"/>
                </a:schemeClr>
              </a:buClr>
            </a:pPr>
            <a:endParaRPr lang="en-US" sz="1500" dirty="0">
              <a:solidFill>
                <a:schemeClr val="tx1"/>
              </a:solidFill>
              <a:latin typeface="Corbel" panose="020B0503020204020204" pitchFamily="34" charset="0"/>
            </a:endParaRPr>
          </a:p>
          <a:p>
            <a:pPr algn="just">
              <a:buClr>
                <a:schemeClr val="tx2">
                  <a:lumMod val="75000"/>
                </a:schemeClr>
              </a:buClr>
            </a:pPr>
            <a:endParaRPr lang="en-US" sz="1500" dirty="0">
              <a:solidFill>
                <a:schemeClr val="tx1"/>
              </a:solidFill>
              <a:latin typeface="Corbel" panose="020B0503020204020204" pitchFamily="34" charset="0"/>
            </a:endParaRPr>
          </a:p>
        </p:txBody>
      </p:sp>
    </p:spTree>
    <p:extLst>
      <p:ext uri="{BB962C8B-B14F-4D97-AF65-F5344CB8AC3E}">
        <p14:creationId xmlns:p14="http://schemas.microsoft.com/office/powerpoint/2010/main" val="3745681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155481" y="104441"/>
            <a:ext cx="8086819" cy="542867"/>
          </a:xfrm>
          <a:prstGeom prst="rect">
            <a:avLst/>
          </a:prstGeom>
        </p:spPr>
        <p:txBody>
          <a:bodyPr/>
          <a:lstStyle>
            <a:lvl1pPr>
              <a:defRPr>
                <a:latin typeface="+mj-lt"/>
                <a:ea typeface="+mj-ea"/>
                <a:cs typeface="+mj-cs"/>
              </a:defRPr>
            </a:lvl1pPr>
          </a:lstStyle>
          <a:p>
            <a:r>
              <a:rPr lang="en-GB" sz="2400" b="1" kern="0" cap="small" dirty="0">
                <a:solidFill>
                  <a:prstClr val="white"/>
                </a:solidFill>
                <a:latin typeface="Corbel" panose="020B0503020204020204" pitchFamily="34" charset="0"/>
              </a:rPr>
              <a:t>Global Economy</a:t>
            </a:r>
          </a:p>
          <a:p>
            <a:r>
              <a:rPr lang="en-GB" sz="2400" b="1" kern="0" cap="small" dirty="0">
                <a:solidFill>
                  <a:prstClr val="white"/>
                </a:solidFill>
                <a:latin typeface="Corbel" panose="020B0503020204020204" pitchFamily="34" charset="0"/>
              </a:rPr>
              <a:t>&amp; Markets</a:t>
            </a:r>
          </a:p>
        </p:txBody>
      </p:sp>
      <p:sp>
        <p:nvSpPr>
          <p:cNvPr id="3" name="Rectangle: Rounded Corners 2"/>
          <p:cNvSpPr/>
          <p:nvPr/>
        </p:nvSpPr>
        <p:spPr>
          <a:xfrm>
            <a:off x="181343" y="952373"/>
            <a:ext cx="2414817" cy="333830"/>
          </a:xfrm>
          <a:prstGeom prst="roundRect">
            <a:avLst/>
          </a:prstGeom>
          <a:solidFill>
            <a:srgbClr val="002060"/>
          </a:solidFill>
          <a:ln>
            <a:noFill/>
          </a:ln>
          <a:effectLst>
            <a:glow>
              <a:schemeClr val="accent1">
                <a:alpha val="40000"/>
              </a:schemeClr>
            </a:glow>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w="63500" h="63500" prst="artDeco"/>
            <a:extrusionClr>
              <a:srgbClr val="002060"/>
            </a:extrusionClr>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Corbel" panose="020B0503020204020204" pitchFamily="34" charset="0"/>
              </a:rPr>
              <a:t>The United States</a:t>
            </a:r>
          </a:p>
        </p:txBody>
      </p:sp>
      <p:pic>
        <p:nvPicPr>
          <p:cNvPr id="9" name="Picture 8"/>
          <p:cNvPicPr>
            <a:picLocks noChangeAspect="1"/>
          </p:cNvPicPr>
          <p:nvPr/>
        </p:nvPicPr>
        <p:blipFill rotWithShape="1">
          <a:blip r:embed="rId4"/>
          <a:srcRect t="17461" b="24824"/>
          <a:stretch>
            <a:fillRect/>
          </a:stretch>
        </p:blipFill>
        <p:spPr>
          <a:xfrm>
            <a:off x="2732908" y="-88012"/>
            <a:ext cx="1807315" cy="1123988"/>
          </a:xfrm>
          <a:prstGeom prst="rect">
            <a:avLst/>
          </a:prstGeom>
        </p:spPr>
      </p:pic>
      <p:pic>
        <p:nvPicPr>
          <p:cNvPr id="4" name="Picture 3"/>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2794589" y="699510"/>
            <a:ext cx="1176674" cy="755797"/>
          </a:xfrm>
          <a:prstGeom prst="rect">
            <a:avLst/>
          </a:prstGeom>
        </p:spPr>
      </p:pic>
      <p:sp>
        <p:nvSpPr>
          <p:cNvPr id="2" name="Rectangle: Rounded Corners 1"/>
          <p:cNvSpPr/>
          <p:nvPr/>
        </p:nvSpPr>
        <p:spPr>
          <a:xfrm>
            <a:off x="241311" y="5025503"/>
            <a:ext cx="5022193" cy="470422"/>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2700"/>
              </a:lnSpc>
              <a:spcAft>
                <a:spcPts val="1800"/>
              </a:spcAft>
            </a:pPr>
            <a:r>
              <a:rPr lang="en-US" sz="1500" b="1" i="0" dirty="0">
                <a:solidFill>
                  <a:schemeClr val="tx1"/>
                </a:solidFill>
                <a:effectLst/>
                <a:latin typeface="Corbel" panose="020B0503020204020204" pitchFamily="34" charset="0"/>
              </a:rPr>
              <a:t>US Stocks Slide as Trump Threatens New Tariffs on China</a:t>
            </a:r>
            <a:endParaRPr lang="en-GB" sz="1500" b="1" i="0" dirty="0">
              <a:solidFill>
                <a:schemeClr val="tx1"/>
              </a:solidFill>
              <a:effectLst/>
              <a:latin typeface="Corbel" panose="020B0503020204020204" pitchFamily="34" charset="0"/>
            </a:endParaRPr>
          </a:p>
        </p:txBody>
      </p:sp>
      <p:sp>
        <p:nvSpPr>
          <p:cNvPr id="13" name="TextBox 12"/>
          <p:cNvSpPr txBox="1"/>
          <p:nvPr/>
        </p:nvSpPr>
        <p:spPr>
          <a:xfrm>
            <a:off x="81315" y="5495925"/>
            <a:ext cx="5135380" cy="2169825"/>
          </a:xfrm>
          <a:prstGeom prst="rect">
            <a:avLst/>
          </a:prstGeom>
          <a:noFill/>
        </p:spPr>
        <p:txBody>
          <a:bodyPr wrap="square" rtlCol="0">
            <a:spAutoFit/>
          </a:bodyPr>
          <a:lstStyle/>
          <a:p>
            <a:pPr marL="285750" indent="-285750" algn="just">
              <a:buFont typeface="Wingdings" panose="05000000000000000000" pitchFamily="2" charset="2"/>
              <a:buChar char="q"/>
            </a:pPr>
            <a:r>
              <a:rPr lang="en-US" altLang="en-GB" sz="1350" dirty="0">
                <a:solidFill>
                  <a:srgbClr val="0D0D0D"/>
                </a:solidFill>
                <a:latin typeface="Corbel" panose="020B0503020204020204" pitchFamily="34" charset="0"/>
              </a:rPr>
              <a:t>US stocks slid on Friday, erasing early gains after President Trump threatened a “massive increase in tariffs” on Chinese imports, sparking renewed trade war fears. The S&amp;P 500 fell 1.7%, the Dow Jones dropped over 500 points, and the Nasdaq slid 2.5% as tech led broad market losses.</a:t>
            </a:r>
          </a:p>
          <a:p>
            <a:pPr marL="285750" indent="-285750" algn="just">
              <a:buFont typeface="Wingdings" panose="05000000000000000000" pitchFamily="2" charset="2"/>
              <a:buChar char="q"/>
            </a:pPr>
            <a:r>
              <a:rPr lang="en-US" altLang="en-GB" sz="1350" dirty="0">
                <a:solidFill>
                  <a:srgbClr val="0D0D0D"/>
                </a:solidFill>
                <a:latin typeface="Corbel" panose="020B0503020204020204" pitchFamily="34" charset="0"/>
              </a:rPr>
              <a:t>U.S. Treasuries generated positive returns as yields decreased sharply in response to </a:t>
            </a:r>
            <a:r>
              <a:rPr lang="en-US" altLang="en-GB" sz="1350" dirty="0" err="1">
                <a:solidFill>
                  <a:srgbClr val="0D0D0D"/>
                </a:solidFill>
                <a:latin typeface="Corbel" panose="020B0503020204020204" pitchFamily="34" charset="0"/>
              </a:rPr>
              <a:t>reescalating</a:t>
            </a:r>
            <a:r>
              <a:rPr lang="en-US" altLang="en-GB" sz="1350" dirty="0">
                <a:solidFill>
                  <a:srgbClr val="0D0D0D"/>
                </a:solidFill>
                <a:latin typeface="Corbel" panose="020B0503020204020204" pitchFamily="34" charset="0"/>
              </a:rPr>
              <a:t> U.S.-China trade tensions late in the week. (Bond prices and yields move in opposite directions.) Government shutdown risks also appeared to contribute to safe-haven demand for Treasuries during the week.</a:t>
            </a:r>
          </a:p>
        </p:txBody>
      </p:sp>
      <p:graphicFrame>
        <p:nvGraphicFramePr>
          <p:cNvPr id="14" name="Table 13"/>
          <p:cNvGraphicFramePr>
            <a:graphicFrameLocks noGrp="1"/>
          </p:cNvGraphicFramePr>
          <p:nvPr>
            <p:custDataLst>
              <p:tags r:id="rId1"/>
            </p:custDataLst>
            <p:extLst>
              <p:ext uri="{D42A27DB-BD31-4B8C-83A1-F6EECF244321}">
                <p14:modId xmlns:p14="http://schemas.microsoft.com/office/powerpoint/2010/main" val="3171517177"/>
              </p:ext>
            </p:extLst>
          </p:nvPr>
        </p:nvGraphicFramePr>
        <p:xfrm>
          <a:off x="7631176" y="5676641"/>
          <a:ext cx="2761745" cy="1402080"/>
        </p:xfrm>
        <a:graphic>
          <a:graphicData uri="http://schemas.openxmlformats.org/drawingml/2006/table">
            <a:tbl>
              <a:tblPr firstRow="1" bandRow="1">
                <a:tableStyleId>{7E9639D4-E3E2-4D34-9284-5A2195B3D0D7}</a:tableStyleId>
              </a:tblPr>
              <a:tblGrid>
                <a:gridCol w="1098547">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901198">
                  <a:extLst>
                    <a:ext uri="{9D8B030D-6E8A-4147-A177-3AD203B41FA5}">
                      <a16:colId xmlns:a16="http://schemas.microsoft.com/office/drawing/2014/main" val="20002"/>
                    </a:ext>
                  </a:extLst>
                </a:gridCol>
              </a:tblGrid>
              <a:tr h="252087">
                <a:tc>
                  <a:txBody>
                    <a:bodyPr/>
                    <a:lstStyle/>
                    <a:p>
                      <a:r>
                        <a:rPr lang="en-GB" sz="1200" b="1" dirty="0">
                          <a:solidFill>
                            <a:schemeClr val="tx1"/>
                          </a:solidFill>
                          <a:latin typeface="Corbel" panose="020B0503020204020204" pitchFamily="34" charset="0"/>
                        </a:rPr>
                        <a:t>S&amp;P 500</a:t>
                      </a:r>
                      <a:endParaRPr lang="en-US" sz="1200" b="1" dirty="0">
                        <a:solidFill>
                          <a:schemeClr val="tx1"/>
                        </a:solidFill>
                        <a:latin typeface="Corbel" panose="020B0503020204020204" pitchFamily="34" charset="0"/>
                      </a:endParaRPr>
                    </a:p>
                  </a:txBody>
                  <a:tcPr marL="62455" marR="62455"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sz="1400" b="0" i="0" u="none" strike="noStrike" dirty="0">
                          <a:solidFill>
                            <a:srgbClr val="000000"/>
                          </a:solidFill>
                          <a:effectLst/>
                          <a:latin typeface="Corbel" panose="020B0503020204020204" pitchFamily="34" charset="0"/>
                        </a:rPr>
                        <a:t>6,552.51</a:t>
                      </a:r>
                      <a:endParaRPr lang="en-US" sz="1400" b="0" i="0" u="none" strike="noStrike" dirty="0">
                        <a:solidFill>
                          <a:srgbClr val="000000"/>
                        </a:solidFill>
                        <a:effectLst/>
                        <a:latin typeface="Corbel" panose="020B0503020204020204" pitchFamily="34" charset="0"/>
                        <a:ea typeface="+mn-ea"/>
                        <a:cs typeface="+mn-cs"/>
                      </a:endParaRP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0" i="0" u="none" strike="noStrike" dirty="0">
                          <a:solidFill>
                            <a:srgbClr val="000000"/>
                          </a:solidFill>
                          <a:effectLst/>
                          <a:latin typeface="Corbel" panose="020B0503020204020204" pitchFamily="34" charset="0"/>
                          <a:ea typeface="+mn-ea"/>
                          <a:cs typeface="+mn-cs"/>
                        </a:rPr>
                        <a:t>(2.43)% </a:t>
                      </a:r>
                      <a:r>
                        <a:rPr lang="en-US" sz="1400" b="1" dirty="0">
                          <a:solidFill>
                            <a:srgbClr val="FF0000"/>
                          </a:solidFill>
                          <a:effectLst/>
                          <a:latin typeface="Corbel" panose="020B0503020204020204" pitchFamily="34" charset="0"/>
                          <a:ea typeface="+mn-ea"/>
                          <a:cs typeface="+mn-cs"/>
                          <a:sym typeface="Wingdings 3" panose="05040102010807070707" pitchFamily="18" charset="2"/>
                        </a:rPr>
                        <a:t></a:t>
                      </a:r>
                      <a:endParaRPr lang="en-US" sz="1400" b="0" i="0" u="none" strike="noStrike" dirty="0">
                        <a:solidFill>
                          <a:srgbClr val="000000"/>
                        </a:solidFill>
                        <a:effectLst/>
                        <a:latin typeface="Corbel" panose="020B0503020204020204" pitchFamily="34" charset="0"/>
                        <a:ea typeface="+mn-ea"/>
                        <a:cs typeface="+mn-cs"/>
                      </a:endParaRPr>
                    </a:p>
                  </a:txBody>
                  <a:tcPr marL="62455" marR="6245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8131">
                <a:tc>
                  <a:txBody>
                    <a:bodyPr/>
                    <a:lstStyle/>
                    <a:p>
                      <a:r>
                        <a:rPr lang="en-GB" sz="1200" b="1" dirty="0">
                          <a:latin typeface="Corbel" panose="020B0503020204020204" pitchFamily="34" charset="0"/>
                        </a:rPr>
                        <a:t>Nasdaq Composite</a:t>
                      </a:r>
                      <a:endParaRPr lang="en-US" sz="1200" b="1" dirty="0">
                        <a:latin typeface="Corbel" panose="020B0503020204020204" pitchFamily="34" charset="0"/>
                      </a:endParaRPr>
                    </a:p>
                  </a:txBody>
                  <a:tcPr marL="62455" marR="62455" anchor="ctr">
                    <a:lnT w="12700" cap="flat" cmpd="sng" algn="ctr">
                      <a:solidFill>
                        <a:schemeClr val="tx1"/>
                      </a:solidFill>
                      <a:prstDash val="solid"/>
                      <a:round/>
                      <a:headEnd type="none" w="med" len="med"/>
                      <a:tailEnd type="none" w="med" len="med"/>
                    </a:lnT>
                    <a:solidFill>
                      <a:schemeClr val="bg1"/>
                    </a:solidFill>
                  </a:tcPr>
                </a:tc>
                <a:tc>
                  <a:txBody>
                    <a:bodyPr/>
                    <a:lstStyle/>
                    <a:p>
                      <a:pPr algn="r" fontAlgn="ctr">
                        <a:buNone/>
                      </a:pPr>
                      <a:r>
                        <a:rPr lang="en-US" sz="1400" b="0" i="0" u="none" strike="noStrike" dirty="0">
                          <a:solidFill>
                            <a:srgbClr val="000000"/>
                          </a:solidFill>
                          <a:effectLst/>
                          <a:latin typeface="Corbel" panose="020B0503020204020204" pitchFamily="34" charset="0"/>
                        </a:rPr>
                        <a:t>22,204.43</a:t>
                      </a:r>
                    </a:p>
                  </a:txBody>
                  <a:tcPr marL="6350" marR="6350" marT="6350" marB="0" anchor="ctr">
                    <a:lnT w="12700" cap="flat" cmpd="sng" algn="ctr">
                      <a:solidFill>
                        <a:schemeClr val="tx1"/>
                      </a:solidFill>
                      <a:prstDash val="solid"/>
                      <a:round/>
                      <a:headEnd type="none" w="med" len="med"/>
                      <a:tailEnd type="none" w="med" len="med"/>
                    </a:lnT>
                    <a:solidFill>
                      <a:schemeClr val="bg1"/>
                    </a:solidFill>
                  </a:tcPr>
                </a:tc>
                <a:tc>
                  <a:txBody>
                    <a:bodyPr/>
                    <a:lstStyle/>
                    <a:p>
                      <a:pPr algn="r"/>
                      <a:r>
                        <a:rPr lang="en-US" sz="1400" b="0" i="0" u="none" strike="noStrike" dirty="0">
                          <a:solidFill>
                            <a:srgbClr val="000000"/>
                          </a:solidFill>
                          <a:effectLst/>
                          <a:latin typeface="Corbel" panose="020B0503020204020204" pitchFamily="34" charset="0"/>
                          <a:ea typeface="+mn-ea"/>
                          <a:cs typeface="+mn-cs"/>
                        </a:rPr>
                        <a:t>(2.53)% </a:t>
                      </a:r>
                      <a:r>
                        <a:rPr lang="en-US" sz="1400" b="1" dirty="0">
                          <a:solidFill>
                            <a:srgbClr val="FF0000"/>
                          </a:solidFill>
                          <a:effectLst/>
                          <a:latin typeface="Corbel" panose="020B0503020204020204" pitchFamily="34" charset="0"/>
                          <a:ea typeface="+mn-ea"/>
                          <a:cs typeface="+mn-cs"/>
                          <a:sym typeface="Wingdings 3" panose="05040102010807070707" pitchFamily="18" charset="2"/>
                        </a:rPr>
                        <a:t></a:t>
                      </a:r>
                      <a:endParaRPr lang="en-US" sz="1400" b="0" i="0" u="none" strike="noStrike" dirty="0">
                        <a:solidFill>
                          <a:srgbClr val="000000"/>
                        </a:solidFill>
                        <a:effectLst/>
                        <a:latin typeface="Corbel" panose="020B0503020204020204" pitchFamily="34" charset="0"/>
                        <a:ea typeface="+mn-ea"/>
                        <a:cs typeface="+mn-cs"/>
                      </a:endParaRPr>
                    </a:p>
                  </a:txBody>
                  <a:tcPr marL="62455" marR="62455"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2"/>
                  </a:ext>
                </a:extLst>
              </a:tr>
              <a:tr h="529383">
                <a:tc>
                  <a:txBody>
                    <a:bodyPr/>
                    <a:lstStyle/>
                    <a:p>
                      <a:r>
                        <a:rPr lang="en-GB" sz="1200" b="1" dirty="0">
                          <a:latin typeface="Corbel" panose="020B0503020204020204" pitchFamily="34" charset="0"/>
                        </a:rPr>
                        <a:t>Dow Jones Industrial average</a:t>
                      </a:r>
                      <a:endParaRPr lang="en-US" sz="1200" b="1" dirty="0">
                        <a:latin typeface="Corbel" panose="020B0503020204020204" pitchFamily="34" charset="0"/>
                      </a:endParaRPr>
                    </a:p>
                  </a:txBody>
                  <a:tcPr marL="62455" marR="62455" anchor="ctr">
                    <a:solidFill>
                      <a:schemeClr val="bg1"/>
                    </a:solidFill>
                  </a:tcPr>
                </a:tc>
                <a:tc>
                  <a:txBody>
                    <a:bodyPr/>
                    <a:lstStyle/>
                    <a:p>
                      <a:pPr algn="r" fontAlgn="ctr">
                        <a:buNone/>
                      </a:pPr>
                      <a:r>
                        <a:rPr lang="en-US" sz="1400" b="0" i="0" u="none" strike="noStrike" dirty="0">
                          <a:solidFill>
                            <a:srgbClr val="000000"/>
                          </a:solidFill>
                          <a:effectLst/>
                          <a:latin typeface="Corbel" panose="020B0503020204020204" pitchFamily="34" charset="0"/>
                        </a:rPr>
                        <a:t>46,758.28</a:t>
                      </a:r>
                    </a:p>
                  </a:txBody>
                  <a:tcPr marL="6350" marR="6350" marT="6350" marB="0" anchor="ctr">
                    <a:solidFill>
                      <a:schemeClr val="bg1"/>
                    </a:solidFill>
                  </a:tcPr>
                </a:tc>
                <a:tc>
                  <a:txBody>
                    <a:bodyPr/>
                    <a:lstStyle/>
                    <a:p>
                      <a:pPr algn="r"/>
                      <a:r>
                        <a:rPr lang="en-US" sz="1400" b="0" i="0" u="none" strike="noStrike" dirty="0">
                          <a:solidFill>
                            <a:srgbClr val="000000"/>
                          </a:solidFill>
                          <a:effectLst/>
                          <a:latin typeface="Corbel" panose="020B0503020204020204" pitchFamily="34" charset="0"/>
                          <a:ea typeface="+mn-ea"/>
                          <a:cs typeface="+mn-cs"/>
                        </a:rPr>
                        <a:t>(2.73)% </a:t>
                      </a:r>
                      <a:r>
                        <a:rPr lang="en-US" sz="1400" b="1" dirty="0">
                          <a:solidFill>
                            <a:srgbClr val="FF0000"/>
                          </a:solidFill>
                          <a:effectLst/>
                          <a:latin typeface="Corbel" panose="020B0503020204020204" pitchFamily="34" charset="0"/>
                          <a:ea typeface="+mn-ea"/>
                          <a:cs typeface="+mn-cs"/>
                          <a:sym typeface="Wingdings 3" panose="05040102010807070707" pitchFamily="18" charset="2"/>
                        </a:rPr>
                        <a:t></a:t>
                      </a:r>
                      <a:endParaRPr lang="en-US" sz="1400" b="0" i="0" u="none" strike="noStrike" dirty="0">
                        <a:solidFill>
                          <a:srgbClr val="000000"/>
                        </a:solidFill>
                        <a:effectLst/>
                        <a:latin typeface="Corbel" panose="020B0503020204020204" pitchFamily="34" charset="0"/>
                        <a:ea typeface="+mn-ea"/>
                        <a:cs typeface="+mn-cs"/>
                      </a:endParaRPr>
                    </a:p>
                  </a:txBody>
                  <a:tcPr marL="62455" marR="62455" anchor="ctr">
                    <a:solidFill>
                      <a:schemeClr val="bg1"/>
                    </a:solidFill>
                  </a:tcPr>
                </a:tc>
                <a:extLst>
                  <a:ext uri="{0D108BD9-81ED-4DB2-BD59-A6C34878D82A}">
                    <a16:rowId xmlns:a16="http://schemas.microsoft.com/office/drawing/2014/main" val="10003"/>
                  </a:ext>
                </a:extLst>
              </a:tr>
            </a:tbl>
          </a:graphicData>
        </a:graphic>
      </p:graphicFrame>
      <p:sp>
        <p:nvSpPr>
          <p:cNvPr id="16" name="TextBox 15"/>
          <p:cNvSpPr txBox="1"/>
          <p:nvPr/>
        </p:nvSpPr>
        <p:spPr>
          <a:xfrm>
            <a:off x="5125670" y="5495925"/>
            <a:ext cx="2414817" cy="1546577"/>
          </a:xfrm>
          <a:prstGeom prst="rect">
            <a:avLst/>
          </a:prstGeom>
          <a:noFill/>
        </p:spPr>
        <p:txBody>
          <a:bodyPr wrap="square" rtlCol="0">
            <a:spAutoFit/>
          </a:bodyPr>
          <a:lstStyle/>
          <a:p>
            <a:pPr marL="285750" indent="-285750" algn="just">
              <a:buFont typeface="Wingdings" panose="05000000000000000000" pitchFamily="2" charset="2"/>
              <a:buChar char="q"/>
            </a:pPr>
            <a:r>
              <a:rPr lang="en-US" altLang="en-US" sz="1350" dirty="0">
                <a:latin typeface="Corbel" panose="020B0503020204020204" pitchFamily="34" charset="0"/>
              </a:rPr>
              <a:t>The main drivers behind the stock market were renewed U.S.-China trade tensions, sharp declines in tech stocks, and investor rotation into defensive sectors.</a:t>
            </a:r>
            <a:endParaRPr lang="en-US" altLang="en-US" sz="1300" dirty="0">
              <a:latin typeface="Corbel" panose="020B0503020204020204" pitchFamily="34" charset="0"/>
            </a:endParaRPr>
          </a:p>
        </p:txBody>
      </p:sp>
      <p:sp>
        <p:nvSpPr>
          <p:cNvPr id="17" name="Rectangle: Rounded Corners 16"/>
          <p:cNvSpPr/>
          <p:nvPr/>
        </p:nvSpPr>
        <p:spPr>
          <a:xfrm>
            <a:off x="5282209" y="5256335"/>
            <a:ext cx="1740891" cy="244193"/>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latin typeface="Corbel" panose="020B0503020204020204" pitchFamily="34" charset="0"/>
              </a:rPr>
              <a:t>Drivers </a:t>
            </a:r>
          </a:p>
        </p:txBody>
      </p:sp>
      <p:sp>
        <p:nvSpPr>
          <p:cNvPr id="18" name="Rectangle: Rounded Corners 17"/>
          <p:cNvSpPr/>
          <p:nvPr/>
        </p:nvSpPr>
        <p:spPr>
          <a:xfrm>
            <a:off x="7626577" y="5256335"/>
            <a:ext cx="2414817" cy="333830"/>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latin typeface="Corbel" panose="020B0503020204020204" pitchFamily="34" charset="0"/>
              </a:rPr>
              <a:t>Indices’ Performance </a:t>
            </a:r>
          </a:p>
        </p:txBody>
      </p:sp>
      <p:sp>
        <p:nvSpPr>
          <p:cNvPr id="28" name="TextBox 27"/>
          <p:cNvSpPr txBox="1"/>
          <p:nvPr/>
        </p:nvSpPr>
        <p:spPr>
          <a:xfrm>
            <a:off x="-13666" y="1760372"/>
            <a:ext cx="6216805" cy="2416046"/>
          </a:xfrm>
          <a:prstGeom prst="rect">
            <a:avLst/>
          </a:prstGeom>
          <a:noFill/>
        </p:spPr>
        <p:txBody>
          <a:bodyPr wrap="square" rtlCol="0">
            <a:spAutoFit/>
          </a:bodyPr>
          <a:lstStyle/>
          <a:p>
            <a:pPr marL="285750" indent="-285750" algn="just">
              <a:spcAft>
                <a:spcPts val="300"/>
              </a:spcAft>
              <a:buFont typeface="Wingdings" panose="05000000000000000000" pitchFamily="2" charset="2"/>
              <a:buChar char="q"/>
            </a:pPr>
            <a:r>
              <a:rPr lang="en-US" sz="1350" dirty="0">
                <a:latin typeface="Corbel" panose="020B0503020204020204" pitchFamily="34" charset="0"/>
              </a:rPr>
              <a:t>With no major data releases due to the U.S. government shutdown, investors focused on the Fed’s September meeting minutes. Policymakers highlighted persistent inflation and a weakening </a:t>
            </a:r>
            <a:r>
              <a:rPr lang="en-US" sz="1350" dirty="0" err="1">
                <a:latin typeface="Corbel" panose="020B0503020204020204" pitchFamily="34" charset="0"/>
              </a:rPr>
              <a:t>labour</a:t>
            </a:r>
            <a:r>
              <a:rPr lang="en-US" sz="1350" dirty="0">
                <a:latin typeface="Corbel" panose="020B0503020204020204" pitchFamily="34" charset="0"/>
              </a:rPr>
              <a:t> market, noting rising risks on both fronts. Most officials </a:t>
            </a:r>
            <a:r>
              <a:rPr lang="en-US" sz="1350" dirty="0" err="1">
                <a:latin typeface="Corbel" panose="020B0503020204020204" pitchFamily="34" charset="0"/>
              </a:rPr>
              <a:t>signalled</a:t>
            </a:r>
            <a:r>
              <a:rPr lang="en-US" sz="1350" dirty="0">
                <a:latin typeface="Corbel" panose="020B0503020204020204" pitchFamily="34" charset="0"/>
              </a:rPr>
              <a:t> support for further easing this year, while some </a:t>
            </a:r>
            <a:r>
              <a:rPr lang="en-US" sz="1350" dirty="0" err="1">
                <a:latin typeface="Corbel" panose="020B0503020204020204" pitchFamily="34" charset="0"/>
              </a:rPr>
              <a:t>favoured</a:t>
            </a:r>
            <a:r>
              <a:rPr lang="en-US" sz="1350" dirty="0">
                <a:latin typeface="Corbel" panose="020B0503020204020204" pitchFamily="34" charset="0"/>
              </a:rPr>
              <a:t> a cautious approach, arguing policy may not be overly restrictive.</a:t>
            </a:r>
          </a:p>
          <a:p>
            <a:pPr marL="285750" indent="-285750" algn="just">
              <a:spcAft>
                <a:spcPts val="300"/>
              </a:spcAft>
              <a:buFont typeface="Wingdings" panose="05000000000000000000" pitchFamily="2" charset="2"/>
              <a:buChar char="q"/>
            </a:pPr>
            <a:r>
              <a:rPr lang="en-US" sz="1350" dirty="0">
                <a:latin typeface="Corbel" panose="020B0503020204020204" pitchFamily="34" charset="0"/>
              </a:rPr>
              <a:t>The University of Michigan consumer sentiment for the US came in at 55 in October 2025, compared to 55.1 in September and forecasts of 54.2, preliminary estimates showed. Consumer sentiment was virtually unchanged from September, as improvements in current personal finances and year-ahead business conditions were offset by declines in expectations for future personal finances as well as current buying conditions for durables..</a:t>
            </a:r>
          </a:p>
        </p:txBody>
      </p:sp>
      <p:sp>
        <p:nvSpPr>
          <p:cNvPr id="32" name="Rectangle: Rounded Corners 31"/>
          <p:cNvSpPr/>
          <p:nvPr/>
        </p:nvSpPr>
        <p:spPr>
          <a:xfrm>
            <a:off x="234188" y="4124325"/>
            <a:ext cx="2414817" cy="250812"/>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latin typeface="Corbel" panose="020B0503020204020204" pitchFamily="34" charset="0"/>
              </a:rPr>
              <a:t>What to Expect</a:t>
            </a:r>
          </a:p>
        </p:txBody>
      </p:sp>
      <p:sp>
        <p:nvSpPr>
          <p:cNvPr id="33" name="TextBox 32"/>
          <p:cNvSpPr txBox="1"/>
          <p:nvPr/>
        </p:nvSpPr>
        <p:spPr>
          <a:xfrm>
            <a:off x="33144" y="4366207"/>
            <a:ext cx="6033320" cy="715581"/>
          </a:xfrm>
          <a:prstGeom prst="rect">
            <a:avLst/>
          </a:prstGeom>
          <a:noFill/>
        </p:spPr>
        <p:txBody>
          <a:bodyPr wrap="square">
            <a:spAutoFit/>
          </a:bodyPr>
          <a:lstStyle/>
          <a:p>
            <a:pPr marL="285750" indent="-285750">
              <a:spcAft>
                <a:spcPts val="600"/>
              </a:spcAft>
              <a:buFont typeface="Wingdings" panose="05000000000000000000" pitchFamily="2" charset="2"/>
              <a:buChar char="q"/>
            </a:pPr>
            <a:r>
              <a:rPr lang="en-US" sz="1350" dirty="0">
                <a:solidFill>
                  <a:srgbClr val="0D0D0D"/>
                </a:solidFill>
                <a:latin typeface="Corbel" panose="020B0503020204020204" pitchFamily="34" charset="0"/>
              </a:rPr>
              <a:t>Rising inflation risks, a weak labor market, and safe-haven demand may strengthen expectations for a Fed rate cut later this year to support the economy.</a:t>
            </a:r>
          </a:p>
        </p:txBody>
      </p:sp>
      <p:sp>
        <p:nvSpPr>
          <p:cNvPr id="35" name="TextBox 34"/>
          <p:cNvSpPr txBox="1"/>
          <p:nvPr/>
        </p:nvSpPr>
        <p:spPr>
          <a:xfrm>
            <a:off x="12700" y="1286203"/>
            <a:ext cx="10591800" cy="475922"/>
          </a:xfrm>
          <a:prstGeom prst="roundRect">
            <a:avLst>
              <a:gd name="adj" fmla="val 50000"/>
            </a:avLst>
          </a:prstGeom>
          <a:solidFill>
            <a:schemeClr val="bg1">
              <a:lumMod val="95000"/>
            </a:schemeClr>
          </a:solidFill>
        </p:spPr>
        <p:txBody>
          <a:bodyPr wrap="square">
            <a:noAutofit/>
          </a:bodyPr>
          <a:lstStyle/>
          <a:p>
            <a:r>
              <a:rPr lang="en-US" sz="1600" b="1" dirty="0">
                <a:latin typeface="Corbel" panose="020B0503020204020204" pitchFamily="34" charset="0"/>
              </a:rPr>
              <a:t>Fed Minutes Signal Cautious Support for Further Rate Cuts; US Consumer Sentiment Little Changed in October</a:t>
            </a:r>
          </a:p>
        </p:txBody>
      </p:sp>
      <p:graphicFrame>
        <p:nvGraphicFramePr>
          <p:cNvPr id="6" name="Chart 5">
            <a:extLst>
              <a:ext uri="{FF2B5EF4-FFF2-40B4-BE49-F238E27FC236}">
                <a16:creationId xmlns:a16="http://schemas.microsoft.com/office/drawing/2014/main" id="{81C60DCC-B6A6-3A3F-7A86-D2E724A7D10C}"/>
              </a:ext>
            </a:extLst>
          </p:cNvPr>
          <p:cNvGraphicFramePr/>
          <p:nvPr>
            <p:extLst>
              <p:ext uri="{D42A27DB-BD31-4B8C-83A1-F6EECF244321}">
                <p14:modId xmlns:p14="http://schemas.microsoft.com/office/powerpoint/2010/main" val="3477132542"/>
              </p:ext>
            </p:extLst>
          </p:nvPr>
        </p:nvGraphicFramePr>
        <p:xfrm>
          <a:off x="6254972" y="1805638"/>
          <a:ext cx="4378639" cy="2623487"/>
        </p:xfrm>
        <a:graphic>
          <a:graphicData uri="http://schemas.openxmlformats.org/drawingml/2006/chart">
            <c:chart xmlns:c="http://schemas.openxmlformats.org/drawingml/2006/chart" xmlns:r="http://schemas.openxmlformats.org/officeDocument/2006/relationships" r:id="rId7"/>
          </a:graphicData>
        </a:graphic>
      </p:graphicFrame>
      <p:sp>
        <p:nvSpPr>
          <p:cNvPr id="7" name="TextBox 6">
            <a:extLst>
              <a:ext uri="{FF2B5EF4-FFF2-40B4-BE49-F238E27FC236}">
                <a16:creationId xmlns:a16="http://schemas.microsoft.com/office/drawing/2014/main" id="{67AEB179-91A8-77F0-E56E-446C7483A4EB}"/>
              </a:ext>
            </a:extLst>
          </p:cNvPr>
          <p:cNvSpPr txBox="1"/>
          <p:nvPr/>
        </p:nvSpPr>
        <p:spPr>
          <a:xfrm>
            <a:off x="6460320" y="4500860"/>
            <a:ext cx="3382180" cy="461665"/>
          </a:xfrm>
          <a:prstGeom prst="rect">
            <a:avLst/>
          </a:prstGeom>
          <a:noFill/>
        </p:spPr>
        <p:txBody>
          <a:bodyPr wrap="square" rtlCol="0">
            <a:spAutoFit/>
          </a:bodyPr>
          <a:lstStyle/>
          <a:p>
            <a:pPr algn="l"/>
            <a:r>
              <a:rPr lang="en-US" sz="1200" b="1" dirty="0">
                <a:latin typeface="Corbel" panose="020B0503020204020204" pitchFamily="34" charset="0"/>
              </a:rPr>
              <a:t>United States Michigan Consumer Sentiment</a:t>
            </a:r>
          </a:p>
          <a:p>
            <a:pPr algn="l"/>
            <a:r>
              <a:rPr lang="en-US" sz="1200" dirty="0">
                <a:latin typeface="Corbel" panose="020B0503020204020204" pitchFamily="34" charset="0"/>
              </a:rPr>
              <a:t>Source: </a:t>
            </a:r>
            <a:r>
              <a:rPr lang="en-US" sz="1200" i="1" dirty="0">
                <a:latin typeface="Corbel" panose="020B0503020204020204" pitchFamily="34" charset="0"/>
              </a:rPr>
              <a:t>University of Michigan</a:t>
            </a:r>
          </a:p>
        </p:txBody>
      </p:sp>
    </p:spTree>
    <p:extLst>
      <p:ext uri="{BB962C8B-B14F-4D97-AF65-F5344CB8AC3E}">
        <p14:creationId xmlns:p14="http://schemas.microsoft.com/office/powerpoint/2010/main" val="2197524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t="17461" b="24824"/>
          <a:stretch>
            <a:fillRect/>
          </a:stretch>
        </p:blipFill>
        <p:spPr>
          <a:xfrm>
            <a:off x="2732908" y="-88012"/>
            <a:ext cx="1807315" cy="1123988"/>
          </a:xfrm>
          <a:prstGeom prst="rect">
            <a:avLst/>
          </a:prstGeom>
        </p:spPr>
      </p:pic>
      <p:pic>
        <p:nvPicPr>
          <p:cNvPr id="23" name="Picture 22"/>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2804602" y="653579"/>
            <a:ext cx="1295228" cy="857562"/>
          </a:xfrm>
          <a:prstGeom prst="rect">
            <a:avLst/>
          </a:prstGeom>
        </p:spPr>
      </p:pic>
      <p:graphicFrame>
        <p:nvGraphicFramePr>
          <p:cNvPr id="25" name="Table 24"/>
          <p:cNvGraphicFramePr>
            <a:graphicFrameLocks noGrp="1"/>
          </p:cNvGraphicFramePr>
          <p:nvPr>
            <p:extLst>
              <p:ext uri="{D42A27DB-BD31-4B8C-83A1-F6EECF244321}">
                <p14:modId xmlns:p14="http://schemas.microsoft.com/office/powerpoint/2010/main" val="3334672560"/>
              </p:ext>
            </p:extLst>
          </p:nvPr>
        </p:nvGraphicFramePr>
        <p:xfrm>
          <a:off x="7589559" y="5933266"/>
          <a:ext cx="3002915" cy="1400838"/>
        </p:xfrm>
        <a:graphic>
          <a:graphicData uri="http://schemas.openxmlformats.org/drawingml/2006/table">
            <a:tbl>
              <a:tblPr firstRow="1" bandRow="1">
                <a:tableStyleId>{7E9639D4-E3E2-4D34-9284-5A2195B3D0D7}</a:tableStyleId>
              </a:tblPr>
              <a:tblGrid>
                <a:gridCol w="892362">
                  <a:extLst>
                    <a:ext uri="{9D8B030D-6E8A-4147-A177-3AD203B41FA5}">
                      <a16:colId xmlns:a16="http://schemas.microsoft.com/office/drawing/2014/main" val="20000"/>
                    </a:ext>
                  </a:extLst>
                </a:gridCol>
                <a:gridCol w="872279">
                  <a:extLst>
                    <a:ext uri="{9D8B030D-6E8A-4147-A177-3AD203B41FA5}">
                      <a16:colId xmlns:a16="http://schemas.microsoft.com/office/drawing/2014/main" val="20001"/>
                    </a:ext>
                  </a:extLst>
                </a:gridCol>
                <a:gridCol w="1238274">
                  <a:extLst>
                    <a:ext uri="{9D8B030D-6E8A-4147-A177-3AD203B41FA5}">
                      <a16:colId xmlns:a16="http://schemas.microsoft.com/office/drawing/2014/main" val="20002"/>
                    </a:ext>
                  </a:extLst>
                </a:gridCol>
              </a:tblGrid>
              <a:tr h="372706">
                <a:tc>
                  <a:txBody>
                    <a:bodyPr/>
                    <a:lstStyle/>
                    <a:p>
                      <a:r>
                        <a:rPr lang="en-GB" sz="1200" b="1" dirty="0">
                          <a:solidFill>
                            <a:schemeClr val="tx1"/>
                          </a:solidFill>
                          <a:latin typeface="Corbel" panose="020B0503020204020204" pitchFamily="34" charset="0"/>
                        </a:rPr>
                        <a:t>FTSE 100</a:t>
                      </a:r>
                      <a:endParaRPr lang="en-US" sz="1200" b="1" dirty="0">
                        <a:solidFill>
                          <a:schemeClr val="tx1"/>
                        </a:solidFill>
                        <a:latin typeface="Corbel" panose="020B0503020204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GB" sz="1200" b="1" i="0" u="none" strike="noStrike" dirty="0">
                          <a:solidFill>
                            <a:srgbClr val="171717"/>
                          </a:solidFill>
                          <a:effectLst/>
                          <a:latin typeface="Corbel" panose="020B0503020204020204" pitchFamily="34" charset="0"/>
                        </a:rPr>
                        <a:t>9,427.66</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200" b="0" i="0" u="none" strike="noStrike" dirty="0">
                          <a:solidFill>
                            <a:srgbClr val="000000"/>
                          </a:solidFill>
                          <a:effectLst/>
                          <a:latin typeface="Corbel" panose="020B0503020204020204" pitchFamily="34" charset="0"/>
                          <a:ea typeface="+mn-ea"/>
                          <a:cs typeface="+mn-cs"/>
                        </a:rPr>
                        <a:t>(0.67)% </a:t>
                      </a:r>
                      <a:r>
                        <a:rPr lang="en-US" sz="1200" b="1" dirty="0">
                          <a:solidFill>
                            <a:srgbClr val="FF0000"/>
                          </a:solidFill>
                          <a:effectLst/>
                          <a:latin typeface="Corbel" panose="020B0503020204020204" pitchFamily="34" charset="0"/>
                          <a:ea typeface="+mn-ea"/>
                          <a:cs typeface="+mn-cs"/>
                          <a:sym typeface="Wingdings 3" panose="05040102010807070707" pitchFamily="18" charset="2"/>
                        </a:rPr>
                        <a:t></a:t>
                      </a:r>
                      <a:endParaRPr lang="en-US" sz="1200" b="0" i="0" u="none" strike="noStrike" dirty="0">
                        <a:solidFill>
                          <a:srgbClr val="000000"/>
                        </a:solidFill>
                        <a:effectLst/>
                        <a:latin typeface="Corbel" panose="020B0503020204020204" pitchFamily="34" charset="0"/>
                        <a:ea typeface="+mn-ea"/>
                        <a:cs typeface="+mn-cs"/>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09918">
                <a:tc>
                  <a:txBody>
                    <a:bodyPr/>
                    <a:lstStyle/>
                    <a:p>
                      <a:r>
                        <a:rPr lang="en-GB" sz="1200" b="1" dirty="0">
                          <a:latin typeface="Corbel" panose="020B0503020204020204" pitchFamily="34" charset="0"/>
                        </a:rPr>
                        <a:t>DAX index</a:t>
                      </a:r>
                      <a:endParaRPr lang="en-US" sz="1200" b="1" dirty="0">
                        <a:latin typeface="Corbel" panose="020B0503020204020204" pitchFamily="34" charset="0"/>
                      </a:endParaRP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r" fontAlgn="b"/>
                      <a:r>
                        <a:rPr lang="en-US" sz="1200" b="1" i="0" u="none" strike="noStrike" dirty="0">
                          <a:solidFill>
                            <a:schemeClr val="tx1"/>
                          </a:solidFill>
                          <a:effectLst/>
                          <a:latin typeface="Corbel" panose="020B0503020204020204" pitchFamily="34" charset="0"/>
                        </a:rPr>
                        <a:t>23,464.84</a:t>
                      </a: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orbel" panose="020B0503020204020204" pitchFamily="34" charset="0"/>
                          <a:ea typeface="+mn-ea"/>
                          <a:cs typeface="+mn-cs"/>
                        </a:rPr>
                        <a:t>(0.56)% </a:t>
                      </a:r>
                      <a:r>
                        <a:rPr lang="en-US" sz="1200" b="1" dirty="0">
                          <a:solidFill>
                            <a:srgbClr val="FF0000"/>
                          </a:solidFill>
                          <a:effectLst/>
                          <a:latin typeface="Corbel" panose="020B0503020204020204" pitchFamily="34" charset="0"/>
                          <a:ea typeface="+mn-ea"/>
                          <a:cs typeface="+mn-cs"/>
                          <a:sym typeface="Wingdings 3" panose="05040102010807070707" pitchFamily="18" charset="2"/>
                        </a:rPr>
                        <a:t></a:t>
                      </a:r>
                      <a:r>
                        <a:rPr lang="en-GB" sz="1200" dirty="0">
                          <a:latin typeface="Corbel" panose="020B0503020204020204" pitchFamily="34" charset="0"/>
                        </a:rPr>
                        <a:t> </a:t>
                      </a:r>
                      <a:endParaRPr lang="en-US" sz="1200" dirty="0">
                        <a:latin typeface="Corbel" panose="020B0503020204020204" pitchFamily="34" charset="0"/>
                      </a:endParaRPr>
                    </a:p>
                  </a:txBody>
                  <a:tcPr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2"/>
                  </a:ext>
                </a:extLst>
              </a:tr>
              <a:tr h="345508">
                <a:tc>
                  <a:txBody>
                    <a:bodyPr/>
                    <a:lstStyle/>
                    <a:p>
                      <a:r>
                        <a:rPr lang="en-GB" sz="1200" b="1" dirty="0">
                          <a:latin typeface="Corbel" panose="020B0503020204020204" pitchFamily="34" charset="0"/>
                        </a:rPr>
                        <a:t>CAC 40</a:t>
                      </a:r>
                      <a:endParaRPr lang="en-US" sz="1200" b="1" dirty="0">
                        <a:latin typeface="Corbel" panose="020B0503020204020204" pitchFamily="34" charset="0"/>
                      </a:endParaRPr>
                    </a:p>
                  </a:txBody>
                  <a:tcPr anchor="ctr">
                    <a:solidFill>
                      <a:schemeClr val="bg1"/>
                    </a:solidFill>
                  </a:tcPr>
                </a:tc>
                <a:tc>
                  <a:txBody>
                    <a:bodyPr/>
                    <a:lstStyle/>
                    <a:p>
                      <a:pPr algn="r" fontAlgn="b"/>
                      <a:r>
                        <a:rPr lang="en-US" sz="1200" b="1" i="0" u="none" strike="noStrike" dirty="0">
                          <a:solidFill>
                            <a:schemeClr val="tx1"/>
                          </a:solidFill>
                          <a:effectLst/>
                          <a:latin typeface="Corbel" panose="020B0503020204020204" pitchFamily="34" charset="0"/>
                        </a:rPr>
                        <a:t>7,519.75</a:t>
                      </a:r>
                    </a:p>
                  </a:txBody>
                  <a:tcPr marL="9525" marR="9525" marT="9525" marB="0" anchor="ctr">
                    <a:solidFill>
                      <a:schemeClr val="bg1"/>
                    </a:solidFill>
                  </a:tcPr>
                </a:tc>
                <a:tc>
                  <a: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orbel" panose="020B0503020204020204" pitchFamily="34" charset="0"/>
                          <a:ea typeface="+mn-ea"/>
                          <a:cs typeface="+mn-cs"/>
                        </a:rPr>
                        <a:t>(2.02)% </a:t>
                      </a:r>
                      <a:r>
                        <a:rPr lang="en-US" sz="1200" b="1" dirty="0">
                          <a:solidFill>
                            <a:srgbClr val="FF0000"/>
                          </a:solidFill>
                          <a:effectLst/>
                          <a:latin typeface="Corbel" panose="020B0503020204020204" pitchFamily="34" charset="0"/>
                          <a:ea typeface="+mn-ea"/>
                          <a:cs typeface="+mn-cs"/>
                          <a:sym typeface="Wingdings 3" panose="05040102010807070707" pitchFamily="18" charset="2"/>
                        </a:rPr>
                        <a:t></a:t>
                      </a:r>
                      <a:r>
                        <a:rPr lang="en-GB" sz="1200" dirty="0">
                          <a:latin typeface="Corbel" panose="020B0503020204020204" pitchFamily="34" charset="0"/>
                        </a:rPr>
                        <a:t> </a:t>
                      </a:r>
                      <a:endParaRPr lang="en-US" sz="1200" dirty="0">
                        <a:latin typeface="Corbel" panose="020B0503020204020204" pitchFamily="34" charset="0"/>
                      </a:endParaRPr>
                    </a:p>
                  </a:txBody>
                  <a:tcPr anchor="ctr">
                    <a:solidFill>
                      <a:schemeClr val="bg1"/>
                    </a:solidFill>
                  </a:tcPr>
                </a:tc>
                <a:extLst>
                  <a:ext uri="{0D108BD9-81ED-4DB2-BD59-A6C34878D82A}">
                    <a16:rowId xmlns:a16="http://schemas.microsoft.com/office/drawing/2014/main" val="10003"/>
                  </a:ext>
                </a:extLst>
              </a:tr>
              <a:tr h="372706">
                <a:tc>
                  <a:txBody>
                    <a:bodyPr/>
                    <a:lstStyle/>
                    <a:p>
                      <a:r>
                        <a:rPr lang="en-GB" sz="1200" b="1" dirty="0">
                          <a:latin typeface="Corbel" panose="020B0503020204020204" pitchFamily="34" charset="0"/>
                        </a:rPr>
                        <a:t>FTSE MIB</a:t>
                      </a:r>
                      <a:endParaRPr lang="en-US" sz="1200" b="1" dirty="0">
                        <a:latin typeface="Corbel" panose="020B0503020204020204" pitchFamily="34" charset="0"/>
                      </a:endParaRPr>
                    </a:p>
                  </a:txBody>
                  <a:tcPr anchor="ctr">
                    <a:solidFill>
                      <a:schemeClr val="bg1"/>
                    </a:solidFill>
                  </a:tcPr>
                </a:tc>
                <a:tc>
                  <a:txBody>
                    <a:bodyPr/>
                    <a:lstStyle/>
                    <a:p>
                      <a:pPr algn="r" fontAlgn="b"/>
                      <a:r>
                        <a:rPr lang="en-US" sz="1200" b="1" i="0" u="none" strike="noStrike" dirty="0">
                          <a:solidFill>
                            <a:schemeClr val="tx1"/>
                          </a:solidFill>
                          <a:effectLst/>
                          <a:latin typeface="Corbel" panose="020B0503020204020204" pitchFamily="34" charset="0"/>
                        </a:rPr>
                        <a:t>40,442.79</a:t>
                      </a:r>
                    </a:p>
                  </a:txBody>
                  <a:tcPr marL="9525" marR="9525" marT="9525" marB="0" anchor="ctr">
                    <a:solidFill>
                      <a:schemeClr val="bg1"/>
                    </a:solidFill>
                  </a:tcPr>
                </a:tc>
                <a:tc>
                  <a: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orbel" panose="020B0503020204020204" pitchFamily="34" charset="0"/>
                          <a:ea typeface="+mn-ea"/>
                          <a:cs typeface="+mn-cs"/>
                        </a:rPr>
                        <a:t>(2.80)% </a:t>
                      </a:r>
                      <a:r>
                        <a:rPr lang="en-US" sz="1200" b="1" dirty="0">
                          <a:solidFill>
                            <a:srgbClr val="FF0000"/>
                          </a:solidFill>
                          <a:effectLst/>
                          <a:latin typeface="Corbel" panose="020B0503020204020204" pitchFamily="34" charset="0"/>
                          <a:ea typeface="+mn-ea"/>
                          <a:cs typeface="+mn-cs"/>
                          <a:sym typeface="Wingdings 3" panose="05040102010807070707" pitchFamily="18" charset="2"/>
                        </a:rPr>
                        <a:t></a:t>
                      </a:r>
                      <a:r>
                        <a:rPr lang="en-GB" sz="1200" dirty="0">
                          <a:latin typeface="Corbel" panose="020B0503020204020204" pitchFamily="34" charset="0"/>
                        </a:rPr>
                        <a:t> </a:t>
                      </a:r>
                      <a:endParaRPr lang="en-US" sz="1200" dirty="0">
                        <a:latin typeface="Corbel" panose="020B0503020204020204" pitchFamily="34" charset="0"/>
                      </a:endParaRPr>
                    </a:p>
                  </a:txBody>
                  <a:tcPr anchor="ctr">
                    <a:solidFill>
                      <a:schemeClr val="bg1"/>
                    </a:solidFill>
                  </a:tcPr>
                </a:tc>
                <a:extLst>
                  <a:ext uri="{0D108BD9-81ED-4DB2-BD59-A6C34878D82A}">
                    <a16:rowId xmlns:a16="http://schemas.microsoft.com/office/drawing/2014/main" val="10004"/>
                  </a:ext>
                </a:extLst>
              </a:tr>
            </a:tbl>
          </a:graphicData>
        </a:graphic>
      </p:graphicFrame>
      <p:sp>
        <p:nvSpPr>
          <p:cNvPr id="3" name="Rectangle: Rounded Corners 2"/>
          <p:cNvSpPr/>
          <p:nvPr/>
        </p:nvSpPr>
        <p:spPr>
          <a:xfrm>
            <a:off x="181343" y="959157"/>
            <a:ext cx="2446716" cy="334521"/>
          </a:xfrm>
          <a:prstGeom prst="roundRect">
            <a:avLst/>
          </a:prstGeom>
          <a:solidFill>
            <a:srgbClr val="002060"/>
          </a:solidFill>
          <a:ln>
            <a:noFill/>
          </a:ln>
          <a:effectLst>
            <a:glow>
              <a:schemeClr val="accent1">
                <a:alpha val="40000"/>
              </a:schemeClr>
            </a:glow>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w="63500" h="63500" prst="artDeco"/>
            <a:extrusionClr>
              <a:srgbClr val="002060"/>
            </a:extrusionClr>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Corbel" panose="020B0503020204020204" pitchFamily="34" charset="0"/>
              </a:rPr>
              <a:t>UK &amp; Eurozone</a:t>
            </a:r>
          </a:p>
        </p:txBody>
      </p:sp>
      <p:sp>
        <p:nvSpPr>
          <p:cNvPr id="4" name="TextBox 3"/>
          <p:cNvSpPr txBox="1"/>
          <p:nvPr/>
        </p:nvSpPr>
        <p:spPr>
          <a:xfrm>
            <a:off x="176980" y="1304156"/>
            <a:ext cx="10501824" cy="338554"/>
          </a:xfrm>
          <a:prstGeom prst="roundRect">
            <a:avLst>
              <a:gd name="adj" fmla="val 0"/>
            </a:avLst>
          </a:prstGeom>
          <a:solidFill>
            <a:schemeClr val="bg1">
              <a:lumMod val="95000"/>
            </a:schemeClr>
          </a:solidFill>
        </p:spPr>
        <p:txBody>
          <a:bodyPr wrap="square">
            <a:spAutoFit/>
          </a:bodyPr>
          <a:lstStyle/>
          <a:p>
            <a:r>
              <a:rPr lang="en-US" sz="1600" b="1" dirty="0">
                <a:latin typeface="Corbel" panose="020B0503020204020204" pitchFamily="34" charset="0"/>
              </a:rPr>
              <a:t>German industry output falls sharply; government unveils economic package; UK housing markets stumble</a:t>
            </a:r>
          </a:p>
        </p:txBody>
      </p:sp>
      <p:sp>
        <p:nvSpPr>
          <p:cNvPr id="15" name="TextBox 14"/>
          <p:cNvSpPr txBox="1"/>
          <p:nvPr/>
        </p:nvSpPr>
        <p:spPr>
          <a:xfrm>
            <a:off x="133035" y="4539717"/>
            <a:ext cx="5983953" cy="507831"/>
          </a:xfrm>
          <a:prstGeom prst="rect">
            <a:avLst/>
          </a:prstGeom>
          <a:noFill/>
        </p:spPr>
        <p:txBody>
          <a:bodyPr wrap="square">
            <a:spAutoFit/>
          </a:bodyPr>
          <a:lstStyle/>
          <a:p>
            <a:pPr marL="285750" indent="-285750" algn="just">
              <a:buFont typeface="Wingdings" panose="05000000000000000000" pitchFamily="2" charset="2"/>
              <a:buChar char="q"/>
            </a:pPr>
            <a:r>
              <a:rPr lang="en-US" sz="1350" dirty="0">
                <a:highlight>
                  <a:srgbClr val="FFFFFF"/>
                </a:highlight>
                <a:latin typeface="Corbel" panose="020B0503020204020204" pitchFamily="34" charset="0"/>
              </a:rPr>
              <a:t>With weak German output and a soft UK housing market, the ECB and BOE are expected to stay cautious and keep rates steady to support growth.</a:t>
            </a:r>
          </a:p>
        </p:txBody>
      </p:sp>
      <p:sp>
        <p:nvSpPr>
          <p:cNvPr id="19" name="Rectangle: Rounded Corners 18"/>
          <p:cNvSpPr/>
          <p:nvPr/>
        </p:nvSpPr>
        <p:spPr>
          <a:xfrm>
            <a:off x="213242" y="4217839"/>
            <a:ext cx="2414817" cy="275893"/>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latin typeface="Corbel" panose="020B0503020204020204" pitchFamily="34" charset="0"/>
              </a:rPr>
              <a:t>What to expect:</a:t>
            </a:r>
          </a:p>
        </p:txBody>
      </p:sp>
      <p:sp>
        <p:nvSpPr>
          <p:cNvPr id="27" name="Rectangle: Rounded Corners 26"/>
          <p:cNvSpPr/>
          <p:nvPr/>
        </p:nvSpPr>
        <p:spPr>
          <a:xfrm>
            <a:off x="45297" y="5209829"/>
            <a:ext cx="7349609" cy="322415"/>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600" b="1" i="0" u="none" strike="noStrike" dirty="0">
                <a:solidFill>
                  <a:schemeClr val="tx1"/>
                </a:solidFill>
                <a:effectLst/>
                <a:latin typeface="Corbel" panose="020B0503020204020204" pitchFamily="34" charset="0"/>
              </a:rPr>
              <a:t>UK Stocks End in the Red; European Stocks Stumble into the Weekend</a:t>
            </a:r>
          </a:p>
        </p:txBody>
      </p:sp>
      <p:sp>
        <p:nvSpPr>
          <p:cNvPr id="28" name="TextBox 27"/>
          <p:cNvSpPr txBox="1"/>
          <p:nvPr/>
        </p:nvSpPr>
        <p:spPr>
          <a:xfrm>
            <a:off x="70763" y="5554233"/>
            <a:ext cx="4265150" cy="1802405"/>
          </a:xfrm>
          <a:prstGeom prst="rect">
            <a:avLst/>
          </a:prstGeom>
          <a:noFill/>
        </p:spPr>
        <p:txBody>
          <a:bodyPr wrap="square" rtlCol="0">
            <a:noAutofit/>
          </a:bodyPr>
          <a:lstStyle/>
          <a:p>
            <a:pPr marL="285750" indent="-285750" algn="just">
              <a:spcAft>
                <a:spcPts val="825"/>
              </a:spcAft>
              <a:buFont typeface="Wingdings" panose="05000000000000000000" pitchFamily="2" charset="2"/>
              <a:buChar char="q"/>
            </a:pPr>
            <a:r>
              <a:rPr lang="en-US" sz="1370" dirty="0">
                <a:latin typeface="Corbel" panose="020B0503020204020204" pitchFamily="34" charset="0"/>
              </a:rPr>
              <a:t>The Eurozone’s STOXX 50 and STOXX 600 fell around 1% on Friday, weighed down by defense and mining stocks.</a:t>
            </a:r>
          </a:p>
          <a:p>
            <a:pPr marL="285750" indent="-285750" algn="just">
              <a:spcAft>
                <a:spcPts val="825"/>
              </a:spcAft>
              <a:buFont typeface="Wingdings" panose="05000000000000000000" pitchFamily="2" charset="2"/>
              <a:buChar char="q"/>
            </a:pPr>
            <a:r>
              <a:rPr lang="en-US" sz="1370" dirty="0">
                <a:latin typeface="Corbel" panose="020B0503020204020204" pitchFamily="34" charset="0"/>
              </a:rPr>
              <a:t>The FTSE 100 fell 0.9% on Friday to 9,427, dragged down by miners and industrials as renewed U.S.-China trade tensions weighed on sentiment.</a:t>
            </a:r>
            <a:endParaRPr lang="en-GB" sz="1370" b="0" i="0" dirty="0">
              <a:effectLst/>
              <a:latin typeface="Corbel" panose="020B0503020204020204" pitchFamily="34" charset="0"/>
            </a:endParaRPr>
          </a:p>
        </p:txBody>
      </p:sp>
      <p:sp>
        <p:nvSpPr>
          <p:cNvPr id="29" name="TextBox 28"/>
          <p:cNvSpPr txBox="1"/>
          <p:nvPr/>
        </p:nvSpPr>
        <p:spPr>
          <a:xfrm>
            <a:off x="4227971" y="5847459"/>
            <a:ext cx="3361587" cy="1622198"/>
          </a:xfrm>
          <a:prstGeom prst="rect">
            <a:avLst/>
          </a:prstGeom>
          <a:noFill/>
        </p:spPr>
        <p:txBody>
          <a:bodyPr wrap="square" rtlCol="0">
            <a:noAutofit/>
          </a:bodyPr>
          <a:lstStyle/>
          <a:p>
            <a:pPr marL="285750" indent="-285750" algn="just">
              <a:spcAft>
                <a:spcPts val="300"/>
              </a:spcAft>
              <a:buFont typeface="Wingdings" panose="05000000000000000000" pitchFamily="2" charset="2"/>
              <a:buChar char="q"/>
            </a:pPr>
            <a:r>
              <a:rPr lang="en-US" sz="1300" dirty="0">
                <a:latin typeface="Corbel" panose="020B0503020204020204" pitchFamily="34" charset="0"/>
              </a:rPr>
              <a:t>European stocks ended lower, driven mainly by renewed U.S.-China trade tensions, a sharp drop in oil prices, and weakness in defense and mining stocks. </a:t>
            </a:r>
          </a:p>
          <a:p>
            <a:pPr marL="285750" indent="-285750" algn="just">
              <a:spcAft>
                <a:spcPts val="300"/>
              </a:spcAft>
              <a:buFont typeface="Wingdings" panose="05000000000000000000" pitchFamily="2" charset="2"/>
              <a:buChar char="q"/>
            </a:pPr>
            <a:r>
              <a:rPr lang="en-US" sz="1300" dirty="0">
                <a:latin typeface="Corbel" panose="020B0503020204020204" pitchFamily="34" charset="0"/>
              </a:rPr>
              <a:t>Sentiment was further dampened by easing geopolitical risks in the Middle East, which weighed on defense shares.</a:t>
            </a:r>
          </a:p>
        </p:txBody>
      </p:sp>
      <p:sp>
        <p:nvSpPr>
          <p:cNvPr id="30" name="Rectangle: Rounded Corners 29"/>
          <p:cNvSpPr/>
          <p:nvPr/>
        </p:nvSpPr>
        <p:spPr>
          <a:xfrm>
            <a:off x="4305750" y="5503055"/>
            <a:ext cx="2875023" cy="322415"/>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latin typeface="Corbel" panose="020B0503020204020204" pitchFamily="34" charset="0"/>
              </a:rPr>
              <a:t>Drivers</a:t>
            </a:r>
          </a:p>
        </p:txBody>
      </p:sp>
      <p:sp>
        <p:nvSpPr>
          <p:cNvPr id="31" name="Rectangle: Rounded Corners 30"/>
          <p:cNvSpPr/>
          <p:nvPr/>
        </p:nvSpPr>
        <p:spPr>
          <a:xfrm>
            <a:off x="7645951" y="5325457"/>
            <a:ext cx="2414817" cy="333830"/>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latin typeface="Corbel" panose="020B0503020204020204" pitchFamily="34" charset="0"/>
              </a:rPr>
              <a:t>Indices’ Performance </a:t>
            </a:r>
          </a:p>
        </p:txBody>
      </p:sp>
      <p:sp>
        <p:nvSpPr>
          <p:cNvPr id="32" name="Title 1"/>
          <p:cNvSpPr txBox="1"/>
          <p:nvPr/>
        </p:nvSpPr>
        <p:spPr>
          <a:xfrm>
            <a:off x="155481" y="104441"/>
            <a:ext cx="8086819" cy="542867"/>
          </a:xfrm>
          <a:prstGeom prst="rect">
            <a:avLst/>
          </a:prstGeom>
        </p:spPr>
        <p:txBody>
          <a:bodyPr/>
          <a:lstStyle>
            <a:lvl1pPr>
              <a:defRPr>
                <a:latin typeface="+mj-lt"/>
                <a:ea typeface="+mj-ea"/>
                <a:cs typeface="+mj-cs"/>
              </a:defRPr>
            </a:lvl1pPr>
          </a:lstStyle>
          <a:p>
            <a:r>
              <a:rPr lang="en-GB" sz="2400" b="1" kern="0" cap="small" dirty="0">
                <a:solidFill>
                  <a:prstClr val="white"/>
                </a:solidFill>
                <a:latin typeface="Corbel" panose="020B0503020204020204" pitchFamily="34" charset="0"/>
              </a:rPr>
              <a:t>Global Economy</a:t>
            </a:r>
          </a:p>
          <a:p>
            <a:r>
              <a:rPr lang="en-GB" sz="2400" b="1" kern="0" cap="small" dirty="0">
                <a:solidFill>
                  <a:prstClr val="white"/>
                </a:solidFill>
                <a:latin typeface="Corbel" panose="020B0503020204020204" pitchFamily="34" charset="0"/>
              </a:rPr>
              <a:t>&amp; Markets</a:t>
            </a:r>
          </a:p>
        </p:txBody>
      </p:sp>
      <p:sp>
        <p:nvSpPr>
          <p:cNvPr id="6" name="TextBox 5">
            <a:extLst>
              <a:ext uri="{FF2B5EF4-FFF2-40B4-BE49-F238E27FC236}">
                <a16:creationId xmlns:a16="http://schemas.microsoft.com/office/drawing/2014/main" id="{F86F5EDB-A78F-29E7-C1EC-D022B2A1DCFF}"/>
              </a:ext>
            </a:extLst>
          </p:cNvPr>
          <p:cNvSpPr txBox="1"/>
          <p:nvPr/>
        </p:nvSpPr>
        <p:spPr>
          <a:xfrm>
            <a:off x="-12358" y="1583094"/>
            <a:ext cx="6578258" cy="2492990"/>
          </a:xfrm>
          <a:prstGeom prst="rect">
            <a:avLst/>
          </a:prstGeom>
          <a:noFill/>
        </p:spPr>
        <p:txBody>
          <a:bodyPr wrap="square" rtlCol="0">
            <a:spAutoFit/>
          </a:bodyPr>
          <a:lstStyle/>
          <a:p>
            <a:pPr marL="285750" indent="-285750" algn="just">
              <a:spcAft>
                <a:spcPts val="300"/>
              </a:spcAft>
              <a:buFont typeface="Wingdings" panose="05000000000000000000" pitchFamily="2" charset="2"/>
              <a:buChar char="q"/>
            </a:pPr>
            <a:r>
              <a:rPr lang="en-US" sz="1350" dirty="0">
                <a:latin typeface="Corbel" panose="020B0503020204020204" pitchFamily="34" charset="0"/>
              </a:rPr>
              <a:t>In Germany, industrial output fell 4.3% in August, much worse than expected, as front-loading effects ahead of U.S. tariffs faded. A steep drop in auto production led the decline, with other manufacturing sectors also weakening.</a:t>
            </a:r>
          </a:p>
          <a:p>
            <a:pPr marL="285750" indent="-285750" algn="just">
              <a:spcAft>
                <a:spcPts val="300"/>
              </a:spcAft>
              <a:buFont typeface="Wingdings" panose="05000000000000000000" pitchFamily="2" charset="2"/>
              <a:buChar char="q"/>
            </a:pPr>
            <a:r>
              <a:rPr lang="en-US" sz="1350" dirty="0">
                <a:latin typeface="Corbel" panose="020B0503020204020204" pitchFamily="34" charset="0"/>
              </a:rPr>
              <a:t>Exports slipped 0.5% month over month, including a 2.5% drop to the U.S., and plunged 20.1% year over year. The government announced cost-cutting measures and incentives to support the auto industry.</a:t>
            </a:r>
          </a:p>
          <a:p>
            <a:pPr marL="285750" indent="-285750" algn="just">
              <a:spcAft>
                <a:spcPts val="300"/>
              </a:spcAft>
              <a:buFont typeface="Wingdings" panose="05000000000000000000" pitchFamily="2" charset="2"/>
              <a:buChar char="q"/>
            </a:pPr>
            <a:r>
              <a:rPr lang="en-US" sz="1350" dirty="0">
                <a:latin typeface="Corbel" panose="020B0503020204020204" pitchFamily="34" charset="0"/>
              </a:rPr>
              <a:t>In the UK, housing market activity slowed in September as the Halifax house price index unexpectedly fell 0.3% after a 0.2% rise in August, defying expectations of another increase.</a:t>
            </a:r>
          </a:p>
          <a:p>
            <a:pPr marL="285750" indent="-285750" algn="just">
              <a:spcAft>
                <a:spcPts val="300"/>
              </a:spcAft>
              <a:buFont typeface="Wingdings" panose="05000000000000000000" pitchFamily="2" charset="2"/>
              <a:buChar char="q"/>
            </a:pPr>
            <a:r>
              <a:rPr lang="en-US" sz="1350" dirty="0">
                <a:latin typeface="Corbel" panose="020B0503020204020204" pitchFamily="34" charset="0"/>
              </a:rPr>
              <a:t>RICS data showed buyer demand and agreed sales remained negative for a third month, while the house price balance improved slightly to -15 from -18 in August.</a:t>
            </a:r>
          </a:p>
        </p:txBody>
      </p:sp>
      <p:graphicFrame>
        <p:nvGraphicFramePr>
          <p:cNvPr id="7" name="Chart 6">
            <a:extLst>
              <a:ext uri="{FF2B5EF4-FFF2-40B4-BE49-F238E27FC236}">
                <a16:creationId xmlns:a16="http://schemas.microsoft.com/office/drawing/2014/main" id="{09B69666-94CB-138A-BEB1-B7FB2B8A25AD}"/>
              </a:ext>
            </a:extLst>
          </p:cNvPr>
          <p:cNvGraphicFramePr/>
          <p:nvPr>
            <p:extLst>
              <p:ext uri="{D42A27DB-BD31-4B8C-83A1-F6EECF244321}">
                <p14:modId xmlns:p14="http://schemas.microsoft.com/office/powerpoint/2010/main" val="881693722"/>
              </p:ext>
            </p:extLst>
          </p:nvPr>
        </p:nvGraphicFramePr>
        <p:xfrm>
          <a:off x="6254972" y="1911122"/>
          <a:ext cx="4378639" cy="2623487"/>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a:extLst>
              <a:ext uri="{FF2B5EF4-FFF2-40B4-BE49-F238E27FC236}">
                <a16:creationId xmlns:a16="http://schemas.microsoft.com/office/drawing/2014/main" id="{5D3DE835-C0DF-BC44-A777-239055D1E57B}"/>
              </a:ext>
            </a:extLst>
          </p:cNvPr>
          <p:cNvSpPr txBox="1"/>
          <p:nvPr/>
        </p:nvSpPr>
        <p:spPr>
          <a:xfrm>
            <a:off x="6707231" y="4422456"/>
            <a:ext cx="4292256" cy="461665"/>
          </a:xfrm>
          <a:prstGeom prst="rect">
            <a:avLst/>
          </a:prstGeom>
          <a:noFill/>
        </p:spPr>
        <p:txBody>
          <a:bodyPr wrap="square" rtlCol="0">
            <a:spAutoFit/>
          </a:bodyPr>
          <a:lstStyle/>
          <a:p>
            <a:r>
              <a:rPr lang="en-US" sz="1200" b="1" dirty="0">
                <a:latin typeface="Corbel" panose="020B0503020204020204" pitchFamily="34" charset="0"/>
              </a:rPr>
              <a:t>Inflation Rate (October 2024 – September 2025)</a:t>
            </a:r>
          </a:p>
          <a:p>
            <a:r>
              <a:rPr lang="en-US" sz="1200" i="1" dirty="0">
                <a:latin typeface="Corbel" panose="020B0503020204020204" pitchFamily="34" charset="0"/>
              </a:rPr>
              <a:t>Source:  Trading Economics , WealthBridge Research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a:srcRect t="17461" b="24824"/>
          <a:stretch>
            <a:fillRect/>
          </a:stretch>
        </p:blipFill>
        <p:spPr>
          <a:xfrm>
            <a:off x="2732908" y="-88012"/>
            <a:ext cx="1807315" cy="1123988"/>
          </a:xfrm>
          <a:prstGeom prst="rect">
            <a:avLst/>
          </a:prstGeom>
        </p:spPr>
      </p:pic>
      <p:sp>
        <p:nvSpPr>
          <p:cNvPr id="3" name="Rectangle: Rounded Corners 2"/>
          <p:cNvSpPr/>
          <p:nvPr/>
        </p:nvSpPr>
        <p:spPr>
          <a:xfrm>
            <a:off x="156977" y="960927"/>
            <a:ext cx="2414817" cy="333830"/>
          </a:xfrm>
          <a:prstGeom prst="roundRect">
            <a:avLst/>
          </a:prstGeom>
          <a:solidFill>
            <a:srgbClr val="002060"/>
          </a:solidFill>
          <a:ln>
            <a:noFill/>
          </a:ln>
          <a:effectLst>
            <a:glow>
              <a:schemeClr val="accent1">
                <a:alpha val="40000"/>
              </a:schemeClr>
            </a:glow>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w="63500" h="63500" prst="artDeco"/>
            <a:extrusionClr>
              <a:srgbClr val="002060"/>
            </a:extrusionClr>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Corbel" panose="020B0503020204020204" pitchFamily="34" charset="0"/>
              </a:rPr>
              <a:t>Asia</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79700" y="669927"/>
            <a:ext cx="1098204" cy="823654"/>
          </a:xfrm>
          <a:prstGeom prst="rect">
            <a:avLst/>
          </a:prstGeom>
        </p:spPr>
      </p:pic>
      <p:sp>
        <p:nvSpPr>
          <p:cNvPr id="2" name="Title 1"/>
          <p:cNvSpPr txBox="1"/>
          <p:nvPr/>
        </p:nvSpPr>
        <p:spPr>
          <a:xfrm>
            <a:off x="11867" y="130837"/>
            <a:ext cx="3125297" cy="384717"/>
          </a:xfrm>
          <a:prstGeom prst="rect">
            <a:avLst/>
          </a:prstGeom>
        </p:spPr>
        <p:txBody>
          <a:bodyPr/>
          <a:lstStyle>
            <a:lvl1pPr>
              <a:defRPr>
                <a:latin typeface="+mj-lt"/>
                <a:ea typeface="+mj-ea"/>
                <a:cs typeface="+mj-cs"/>
              </a:defRPr>
            </a:lvl1pPr>
          </a:lstStyle>
          <a:p>
            <a:r>
              <a:rPr lang="en-GB" sz="2400" b="1" kern="0" cap="small" dirty="0">
                <a:solidFill>
                  <a:prstClr val="white"/>
                </a:solidFill>
                <a:latin typeface="Corbel" panose="020B0503020204020204" pitchFamily="34" charset="0"/>
              </a:rPr>
              <a:t>Global Economy</a:t>
            </a:r>
          </a:p>
          <a:p>
            <a:r>
              <a:rPr lang="en-GB" sz="2400" b="1" kern="0" cap="small" dirty="0">
                <a:solidFill>
                  <a:prstClr val="white"/>
                </a:solidFill>
                <a:latin typeface="Corbel" panose="020B0503020204020204" pitchFamily="34" charset="0"/>
              </a:rPr>
              <a:t>&amp; Markets</a:t>
            </a:r>
          </a:p>
        </p:txBody>
      </p:sp>
      <p:sp>
        <p:nvSpPr>
          <p:cNvPr id="5" name="TextBox 4"/>
          <p:cNvSpPr txBox="1"/>
          <p:nvPr/>
        </p:nvSpPr>
        <p:spPr>
          <a:xfrm>
            <a:off x="129691" y="5438849"/>
            <a:ext cx="6043024" cy="1962076"/>
          </a:xfrm>
          <a:prstGeom prst="rect">
            <a:avLst/>
          </a:prstGeom>
          <a:noFill/>
        </p:spPr>
        <p:txBody>
          <a:bodyPr wrap="square" rtlCol="0">
            <a:spAutoFit/>
          </a:bodyPr>
          <a:lstStyle/>
          <a:p>
            <a:pPr marL="285750" indent="-285750" algn="just">
              <a:buFont typeface="Wingdings" panose="05000000000000000000" pitchFamily="2" charset="2"/>
              <a:buChar char="q"/>
            </a:pPr>
            <a:r>
              <a:rPr lang="en-US" sz="1350" b="0" i="0" dirty="0">
                <a:effectLst/>
                <a:latin typeface="Corbel" panose="020B0503020204020204" pitchFamily="34" charset="0"/>
              </a:rPr>
              <a:t>Wholesale prices rose 2.7% year-on-year in September, exceeding forecasts and adding to expectations of further tightening.</a:t>
            </a:r>
          </a:p>
          <a:p>
            <a:pPr marL="285750" indent="-285750" algn="just">
              <a:buFont typeface="Wingdings" panose="05000000000000000000" pitchFamily="2" charset="2"/>
              <a:buChar char="q"/>
            </a:pPr>
            <a:r>
              <a:rPr lang="en-US" sz="1350" b="0" i="0" dirty="0">
                <a:effectLst/>
                <a:latin typeface="Corbel" panose="020B0503020204020204" pitchFamily="34" charset="0"/>
              </a:rPr>
              <a:t>Japan’s 10-year bond yield hovered just below 1.7%, near a 17-year high, as political uncertainty grew following </a:t>
            </a:r>
            <a:r>
              <a:rPr lang="en-US" sz="1350" b="0" i="0" dirty="0" err="1">
                <a:effectLst/>
                <a:latin typeface="Corbel" panose="020B0503020204020204" pitchFamily="34" charset="0"/>
              </a:rPr>
              <a:t>Komeito’s</a:t>
            </a:r>
            <a:r>
              <a:rPr lang="en-US" sz="1350" b="0" i="0" dirty="0">
                <a:effectLst/>
                <a:latin typeface="Corbel" panose="020B0503020204020204" pitchFamily="34" charset="0"/>
              </a:rPr>
              <a:t> split from the LDP, complicating policy plans.</a:t>
            </a:r>
          </a:p>
          <a:p>
            <a:pPr marL="285750" indent="-285750" algn="just">
              <a:buFont typeface="Wingdings" panose="05000000000000000000" pitchFamily="2" charset="2"/>
              <a:buChar char="q"/>
            </a:pPr>
            <a:r>
              <a:rPr lang="en-US" sz="1350" dirty="0">
                <a:latin typeface="Corbel" panose="020B0503020204020204" pitchFamily="34" charset="0"/>
              </a:rPr>
              <a:t>Markets increased bets on a BOJ rate hike on October 30 amid a weaker yen and rising inflation pressures.</a:t>
            </a:r>
            <a:endParaRPr lang="en-US" sz="1350" b="0" i="0" dirty="0">
              <a:effectLst/>
              <a:latin typeface="Corbel" panose="020B0503020204020204" pitchFamily="34" charset="0"/>
            </a:endParaRPr>
          </a:p>
          <a:p>
            <a:pPr marL="285750" indent="-285750" algn="just">
              <a:buFont typeface="Wingdings" panose="05000000000000000000" pitchFamily="2" charset="2"/>
              <a:buChar char="q"/>
            </a:pPr>
            <a:r>
              <a:rPr lang="en-US" sz="1350" dirty="0">
                <a:latin typeface="Corbel" panose="020B0503020204020204" pitchFamily="34" charset="0"/>
              </a:rPr>
              <a:t>The yen depreciated to around JPY 152.8 against the U.S. dollar, from about JPY 147.5 at the end of the previous week.</a:t>
            </a:r>
            <a:endParaRPr lang="en-US" sz="1350" b="0" i="0" dirty="0">
              <a:effectLst/>
              <a:latin typeface="Corbel" panose="020B0503020204020204" pitchFamily="34" charset="0"/>
            </a:endParaRPr>
          </a:p>
        </p:txBody>
      </p:sp>
      <p:sp>
        <p:nvSpPr>
          <p:cNvPr id="29" name="Rectangle: Rounded Corners 28"/>
          <p:cNvSpPr/>
          <p:nvPr/>
        </p:nvSpPr>
        <p:spPr>
          <a:xfrm>
            <a:off x="6460320" y="5624909"/>
            <a:ext cx="2414817" cy="303483"/>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latin typeface="Corbel" panose="020B0503020204020204" pitchFamily="34" charset="0"/>
              </a:rPr>
              <a:t>Drivers</a:t>
            </a:r>
          </a:p>
        </p:txBody>
      </p:sp>
      <p:sp>
        <p:nvSpPr>
          <p:cNvPr id="14" name="TextBox 13"/>
          <p:cNvSpPr txBox="1"/>
          <p:nvPr/>
        </p:nvSpPr>
        <p:spPr>
          <a:xfrm>
            <a:off x="43960" y="5156610"/>
            <a:ext cx="8655540" cy="374571"/>
          </a:xfrm>
          <a:prstGeom prst="roundRect">
            <a:avLst/>
          </a:prstGeom>
          <a:solidFill>
            <a:schemeClr val="bg1">
              <a:lumMod val="95000"/>
            </a:schemeClr>
          </a:solidFill>
        </p:spPr>
        <p:txBody>
          <a:bodyPr wrap="square">
            <a:spAutoFit/>
          </a:bodyPr>
          <a:lstStyle/>
          <a:p>
            <a:r>
              <a:rPr lang="en-US" sz="1600" b="1" dirty="0">
                <a:latin typeface="Corbel" panose="020B0503020204020204" pitchFamily="34" charset="0"/>
              </a:rPr>
              <a:t>Japan Wholesale Prices Rise, As 10-Year Yield Near 17-Year High Amid Political Uncertainty</a:t>
            </a:r>
          </a:p>
        </p:txBody>
      </p:sp>
      <p:sp>
        <p:nvSpPr>
          <p:cNvPr id="11" name="TextBox 10"/>
          <p:cNvSpPr txBox="1"/>
          <p:nvPr/>
        </p:nvSpPr>
        <p:spPr>
          <a:xfrm>
            <a:off x="6082673" y="6074213"/>
            <a:ext cx="4107876" cy="954107"/>
          </a:xfrm>
          <a:prstGeom prst="rect">
            <a:avLst/>
          </a:prstGeom>
          <a:noFill/>
        </p:spPr>
        <p:txBody>
          <a:bodyPr wrap="square">
            <a:spAutoFit/>
          </a:bodyPr>
          <a:lstStyle/>
          <a:p>
            <a:pPr marL="285750" indent="-285750" algn="just">
              <a:buFont typeface="Wingdings" panose="05000000000000000000" pitchFamily="2" charset="2"/>
              <a:buChar char="q"/>
            </a:pPr>
            <a:r>
              <a:rPr lang="en-US" sz="1400" dirty="0">
                <a:latin typeface="Corbel" panose="020B0503020204020204" pitchFamily="34" charset="0"/>
              </a:rPr>
              <a:t>The main drivers were rising inflation pressures, a weaker yen, and heightened political uncertainty, which fueled market expectations of a near-term BOJ rate hike.</a:t>
            </a:r>
          </a:p>
        </p:txBody>
      </p:sp>
      <p:graphicFrame>
        <p:nvGraphicFramePr>
          <p:cNvPr id="8" name="Table 7">
            <a:extLst>
              <a:ext uri="{FF2B5EF4-FFF2-40B4-BE49-F238E27FC236}">
                <a16:creationId xmlns:a16="http://schemas.microsoft.com/office/drawing/2014/main" id="{E1C05490-6F51-D6ED-7841-FC48413E150A}"/>
              </a:ext>
            </a:extLst>
          </p:cNvPr>
          <p:cNvGraphicFramePr>
            <a:graphicFrameLocks noGrp="1"/>
          </p:cNvGraphicFramePr>
          <p:nvPr>
            <p:custDataLst>
              <p:tags r:id="rId1"/>
            </p:custDataLst>
            <p:extLst>
              <p:ext uri="{D42A27DB-BD31-4B8C-83A1-F6EECF244321}">
                <p14:modId xmlns:p14="http://schemas.microsoft.com/office/powerpoint/2010/main" val="3063987132"/>
              </p:ext>
            </p:extLst>
          </p:nvPr>
        </p:nvGraphicFramePr>
        <p:xfrm>
          <a:off x="6460319" y="4181305"/>
          <a:ext cx="3914989" cy="963852"/>
        </p:xfrm>
        <a:graphic>
          <a:graphicData uri="http://schemas.openxmlformats.org/drawingml/2006/table">
            <a:tbl>
              <a:tblPr firstRow="1" bandRow="1">
                <a:tableStyleId>{7E9639D4-E3E2-4D34-9284-5A2195B3D0D7}</a:tableStyleId>
              </a:tblPr>
              <a:tblGrid>
                <a:gridCol w="1870243">
                  <a:extLst>
                    <a:ext uri="{9D8B030D-6E8A-4147-A177-3AD203B41FA5}">
                      <a16:colId xmlns:a16="http://schemas.microsoft.com/office/drawing/2014/main" val="20000"/>
                    </a:ext>
                  </a:extLst>
                </a:gridCol>
                <a:gridCol w="942952">
                  <a:extLst>
                    <a:ext uri="{9D8B030D-6E8A-4147-A177-3AD203B41FA5}">
                      <a16:colId xmlns:a16="http://schemas.microsoft.com/office/drawing/2014/main" val="20001"/>
                    </a:ext>
                  </a:extLst>
                </a:gridCol>
                <a:gridCol w="1101794">
                  <a:extLst>
                    <a:ext uri="{9D8B030D-6E8A-4147-A177-3AD203B41FA5}">
                      <a16:colId xmlns:a16="http://schemas.microsoft.com/office/drawing/2014/main" val="20002"/>
                    </a:ext>
                  </a:extLst>
                </a:gridCol>
              </a:tblGrid>
              <a:tr h="295980">
                <a:tc>
                  <a:txBody>
                    <a:bodyPr/>
                    <a:lstStyle/>
                    <a:p>
                      <a:r>
                        <a:rPr lang="en-GB" sz="1200" b="1" dirty="0">
                          <a:solidFill>
                            <a:schemeClr val="tx1"/>
                          </a:solidFill>
                          <a:latin typeface="Corbel" panose="020B0503020204020204" pitchFamily="34" charset="0"/>
                        </a:rPr>
                        <a:t>Shanghai Composite</a:t>
                      </a:r>
                      <a:endParaRPr lang="en-US" sz="1200" b="1" dirty="0">
                        <a:solidFill>
                          <a:schemeClr val="tx1"/>
                        </a:solidFill>
                        <a:latin typeface="Corbel" panose="020B0503020204020204" pitchFamily="34" charset="0"/>
                      </a:endParaRPr>
                    </a:p>
                  </a:txBody>
                  <a:tcPr marL="100585" marR="100585"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171717"/>
                          </a:solidFill>
                          <a:effectLst/>
                          <a:latin typeface="Corbel" panose="020B0503020204020204" pitchFamily="34" charset="0"/>
                        </a:rPr>
                        <a:t>3,897.00</a:t>
                      </a:r>
                    </a:p>
                  </a:txBody>
                  <a:tcPr marL="15342" marR="15342"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400" b="0" i="0" dirty="0">
                          <a:solidFill>
                            <a:schemeClr val="tx1"/>
                          </a:solidFill>
                          <a:effectLst/>
                          <a:latin typeface="Corbel" panose="020B0503020204020204" pitchFamily="34" charset="0"/>
                          <a:ea typeface="+mn-ea"/>
                          <a:cs typeface="+mn-cs"/>
                        </a:rPr>
                        <a:t>1.80%</a:t>
                      </a:r>
                      <a:r>
                        <a:rPr lang="en-GB" sz="1400" dirty="0">
                          <a:latin typeface="Corbel" panose="020B0503020204020204" pitchFamily="34" charset="0"/>
                        </a:rPr>
                        <a:t> </a:t>
                      </a:r>
                      <a:r>
                        <a:rPr lang="en-US" sz="1400" b="1" dirty="0">
                          <a:solidFill>
                            <a:srgbClr val="00B050"/>
                          </a:solidFill>
                          <a:effectLst/>
                          <a:latin typeface="Corbel" panose="020B0503020204020204" pitchFamily="34" charset="0"/>
                          <a:ea typeface="+mn-ea"/>
                          <a:cs typeface="+mn-cs"/>
                          <a:sym typeface="Wingdings 3" panose="05040102010807070707" pitchFamily="18" charset="2"/>
                        </a:rPr>
                        <a:t></a:t>
                      </a:r>
                      <a:r>
                        <a:rPr lang="en-US" sz="1400" b="0" i="0" dirty="0">
                          <a:solidFill>
                            <a:schemeClr val="tx1"/>
                          </a:solidFill>
                          <a:effectLst/>
                          <a:latin typeface="Corbel" panose="020B0503020204020204" pitchFamily="34" charset="0"/>
                          <a:ea typeface="+mn-ea"/>
                          <a:cs typeface="+mn-cs"/>
                        </a:rPr>
                        <a:t> </a:t>
                      </a:r>
                      <a:r>
                        <a:rPr lang="en-GB" sz="1400" dirty="0">
                          <a:latin typeface="Corbel" panose="020B0503020204020204" pitchFamily="34" charset="0"/>
                        </a:rPr>
                        <a:t> </a:t>
                      </a:r>
                      <a:endParaRPr lang="en-US" sz="1400" dirty="0">
                        <a:solidFill>
                          <a:srgbClr val="FF0000"/>
                        </a:solidFill>
                        <a:latin typeface="Corbel" panose="020B0503020204020204" pitchFamily="34" charset="0"/>
                      </a:endParaRPr>
                    </a:p>
                  </a:txBody>
                  <a:tcPr marL="100585" marR="10058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15011">
                <a:tc>
                  <a:txBody>
                    <a:bodyPr/>
                    <a:lstStyle/>
                    <a:p>
                      <a:r>
                        <a:rPr lang="en-GB" sz="1200" b="1" dirty="0">
                          <a:solidFill>
                            <a:schemeClr val="tx1"/>
                          </a:solidFill>
                          <a:latin typeface="Corbel" panose="020B0503020204020204" pitchFamily="34" charset="0"/>
                        </a:rPr>
                        <a:t>Hang Seng Index</a:t>
                      </a:r>
                      <a:endParaRPr lang="en-US" sz="1200" b="1" dirty="0">
                        <a:latin typeface="Corbel" panose="020B0503020204020204" pitchFamily="34" charset="0"/>
                      </a:endParaRPr>
                    </a:p>
                  </a:txBody>
                  <a:tcPr marL="100585" marR="100585" anchor="ctr">
                    <a:lnT w="12700" cap="flat" cmpd="sng" algn="ctr">
                      <a:solidFill>
                        <a:schemeClr val="tx1"/>
                      </a:solidFill>
                      <a:prstDash val="solid"/>
                      <a:round/>
                      <a:headEnd type="none" w="med" len="med"/>
                      <a:tailEnd type="none" w="med" len="med"/>
                    </a:lnT>
                    <a:noFill/>
                  </a:tcPr>
                </a:tc>
                <a:tc>
                  <a:txBody>
                    <a:bodyPr/>
                    <a:lstStyle/>
                    <a:p>
                      <a:pPr algn="r" fontAlgn="ctr"/>
                      <a:r>
                        <a:rPr lang="en-US" sz="1400" b="0" i="0" u="none" strike="noStrike" dirty="0">
                          <a:solidFill>
                            <a:srgbClr val="171717"/>
                          </a:solidFill>
                          <a:effectLst/>
                          <a:latin typeface="Corbel" panose="020B0503020204020204" pitchFamily="34" charset="0"/>
                        </a:rPr>
                        <a:t>26,290.22</a:t>
                      </a:r>
                    </a:p>
                  </a:txBody>
                  <a:tcPr marL="15342" marR="15342" marT="9525" marB="0" anchor="ctr">
                    <a:lnT w="12700" cap="flat" cmpd="sng" algn="ctr">
                      <a:solidFill>
                        <a:schemeClr val="tx1"/>
                      </a:solidFill>
                      <a:prstDash val="solid"/>
                      <a:round/>
                      <a:headEnd type="none" w="med" len="med"/>
                      <a:tailEnd type="none" w="med" len="med"/>
                    </a:lnT>
                    <a:noFill/>
                  </a:tcPr>
                </a:tc>
                <a:tc>
                  <a: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orbel" panose="020B0503020204020204" pitchFamily="34" charset="0"/>
                          <a:ea typeface="+mn-ea"/>
                          <a:cs typeface="+mn-cs"/>
                        </a:rPr>
                        <a:t>(3.13)% </a:t>
                      </a:r>
                      <a:r>
                        <a:rPr lang="en-US" sz="1400" b="1" dirty="0">
                          <a:solidFill>
                            <a:srgbClr val="FF0000"/>
                          </a:solidFill>
                          <a:effectLst/>
                          <a:latin typeface="Corbel" panose="020B0503020204020204" pitchFamily="34" charset="0"/>
                          <a:ea typeface="+mn-ea"/>
                          <a:cs typeface="+mn-cs"/>
                          <a:sym typeface="Wingdings 3" panose="05040102010807070707" pitchFamily="18" charset="2"/>
                        </a:rPr>
                        <a:t></a:t>
                      </a:r>
                      <a:endParaRPr lang="en-US" sz="1400" dirty="0">
                        <a:latin typeface="Corbel" panose="020B0503020204020204" pitchFamily="34" charset="0"/>
                      </a:endParaRPr>
                    </a:p>
                  </a:txBody>
                  <a:tcPr marL="100585" marR="100585"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2"/>
                  </a:ext>
                </a:extLst>
              </a:tr>
              <a:tr h="344041">
                <a:tc>
                  <a:txBody>
                    <a:bodyPr/>
                    <a:lstStyle/>
                    <a:p>
                      <a:r>
                        <a:rPr lang="en-GB" sz="1200" b="1" dirty="0">
                          <a:latin typeface="Corbel" panose="020B0503020204020204" pitchFamily="34" charset="0"/>
                        </a:rPr>
                        <a:t>Nikkei 225 index</a:t>
                      </a:r>
                      <a:endParaRPr lang="en-US" sz="1200" b="1" dirty="0">
                        <a:latin typeface="Corbel" panose="020B0503020204020204" pitchFamily="34" charset="0"/>
                      </a:endParaRPr>
                    </a:p>
                  </a:txBody>
                  <a:tcPr marL="100585" marR="100585" anchor="ctr">
                    <a:noFill/>
                  </a:tcPr>
                </a:tc>
                <a:tc>
                  <a:txBody>
                    <a:bodyPr/>
                    <a:lstStyle/>
                    <a:p>
                      <a:pPr algn="r"/>
                      <a:r>
                        <a:rPr lang="en-US" sz="1400" dirty="0">
                          <a:latin typeface="Corbel" panose="020B0503020204020204" pitchFamily="34" charset="0"/>
                        </a:rPr>
                        <a:t>45,199.80</a:t>
                      </a:r>
                    </a:p>
                  </a:txBody>
                  <a:tcPr marL="100585" marR="100585" anchor="ctr">
                    <a:noFill/>
                  </a:tcPr>
                </a:tc>
                <a:tc>
                  <a: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400" b="0" i="0" dirty="0">
                          <a:solidFill>
                            <a:schemeClr val="tx1"/>
                          </a:solidFill>
                          <a:effectLst/>
                          <a:latin typeface="Corbel" panose="020B0503020204020204" pitchFamily="34" charset="0"/>
                          <a:ea typeface="+mn-ea"/>
                          <a:cs typeface="+mn-cs"/>
                        </a:rPr>
                        <a:t>5.07%</a:t>
                      </a:r>
                      <a:r>
                        <a:rPr lang="en-GB" sz="1400" dirty="0">
                          <a:latin typeface="Corbel" panose="020B0503020204020204" pitchFamily="34" charset="0"/>
                        </a:rPr>
                        <a:t> </a:t>
                      </a:r>
                      <a:r>
                        <a:rPr lang="en-US" sz="1400" b="1" dirty="0">
                          <a:solidFill>
                            <a:srgbClr val="00B050"/>
                          </a:solidFill>
                          <a:effectLst/>
                          <a:latin typeface="Corbel" panose="020B0503020204020204" pitchFamily="34" charset="0"/>
                          <a:ea typeface="+mn-ea"/>
                          <a:cs typeface="+mn-cs"/>
                          <a:sym typeface="Wingdings 3" panose="05040102010807070707" pitchFamily="18" charset="2"/>
                        </a:rPr>
                        <a:t></a:t>
                      </a:r>
                      <a:r>
                        <a:rPr lang="en-GB" sz="1400" dirty="0">
                          <a:latin typeface="Corbel" panose="020B0503020204020204" pitchFamily="34" charset="0"/>
                        </a:rPr>
                        <a:t>   </a:t>
                      </a:r>
                      <a:endParaRPr lang="en-US" sz="1400" dirty="0">
                        <a:solidFill>
                          <a:srgbClr val="FF0000"/>
                        </a:solidFill>
                        <a:latin typeface="Corbel" panose="020B0503020204020204" pitchFamily="34" charset="0"/>
                      </a:endParaRPr>
                    </a:p>
                  </a:txBody>
                  <a:tcPr marL="100585" marR="100585" anchor="ctr">
                    <a:noFill/>
                  </a:tcPr>
                </a:tc>
                <a:extLst>
                  <a:ext uri="{0D108BD9-81ED-4DB2-BD59-A6C34878D82A}">
                    <a16:rowId xmlns:a16="http://schemas.microsoft.com/office/drawing/2014/main" val="10003"/>
                  </a:ext>
                </a:extLst>
              </a:tr>
            </a:tbl>
          </a:graphicData>
        </a:graphic>
      </p:graphicFrame>
      <p:sp>
        <p:nvSpPr>
          <p:cNvPr id="13" name="TextBox 12">
            <a:extLst>
              <a:ext uri="{FF2B5EF4-FFF2-40B4-BE49-F238E27FC236}">
                <a16:creationId xmlns:a16="http://schemas.microsoft.com/office/drawing/2014/main" id="{A64E46F9-DD7B-6572-CD80-DE0418856020}"/>
              </a:ext>
            </a:extLst>
          </p:cNvPr>
          <p:cNvSpPr txBox="1"/>
          <p:nvPr/>
        </p:nvSpPr>
        <p:spPr>
          <a:xfrm>
            <a:off x="6460320" y="3743325"/>
            <a:ext cx="4107876" cy="461665"/>
          </a:xfrm>
          <a:prstGeom prst="rect">
            <a:avLst/>
          </a:prstGeom>
          <a:noFill/>
        </p:spPr>
        <p:txBody>
          <a:bodyPr wrap="square" rtlCol="0">
            <a:spAutoFit/>
          </a:bodyPr>
          <a:lstStyle/>
          <a:p>
            <a:pPr algn="l"/>
            <a:r>
              <a:rPr lang="en-US" sz="1200" b="1" dirty="0">
                <a:latin typeface="Corbel" panose="020B0503020204020204" pitchFamily="34" charset="0"/>
              </a:rPr>
              <a:t>China Annual GDP Growth Rate and World Bank Forecast</a:t>
            </a:r>
          </a:p>
          <a:p>
            <a:pPr algn="l"/>
            <a:r>
              <a:rPr lang="en-US" sz="1200" dirty="0">
                <a:latin typeface="Corbel" panose="020B0503020204020204" pitchFamily="34" charset="0"/>
              </a:rPr>
              <a:t>Source: </a:t>
            </a:r>
            <a:r>
              <a:rPr lang="en-US" sz="1200" i="1" dirty="0">
                <a:latin typeface="Corbel" panose="020B0503020204020204" pitchFamily="34" charset="0"/>
              </a:rPr>
              <a:t>National Bureau of Statistics of China, World Bank</a:t>
            </a:r>
          </a:p>
        </p:txBody>
      </p:sp>
      <p:graphicFrame>
        <p:nvGraphicFramePr>
          <p:cNvPr id="15" name="Chart 14">
            <a:extLst>
              <a:ext uri="{FF2B5EF4-FFF2-40B4-BE49-F238E27FC236}">
                <a16:creationId xmlns:a16="http://schemas.microsoft.com/office/drawing/2014/main" id="{DEB89A94-B12A-C163-0665-3C45D2622E4E}"/>
              </a:ext>
            </a:extLst>
          </p:cNvPr>
          <p:cNvGraphicFramePr/>
          <p:nvPr>
            <p:extLst>
              <p:ext uri="{D42A27DB-BD31-4B8C-83A1-F6EECF244321}">
                <p14:modId xmlns:p14="http://schemas.microsoft.com/office/powerpoint/2010/main" val="1133273109"/>
              </p:ext>
            </p:extLst>
          </p:nvPr>
        </p:nvGraphicFramePr>
        <p:xfrm>
          <a:off x="6254972" y="1533525"/>
          <a:ext cx="4378639" cy="2297430"/>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9D8EC23D-3826-6A0A-CFD1-D978D33DF4D1}"/>
              </a:ext>
            </a:extLst>
          </p:cNvPr>
          <p:cNvSpPr/>
          <p:nvPr/>
        </p:nvSpPr>
        <p:spPr>
          <a:xfrm>
            <a:off x="10165860" y="2573534"/>
            <a:ext cx="297670" cy="918330"/>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3C87CCE-31ED-FF5B-53F8-32B09D82C56E}"/>
              </a:ext>
            </a:extLst>
          </p:cNvPr>
          <p:cNvSpPr txBox="1"/>
          <p:nvPr/>
        </p:nvSpPr>
        <p:spPr>
          <a:xfrm>
            <a:off x="100949" y="1645955"/>
            <a:ext cx="6236351" cy="2585323"/>
          </a:xfrm>
          <a:prstGeom prst="rect">
            <a:avLst/>
          </a:prstGeom>
          <a:noFill/>
        </p:spPr>
        <p:txBody>
          <a:bodyPr wrap="square" rtlCol="0">
            <a:spAutoFit/>
          </a:bodyPr>
          <a:lstStyle/>
          <a:p>
            <a:pPr marL="285750" indent="-285750" algn="just">
              <a:buFont typeface="Wingdings" panose="05000000000000000000" pitchFamily="2" charset="2"/>
              <a:buChar char="q"/>
            </a:pPr>
            <a:r>
              <a:rPr lang="en-US" sz="1350" dirty="0">
                <a:latin typeface="Corbel" panose="020B0503020204020204" pitchFamily="34" charset="0"/>
              </a:rPr>
              <a:t>The World Bank raised its 2025 growth forecast for China to 4.8% from 4.0%, citing stronger-than-expected near-term performance. The Bank, however, warned that growth momentum will likely slow in 2026 amid weak consumer and business confidence, soft export orders, and reduced fiscal support.</a:t>
            </a:r>
          </a:p>
          <a:p>
            <a:pPr marL="285750" indent="-285750" algn="just">
              <a:buFont typeface="Wingdings" panose="05000000000000000000" pitchFamily="2" charset="2"/>
              <a:buChar char="q"/>
            </a:pPr>
            <a:r>
              <a:rPr lang="en-US" sz="1350" dirty="0">
                <a:latin typeface="Corbel" panose="020B0503020204020204" pitchFamily="34" charset="0"/>
              </a:rPr>
              <a:t>September data showed factory output and retail sales grew at the slowest pace in nearly a year, underscoring lingering economic weakness..</a:t>
            </a:r>
          </a:p>
          <a:p>
            <a:pPr marL="285750" indent="-285750" algn="just">
              <a:buFont typeface="Wingdings" panose="05000000000000000000" pitchFamily="2" charset="2"/>
              <a:buChar char="q"/>
            </a:pPr>
            <a:r>
              <a:rPr lang="en-US" sz="1350" dirty="0">
                <a:latin typeface="Corbel" panose="020B0503020204020204" pitchFamily="34" charset="0"/>
              </a:rPr>
              <a:t>China tightened rare earth export controls, expanding restrictions on processing technology, overseas cooperation, and exports to defense and semiconductor users.</a:t>
            </a:r>
          </a:p>
          <a:p>
            <a:pPr marL="285750" indent="-285750" algn="just">
              <a:buFont typeface="Wingdings" panose="05000000000000000000" pitchFamily="2" charset="2"/>
              <a:buChar char="q"/>
            </a:pPr>
            <a:r>
              <a:rPr lang="en-US" sz="1350" dirty="0">
                <a:latin typeface="Corbel" panose="020B0503020204020204" pitchFamily="34" charset="0"/>
              </a:rPr>
              <a:t>The move broadens measures first announced in April, underscoring China’s dominance in rare earth supply. The new rules, which cover a wider range of magnet products and recycling equipment, take effect immediately.</a:t>
            </a:r>
          </a:p>
        </p:txBody>
      </p:sp>
      <p:sp>
        <p:nvSpPr>
          <p:cNvPr id="18" name="TextBox 17">
            <a:extLst>
              <a:ext uri="{FF2B5EF4-FFF2-40B4-BE49-F238E27FC236}">
                <a16:creationId xmlns:a16="http://schemas.microsoft.com/office/drawing/2014/main" id="{013B45AA-741B-924F-D8AA-3C9B9BF41833}"/>
              </a:ext>
            </a:extLst>
          </p:cNvPr>
          <p:cNvSpPr txBox="1"/>
          <p:nvPr/>
        </p:nvSpPr>
        <p:spPr>
          <a:xfrm>
            <a:off x="174427" y="1304925"/>
            <a:ext cx="9726682" cy="374571"/>
          </a:xfrm>
          <a:prstGeom prst="roundRect">
            <a:avLst/>
          </a:prstGeom>
          <a:solidFill>
            <a:schemeClr val="bg1">
              <a:lumMod val="95000"/>
            </a:schemeClr>
          </a:solidFill>
        </p:spPr>
        <p:txBody>
          <a:bodyPr wrap="square">
            <a:spAutoFit/>
          </a:bodyPr>
          <a:lstStyle/>
          <a:p>
            <a:pPr algn="l">
              <a:spcAft>
                <a:spcPts val="1125"/>
              </a:spcAft>
            </a:pPr>
            <a:r>
              <a:rPr lang="en-US" sz="1600" b="1" i="0" dirty="0">
                <a:solidFill>
                  <a:srgbClr val="000000"/>
                </a:solidFill>
                <a:effectLst/>
                <a:latin typeface="Corbel" panose="020B0503020204020204" pitchFamily="34" charset="0"/>
              </a:rPr>
              <a:t>World Bank Lifts China 2025 Growth, Warns of Slower 2026 Pace; China Strengthens Rare Earth Export</a:t>
            </a:r>
            <a:endParaRPr lang="en-GB" sz="1600" b="1" i="0" dirty="0">
              <a:solidFill>
                <a:srgbClr val="000000"/>
              </a:solidFill>
              <a:effectLst/>
              <a:latin typeface="Corbel" panose="020B0503020204020204" pitchFamily="34" charset="0"/>
            </a:endParaRPr>
          </a:p>
        </p:txBody>
      </p:sp>
      <p:sp>
        <p:nvSpPr>
          <p:cNvPr id="19" name="TextBox 18">
            <a:extLst>
              <a:ext uri="{FF2B5EF4-FFF2-40B4-BE49-F238E27FC236}">
                <a16:creationId xmlns:a16="http://schemas.microsoft.com/office/drawing/2014/main" id="{5EFD4D49-FEDD-BB16-126A-B63F4A2DCBBA}"/>
              </a:ext>
            </a:extLst>
          </p:cNvPr>
          <p:cNvSpPr txBox="1"/>
          <p:nvPr/>
        </p:nvSpPr>
        <p:spPr>
          <a:xfrm>
            <a:off x="43960" y="4521511"/>
            <a:ext cx="6043024" cy="738664"/>
          </a:xfrm>
          <a:prstGeom prst="rect">
            <a:avLst/>
          </a:prstGeom>
          <a:noFill/>
        </p:spPr>
        <p:txBody>
          <a:bodyPr wrap="square">
            <a:spAutoFit/>
          </a:bodyPr>
          <a:lstStyle/>
          <a:p>
            <a:pPr marL="285750" indent="-285750" algn="just">
              <a:buFont typeface="Wingdings" panose="05000000000000000000" pitchFamily="2" charset="2"/>
              <a:buChar char="q"/>
            </a:pPr>
            <a:r>
              <a:rPr lang="en-US" sz="1350" i="0" dirty="0">
                <a:effectLst/>
                <a:latin typeface="Corbel" panose="020B0503020204020204" pitchFamily="34" charset="0"/>
              </a:rPr>
              <a:t>China’s tighter controls on rare earths and chips may disrupt supply chains and heighten trade tensions, prompting the U.S. and allies to seek alternative sources.</a:t>
            </a:r>
          </a:p>
        </p:txBody>
      </p:sp>
      <p:sp>
        <p:nvSpPr>
          <p:cNvPr id="20" name="Rectangle: Rounded Corners 19">
            <a:extLst>
              <a:ext uri="{FF2B5EF4-FFF2-40B4-BE49-F238E27FC236}">
                <a16:creationId xmlns:a16="http://schemas.microsoft.com/office/drawing/2014/main" id="{07AB1EDE-B625-6FDF-700E-6286BF443BEF}"/>
              </a:ext>
            </a:extLst>
          </p:cNvPr>
          <p:cNvSpPr/>
          <p:nvPr/>
        </p:nvSpPr>
        <p:spPr>
          <a:xfrm>
            <a:off x="318091" y="4204968"/>
            <a:ext cx="2414817" cy="275894"/>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latin typeface="Corbel" panose="020B0503020204020204" pitchFamily="34" charset="0"/>
              </a:rPr>
              <a:t>What to expect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Holder 4"/>
          <p:cNvSpPr>
            <a:spLocks noGrp="1"/>
          </p:cNvSpPr>
          <p:nvPr>
            <p:ph type="sldNum" sz="quarter" idx="7"/>
          </p:nvPr>
        </p:nvSpPr>
        <p:spPr>
          <a:xfrm>
            <a:off x="3898900" y="7363423"/>
            <a:ext cx="2459482" cy="269304"/>
          </a:xfrm>
        </p:spPr>
        <p:txBody>
          <a:bodyPr lIns="0" tIns="0" rIns="0" bIns="0"/>
          <a:lstStyle>
            <a:lvl1pPr algn="r">
              <a:defRPr>
                <a:solidFill>
                  <a:schemeClr val="tx1">
                    <a:tint val="75000"/>
                  </a:schemeClr>
                </a:solidFill>
              </a:defRPr>
            </a:lvl1pPr>
          </a:lstStyle>
          <a:p>
            <a:pPr algn="ctr"/>
            <a:fld id="{B6F15528-21DE-4FAA-801E-634DDDAF4B2B}" type="slidenum">
              <a:rPr sz="1750" b="1">
                <a:solidFill>
                  <a:schemeClr val="bg1"/>
                </a:solidFill>
                <a:latin typeface="Corbel" panose="020B0503020204020204" pitchFamily="34" charset="0"/>
              </a:rPr>
              <a:t>6</a:t>
            </a:fld>
            <a:endParaRPr sz="1750" b="1" dirty="0">
              <a:solidFill>
                <a:schemeClr val="bg1"/>
              </a:solidFill>
              <a:latin typeface="Corbel" panose="020B0503020204020204" pitchFamily="34" charset="0"/>
            </a:endParaRPr>
          </a:p>
        </p:txBody>
      </p:sp>
      <p:sp>
        <p:nvSpPr>
          <p:cNvPr id="8" name="Title 1"/>
          <p:cNvSpPr txBox="1"/>
          <p:nvPr/>
        </p:nvSpPr>
        <p:spPr>
          <a:xfrm>
            <a:off x="155481" y="228425"/>
            <a:ext cx="8086819" cy="542867"/>
          </a:xfrm>
          <a:prstGeom prst="rect">
            <a:avLst/>
          </a:prstGeom>
        </p:spPr>
        <p:txBody>
          <a:bodyPr/>
          <a:lstStyle>
            <a:lvl1pPr>
              <a:defRPr>
                <a:latin typeface="+mj-lt"/>
                <a:ea typeface="+mj-ea"/>
                <a:cs typeface="+mj-cs"/>
              </a:defRPr>
            </a:lvl1pPr>
          </a:lstStyle>
          <a:p>
            <a:r>
              <a:rPr lang="en-GB" sz="2400" b="1" kern="0" cap="small" dirty="0">
                <a:solidFill>
                  <a:prstClr val="white"/>
                </a:solidFill>
                <a:latin typeface="Corbel" panose="020B0503020204020204" pitchFamily="34" charset="0"/>
              </a:rPr>
              <a:t>AFRICAN Economy</a:t>
            </a:r>
          </a:p>
        </p:txBody>
      </p:sp>
      <p:pic>
        <p:nvPicPr>
          <p:cNvPr id="11" name="Picture 10"/>
          <p:cNvPicPr>
            <a:picLocks noChangeAspect="1"/>
          </p:cNvPicPr>
          <p:nvPr/>
        </p:nvPicPr>
        <p:blipFill rotWithShape="1">
          <a:blip r:embed="rId2"/>
          <a:srcRect l="19209" r="17763" b="5578"/>
          <a:stretch>
            <a:fillRect/>
          </a:stretch>
        </p:blipFill>
        <p:spPr>
          <a:xfrm>
            <a:off x="2832100" y="105250"/>
            <a:ext cx="914400" cy="820328"/>
          </a:xfrm>
          <a:prstGeom prst="rect">
            <a:avLst/>
          </a:prstGeom>
        </p:spPr>
      </p:pic>
      <p:pic>
        <p:nvPicPr>
          <p:cNvPr id="1026" name="Picture 2">
            <a:extLst>
              <a:ext uri="{FF2B5EF4-FFF2-40B4-BE49-F238E27FC236}">
                <a16:creationId xmlns:a16="http://schemas.microsoft.com/office/drawing/2014/main" id="{EE607FBA-DEB9-1BD3-1287-9FC990E454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57" t="19757" r="2030" b="18062"/>
          <a:stretch>
            <a:fillRect/>
          </a:stretch>
        </p:blipFill>
        <p:spPr bwMode="auto">
          <a:xfrm>
            <a:off x="124938" y="1764134"/>
            <a:ext cx="1892568" cy="12398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507892D-7F0F-374A-C974-8E0A4FB264D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5481" y="5230940"/>
            <a:ext cx="1862026" cy="1239093"/>
          </a:xfrm>
          <a:prstGeom prst="rect">
            <a:avLst/>
          </a:prstGeom>
        </p:spPr>
      </p:pic>
      <p:sp>
        <p:nvSpPr>
          <p:cNvPr id="6" name="TextBox 5">
            <a:extLst>
              <a:ext uri="{FF2B5EF4-FFF2-40B4-BE49-F238E27FC236}">
                <a16:creationId xmlns:a16="http://schemas.microsoft.com/office/drawing/2014/main" id="{98E80637-70CF-578C-CBFA-244491A5DD05}"/>
              </a:ext>
            </a:extLst>
          </p:cNvPr>
          <p:cNvSpPr txBox="1"/>
          <p:nvPr/>
        </p:nvSpPr>
        <p:spPr>
          <a:xfrm>
            <a:off x="155481" y="4200525"/>
            <a:ext cx="10152687" cy="326371"/>
          </a:xfrm>
          <a:prstGeom prst="rect">
            <a:avLst/>
          </a:prstGeom>
          <a:solidFill>
            <a:schemeClr val="bg1">
              <a:lumMod val="95000"/>
            </a:schemeClr>
          </a:solidFill>
        </p:spPr>
        <p:txBody>
          <a:bodyPr wrap="square" rtlCol="0">
            <a:spAutoFit/>
          </a:bodyPr>
          <a:lstStyle/>
          <a:p>
            <a:pPr>
              <a:lnSpc>
                <a:spcPts val="1800"/>
              </a:lnSpc>
            </a:pPr>
            <a:r>
              <a:rPr lang="en-US" sz="1600" b="1" dirty="0">
                <a:latin typeface="Corbel" panose="020B0503020204020204" pitchFamily="34" charset="0"/>
              </a:rPr>
              <a:t>Kenya to Resume Talks with IMF on New Loan Program; Kenya Delivers 8th Consecutive Rate Cut</a:t>
            </a:r>
            <a:endParaRPr lang="en-US" altLang="en-GB" sz="1600" b="1" i="0" strike="noStrike" dirty="0">
              <a:effectLst/>
              <a:latin typeface="Corbel" panose="020B0503020204020204" pitchFamily="34" charset="0"/>
            </a:endParaRPr>
          </a:p>
        </p:txBody>
      </p:sp>
      <p:sp>
        <p:nvSpPr>
          <p:cNvPr id="7" name="TextBox 6">
            <a:extLst>
              <a:ext uri="{FF2B5EF4-FFF2-40B4-BE49-F238E27FC236}">
                <a16:creationId xmlns:a16="http://schemas.microsoft.com/office/drawing/2014/main" id="{54F0BD5D-902C-50F1-C805-8C69F661DA3B}"/>
              </a:ext>
            </a:extLst>
          </p:cNvPr>
          <p:cNvSpPr txBox="1"/>
          <p:nvPr/>
        </p:nvSpPr>
        <p:spPr>
          <a:xfrm>
            <a:off x="2326800" y="4833851"/>
            <a:ext cx="8345962" cy="2031325"/>
          </a:xfrm>
          <a:prstGeom prst="rect">
            <a:avLst/>
          </a:prstGeom>
          <a:noFill/>
        </p:spPr>
        <p:txBody>
          <a:bodyPr wrap="square" rtlCol="0">
            <a:spAutoFit/>
          </a:bodyPr>
          <a:lstStyle/>
          <a:p>
            <a:pPr marL="285750" indent="-285750" algn="just">
              <a:buFont typeface="Wingdings" panose="05000000000000000000" pitchFamily="2" charset="2"/>
              <a:buChar char="q"/>
            </a:pPr>
            <a:r>
              <a:rPr lang="en-US" sz="1400" dirty="0">
                <a:latin typeface="Corbel" panose="020B0503020204020204" pitchFamily="34" charset="0"/>
              </a:rPr>
              <a:t>Kenya will resume talks with the IMF next week in Washington on a new loan </a:t>
            </a:r>
            <a:r>
              <a:rPr lang="en-US" sz="1400" dirty="0" err="1">
                <a:latin typeface="Corbel" panose="020B0503020204020204" pitchFamily="34" charset="0"/>
              </a:rPr>
              <a:t>programme</a:t>
            </a:r>
            <a:r>
              <a:rPr lang="en-US" sz="1400" dirty="0">
                <a:latin typeface="Corbel" panose="020B0503020204020204" pitchFamily="34" charset="0"/>
              </a:rPr>
              <a:t>, following the expiry of its USD 3.6bn facility earlier this year.</a:t>
            </a:r>
          </a:p>
          <a:p>
            <a:pPr marL="285750" indent="-285750" algn="just">
              <a:buFont typeface="Wingdings" panose="05000000000000000000" pitchFamily="2" charset="2"/>
              <a:buChar char="q"/>
            </a:pPr>
            <a:r>
              <a:rPr lang="en-US" sz="1400" dirty="0">
                <a:latin typeface="Corbel" panose="020B0503020204020204" pitchFamily="34" charset="0"/>
              </a:rPr>
              <a:t>A new IMF deal is expected to support Kenya’s external debt repayments and bolster financial stability amid fiscal pressures.</a:t>
            </a:r>
          </a:p>
          <a:p>
            <a:pPr marL="285750" indent="-285750" algn="just">
              <a:buFont typeface="Wingdings" panose="05000000000000000000" pitchFamily="2" charset="2"/>
              <a:buChar char="q"/>
            </a:pPr>
            <a:r>
              <a:rPr lang="en-US" sz="1400" dirty="0">
                <a:latin typeface="Corbel" panose="020B0503020204020204" pitchFamily="34" charset="0"/>
              </a:rPr>
              <a:t>The Central Bank of Kenya cut its policy rate by 25bps to 9.25%, marking the eighth straight cut since April 2024 to boost credit and growth.</a:t>
            </a:r>
          </a:p>
          <a:p>
            <a:pPr marL="285750" indent="-285750" algn="just">
              <a:buFont typeface="Wingdings" panose="05000000000000000000" pitchFamily="2" charset="2"/>
              <a:buChar char="q"/>
            </a:pPr>
            <a:r>
              <a:rPr lang="en-US" sz="1400" dirty="0">
                <a:latin typeface="Corbel" panose="020B0503020204020204" pitchFamily="34" charset="0"/>
              </a:rPr>
              <a:t>The Bank’s Governor noted stable inflation expectations and projected GDP growth of 5.2% in 2025 and 5.5% in 2026.</a:t>
            </a:r>
          </a:p>
          <a:p>
            <a:pPr marL="285750" indent="-285750" algn="just">
              <a:buFont typeface="Wingdings" panose="05000000000000000000" pitchFamily="2" charset="2"/>
              <a:buChar char="q"/>
            </a:pPr>
            <a:r>
              <a:rPr lang="en-US" sz="1400" dirty="0"/>
              <a:t>We expect continued monetary easing to support growth while keeping inflation contained.</a:t>
            </a:r>
          </a:p>
        </p:txBody>
      </p:sp>
      <p:sp>
        <p:nvSpPr>
          <p:cNvPr id="4" name="TextBox 3">
            <a:extLst>
              <a:ext uri="{FF2B5EF4-FFF2-40B4-BE49-F238E27FC236}">
                <a16:creationId xmlns:a16="http://schemas.microsoft.com/office/drawing/2014/main" id="{9D67BCFE-0EC7-F753-F518-D58E937C0613}"/>
              </a:ext>
            </a:extLst>
          </p:cNvPr>
          <p:cNvSpPr txBox="1"/>
          <p:nvPr/>
        </p:nvSpPr>
        <p:spPr>
          <a:xfrm>
            <a:off x="124938" y="1059823"/>
            <a:ext cx="10152687" cy="321945"/>
          </a:xfrm>
          <a:prstGeom prst="rect">
            <a:avLst/>
          </a:prstGeom>
          <a:solidFill>
            <a:schemeClr val="bg1">
              <a:lumMod val="95000"/>
            </a:schemeClr>
          </a:solidFill>
        </p:spPr>
        <p:txBody>
          <a:bodyPr wrap="square" rtlCol="0">
            <a:spAutoFit/>
          </a:bodyPr>
          <a:lstStyle/>
          <a:p>
            <a:pPr algn="l">
              <a:lnSpc>
                <a:spcPts val="1800"/>
              </a:lnSpc>
            </a:pPr>
            <a:r>
              <a:rPr lang="en-US" altLang="en-GB" sz="1600" b="1" i="0" strike="noStrike" dirty="0">
                <a:effectLst/>
                <a:latin typeface="Corbel" panose="020B0503020204020204" pitchFamily="34" charset="0"/>
              </a:rPr>
              <a:t>South Africa Factory Output Shrinks for 2nd Month; South African Rand Eases Slightly from 1-Year High</a:t>
            </a:r>
          </a:p>
        </p:txBody>
      </p:sp>
      <p:sp>
        <p:nvSpPr>
          <p:cNvPr id="9" name="TextBox 8">
            <a:extLst>
              <a:ext uri="{FF2B5EF4-FFF2-40B4-BE49-F238E27FC236}">
                <a16:creationId xmlns:a16="http://schemas.microsoft.com/office/drawing/2014/main" id="{EEF94A07-5494-D496-F098-17641A1289FB}"/>
              </a:ext>
            </a:extLst>
          </p:cNvPr>
          <p:cNvSpPr txBox="1"/>
          <p:nvPr/>
        </p:nvSpPr>
        <p:spPr>
          <a:xfrm>
            <a:off x="2222500" y="1376531"/>
            <a:ext cx="8345962" cy="2677656"/>
          </a:xfrm>
          <a:prstGeom prst="rect">
            <a:avLst/>
          </a:prstGeom>
          <a:noFill/>
        </p:spPr>
        <p:txBody>
          <a:bodyPr wrap="square" rtlCol="0">
            <a:spAutoFit/>
          </a:bodyPr>
          <a:lstStyle/>
          <a:p>
            <a:pPr marL="285750" indent="-285750" algn="just">
              <a:buFont typeface="Wingdings" panose="05000000000000000000" pitchFamily="2" charset="2"/>
              <a:buChar char="q"/>
            </a:pPr>
            <a:r>
              <a:rPr lang="en-US" sz="1400" dirty="0">
                <a:latin typeface="Corbel" panose="020B0503020204020204" pitchFamily="34" charset="0"/>
              </a:rPr>
              <a:t>South Africa’s manufacturing output fell 1.5% year-on-year in August, driven mainly by declines in iron and steel (-5.9%) and food and beverages (-3.0%).</a:t>
            </a:r>
          </a:p>
          <a:p>
            <a:pPr marL="285750" indent="-285750" algn="just">
              <a:buFont typeface="Wingdings" panose="05000000000000000000" pitchFamily="2" charset="2"/>
              <a:buChar char="q"/>
            </a:pPr>
            <a:r>
              <a:rPr lang="en-US" sz="1400" dirty="0">
                <a:latin typeface="Corbel" panose="020B0503020204020204" pitchFamily="34" charset="0"/>
              </a:rPr>
              <a:t>The fall was largely driven by a sharp 5.9% drop in the basic iron and steel, non-ferrous metal products, and machinery division, which shaved 1.3 percentage points off total output, and a 3.0% decline in the food and beverages division, which reduced the index by another 0.7 points.</a:t>
            </a:r>
          </a:p>
          <a:p>
            <a:pPr marL="285750" indent="-285750" algn="just">
              <a:buFont typeface="Wingdings" panose="05000000000000000000" pitchFamily="2" charset="2"/>
              <a:buChar char="q"/>
            </a:pPr>
            <a:r>
              <a:rPr lang="en-US" sz="1400" dirty="0">
                <a:latin typeface="Corbel" panose="020B0503020204020204" pitchFamily="34" charset="0"/>
              </a:rPr>
              <a:t>On a seasonally adjusted monthly basis, output rose 0.4% after a 0.8% drop in July..</a:t>
            </a:r>
          </a:p>
          <a:p>
            <a:pPr marL="285750" indent="-285750" algn="just">
              <a:buFont typeface="Wingdings" panose="05000000000000000000" pitchFamily="2" charset="2"/>
              <a:buChar char="q"/>
            </a:pPr>
            <a:r>
              <a:rPr lang="en-US" sz="1400" dirty="0">
                <a:latin typeface="Corbel" panose="020B0503020204020204" pitchFamily="34" charset="0"/>
              </a:rPr>
              <a:t>The rand weakened slightly to around ZAR 17.3/USD from a one-year peak of ZAR 17.1/USD, as investors took profits following gold’s rally.</a:t>
            </a:r>
          </a:p>
          <a:p>
            <a:pPr marL="285750" indent="-285750" algn="just">
              <a:buFont typeface="Wingdings" panose="05000000000000000000" pitchFamily="2" charset="2"/>
              <a:buChar char="q"/>
            </a:pPr>
            <a:r>
              <a:rPr lang="en-US" sz="1400" dirty="0">
                <a:latin typeface="Corbel" panose="020B0503020204020204" pitchFamily="34" charset="0"/>
              </a:rPr>
              <a:t>Weak industrial output in August added pressure, though fiscal sentiment improved after the Treasury reaffirmed plans to meet 2025 budget targets.</a:t>
            </a:r>
          </a:p>
          <a:p>
            <a:pPr marL="285750" indent="-285750" algn="just">
              <a:buFont typeface="Wingdings" panose="05000000000000000000" pitchFamily="2" charset="2"/>
              <a:buChar char="q"/>
            </a:pPr>
            <a:r>
              <a:rPr lang="en-US" sz="1400" dirty="0">
                <a:latin typeface="Corbel" panose="020B0503020204020204" pitchFamily="34" charset="0"/>
              </a:rPr>
              <a:t>The Finance Minister confirmed plans to lower the inflation target to the bottom of the 3%–6% band, though no timeline was set.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330053" y="214032"/>
            <a:ext cx="6007248" cy="542867"/>
          </a:xfrm>
          <a:prstGeom prst="rect">
            <a:avLst/>
          </a:prstGeom>
        </p:spPr>
        <p:txBody>
          <a:bodyPr/>
          <a:lstStyle>
            <a:lvl1pPr>
              <a:defRPr>
                <a:latin typeface="+mj-lt"/>
                <a:ea typeface="+mj-ea"/>
                <a:cs typeface="+mj-cs"/>
              </a:defRPr>
            </a:lvl1pPr>
          </a:lstStyle>
          <a:p>
            <a:r>
              <a:rPr lang="en-GB" sz="2400" b="1" kern="0" cap="small" dirty="0">
                <a:solidFill>
                  <a:prstClr val="white"/>
                </a:solidFill>
                <a:latin typeface="Corbel" panose="020B0503020204020204" pitchFamily="34" charset="0"/>
              </a:rPr>
              <a:t>Domestic Economy and Markets Highlights</a:t>
            </a:r>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6184900" y="78063"/>
            <a:ext cx="1048894" cy="786670"/>
          </a:xfrm>
          <a:prstGeom prst="rect">
            <a:avLst/>
          </a:prstGeom>
        </p:spPr>
      </p:pic>
      <p:sp>
        <p:nvSpPr>
          <p:cNvPr id="2" name="Rectangle: Rounded Corners 1"/>
          <p:cNvSpPr/>
          <p:nvPr/>
        </p:nvSpPr>
        <p:spPr>
          <a:xfrm>
            <a:off x="318141" y="1028355"/>
            <a:ext cx="5524896" cy="331665"/>
          </a:xfrm>
          <a:prstGeom prst="roundRect">
            <a:avLst/>
          </a:prstGeom>
          <a:solidFill>
            <a:srgbClr val="002060"/>
          </a:solidFill>
          <a:ln>
            <a:noFill/>
          </a:ln>
          <a:effectLst>
            <a:glow>
              <a:schemeClr val="accent1">
                <a:alpha val="40000"/>
              </a:schemeClr>
            </a:glow>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w="63500" h="63500" prst="artDeco"/>
            <a:extrusionClr>
              <a:srgbClr val="002060"/>
            </a:extrusionClr>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Corbel" panose="020B0503020204020204" pitchFamily="34" charset="0"/>
              </a:rPr>
              <a:t>Snapshot of Key Macroeconomic Indicators</a:t>
            </a:r>
          </a:p>
        </p:txBody>
      </p:sp>
      <p:sp>
        <p:nvSpPr>
          <p:cNvPr id="8" name="TextBox 7">
            <a:extLst>
              <a:ext uri="{FF2B5EF4-FFF2-40B4-BE49-F238E27FC236}">
                <a16:creationId xmlns:a16="http://schemas.microsoft.com/office/drawing/2014/main" id="{67EC6B82-DED8-934F-554F-8A3E02C1766F}"/>
              </a:ext>
            </a:extLst>
          </p:cNvPr>
          <p:cNvSpPr txBox="1"/>
          <p:nvPr/>
        </p:nvSpPr>
        <p:spPr>
          <a:xfrm>
            <a:off x="6337301" y="2371725"/>
            <a:ext cx="5347010"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1800" b="1" dirty="0">
                <a:solidFill>
                  <a:srgbClr val="FF0000"/>
                </a:solidFill>
                <a:effectLst/>
                <a:latin typeface="Corbel" panose="020B0503020204020204" pitchFamily="34" charset="0"/>
                <a:ea typeface="+mn-ea"/>
                <a:cs typeface="+mn-cs"/>
                <a:sym typeface="Wingdings 3" panose="05040102010807070707" pitchFamily="18" charset="2"/>
              </a:rPr>
              <a:t>             </a:t>
            </a:r>
            <a:endParaRPr lang="en-US" sz="1800" dirty="0">
              <a:solidFill>
                <a:srgbClr val="00B050"/>
              </a:solidFill>
              <a:latin typeface="Corbel" panose="020B0503020204020204" pitchFamily="34" charset="0"/>
            </a:endParaRPr>
          </a:p>
        </p:txBody>
      </p:sp>
      <p:graphicFrame>
        <p:nvGraphicFramePr>
          <p:cNvPr id="3" name="Table 5">
            <a:extLst>
              <a:ext uri="{FF2B5EF4-FFF2-40B4-BE49-F238E27FC236}">
                <a16:creationId xmlns:a16="http://schemas.microsoft.com/office/drawing/2014/main" id="{D3C79BA1-EFCA-CBDA-C9A3-9712F5B069D4}"/>
              </a:ext>
            </a:extLst>
          </p:cNvPr>
          <p:cNvGraphicFramePr>
            <a:graphicFrameLocks noGrp="1"/>
          </p:cNvGraphicFramePr>
          <p:nvPr>
            <p:extLst>
              <p:ext uri="{D42A27DB-BD31-4B8C-83A1-F6EECF244321}">
                <p14:modId xmlns:p14="http://schemas.microsoft.com/office/powerpoint/2010/main" val="2505462301"/>
              </p:ext>
            </p:extLst>
          </p:nvPr>
        </p:nvGraphicFramePr>
        <p:xfrm>
          <a:off x="318141" y="1431299"/>
          <a:ext cx="9981558" cy="5848380"/>
        </p:xfrm>
        <a:graphic>
          <a:graphicData uri="http://schemas.openxmlformats.org/drawingml/2006/table">
            <a:tbl>
              <a:tblPr firstRow="1" bandRow="1">
                <a:tableStyleId>{8EC20E35-A176-4012-BC5E-935CFFF8708E}</a:tableStyleId>
              </a:tblPr>
              <a:tblGrid>
                <a:gridCol w="3098480">
                  <a:extLst>
                    <a:ext uri="{9D8B030D-6E8A-4147-A177-3AD203B41FA5}">
                      <a16:colId xmlns:a16="http://schemas.microsoft.com/office/drawing/2014/main" val="20000"/>
                    </a:ext>
                  </a:extLst>
                </a:gridCol>
                <a:gridCol w="2838206">
                  <a:extLst>
                    <a:ext uri="{9D8B030D-6E8A-4147-A177-3AD203B41FA5}">
                      <a16:colId xmlns:a16="http://schemas.microsoft.com/office/drawing/2014/main" val="20001"/>
                    </a:ext>
                  </a:extLst>
                </a:gridCol>
                <a:gridCol w="2130027">
                  <a:extLst>
                    <a:ext uri="{9D8B030D-6E8A-4147-A177-3AD203B41FA5}">
                      <a16:colId xmlns:a16="http://schemas.microsoft.com/office/drawing/2014/main" val="20002"/>
                    </a:ext>
                  </a:extLst>
                </a:gridCol>
                <a:gridCol w="1914845">
                  <a:extLst>
                    <a:ext uri="{9D8B030D-6E8A-4147-A177-3AD203B41FA5}">
                      <a16:colId xmlns:a16="http://schemas.microsoft.com/office/drawing/2014/main" val="20003"/>
                    </a:ext>
                  </a:extLst>
                </a:gridCol>
              </a:tblGrid>
              <a:tr h="323586">
                <a:tc>
                  <a:txBody>
                    <a:bodyPr/>
                    <a:lstStyle/>
                    <a:p>
                      <a:pPr algn="ctr"/>
                      <a:r>
                        <a:rPr lang="en-GB" sz="1750" b="1" dirty="0">
                          <a:latin typeface="Corbel" panose="020B0503020204020204" pitchFamily="34" charset="0"/>
                        </a:rPr>
                        <a:t>Indicators</a:t>
                      </a:r>
                      <a:endParaRPr lang="en-US" sz="1750" b="1" dirty="0">
                        <a:latin typeface="Corbel" panose="020B0503020204020204" pitchFamily="34" charset="0"/>
                      </a:endParaRPr>
                    </a:p>
                  </a:txBody>
                  <a:tcPr marL="83127" marR="83127">
                    <a:solidFill>
                      <a:srgbClr val="002060"/>
                    </a:solidFill>
                  </a:tcPr>
                </a:tc>
                <a:tc>
                  <a:txBody>
                    <a:bodyPr/>
                    <a:lstStyle/>
                    <a:p>
                      <a:pPr algn="ctr"/>
                      <a:r>
                        <a:rPr lang="en-GB" sz="1750" b="1" dirty="0">
                          <a:latin typeface="Corbel" panose="020B0503020204020204" pitchFamily="34" charset="0"/>
                        </a:rPr>
                        <a:t>Current</a:t>
                      </a:r>
                      <a:endParaRPr lang="en-US" sz="1750" b="1" dirty="0">
                        <a:latin typeface="Corbel" panose="020B0503020204020204" pitchFamily="34" charset="0"/>
                      </a:endParaRPr>
                    </a:p>
                  </a:txBody>
                  <a:tcPr marL="83127" marR="83127">
                    <a:solidFill>
                      <a:srgbClr val="002060"/>
                    </a:solidFill>
                  </a:tcPr>
                </a:tc>
                <a:tc>
                  <a:txBody>
                    <a:bodyPr/>
                    <a:lstStyle/>
                    <a:p>
                      <a:pPr algn="ctr"/>
                      <a:r>
                        <a:rPr lang="en-GB" sz="1750" b="1" dirty="0">
                          <a:latin typeface="Corbel" panose="020B0503020204020204" pitchFamily="34" charset="0"/>
                        </a:rPr>
                        <a:t>Previous</a:t>
                      </a:r>
                      <a:endParaRPr lang="en-US" sz="1750" b="1" dirty="0">
                        <a:latin typeface="Corbel" panose="020B0503020204020204" pitchFamily="34" charset="0"/>
                      </a:endParaRPr>
                    </a:p>
                  </a:txBody>
                  <a:tcPr marL="83127" marR="83127">
                    <a:solidFill>
                      <a:srgbClr val="002060"/>
                    </a:solidFill>
                  </a:tcPr>
                </a:tc>
                <a:tc>
                  <a:txBody>
                    <a:bodyPr/>
                    <a:lstStyle/>
                    <a:p>
                      <a:pPr algn="ctr"/>
                      <a:endParaRPr lang="en-US" sz="1750" b="1" dirty="0">
                        <a:latin typeface="Corbel" panose="020B0503020204020204" pitchFamily="34" charset="0"/>
                      </a:endParaRPr>
                    </a:p>
                  </a:txBody>
                  <a:tcPr marL="83127" marR="83127">
                    <a:solidFill>
                      <a:srgbClr val="002060"/>
                    </a:solidFill>
                  </a:tcPr>
                </a:tc>
                <a:extLst>
                  <a:ext uri="{0D108BD9-81ED-4DB2-BD59-A6C34878D82A}">
                    <a16:rowId xmlns:a16="http://schemas.microsoft.com/office/drawing/2014/main" val="10000"/>
                  </a:ext>
                </a:extLst>
              </a:tr>
              <a:tr h="564554">
                <a:tc>
                  <a:txBody>
                    <a:bodyPr/>
                    <a:lstStyle/>
                    <a:p>
                      <a:pPr algn="ctr"/>
                      <a:r>
                        <a:rPr lang="en-GB" sz="1500" b="1" dirty="0">
                          <a:latin typeface="Corbel" panose="020B0503020204020204" pitchFamily="34" charset="0"/>
                        </a:rPr>
                        <a:t>Inflation rate</a:t>
                      </a:r>
                      <a:endParaRPr lang="en-US" sz="1500" b="1" dirty="0">
                        <a:latin typeface="Corbel" panose="020B0503020204020204" pitchFamily="34" charset="0"/>
                      </a:endParaRPr>
                    </a:p>
                  </a:txBody>
                  <a:tcPr marL="83127" marR="83127"/>
                </a:tc>
                <a:tc>
                  <a:txBody>
                    <a:bodyPr/>
                    <a:lstStyle/>
                    <a:p>
                      <a:pPr algn="ctr"/>
                      <a:r>
                        <a:rPr lang="en-US" sz="1500" b="0" dirty="0">
                          <a:latin typeface="Corbel" panose="020B0503020204020204" pitchFamily="34" charset="0"/>
                        </a:rPr>
                        <a:t>20.12%</a:t>
                      </a:r>
                    </a:p>
                    <a:p>
                      <a:pPr algn="ctr"/>
                      <a:r>
                        <a:rPr lang="en-US" sz="1500" b="0" dirty="0">
                          <a:latin typeface="Corbel" panose="020B0503020204020204" pitchFamily="34" charset="0"/>
                        </a:rPr>
                        <a:t>(Sep 2025)</a:t>
                      </a:r>
                    </a:p>
                  </a:txBody>
                  <a:tcPr marL="83127" marR="83127"/>
                </a:tc>
                <a:tc>
                  <a:txBody>
                    <a:bodyPr/>
                    <a:lstStyle/>
                    <a:p>
                      <a:pPr algn="ctr"/>
                      <a:r>
                        <a:rPr lang="en-US" sz="1500" b="0" dirty="0">
                          <a:latin typeface="Corbel" panose="020B0503020204020204" pitchFamily="34" charset="0"/>
                        </a:rPr>
                        <a:t>21.88%</a:t>
                      </a:r>
                    </a:p>
                    <a:p>
                      <a:pPr algn="ctr"/>
                      <a:r>
                        <a:rPr lang="en-US" sz="1500" b="0" dirty="0">
                          <a:latin typeface="Corbel" panose="020B0503020204020204" pitchFamily="34" charset="0"/>
                        </a:rPr>
                        <a:t>(July 2025)</a:t>
                      </a:r>
                    </a:p>
                  </a:txBody>
                  <a:tcPr marL="83127" marR="83127"/>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1500" dirty="0">
                          <a:solidFill>
                            <a:srgbClr val="00B050"/>
                          </a:solidFill>
                          <a:latin typeface="Corbel" panose="020B0503020204020204" pitchFamily="34" charset="0"/>
                          <a:sym typeface="Wingdings 3" panose="05040102010807070707" pitchFamily="18" charset="2"/>
                        </a:rPr>
                        <a:t></a:t>
                      </a:r>
                    </a:p>
                    <a:p>
                      <a:pPr marL="0" marR="0" lvl="0" indent="0" algn="ctr" defTabSz="914400" eaLnBrk="1" fontAlgn="auto" latinLnBrk="0" hangingPunct="1">
                        <a:lnSpc>
                          <a:spcPct val="100000"/>
                        </a:lnSpc>
                        <a:spcBef>
                          <a:spcPts val="0"/>
                        </a:spcBef>
                        <a:spcAft>
                          <a:spcPts val="0"/>
                        </a:spcAft>
                        <a:buClrTx/>
                        <a:buSzTx/>
                        <a:buFontTx/>
                        <a:buNone/>
                        <a:defRPr/>
                      </a:pPr>
                      <a:r>
                        <a:rPr lang="en-US" sz="1500" dirty="0">
                          <a:latin typeface="Corbel" panose="020B0503020204020204" pitchFamily="34" charset="0"/>
                          <a:sym typeface="Wingdings 3" panose="05040102010807070707" pitchFamily="18" charset="2"/>
                        </a:rPr>
                        <a:t>(176 bps)</a:t>
                      </a:r>
                      <a:endParaRPr lang="en-US" sz="1500" dirty="0">
                        <a:latin typeface="Corbel" panose="020B0503020204020204" pitchFamily="34" charset="0"/>
                      </a:endParaRPr>
                    </a:p>
                  </a:txBody>
                  <a:tcPr marL="83127" marR="83127"/>
                </a:tc>
                <a:extLst>
                  <a:ext uri="{0D108BD9-81ED-4DB2-BD59-A6C34878D82A}">
                    <a16:rowId xmlns:a16="http://schemas.microsoft.com/office/drawing/2014/main" val="10001"/>
                  </a:ext>
                </a:extLst>
              </a:tr>
              <a:tr h="564554">
                <a:tc>
                  <a:txBody>
                    <a:bodyPr/>
                    <a:lstStyle/>
                    <a:p>
                      <a:pPr algn="ctr"/>
                      <a:r>
                        <a:rPr lang="en-GB" sz="1500" b="1" dirty="0">
                          <a:latin typeface="Corbel" panose="020B0503020204020204" pitchFamily="34" charset="0"/>
                        </a:rPr>
                        <a:t>MPR</a:t>
                      </a:r>
                      <a:endParaRPr lang="en-US" sz="1500" b="1" dirty="0">
                        <a:latin typeface="Corbel" panose="020B0503020204020204" pitchFamily="34" charset="0"/>
                      </a:endParaRPr>
                    </a:p>
                  </a:txBody>
                  <a:tcPr marL="83127" marR="83127"/>
                </a:tc>
                <a:tc>
                  <a:txBody>
                    <a:bodyPr/>
                    <a:lstStyle/>
                    <a:p>
                      <a:pPr algn="ctr"/>
                      <a:r>
                        <a:rPr lang="en-US" sz="1500" b="0" dirty="0">
                          <a:latin typeface="Corbel" panose="020B0503020204020204" pitchFamily="34" charset="0"/>
                        </a:rPr>
                        <a:t>27.00%</a:t>
                      </a:r>
                    </a:p>
                    <a:p>
                      <a:pPr algn="ctr"/>
                      <a:r>
                        <a:rPr lang="en-US" sz="1500" b="0" dirty="0">
                          <a:latin typeface="Corbel" panose="020B0503020204020204" pitchFamily="34" charset="0"/>
                        </a:rPr>
                        <a:t>(Sep 2025)</a:t>
                      </a:r>
                    </a:p>
                  </a:txBody>
                  <a:tcPr marL="83127" marR="83127"/>
                </a:tc>
                <a:tc>
                  <a:txBody>
                    <a:bodyPr/>
                    <a:lstStyle/>
                    <a:p>
                      <a:pPr algn="ctr"/>
                      <a:r>
                        <a:rPr lang="en-US" sz="1500" b="0" dirty="0">
                          <a:latin typeface="Corbel" panose="020B0503020204020204" pitchFamily="34" charset="0"/>
                        </a:rPr>
                        <a:t>27.50%</a:t>
                      </a:r>
                    </a:p>
                    <a:p>
                      <a:pPr algn="ctr"/>
                      <a:r>
                        <a:rPr lang="en-US" sz="1500" b="0" dirty="0">
                          <a:latin typeface="Corbel" panose="020B0503020204020204" pitchFamily="34" charset="0"/>
                        </a:rPr>
                        <a:t>(July  2025)</a:t>
                      </a:r>
                    </a:p>
                  </a:txBody>
                  <a:tcPr marL="83127" marR="83127"/>
                </a:tc>
                <a:tc>
                  <a:txBody>
                    <a:bodyPr/>
                    <a:lstStyle/>
                    <a:p>
                      <a:pPr marL="0" marR="0" lvl="0" indent="0" algn="ctr" defTabSz="914400" eaLnBrk="1" fontAlgn="auto" latinLnBrk="0" hangingPunct="1">
                        <a:lnSpc>
                          <a:spcPct val="100000"/>
                        </a:lnSpc>
                        <a:spcBef>
                          <a:spcPts val="0"/>
                        </a:spcBef>
                        <a:spcAft>
                          <a:spcPts val="0"/>
                        </a:spcAft>
                        <a:buClrTx/>
                        <a:buSzTx/>
                        <a:buFontTx/>
                        <a:buNone/>
                        <a:defRPr/>
                      </a:pPr>
                      <a:endParaRPr lang="en-US" sz="1500" dirty="0">
                        <a:solidFill>
                          <a:srgbClr val="FF0000"/>
                        </a:solidFill>
                        <a:latin typeface="Corbel" panose="020B0503020204020204" pitchFamily="34" charset="0"/>
                        <a:sym typeface="Wingdings 3" panose="05040102010807070707" pitchFamily="18" charset="2"/>
                      </a:endParaRPr>
                    </a:p>
                    <a:p>
                      <a:pPr marL="0" marR="0" lvl="0" indent="0" algn="ctr" defTabSz="914400" eaLnBrk="1" fontAlgn="auto" latinLnBrk="0" hangingPunct="1">
                        <a:lnSpc>
                          <a:spcPct val="100000"/>
                        </a:lnSpc>
                        <a:spcBef>
                          <a:spcPts val="0"/>
                        </a:spcBef>
                        <a:spcAft>
                          <a:spcPts val="0"/>
                        </a:spcAft>
                        <a:buClrTx/>
                        <a:buSzTx/>
                        <a:buFontTx/>
                        <a:buNone/>
                        <a:defRPr/>
                      </a:pPr>
                      <a:r>
                        <a:rPr lang="en-US" sz="1500" dirty="0">
                          <a:latin typeface="Corbel" panose="020B0503020204020204" pitchFamily="34" charset="0"/>
                          <a:sym typeface="Wingdings 3" panose="05040102010807070707" pitchFamily="18" charset="2"/>
                        </a:rPr>
                        <a:t>(50 bps)</a:t>
                      </a:r>
                      <a:endParaRPr lang="en-US" sz="1500" dirty="0">
                        <a:latin typeface="Corbel" panose="020B0503020204020204" pitchFamily="34" charset="0"/>
                      </a:endParaRPr>
                    </a:p>
                  </a:txBody>
                  <a:tcPr marL="83127" marR="83127"/>
                </a:tc>
                <a:extLst>
                  <a:ext uri="{0D108BD9-81ED-4DB2-BD59-A6C34878D82A}">
                    <a16:rowId xmlns:a16="http://schemas.microsoft.com/office/drawing/2014/main" val="10002"/>
                  </a:ext>
                </a:extLst>
              </a:tr>
              <a:tr h="564554">
                <a:tc>
                  <a:txBody>
                    <a:bodyPr/>
                    <a:lstStyle/>
                    <a:p>
                      <a:pPr algn="ctr"/>
                      <a:r>
                        <a:rPr lang="en-GB" sz="1500" b="1" dirty="0">
                          <a:latin typeface="Corbel" panose="020B0503020204020204" pitchFamily="34" charset="0"/>
                        </a:rPr>
                        <a:t>Quarterly </a:t>
                      </a:r>
                    </a:p>
                    <a:p>
                      <a:pPr algn="ctr"/>
                      <a:r>
                        <a:rPr lang="en-GB" sz="1500" b="1" dirty="0">
                          <a:latin typeface="Corbel" panose="020B0503020204020204" pitchFamily="34" charset="0"/>
                        </a:rPr>
                        <a:t>GDP Growth Rate</a:t>
                      </a:r>
                      <a:endParaRPr lang="en-US" sz="1500" b="1" dirty="0">
                        <a:latin typeface="Corbel" panose="020B0503020204020204" pitchFamily="34" charset="0"/>
                      </a:endParaRPr>
                    </a:p>
                  </a:txBody>
                  <a:tcPr marL="83127" marR="83127"/>
                </a:tc>
                <a:tc>
                  <a:txBody>
                    <a:bodyPr/>
                    <a:lstStyle/>
                    <a:p>
                      <a:pPr algn="ctr"/>
                      <a:r>
                        <a:rPr lang="en-US" sz="1500" b="0" dirty="0">
                          <a:latin typeface="Corbel" panose="020B0503020204020204" pitchFamily="34" charset="0"/>
                        </a:rPr>
                        <a:t>4.23% </a:t>
                      </a:r>
                    </a:p>
                    <a:p>
                      <a:pPr algn="ctr"/>
                      <a:r>
                        <a:rPr lang="en-US" sz="1500" b="0" dirty="0">
                          <a:latin typeface="Corbel" panose="020B0503020204020204" pitchFamily="34" charset="0"/>
                        </a:rPr>
                        <a:t>(Q2 2025; y/y)</a:t>
                      </a:r>
                    </a:p>
                  </a:txBody>
                  <a:tcPr marL="83127" marR="83127"/>
                </a:tc>
                <a:tc>
                  <a:txBody>
                    <a:bodyPr/>
                    <a:lstStyle/>
                    <a:p>
                      <a:pPr algn="ctr"/>
                      <a:r>
                        <a:rPr lang="en-US" sz="1500" b="0" dirty="0">
                          <a:latin typeface="Corbel" panose="020B0503020204020204" pitchFamily="34" charset="0"/>
                        </a:rPr>
                        <a:t>3.13%</a:t>
                      </a:r>
                    </a:p>
                    <a:p>
                      <a:pPr algn="ctr"/>
                      <a:r>
                        <a:rPr lang="en-US" sz="1500" b="0" dirty="0">
                          <a:latin typeface="Corbel" panose="020B0503020204020204" pitchFamily="34" charset="0"/>
                        </a:rPr>
                        <a:t>(Q1 2025; y/y)</a:t>
                      </a:r>
                    </a:p>
                  </a:txBody>
                  <a:tcPr marL="83127" marR="83127"/>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1500" dirty="0">
                          <a:solidFill>
                            <a:srgbClr val="00B050"/>
                          </a:solidFill>
                          <a:latin typeface="Corbel" panose="020B0503020204020204" pitchFamily="34" charset="0"/>
                          <a:sym typeface="Wingdings 3" panose="05040102010807070707" pitchFamily="18" charset="2"/>
                        </a:rPr>
                        <a:t></a:t>
                      </a:r>
                    </a:p>
                    <a:p>
                      <a:pPr marL="0" marR="0" lvl="0" indent="0" algn="ctr" defTabSz="914400" eaLnBrk="1" fontAlgn="auto" latinLnBrk="0" hangingPunct="1">
                        <a:lnSpc>
                          <a:spcPct val="100000"/>
                        </a:lnSpc>
                        <a:spcBef>
                          <a:spcPts val="0"/>
                        </a:spcBef>
                        <a:spcAft>
                          <a:spcPts val="0"/>
                        </a:spcAft>
                        <a:buClrTx/>
                        <a:buSzTx/>
                        <a:buFontTx/>
                        <a:buNone/>
                        <a:defRPr/>
                      </a:pPr>
                      <a:r>
                        <a:rPr lang="en-US" sz="1500" dirty="0">
                          <a:latin typeface="Corbel" panose="020B0503020204020204" pitchFamily="34" charset="0"/>
                        </a:rPr>
                        <a:t>(110bps)</a:t>
                      </a:r>
                    </a:p>
                  </a:txBody>
                  <a:tcPr marL="83127" marR="83127"/>
                </a:tc>
                <a:extLst>
                  <a:ext uri="{0D108BD9-81ED-4DB2-BD59-A6C34878D82A}">
                    <a16:rowId xmlns:a16="http://schemas.microsoft.com/office/drawing/2014/main" val="10003"/>
                  </a:ext>
                </a:extLst>
              </a:tr>
              <a:tr h="678389">
                <a:tc>
                  <a:txBody>
                    <a:bodyPr/>
                    <a:lstStyle/>
                    <a:p>
                      <a:pPr algn="ctr"/>
                      <a:r>
                        <a:rPr lang="en-US" sz="1500" b="1" dirty="0">
                          <a:latin typeface="Corbel" panose="020B0503020204020204" pitchFamily="34" charset="0"/>
                        </a:rPr>
                        <a:t>Yearly</a:t>
                      </a:r>
                    </a:p>
                    <a:p>
                      <a:pPr algn="ctr"/>
                      <a:r>
                        <a:rPr lang="en-US" sz="1500" b="1" dirty="0">
                          <a:latin typeface="Corbel" panose="020B0503020204020204" pitchFamily="34" charset="0"/>
                        </a:rPr>
                        <a:t>GDP Growth Rate</a:t>
                      </a:r>
                    </a:p>
                  </a:txBody>
                  <a:tcPr marL="83127" marR="83127"/>
                </a:tc>
                <a:tc>
                  <a:txBody>
                    <a:bodyPr/>
                    <a:lstStyle/>
                    <a:p>
                      <a:pPr algn="ctr"/>
                      <a:r>
                        <a:rPr lang="en-US" sz="1500" b="0" dirty="0">
                          <a:latin typeface="Corbel" panose="020B0503020204020204" pitchFamily="34" charset="0"/>
                        </a:rPr>
                        <a:t>3.38%</a:t>
                      </a:r>
                    </a:p>
                    <a:p>
                      <a:pPr algn="ctr"/>
                      <a:r>
                        <a:rPr lang="en-US" sz="1500" b="0" dirty="0">
                          <a:latin typeface="Corbel" panose="020B0503020204020204" pitchFamily="34" charset="0"/>
                        </a:rPr>
                        <a:t>(FY 2024; y/y)</a:t>
                      </a:r>
                    </a:p>
                  </a:txBody>
                  <a:tcPr marL="83127" marR="83127"/>
                </a:tc>
                <a:tc>
                  <a:txBody>
                    <a:bodyPr/>
                    <a:lstStyle/>
                    <a:p>
                      <a:pPr algn="ctr"/>
                      <a:r>
                        <a:rPr lang="en-US" sz="1500" b="0" dirty="0">
                          <a:latin typeface="Corbel" panose="020B0503020204020204" pitchFamily="34" charset="0"/>
                        </a:rPr>
                        <a:t>3.04%</a:t>
                      </a:r>
                    </a:p>
                    <a:p>
                      <a:pPr algn="ctr"/>
                      <a:r>
                        <a:rPr lang="en-US" sz="1500" b="0" dirty="0">
                          <a:latin typeface="Corbel" panose="020B0503020204020204" pitchFamily="34" charset="0"/>
                        </a:rPr>
                        <a:t>(FY 2023; y/y)</a:t>
                      </a:r>
                    </a:p>
                  </a:txBody>
                  <a:tcPr marL="83127" marR="83127"/>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1500" dirty="0">
                          <a:solidFill>
                            <a:srgbClr val="00B050"/>
                          </a:solidFill>
                          <a:latin typeface="Corbel" panose="020B0503020204020204" pitchFamily="34" charset="0"/>
                          <a:sym typeface="Wingdings 3" panose="05040102010807070707" pitchFamily="18" charset="2"/>
                        </a:rPr>
                        <a:t></a:t>
                      </a:r>
                      <a:endParaRPr lang="en-US" sz="1500" dirty="0">
                        <a:solidFill>
                          <a:srgbClr val="00B050"/>
                        </a:solidFill>
                        <a:latin typeface="Corbel" panose="020B0503020204020204" pitchFamily="34" charset="0"/>
                      </a:endParaRPr>
                    </a:p>
                    <a:p>
                      <a:pPr marL="0" marR="0" lvl="0" indent="0" algn="ctr" defTabSz="914400" eaLnBrk="1" fontAlgn="auto" latinLnBrk="0" hangingPunct="1">
                        <a:lnSpc>
                          <a:spcPct val="100000"/>
                        </a:lnSpc>
                        <a:spcBef>
                          <a:spcPts val="0"/>
                        </a:spcBef>
                        <a:spcAft>
                          <a:spcPts val="0"/>
                        </a:spcAft>
                        <a:buClrTx/>
                        <a:buSzTx/>
                        <a:buFontTx/>
                        <a:buNone/>
                        <a:defRPr/>
                      </a:pPr>
                      <a:r>
                        <a:rPr lang="en-US" sz="1500" dirty="0">
                          <a:latin typeface="Corbel" panose="020B0503020204020204" pitchFamily="34" charset="0"/>
                        </a:rPr>
                        <a:t>(34 bps)</a:t>
                      </a:r>
                    </a:p>
                  </a:txBody>
                  <a:tcPr marL="83127" marR="83127"/>
                </a:tc>
                <a:extLst>
                  <a:ext uri="{0D108BD9-81ED-4DB2-BD59-A6C34878D82A}">
                    <a16:rowId xmlns:a16="http://schemas.microsoft.com/office/drawing/2014/main" val="10004"/>
                  </a:ext>
                </a:extLst>
              </a:tr>
              <a:tr h="564554">
                <a:tc>
                  <a:txBody>
                    <a:bodyPr/>
                    <a:lstStyle/>
                    <a:p>
                      <a:pPr algn="ctr"/>
                      <a:r>
                        <a:rPr lang="en-GB" sz="1500" b="1" dirty="0">
                          <a:latin typeface="Corbel" panose="020B0503020204020204" pitchFamily="34" charset="0"/>
                        </a:rPr>
                        <a:t>GDP (Nominal) </a:t>
                      </a:r>
                      <a:endParaRPr lang="en-US" sz="1500" b="1" dirty="0">
                        <a:latin typeface="Corbel" panose="020B0503020204020204" pitchFamily="34" charset="0"/>
                      </a:endParaRPr>
                    </a:p>
                  </a:txBody>
                  <a:tcPr marL="83127" marR="83127"/>
                </a:tc>
                <a:tc>
                  <a:txBody>
                    <a:bodyPr/>
                    <a:lstStyle/>
                    <a:p>
                      <a:pPr algn="ctr"/>
                      <a:r>
                        <a:rPr lang="en-GB" sz="1500" b="0" strike="dblStrike" baseline="0" dirty="0">
                          <a:latin typeface="Corbel" panose="020B0503020204020204" pitchFamily="34" charset="0"/>
                        </a:rPr>
                        <a:t>N</a:t>
                      </a:r>
                      <a:r>
                        <a:rPr lang="en-GB" sz="1500" b="0" dirty="0">
                          <a:latin typeface="Corbel" panose="020B0503020204020204" pitchFamily="34" charset="0"/>
                        </a:rPr>
                        <a:t>100.73 Trn</a:t>
                      </a:r>
                    </a:p>
                    <a:p>
                      <a:pPr algn="ctr"/>
                      <a:r>
                        <a:rPr lang="en-GB" sz="1500" b="0" dirty="0">
                          <a:latin typeface="Corbel" panose="020B0503020204020204" pitchFamily="34" charset="0"/>
                        </a:rPr>
                        <a:t>(Q2 2025)</a:t>
                      </a:r>
                      <a:endParaRPr lang="en-US" sz="1500" b="0" dirty="0">
                        <a:latin typeface="Corbel" panose="020B0503020204020204" pitchFamily="34" charset="0"/>
                      </a:endParaRPr>
                    </a:p>
                  </a:txBody>
                  <a:tcPr marL="83127" marR="83127"/>
                </a:tc>
                <a:tc>
                  <a:txBody>
                    <a:bodyPr/>
                    <a:lstStyle/>
                    <a:p>
                      <a:pPr algn="ctr"/>
                      <a:r>
                        <a:rPr lang="en-GB" sz="1500" b="0" strike="dblStrike" baseline="0" dirty="0">
                          <a:latin typeface="Corbel" panose="020B0503020204020204" pitchFamily="34" charset="0"/>
                        </a:rPr>
                        <a:t>N</a:t>
                      </a:r>
                      <a:r>
                        <a:rPr lang="en-GB" sz="1500" b="0" dirty="0">
                          <a:latin typeface="Corbel" panose="020B0503020204020204" pitchFamily="34" charset="0"/>
                        </a:rPr>
                        <a:t>94.051Trn</a:t>
                      </a:r>
                    </a:p>
                    <a:p>
                      <a:pPr algn="ctr"/>
                      <a:r>
                        <a:rPr lang="en-GB" sz="1500" b="0" dirty="0">
                          <a:latin typeface="Corbel" panose="020B0503020204020204" pitchFamily="34" charset="0"/>
                        </a:rPr>
                        <a:t>(Q1 2025)</a:t>
                      </a:r>
                      <a:endParaRPr lang="en-US" sz="1500" b="0" dirty="0">
                        <a:latin typeface="Corbel" panose="020B0503020204020204" pitchFamily="34" charset="0"/>
                      </a:endParaRPr>
                    </a:p>
                  </a:txBody>
                  <a:tcPr marL="83127" marR="83127"/>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1500" dirty="0">
                          <a:solidFill>
                            <a:srgbClr val="00B050"/>
                          </a:solidFill>
                          <a:latin typeface="Corbel" panose="020B0503020204020204" pitchFamily="34" charset="0"/>
                          <a:sym typeface="Wingdings 3" panose="05040102010807070707" pitchFamily="18" charset="2"/>
                        </a:rPr>
                        <a:t></a:t>
                      </a:r>
                      <a:endParaRPr lang="en-US" sz="1500" dirty="0">
                        <a:solidFill>
                          <a:srgbClr val="00B050"/>
                        </a:solidFill>
                        <a:latin typeface="Corbel" panose="020B0503020204020204" pitchFamily="34" charset="0"/>
                      </a:endParaRPr>
                    </a:p>
                    <a:p>
                      <a:pPr marL="0" marR="0" lvl="0" indent="0" algn="ctr" defTabSz="914400" eaLnBrk="1" fontAlgn="auto" latinLnBrk="0" hangingPunct="1">
                        <a:lnSpc>
                          <a:spcPct val="100000"/>
                        </a:lnSpc>
                        <a:spcBef>
                          <a:spcPts val="0"/>
                        </a:spcBef>
                        <a:spcAft>
                          <a:spcPts val="0"/>
                        </a:spcAft>
                        <a:buClrTx/>
                        <a:buSzTx/>
                        <a:buFontTx/>
                        <a:buNone/>
                        <a:defRPr/>
                      </a:pPr>
                      <a:r>
                        <a:rPr lang="en-US" sz="1500" dirty="0">
                          <a:latin typeface="Corbel" panose="020B0503020204020204" pitchFamily="34" charset="0"/>
                        </a:rPr>
                        <a:t>(7.1%)</a:t>
                      </a:r>
                    </a:p>
                  </a:txBody>
                  <a:tcPr marL="83127" marR="83127"/>
                </a:tc>
                <a:extLst>
                  <a:ext uri="{0D108BD9-81ED-4DB2-BD59-A6C34878D82A}">
                    <a16:rowId xmlns:a16="http://schemas.microsoft.com/office/drawing/2014/main" val="10005"/>
                  </a:ext>
                </a:extLst>
              </a:tr>
              <a:tr h="564554">
                <a:tc>
                  <a:txBody>
                    <a:bodyPr/>
                    <a:lstStyle/>
                    <a:p>
                      <a:pPr algn="ctr"/>
                      <a:r>
                        <a:rPr lang="en-GB" sz="1500" b="1" dirty="0">
                          <a:latin typeface="Corbel" panose="020B0503020204020204" pitchFamily="34" charset="0"/>
                        </a:rPr>
                        <a:t>Brent Crude oil price</a:t>
                      </a:r>
                      <a:endParaRPr lang="en-US" sz="1500" b="1" dirty="0">
                        <a:latin typeface="Corbel" panose="020B0503020204020204" pitchFamily="34" charset="0"/>
                      </a:endParaRPr>
                    </a:p>
                  </a:txBody>
                  <a:tcPr marL="83127" marR="83127"/>
                </a:tc>
                <a:tc>
                  <a:txBody>
                    <a:bodyPr/>
                    <a:lstStyle/>
                    <a:p>
                      <a:pPr algn="ctr"/>
                      <a:r>
                        <a:rPr lang="en-US" sz="1500" b="0" dirty="0">
                          <a:latin typeface="Corbel" panose="020B0503020204020204" pitchFamily="34" charset="0"/>
                        </a:rPr>
                        <a:t>$</a:t>
                      </a:r>
                      <a:r>
                        <a:rPr lang="en-US" sz="1500" dirty="0">
                          <a:latin typeface="Corbel" panose="020B0503020204020204" pitchFamily="34" charset="0"/>
                        </a:rPr>
                        <a:t>62.73</a:t>
                      </a:r>
                    </a:p>
                    <a:p>
                      <a:pPr algn="ctr"/>
                      <a:r>
                        <a:rPr lang="en-GB" sz="1500" dirty="0">
                          <a:latin typeface="Corbel" panose="020B0503020204020204" pitchFamily="34" charset="0"/>
                        </a:rPr>
                        <a:t>(10/10/25)</a:t>
                      </a:r>
                      <a:endParaRPr lang="en-US" sz="1500" dirty="0">
                        <a:latin typeface="Corbel" panose="020B0503020204020204" pitchFamily="34" charset="0"/>
                      </a:endParaRPr>
                    </a:p>
                  </a:txBody>
                  <a:tcPr marL="83127" marR="83127"/>
                </a:tc>
                <a:tc>
                  <a:txBody>
                    <a:bodyPr/>
                    <a:lstStyle/>
                    <a:p>
                      <a:pPr algn="ctr"/>
                      <a:r>
                        <a:rPr lang="en-US" sz="1500" b="0" dirty="0">
                          <a:latin typeface="Corbel" panose="020B0503020204020204" pitchFamily="34" charset="0"/>
                        </a:rPr>
                        <a:t>$</a:t>
                      </a:r>
                      <a:r>
                        <a:rPr lang="en-US" sz="1500" dirty="0">
                          <a:latin typeface="Corbel" panose="020B0503020204020204" pitchFamily="34" charset="0"/>
                        </a:rPr>
                        <a:t>64.35</a:t>
                      </a:r>
                    </a:p>
                    <a:p>
                      <a:pPr algn="ctr"/>
                      <a:r>
                        <a:rPr lang="en-GB" sz="1500" dirty="0">
                          <a:latin typeface="Corbel" panose="020B0503020204020204" pitchFamily="34" charset="0"/>
                        </a:rPr>
                        <a:t>(03/10/25)</a:t>
                      </a:r>
                      <a:endParaRPr lang="en-US" sz="1500" dirty="0">
                        <a:latin typeface="Corbel" panose="020B0503020204020204" pitchFamily="34" charset="0"/>
                      </a:endParaRPr>
                    </a:p>
                  </a:txBody>
                  <a:tcPr marL="83127" marR="83127"/>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1500" b="1" dirty="0">
                          <a:solidFill>
                            <a:srgbClr val="FF0000"/>
                          </a:solidFill>
                          <a:effectLst/>
                          <a:latin typeface="Corbel" panose="020B0503020204020204" pitchFamily="34" charset="0"/>
                          <a:ea typeface="+mn-ea"/>
                          <a:cs typeface="+mn-cs"/>
                          <a:sym typeface="Wingdings 3" panose="05040102010807070707" pitchFamily="18" charset="2"/>
                        </a:rPr>
                        <a:t></a:t>
                      </a:r>
                      <a:endParaRPr lang="en-US" sz="1500" dirty="0">
                        <a:solidFill>
                          <a:srgbClr val="00B050"/>
                        </a:solidFill>
                        <a:latin typeface="Corbel" panose="020B0503020204020204" pitchFamily="34" charset="0"/>
                      </a:endParaRPr>
                    </a:p>
                    <a:p>
                      <a:pPr marL="0" marR="0" lvl="0" indent="0" algn="ctr" defTabSz="914400" eaLnBrk="1" fontAlgn="auto" latinLnBrk="0" hangingPunct="1">
                        <a:lnSpc>
                          <a:spcPct val="100000"/>
                        </a:lnSpc>
                        <a:spcBef>
                          <a:spcPts val="0"/>
                        </a:spcBef>
                        <a:spcAft>
                          <a:spcPts val="0"/>
                        </a:spcAft>
                        <a:buClrTx/>
                        <a:buSzTx/>
                        <a:buFontTx/>
                        <a:buNone/>
                        <a:defRPr/>
                      </a:pPr>
                      <a:r>
                        <a:rPr lang="en-US" sz="1500" dirty="0">
                          <a:latin typeface="Corbel" panose="020B0503020204020204" pitchFamily="34" charset="0"/>
                        </a:rPr>
                        <a:t>(2.52%)</a:t>
                      </a:r>
                    </a:p>
                  </a:txBody>
                  <a:tcPr marL="83127" marR="83127"/>
                </a:tc>
                <a:extLst>
                  <a:ext uri="{0D108BD9-81ED-4DB2-BD59-A6C34878D82A}">
                    <a16:rowId xmlns:a16="http://schemas.microsoft.com/office/drawing/2014/main" val="10006"/>
                  </a:ext>
                </a:extLst>
              </a:tr>
              <a:tr h="585479">
                <a:tc>
                  <a:txBody>
                    <a:bodyPr/>
                    <a:lstStyle/>
                    <a:p>
                      <a:pPr algn="ctr"/>
                      <a:r>
                        <a:rPr lang="en-GB" sz="1500" b="1" dirty="0">
                          <a:latin typeface="Corbel" panose="020B0503020204020204" pitchFamily="34" charset="0"/>
                        </a:rPr>
                        <a:t>Exchange rate (NAFEM W-O-W% , </a:t>
                      </a:r>
                      <a:r>
                        <a:rPr lang="en-GB" sz="1500" b="1" strike="dblStrike" baseline="0" dirty="0">
                          <a:latin typeface="Corbel" panose="020B0503020204020204" pitchFamily="34" charset="0"/>
                        </a:rPr>
                        <a:t>N/</a:t>
                      </a:r>
                      <a:r>
                        <a:rPr lang="en-GB" sz="1500" b="1" dirty="0">
                          <a:latin typeface="Corbel" panose="020B0503020204020204" pitchFamily="34" charset="0"/>
                        </a:rPr>
                        <a:t>$)</a:t>
                      </a:r>
                      <a:endParaRPr lang="en-US" sz="1500" b="1" dirty="0">
                        <a:latin typeface="Corbel" panose="020B0503020204020204" pitchFamily="34" charset="0"/>
                      </a:endParaRPr>
                    </a:p>
                  </a:txBody>
                  <a:tcPr marL="83127" marR="83127"/>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500" b="0" strike="dblStrike" baseline="0" dirty="0">
                          <a:latin typeface="Corbel" panose="020B0503020204020204" pitchFamily="34" charset="0"/>
                        </a:rPr>
                        <a:t>N</a:t>
                      </a:r>
                      <a:r>
                        <a:rPr lang="en-US" sz="1500" b="0" i="0" dirty="0">
                          <a:solidFill>
                            <a:schemeClr val="dk1"/>
                          </a:solidFill>
                          <a:effectLst/>
                          <a:latin typeface="Corbel" panose="020B0503020204020204" pitchFamily="34" charset="0"/>
                          <a:ea typeface="+mn-ea"/>
                          <a:cs typeface="+mn-cs"/>
                        </a:rPr>
                        <a:t>1,455.35</a:t>
                      </a:r>
                      <a:r>
                        <a:rPr lang="en-GB" sz="1500" b="0" dirty="0">
                          <a:latin typeface="Corbel" panose="020B0503020204020204" pitchFamily="34" charset="0"/>
                        </a:rPr>
                        <a:t>/$1</a:t>
                      </a:r>
                    </a:p>
                    <a:p>
                      <a:pPr marL="0" marR="0" lvl="0" indent="0" algn="ctr" defTabSz="914400" eaLnBrk="1" fontAlgn="auto" latinLnBrk="0" hangingPunct="1">
                        <a:lnSpc>
                          <a:spcPct val="100000"/>
                        </a:lnSpc>
                        <a:spcBef>
                          <a:spcPts val="0"/>
                        </a:spcBef>
                        <a:spcAft>
                          <a:spcPts val="0"/>
                        </a:spcAft>
                        <a:buClrTx/>
                        <a:buSzTx/>
                        <a:buFontTx/>
                        <a:buNone/>
                        <a:defRPr/>
                      </a:pPr>
                      <a:r>
                        <a:rPr lang="en-GB" sz="1500" b="0" dirty="0">
                          <a:latin typeface="Corbel" panose="020B0503020204020204" pitchFamily="34" charset="0"/>
                        </a:rPr>
                        <a:t>(10/10/25)</a:t>
                      </a:r>
                      <a:endParaRPr lang="en-US" sz="1500" b="0" dirty="0">
                        <a:latin typeface="Corbel" panose="020B0503020204020204" pitchFamily="34" charset="0"/>
                      </a:endParaRPr>
                    </a:p>
                  </a:txBody>
                  <a:tcPr marL="83127" marR="83127"/>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500" b="0" strike="dblStrike" baseline="0" dirty="0">
                          <a:latin typeface="Corbel" panose="020B0503020204020204" pitchFamily="34" charset="0"/>
                        </a:rPr>
                        <a:t>N</a:t>
                      </a:r>
                      <a:r>
                        <a:rPr lang="en-US" sz="1500" b="0" i="0" dirty="0">
                          <a:solidFill>
                            <a:schemeClr val="dk1"/>
                          </a:solidFill>
                          <a:effectLst/>
                          <a:latin typeface="Corbel" panose="020B0503020204020204" pitchFamily="34" charset="0"/>
                          <a:ea typeface="+mn-ea"/>
                          <a:cs typeface="+mn-cs"/>
                        </a:rPr>
                        <a:t>1,465.68</a:t>
                      </a:r>
                      <a:r>
                        <a:rPr lang="en-GB" sz="1500" b="0" dirty="0">
                          <a:latin typeface="Corbel" panose="020B0503020204020204" pitchFamily="34" charset="0"/>
                        </a:rPr>
                        <a:t>/$1</a:t>
                      </a:r>
                    </a:p>
                    <a:p>
                      <a:pPr marL="0" marR="0" lvl="0" indent="0" algn="ctr" defTabSz="914400" eaLnBrk="1" fontAlgn="auto" latinLnBrk="0" hangingPunct="1">
                        <a:lnSpc>
                          <a:spcPct val="100000"/>
                        </a:lnSpc>
                        <a:spcBef>
                          <a:spcPts val="0"/>
                        </a:spcBef>
                        <a:spcAft>
                          <a:spcPts val="0"/>
                        </a:spcAft>
                        <a:buClrTx/>
                        <a:buSzTx/>
                        <a:buFontTx/>
                        <a:buNone/>
                        <a:defRPr/>
                      </a:pPr>
                      <a:r>
                        <a:rPr lang="en-GB" sz="1500" b="0" dirty="0">
                          <a:latin typeface="Corbel" panose="020B0503020204020204" pitchFamily="34" charset="0"/>
                        </a:rPr>
                        <a:t>(03/10/25)</a:t>
                      </a:r>
                      <a:endParaRPr lang="en-US" sz="1500" b="0" dirty="0">
                        <a:latin typeface="Corbel" panose="020B0503020204020204" pitchFamily="34" charset="0"/>
                      </a:endParaRPr>
                    </a:p>
                  </a:txBody>
                  <a:tcPr marL="83127" marR="83127"/>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1500" dirty="0">
                          <a:solidFill>
                            <a:srgbClr val="00B050"/>
                          </a:solidFill>
                          <a:latin typeface="Corbel" panose="020B0503020204020204" pitchFamily="34" charset="0"/>
                          <a:sym typeface="Wingdings 3" panose="05040102010807070707" pitchFamily="18" charset="2"/>
                        </a:rPr>
                        <a:t></a:t>
                      </a:r>
                      <a:endParaRPr lang="en-US" sz="1500" dirty="0">
                        <a:solidFill>
                          <a:srgbClr val="00B050"/>
                        </a:solidFill>
                        <a:latin typeface="Corbel" panose="020B0503020204020204" pitchFamily="34" charset="0"/>
                      </a:endParaRPr>
                    </a:p>
                    <a:p>
                      <a:pPr marL="0" marR="0" lvl="0" indent="0" algn="ctr" defTabSz="914400" eaLnBrk="1" fontAlgn="auto" latinLnBrk="0" hangingPunct="1">
                        <a:lnSpc>
                          <a:spcPct val="100000"/>
                        </a:lnSpc>
                        <a:spcBef>
                          <a:spcPts val="0"/>
                        </a:spcBef>
                        <a:spcAft>
                          <a:spcPts val="0"/>
                        </a:spcAft>
                        <a:buClrTx/>
                        <a:buSzTx/>
                        <a:buFontTx/>
                        <a:buNone/>
                        <a:defRPr/>
                      </a:pPr>
                      <a:r>
                        <a:rPr lang="en-US" sz="1500" dirty="0">
                          <a:latin typeface="Corbel" panose="020B0503020204020204" pitchFamily="34" charset="0"/>
                        </a:rPr>
                        <a:t>0.70%</a:t>
                      </a:r>
                    </a:p>
                  </a:txBody>
                  <a:tcPr marL="83127" marR="83127"/>
                </a:tc>
                <a:extLst>
                  <a:ext uri="{0D108BD9-81ED-4DB2-BD59-A6C34878D82A}">
                    <a16:rowId xmlns:a16="http://schemas.microsoft.com/office/drawing/2014/main" val="10007"/>
                  </a:ext>
                </a:extLst>
              </a:tr>
              <a:tr h="839048">
                <a:tc>
                  <a:txBody>
                    <a:bodyPr/>
                    <a:lstStyle/>
                    <a:p>
                      <a:pPr algn="ctr"/>
                      <a:r>
                        <a:rPr lang="en-GB" sz="1500" b="1" dirty="0">
                          <a:latin typeface="Corbel" panose="020B0503020204020204" pitchFamily="34" charset="0"/>
                        </a:rPr>
                        <a:t>Parallel Market FX Rate (IMTO)</a:t>
                      </a:r>
                    </a:p>
                    <a:p>
                      <a:pPr algn="ctr"/>
                      <a:r>
                        <a:rPr lang="en-GB" sz="1500" b="1" dirty="0">
                          <a:latin typeface="Corbel" panose="020B0503020204020204" pitchFamily="34" charset="0"/>
                        </a:rPr>
                        <a:t>P2P</a:t>
                      </a:r>
                    </a:p>
                    <a:p>
                      <a:pPr algn="ctr"/>
                      <a:r>
                        <a:rPr lang="en-GB" sz="1500" b="1" dirty="0">
                          <a:latin typeface="Corbel" panose="020B0503020204020204" pitchFamily="34" charset="0"/>
                        </a:rPr>
                        <a:t> (</a:t>
                      </a:r>
                      <a:r>
                        <a:rPr lang="en-GB" sz="1500" b="1" strike="dblStrike" baseline="0" dirty="0">
                          <a:latin typeface="Corbel" panose="020B0503020204020204" pitchFamily="34" charset="0"/>
                        </a:rPr>
                        <a:t>N/</a:t>
                      </a:r>
                      <a:r>
                        <a:rPr lang="en-GB" sz="1500" b="1" dirty="0">
                          <a:latin typeface="Corbel" panose="020B0503020204020204" pitchFamily="34" charset="0"/>
                        </a:rPr>
                        <a:t>$)</a:t>
                      </a:r>
                      <a:endParaRPr lang="en-US" sz="1500" b="1" dirty="0">
                        <a:latin typeface="Corbel" panose="020B0503020204020204" pitchFamily="34" charset="0"/>
                      </a:endParaRPr>
                    </a:p>
                  </a:txBody>
                  <a:tcPr marL="83127" marR="83127"/>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GB" sz="1500" b="0" strike="dblStrike" baseline="0" dirty="0">
                          <a:latin typeface="Corbel" panose="020B0503020204020204" pitchFamily="34" charset="0"/>
                        </a:rPr>
                        <a:t>N</a:t>
                      </a:r>
                      <a:r>
                        <a:rPr lang="en-US" sz="1500" b="0" i="0" dirty="0">
                          <a:solidFill>
                            <a:schemeClr val="dk1"/>
                          </a:solidFill>
                          <a:effectLst/>
                          <a:latin typeface="Corbel" panose="020B0503020204020204" pitchFamily="34" charset="0"/>
                          <a:ea typeface="+mn-ea"/>
                          <a:cs typeface="+mn-cs"/>
                        </a:rPr>
                        <a:t>1,485</a:t>
                      </a:r>
                      <a:r>
                        <a:rPr lang="en-GB" sz="1500" b="0" dirty="0">
                          <a:latin typeface="Corbel" panose="020B0503020204020204" pitchFamily="34" charset="0"/>
                        </a:rPr>
                        <a:t>/$1</a:t>
                      </a:r>
                    </a:p>
                    <a:p>
                      <a:pPr marL="0" marR="0" lvl="0" indent="0" algn="ctr" defTabSz="914400" eaLnBrk="1" fontAlgn="auto" latinLnBrk="0" hangingPunct="1">
                        <a:lnSpc>
                          <a:spcPct val="100000"/>
                        </a:lnSpc>
                        <a:spcBef>
                          <a:spcPts val="0"/>
                        </a:spcBef>
                        <a:spcAft>
                          <a:spcPts val="0"/>
                        </a:spcAft>
                        <a:buClrTx/>
                        <a:buSzTx/>
                        <a:buFontTx/>
                        <a:buNone/>
                        <a:tabLst/>
                        <a:defRPr/>
                      </a:pPr>
                      <a:r>
                        <a:rPr lang="en-GB" sz="1500" b="0" strike="dblStrike" baseline="0" dirty="0">
                          <a:latin typeface="Corbel" panose="020B0503020204020204" pitchFamily="34" charset="0"/>
                        </a:rPr>
                        <a:t>N</a:t>
                      </a:r>
                      <a:r>
                        <a:rPr lang="en-US" sz="1500" b="0" i="0" dirty="0">
                          <a:solidFill>
                            <a:schemeClr val="dk1"/>
                          </a:solidFill>
                          <a:effectLst/>
                          <a:latin typeface="Corbel" panose="020B0503020204020204" pitchFamily="34" charset="0"/>
                          <a:ea typeface="+mn-ea"/>
                          <a:cs typeface="+mn-cs"/>
                        </a:rPr>
                        <a:t>1,492</a:t>
                      </a:r>
                      <a:r>
                        <a:rPr lang="en-GB" sz="1500" b="0" dirty="0">
                          <a:latin typeface="Corbel" panose="020B0503020204020204" pitchFamily="34" charset="0"/>
                        </a:rPr>
                        <a:t>/$1</a:t>
                      </a:r>
                    </a:p>
                    <a:p>
                      <a:pPr marL="0" marR="0" lvl="0" indent="0" algn="ctr" defTabSz="914400" eaLnBrk="1" fontAlgn="auto" latinLnBrk="0" hangingPunct="1">
                        <a:lnSpc>
                          <a:spcPct val="100000"/>
                        </a:lnSpc>
                        <a:spcBef>
                          <a:spcPts val="0"/>
                        </a:spcBef>
                        <a:spcAft>
                          <a:spcPts val="0"/>
                        </a:spcAft>
                        <a:buClrTx/>
                        <a:buSzTx/>
                        <a:buFontTx/>
                        <a:buNone/>
                        <a:tabLst/>
                        <a:defRPr/>
                      </a:pPr>
                      <a:r>
                        <a:rPr lang="en-GB" sz="1500" b="0" dirty="0">
                          <a:latin typeface="Corbel" panose="020B0503020204020204" pitchFamily="34" charset="0"/>
                        </a:rPr>
                        <a:t>(10/10/25)</a:t>
                      </a:r>
                      <a:endParaRPr lang="en-US" sz="1500" b="0" dirty="0">
                        <a:latin typeface="Corbel" panose="020B0503020204020204" pitchFamily="34" charset="0"/>
                      </a:endParaRPr>
                    </a:p>
                  </a:txBody>
                  <a:tcPr marL="83127" marR="83127"/>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GB" sz="1500" b="0" strike="dblStrike" baseline="0" dirty="0">
                          <a:latin typeface="Corbel" panose="020B0503020204020204" pitchFamily="34" charset="0"/>
                        </a:rPr>
                        <a:t>N</a:t>
                      </a:r>
                      <a:r>
                        <a:rPr lang="en-US" sz="1500" b="0" i="0" dirty="0">
                          <a:solidFill>
                            <a:schemeClr val="dk1"/>
                          </a:solidFill>
                          <a:effectLst/>
                          <a:latin typeface="Corbel" panose="020B0503020204020204" pitchFamily="34" charset="0"/>
                          <a:ea typeface="+mn-ea"/>
                          <a:cs typeface="+mn-cs"/>
                        </a:rPr>
                        <a:t>1,555</a:t>
                      </a:r>
                      <a:r>
                        <a:rPr lang="en-GB" sz="1500" b="0" dirty="0">
                          <a:latin typeface="Corbel" panose="020B0503020204020204" pitchFamily="34" charset="0"/>
                        </a:rPr>
                        <a:t>/$1</a:t>
                      </a:r>
                    </a:p>
                    <a:p>
                      <a:pPr marL="0" marR="0" lvl="0" indent="0" algn="ctr" defTabSz="914400" eaLnBrk="1" fontAlgn="auto" latinLnBrk="0" hangingPunct="1">
                        <a:lnSpc>
                          <a:spcPct val="100000"/>
                        </a:lnSpc>
                        <a:spcBef>
                          <a:spcPts val="0"/>
                        </a:spcBef>
                        <a:spcAft>
                          <a:spcPts val="0"/>
                        </a:spcAft>
                        <a:buClrTx/>
                        <a:buSzTx/>
                        <a:buFontTx/>
                        <a:buNone/>
                        <a:tabLst/>
                        <a:defRPr/>
                      </a:pPr>
                      <a:r>
                        <a:rPr lang="en-GB" sz="1500" b="0" strike="dblStrike" baseline="0" dirty="0">
                          <a:latin typeface="Corbel" panose="020B0503020204020204" pitchFamily="34" charset="0"/>
                        </a:rPr>
                        <a:t>N</a:t>
                      </a:r>
                      <a:r>
                        <a:rPr lang="en-US" sz="1500" b="0" i="0" dirty="0">
                          <a:solidFill>
                            <a:schemeClr val="dk1"/>
                          </a:solidFill>
                          <a:effectLst/>
                          <a:latin typeface="Corbel" panose="020B0503020204020204" pitchFamily="34" charset="0"/>
                          <a:ea typeface="+mn-ea"/>
                          <a:cs typeface="+mn-cs"/>
                        </a:rPr>
                        <a:t>1,480</a:t>
                      </a:r>
                      <a:r>
                        <a:rPr lang="en-GB" sz="1500" b="0" dirty="0">
                          <a:latin typeface="Corbel" panose="020B0503020204020204" pitchFamily="34" charset="0"/>
                        </a:rPr>
                        <a:t>/$1</a:t>
                      </a:r>
                    </a:p>
                    <a:p>
                      <a:pPr marL="0" marR="0" lvl="0" indent="0" algn="ctr" defTabSz="914400" eaLnBrk="1" fontAlgn="auto" latinLnBrk="0" hangingPunct="1">
                        <a:lnSpc>
                          <a:spcPct val="100000"/>
                        </a:lnSpc>
                        <a:spcBef>
                          <a:spcPts val="0"/>
                        </a:spcBef>
                        <a:spcAft>
                          <a:spcPts val="0"/>
                        </a:spcAft>
                        <a:buClrTx/>
                        <a:buSzTx/>
                        <a:buFontTx/>
                        <a:buNone/>
                        <a:tabLst/>
                        <a:defRPr/>
                      </a:pPr>
                      <a:r>
                        <a:rPr lang="en-GB" sz="1500" b="0" dirty="0">
                          <a:latin typeface="Corbel" panose="020B0503020204020204" pitchFamily="34" charset="0"/>
                        </a:rPr>
                        <a:t>(03/10/25)</a:t>
                      </a:r>
                      <a:endParaRPr lang="en-US" sz="1500" b="0" dirty="0">
                        <a:latin typeface="Corbel" panose="020B0503020204020204" pitchFamily="34" charset="0"/>
                      </a:endParaRPr>
                    </a:p>
                  </a:txBody>
                  <a:tcPr marL="83127" marR="83127"/>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500" b="1" dirty="0">
                          <a:solidFill>
                            <a:srgbClr val="00B050"/>
                          </a:solidFill>
                          <a:effectLst/>
                          <a:latin typeface="Corbel" panose="020B0503020204020204" pitchFamily="34" charset="0"/>
                          <a:ea typeface="+mn-ea"/>
                          <a:cs typeface="+mn-cs"/>
                          <a:sym typeface="Wingdings 3" panose="05040102010807070707" pitchFamily="18" charset="2"/>
                        </a:rPr>
                        <a:t></a:t>
                      </a:r>
                      <a:r>
                        <a:rPr lang="en-US" sz="1500" dirty="0">
                          <a:latin typeface="Corbel" panose="020B0503020204020204" pitchFamily="34" charset="0"/>
                        </a:rPr>
                        <a:t>4.50%</a:t>
                      </a:r>
                    </a:p>
                    <a:p>
                      <a:pPr marL="0" marR="0" lvl="0" indent="0" algn="ctr" defTabSz="914400" eaLnBrk="1" fontAlgn="auto" latinLnBrk="0" hangingPunct="1">
                        <a:lnSpc>
                          <a:spcPct val="100000"/>
                        </a:lnSpc>
                        <a:spcBef>
                          <a:spcPts val="0"/>
                        </a:spcBef>
                        <a:spcAft>
                          <a:spcPts val="0"/>
                        </a:spcAft>
                        <a:buClrTx/>
                        <a:buSzTx/>
                        <a:buFontTx/>
                        <a:buNone/>
                        <a:tabLst/>
                        <a:defRPr/>
                      </a:pPr>
                      <a:r>
                        <a:rPr lang="en-US" sz="1500" dirty="0">
                          <a:solidFill>
                            <a:srgbClr val="FF0000"/>
                          </a:solidFill>
                          <a:latin typeface="Corbel" panose="020B0503020204020204" pitchFamily="34" charset="0"/>
                          <a:sym typeface="Wingdings 3" panose="05040102010807070707" pitchFamily="18" charset="2"/>
                        </a:rPr>
                        <a:t></a:t>
                      </a:r>
                      <a:r>
                        <a:rPr lang="en-US" sz="1500" b="1" dirty="0">
                          <a:solidFill>
                            <a:schemeClr val="tx1"/>
                          </a:solidFill>
                          <a:effectLst/>
                          <a:latin typeface="Corbel" panose="020B0503020204020204" pitchFamily="34" charset="0"/>
                          <a:ea typeface="+mn-ea"/>
                          <a:cs typeface="+mn-cs"/>
                          <a:sym typeface="Wingdings 3" panose="05040102010807070707" pitchFamily="18" charset="2"/>
                        </a:rPr>
                        <a:t>0</a:t>
                      </a:r>
                      <a:r>
                        <a:rPr lang="en-US" sz="1500" dirty="0">
                          <a:solidFill>
                            <a:schemeClr val="tx1"/>
                          </a:solidFill>
                          <a:latin typeface="Corbel" panose="020B0503020204020204" pitchFamily="34" charset="0"/>
                        </a:rPr>
                        <a:t>.81%</a:t>
                      </a:r>
                    </a:p>
                  </a:txBody>
                  <a:tcPr marL="83127" marR="83127"/>
                </a:tc>
                <a:extLst>
                  <a:ext uri="{0D108BD9-81ED-4DB2-BD59-A6C34878D82A}">
                    <a16:rowId xmlns:a16="http://schemas.microsoft.com/office/drawing/2014/main" val="10008"/>
                  </a:ext>
                </a:extLst>
              </a:tr>
              <a:tr h="564554">
                <a:tc>
                  <a:txBody>
                    <a:bodyPr/>
                    <a:lstStyle/>
                    <a:p>
                      <a:pPr algn="ctr"/>
                      <a:r>
                        <a:rPr lang="en-US" sz="1500" b="1" dirty="0">
                          <a:latin typeface="Corbel" panose="020B0503020204020204" pitchFamily="34" charset="0"/>
                        </a:rPr>
                        <a:t>External Reserve</a:t>
                      </a:r>
                    </a:p>
                  </a:txBody>
                  <a:tcPr marL="83127" marR="83127"/>
                </a:tc>
                <a:tc>
                  <a:txBody>
                    <a:bodyPr/>
                    <a:lstStyle/>
                    <a:p>
                      <a:pPr algn="ctr"/>
                      <a:r>
                        <a:rPr lang="en-US" sz="1500" dirty="0">
                          <a:latin typeface="Corbel" panose="020B0503020204020204" pitchFamily="34" charset="0"/>
                        </a:rPr>
                        <a:t>$42,576 billion</a:t>
                      </a:r>
                    </a:p>
                    <a:p>
                      <a:pPr marL="0" marR="0" lvl="0" indent="0" algn="ctr" defTabSz="914400" eaLnBrk="1" fontAlgn="auto" latinLnBrk="0" hangingPunct="1">
                        <a:lnSpc>
                          <a:spcPct val="100000"/>
                        </a:lnSpc>
                        <a:spcBef>
                          <a:spcPts val="0"/>
                        </a:spcBef>
                        <a:spcAft>
                          <a:spcPts val="0"/>
                        </a:spcAft>
                        <a:buClrTx/>
                        <a:buSzTx/>
                        <a:buFontTx/>
                        <a:buNone/>
                        <a:tabLst/>
                        <a:defRPr/>
                      </a:pPr>
                      <a:r>
                        <a:rPr lang="en-GB" sz="1500" dirty="0">
                          <a:latin typeface="Corbel" panose="020B0503020204020204" pitchFamily="34" charset="0"/>
                        </a:rPr>
                        <a:t>(10/10/25)</a:t>
                      </a:r>
                      <a:endParaRPr lang="en-US" sz="1500" dirty="0">
                        <a:latin typeface="Corbel" panose="020B0503020204020204" pitchFamily="34" charset="0"/>
                      </a:endParaRPr>
                    </a:p>
                  </a:txBody>
                  <a:tcPr marL="83127" marR="83127"/>
                </a:tc>
                <a:tc>
                  <a:txBody>
                    <a:bodyPr/>
                    <a:lstStyle/>
                    <a:p>
                      <a:pPr algn="ctr"/>
                      <a:r>
                        <a:rPr lang="en-US" sz="1500" dirty="0">
                          <a:latin typeface="Corbel" panose="020B0503020204020204" pitchFamily="34" charset="0"/>
                        </a:rPr>
                        <a:t>$42,407 billion</a:t>
                      </a:r>
                    </a:p>
                    <a:p>
                      <a:pPr marL="0" marR="0" lvl="0" indent="0" algn="ctr" defTabSz="914400" eaLnBrk="1" fontAlgn="auto" latinLnBrk="0" hangingPunct="1">
                        <a:lnSpc>
                          <a:spcPct val="100000"/>
                        </a:lnSpc>
                        <a:spcBef>
                          <a:spcPts val="0"/>
                        </a:spcBef>
                        <a:spcAft>
                          <a:spcPts val="0"/>
                        </a:spcAft>
                        <a:buClrTx/>
                        <a:buSzTx/>
                        <a:buFontTx/>
                        <a:buNone/>
                        <a:tabLst/>
                        <a:defRPr/>
                      </a:pPr>
                      <a:r>
                        <a:rPr lang="en-GB" sz="1500" dirty="0">
                          <a:latin typeface="Corbel" panose="020B0503020204020204" pitchFamily="34" charset="0"/>
                        </a:rPr>
                        <a:t>(03/10/25)</a:t>
                      </a:r>
                      <a:endParaRPr lang="en-US" sz="1500" dirty="0">
                        <a:latin typeface="Corbel" panose="020B0503020204020204" pitchFamily="34" charset="0"/>
                      </a:endParaRPr>
                    </a:p>
                  </a:txBody>
                  <a:tcPr marL="83127" marR="83127"/>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500" dirty="0">
                          <a:solidFill>
                            <a:srgbClr val="00B050"/>
                          </a:solidFill>
                          <a:latin typeface="Corbel" panose="020B0503020204020204" pitchFamily="34" charset="0"/>
                          <a:sym typeface="Wingdings 3" panose="05040102010807070707" pitchFamily="18" charset="2"/>
                        </a:rPr>
                        <a:t></a:t>
                      </a:r>
                      <a:endParaRPr lang="en-US" sz="1500" dirty="0">
                        <a:solidFill>
                          <a:srgbClr val="FF0000"/>
                        </a:solidFill>
                        <a:latin typeface="Corbel" panose="020B0503020204020204" pitchFamily="34" charset="0"/>
                      </a:endParaRPr>
                    </a:p>
                    <a:p>
                      <a:pPr marL="0" marR="0" lvl="0" indent="0" algn="ctr" defTabSz="914400" eaLnBrk="1" fontAlgn="auto" latinLnBrk="0" hangingPunct="1">
                        <a:lnSpc>
                          <a:spcPct val="100000"/>
                        </a:lnSpc>
                        <a:spcBef>
                          <a:spcPts val="0"/>
                        </a:spcBef>
                        <a:spcAft>
                          <a:spcPts val="0"/>
                        </a:spcAft>
                        <a:buClrTx/>
                        <a:buSzTx/>
                        <a:buFontTx/>
                        <a:buNone/>
                        <a:defRPr/>
                      </a:pPr>
                      <a:r>
                        <a:rPr lang="en-US" sz="1500" dirty="0">
                          <a:latin typeface="Corbel" panose="020B0503020204020204" pitchFamily="34" charset="0"/>
                        </a:rPr>
                        <a:t>0.40%</a:t>
                      </a:r>
                    </a:p>
                  </a:txBody>
                  <a:tcPr marL="83127" marR="83127"/>
                </a:tc>
                <a:extLst>
                  <a:ext uri="{0D108BD9-81ED-4DB2-BD59-A6C34878D82A}">
                    <a16:rowId xmlns:a16="http://schemas.microsoft.com/office/drawing/2014/main" val="10009"/>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09898-4D99-EF75-15AD-0A6F097FE17B}"/>
            </a:ext>
          </a:extLst>
        </p:cNvPr>
        <p:cNvGrpSpPr/>
        <p:nvPr/>
      </p:nvGrpSpPr>
      <p:grpSpPr>
        <a:xfrm>
          <a:off x="0" y="0"/>
          <a:ext cx="0" cy="0"/>
          <a:chOff x="0" y="0"/>
          <a:chExt cx="0" cy="0"/>
        </a:xfrm>
      </p:grpSpPr>
      <p:sp>
        <p:nvSpPr>
          <p:cNvPr id="48" name="Holder 4">
            <a:extLst>
              <a:ext uri="{FF2B5EF4-FFF2-40B4-BE49-F238E27FC236}">
                <a16:creationId xmlns:a16="http://schemas.microsoft.com/office/drawing/2014/main" id="{DA125048-69A9-230D-12DF-08FB062FA62A}"/>
              </a:ext>
            </a:extLst>
          </p:cNvPr>
          <p:cNvSpPr>
            <a:spLocks noGrp="1"/>
          </p:cNvSpPr>
          <p:nvPr>
            <p:ph type="sldNum" sz="quarter" idx="7"/>
          </p:nvPr>
        </p:nvSpPr>
        <p:spPr>
          <a:xfrm>
            <a:off x="3946106" y="7234870"/>
            <a:ext cx="2459482" cy="269304"/>
          </a:xfrm>
        </p:spPr>
        <p:txBody>
          <a:bodyPr lIns="0" tIns="0" rIns="0" bIns="0"/>
          <a:lstStyle>
            <a:lvl1pPr algn="r">
              <a:defRPr>
                <a:solidFill>
                  <a:schemeClr val="tx1">
                    <a:tint val="75000"/>
                  </a:schemeClr>
                </a:solidFill>
              </a:defRPr>
            </a:lvl1pPr>
          </a:lstStyle>
          <a:p>
            <a:pPr algn="ctr"/>
            <a:fld id="{B6F15528-21DE-4FAA-801E-634DDDAF4B2B}" type="slidenum">
              <a:rPr sz="1750" b="1">
                <a:solidFill>
                  <a:schemeClr val="bg1"/>
                </a:solidFill>
                <a:latin typeface="Corbel" panose="020B0503020204020204" pitchFamily="34" charset="0"/>
              </a:rPr>
              <a:pPr algn="ctr"/>
              <a:t>8</a:t>
            </a:fld>
            <a:endParaRPr sz="1750" b="1" dirty="0">
              <a:solidFill>
                <a:schemeClr val="bg1"/>
              </a:solidFill>
              <a:latin typeface="Corbel" panose="020B0503020204020204" pitchFamily="34" charset="0"/>
            </a:endParaRPr>
          </a:p>
        </p:txBody>
      </p:sp>
      <p:sp>
        <p:nvSpPr>
          <p:cNvPr id="12" name="Title 1">
            <a:extLst>
              <a:ext uri="{FF2B5EF4-FFF2-40B4-BE49-F238E27FC236}">
                <a16:creationId xmlns:a16="http://schemas.microsoft.com/office/drawing/2014/main" id="{50C89D77-BEB2-AA60-EDCB-D5CD94F1C894}"/>
              </a:ext>
            </a:extLst>
          </p:cNvPr>
          <p:cNvSpPr txBox="1">
            <a:spLocks/>
          </p:cNvSpPr>
          <p:nvPr/>
        </p:nvSpPr>
        <p:spPr>
          <a:xfrm>
            <a:off x="330053" y="214032"/>
            <a:ext cx="6007248" cy="542867"/>
          </a:xfrm>
          <a:prstGeom prst="rect">
            <a:avLst/>
          </a:prstGeom>
        </p:spPr>
        <p:txBody>
          <a:bodyPr/>
          <a:lstStyle>
            <a:lvl1pPr>
              <a:defRPr>
                <a:latin typeface="+mj-lt"/>
                <a:ea typeface="+mj-ea"/>
                <a:cs typeface="+mj-cs"/>
              </a:defRPr>
            </a:lvl1pPr>
          </a:lstStyle>
          <a:p>
            <a:r>
              <a:rPr lang="en-GB" sz="2400" b="1" kern="0" cap="small" dirty="0">
                <a:solidFill>
                  <a:prstClr val="white"/>
                </a:solidFill>
                <a:latin typeface="Corbel" panose="020B0503020204020204" pitchFamily="34" charset="0"/>
              </a:rPr>
              <a:t>Domestic Economy and Markets Highlights</a:t>
            </a:r>
          </a:p>
        </p:txBody>
      </p:sp>
      <p:pic>
        <p:nvPicPr>
          <p:cNvPr id="15" name="Picture 14">
            <a:extLst>
              <a:ext uri="{FF2B5EF4-FFF2-40B4-BE49-F238E27FC236}">
                <a16:creationId xmlns:a16="http://schemas.microsoft.com/office/drawing/2014/main" id="{FE56C223-43A8-A7F9-1102-EF77716AB60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flipH="1">
            <a:off x="6184900" y="92130"/>
            <a:ext cx="1048894" cy="786670"/>
          </a:xfrm>
          <a:prstGeom prst="rect">
            <a:avLst/>
          </a:prstGeom>
        </p:spPr>
      </p:pic>
      <p:sp>
        <p:nvSpPr>
          <p:cNvPr id="2" name="Rectangle: Rounded Corners 1">
            <a:extLst>
              <a:ext uri="{FF2B5EF4-FFF2-40B4-BE49-F238E27FC236}">
                <a16:creationId xmlns:a16="http://schemas.microsoft.com/office/drawing/2014/main" id="{A7D02776-8FC2-5506-9749-A4C03C009B58}"/>
              </a:ext>
            </a:extLst>
          </p:cNvPr>
          <p:cNvSpPr/>
          <p:nvPr/>
        </p:nvSpPr>
        <p:spPr>
          <a:xfrm>
            <a:off x="241300" y="975190"/>
            <a:ext cx="3773578" cy="331665"/>
          </a:xfrm>
          <a:prstGeom prst="roundRect">
            <a:avLst/>
          </a:prstGeom>
          <a:solidFill>
            <a:srgbClr val="002060"/>
          </a:solidFill>
          <a:ln>
            <a:noFill/>
          </a:ln>
          <a:effectLst>
            <a:glow>
              <a:schemeClr val="accent1">
                <a:alpha val="40000"/>
              </a:schemeClr>
            </a:glow>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w="63500" h="63500" prst="artDeco"/>
            <a:extrusionClr>
              <a:srgbClr val="002060"/>
            </a:extrusionClr>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Corbel" panose="020B0503020204020204" pitchFamily="34" charset="0"/>
              </a:rPr>
              <a:t>Monetary &amp; Fiscal Policy News</a:t>
            </a:r>
          </a:p>
        </p:txBody>
      </p:sp>
      <p:sp>
        <p:nvSpPr>
          <p:cNvPr id="8" name="Rectangle 1">
            <a:extLst>
              <a:ext uri="{FF2B5EF4-FFF2-40B4-BE49-F238E27FC236}">
                <a16:creationId xmlns:a16="http://schemas.microsoft.com/office/drawing/2014/main" id="{53027530-03B6-C1D2-702A-F3FFF02BAC98}"/>
              </a:ext>
            </a:extLst>
          </p:cNvPr>
          <p:cNvSpPr>
            <a:spLocks noChangeArrowheads="1"/>
          </p:cNvSpPr>
          <p:nvPr/>
        </p:nvSpPr>
        <p:spPr bwMode="auto">
          <a:xfrm>
            <a:off x="0" y="-945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NG" altLang="en-NG" sz="1800" b="0" i="0" u="none" strike="noStrike" cap="none" normalizeH="0" baseline="0" dirty="0">
                <a:ln>
                  <a:noFill/>
                </a:ln>
                <a:solidFill>
                  <a:srgbClr val="000000"/>
                </a:solidFill>
                <a:effectLst/>
                <a:latin typeface="Söhne"/>
              </a:rPr>
            </a:br>
            <a:endParaRPr kumimoji="0" lang="en-NG" altLang="en-NG" sz="18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BDD63D80-E408-8C51-83EA-AD2ECEEAFA56}"/>
              </a:ext>
            </a:extLst>
          </p:cNvPr>
          <p:cNvSpPr/>
          <p:nvPr/>
        </p:nvSpPr>
        <p:spPr>
          <a:xfrm>
            <a:off x="232666" y="1412121"/>
            <a:ext cx="10371833" cy="31938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1500"/>
              </a:spcAft>
            </a:pPr>
            <a:r>
              <a:rPr lang="en-US" sz="1600" b="1" dirty="0">
                <a:solidFill>
                  <a:srgbClr val="212529"/>
                </a:solidFill>
                <a:latin typeface="Corbel" panose="020B0503020204020204" pitchFamily="34" charset="0"/>
              </a:rPr>
              <a:t>CBN releases new guidelines for instant refund for failed ATM transactions</a:t>
            </a:r>
          </a:p>
        </p:txBody>
      </p:sp>
      <p:sp>
        <p:nvSpPr>
          <p:cNvPr id="10" name="TextBox 9">
            <a:extLst>
              <a:ext uri="{FF2B5EF4-FFF2-40B4-BE49-F238E27FC236}">
                <a16:creationId xmlns:a16="http://schemas.microsoft.com/office/drawing/2014/main" id="{ECC8E9F4-742A-8474-F329-2125E9CD6C63}"/>
              </a:ext>
            </a:extLst>
          </p:cNvPr>
          <p:cNvSpPr txBox="1"/>
          <p:nvPr/>
        </p:nvSpPr>
        <p:spPr>
          <a:xfrm>
            <a:off x="2933862" y="1736080"/>
            <a:ext cx="7429485" cy="2677656"/>
          </a:xfrm>
          <a:prstGeom prst="rect">
            <a:avLst/>
          </a:prstGeom>
          <a:noFill/>
        </p:spPr>
        <p:txBody>
          <a:bodyPr wrap="square">
            <a:spAutoFit/>
          </a:bodyPr>
          <a:lstStyle/>
          <a:p>
            <a:pPr marL="285750" indent="-285750" algn="just">
              <a:buFont typeface="Wingdings" panose="05000000000000000000" pitchFamily="2" charset="2"/>
              <a:buChar char="q"/>
            </a:pPr>
            <a:r>
              <a:rPr lang="en-US" sz="1400" dirty="0">
                <a:latin typeface="Corbel" panose="020B0503020204020204" pitchFamily="34" charset="0"/>
              </a:rPr>
              <a:t>The Central Bank of Nigeria (CBN) released new draft guidelines requiring banks to give instant refunds for failed ATM transactions.</a:t>
            </a:r>
          </a:p>
          <a:p>
            <a:pPr marL="285750" indent="-285750" algn="just">
              <a:buFont typeface="Wingdings" panose="05000000000000000000" pitchFamily="2" charset="2"/>
              <a:buChar char="q"/>
            </a:pPr>
            <a:r>
              <a:rPr lang="en-US" sz="1400" b="0" i="0" dirty="0">
                <a:effectLst/>
                <a:latin typeface="Corbel" panose="020B0503020204020204" pitchFamily="34" charset="0"/>
              </a:rPr>
              <a:t>If instant reversal fails, refunds must be completed within 24 hours for on-us transactions and 48 hours for not-on-us transactions.</a:t>
            </a:r>
          </a:p>
          <a:p>
            <a:pPr marL="285750" indent="-285750" algn="just">
              <a:buFont typeface="Wingdings" panose="05000000000000000000" pitchFamily="2" charset="2"/>
              <a:buChar char="q"/>
            </a:pPr>
            <a:r>
              <a:rPr lang="en-US" sz="1400" b="0" i="0" dirty="0">
                <a:effectLst/>
                <a:latin typeface="Corbel" panose="020B0503020204020204" pitchFamily="34" charset="0"/>
              </a:rPr>
              <a:t>ATM operators must automatically initiate refunds without waiting for customer complaints.</a:t>
            </a:r>
          </a:p>
          <a:p>
            <a:pPr marL="285750" indent="-285750" algn="just">
              <a:buFont typeface="Wingdings" panose="05000000000000000000" pitchFamily="2" charset="2"/>
              <a:buChar char="q"/>
            </a:pPr>
            <a:r>
              <a:rPr lang="en-US" sz="1400" b="0" i="0" dirty="0">
                <a:effectLst/>
                <a:latin typeface="Corbel" panose="020B0503020204020204" pitchFamily="34" charset="0"/>
              </a:rPr>
              <a:t>Banks must deploy one ATM for every 5,000 cards issued, with full compliance expected by 2028.</a:t>
            </a:r>
          </a:p>
          <a:p>
            <a:pPr marL="285750" indent="-285750" algn="just">
              <a:buFont typeface="Wingdings" panose="05000000000000000000" pitchFamily="2" charset="2"/>
              <a:buChar char="q"/>
            </a:pPr>
            <a:r>
              <a:rPr lang="en-US" sz="1400" b="0" i="0" dirty="0">
                <a:effectLst/>
                <a:latin typeface="Corbel" panose="020B0503020204020204" pitchFamily="34" charset="0"/>
              </a:rPr>
              <a:t>ATMs must meet higher security and operational standards, including anti-skimming devices, CCTV, and tactile features for the visually impaired.</a:t>
            </a:r>
          </a:p>
          <a:p>
            <a:pPr marL="285750" indent="-285750" algn="just">
              <a:buFont typeface="Wingdings" panose="05000000000000000000" pitchFamily="2" charset="2"/>
              <a:buChar char="q"/>
            </a:pPr>
            <a:r>
              <a:rPr lang="en-US" sz="1400" b="0" i="0" dirty="0">
                <a:effectLst/>
                <a:latin typeface="Corbel" panose="020B0503020204020204" pitchFamily="34" charset="0"/>
              </a:rPr>
              <a:t>Machines must ensure user convenience, such as dispensing cash before card release and providing receipts on request.</a:t>
            </a:r>
          </a:p>
          <a:p>
            <a:pPr marL="285750" indent="-285750" algn="just">
              <a:buFont typeface="Wingdings" panose="05000000000000000000" pitchFamily="2" charset="2"/>
              <a:buChar char="q"/>
            </a:pPr>
            <a:r>
              <a:rPr lang="en-US" sz="1400" b="0" i="0" dirty="0">
                <a:effectLst/>
                <a:latin typeface="Corbel" panose="020B0503020204020204" pitchFamily="34" charset="0"/>
              </a:rPr>
              <a:t>CBN will enforce compliance through audits, inspections, and penalties for defaulters..</a:t>
            </a:r>
          </a:p>
        </p:txBody>
      </p:sp>
      <p:sp>
        <p:nvSpPr>
          <p:cNvPr id="3" name="Rectangle: Rounded Corners 2">
            <a:extLst>
              <a:ext uri="{FF2B5EF4-FFF2-40B4-BE49-F238E27FC236}">
                <a16:creationId xmlns:a16="http://schemas.microsoft.com/office/drawing/2014/main" id="{75CB2DB0-C807-6F49-150F-7A9E7799D751}"/>
              </a:ext>
            </a:extLst>
          </p:cNvPr>
          <p:cNvSpPr/>
          <p:nvPr/>
        </p:nvSpPr>
        <p:spPr>
          <a:xfrm>
            <a:off x="330053" y="5278735"/>
            <a:ext cx="2414817" cy="275894"/>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latin typeface="Corbel" panose="020B0503020204020204" pitchFamily="34" charset="0"/>
              </a:rPr>
              <a:t>What to expect </a:t>
            </a:r>
          </a:p>
        </p:txBody>
      </p:sp>
      <p:sp>
        <p:nvSpPr>
          <p:cNvPr id="5" name="TextBox 4">
            <a:extLst>
              <a:ext uri="{FF2B5EF4-FFF2-40B4-BE49-F238E27FC236}">
                <a16:creationId xmlns:a16="http://schemas.microsoft.com/office/drawing/2014/main" id="{6E1A6E7A-3AB4-DD36-0BB7-CD24370C5CD6}"/>
              </a:ext>
            </a:extLst>
          </p:cNvPr>
          <p:cNvSpPr txBox="1"/>
          <p:nvPr/>
        </p:nvSpPr>
        <p:spPr>
          <a:xfrm>
            <a:off x="0" y="5554629"/>
            <a:ext cx="10121590" cy="1169551"/>
          </a:xfrm>
          <a:prstGeom prst="rect">
            <a:avLst/>
          </a:prstGeom>
          <a:noFill/>
        </p:spPr>
        <p:txBody>
          <a:bodyPr wrap="square">
            <a:spAutoFit/>
          </a:bodyPr>
          <a:lstStyle/>
          <a:p>
            <a:pPr marL="285750" indent="-285750" algn="just">
              <a:buFont typeface="Wingdings" panose="05000000000000000000" pitchFamily="2" charset="2"/>
              <a:buChar char="q"/>
            </a:pPr>
            <a:r>
              <a:rPr lang="en-US" sz="1400" b="0" i="0" dirty="0">
                <a:effectLst/>
                <a:latin typeface="Corbel" panose="020B0503020204020204" pitchFamily="34" charset="0"/>
              </a:rPr>
              <a:t>In the early stages, banks and ATM operators may face operational pressure to meet refund timelines and upgrade infrastructure.</a:t>
            </a:r>
          </a:p>
          <a:p>
            <a:pPr marL="285750" indent="-285750" algn="just">
              <a:buFont typeface="Wingdings" panose="05000000000000000000" pitchFamily="2" charset="2"/>
              <a:buChar char="q"/>
            </a:pPr>
            <a:r>
              <a:rPr lang="en-US" sz="1400" dirty="0">
                <a:latin typeface="Corbel" panose="020B0503020204020204" pitchFamily="34" charset="0"/>
              </a:rPr>
              <a:t>Over time, faster refunds could boost customer confidence and trust in the banking system.</a:t>
            </a:r>
          </a:p>
          <a:p>
            <a:pPr marL="285750" indent="-285750" algn="just">
              <a:buFont typeface="Wingdings" panose="05000000000000000000" pitchFamily="2" charset="2"/>
              <a:buChar char="q"/>
            </a:pPr>
            <a:r>
              <a:rPr lang="en-US" sz="1400" b="0" i="0" dirty="0">
                <a:effectLst/>
                <a:latin typeface="Corbel" panose="020B0503020204020204" pitchFamily="34" charset="0"/>
              </a:rPr>
              <a:t>Improved service reliability may drive higher usage of electronic payment channels.</a:t>
            </a:r>
          </a:p>
          <a:p>
            <a:pPr marL="285750" indent="-285750" algn="just">
              <a:buFont typeface="Wingdings" panose="05000000000000000000" pitchFamily="2" charset="2"/>
              <a:buChar char="q"/>
            </a:pPr>
            <a:r>
              <a:rPr lang="en-US" sz="1400" b="0" i="0" dirty="0">
                <a:effectLst/>
                <a:latin typeface="Corbel" panose="020B0503020204020204" pitchFamily="34" charset="0"/>
              </a:rPr>
              <a:t>Stricter deployment targets and security standards could enhance financial inclusion and reduce fraud.</a:t>
            </a:r>
            <a:endParaRPr lang="en-US" sz="1400" dirty="0">
              <a:latin typeface="Corbel" panose="020B0503020204020204" pitchFamily="34" charset="0"/>
            </a:endParaRPr>
          </a:p>
          <a:p>
            <a:pPr marL="285750" indent="-285750" algn="just">
              <a:buFont typeface="Wingdings" panose="05000000000000000000" pitchFamily="2" charset="2"/>
              <a:buChar char="q"/>
            </a:pPr>
            <a:r>
              <a:rPr lang="en-US" sz="1400" b="0" i="0" dirty="0">
                <a:effectLst/>
                <a:latin typeface="Corbel" panose="020B0503020204020204" pitchFamily="34" charset="0"/>
              </a:rPr>
              <a:t>Increased regulatory oversight may lead to better dispute resolution and accountability.</a:t>
            </a:r>
            <a:endParaRPr lang="en-GB" sz="1400" b="0" i="0" dirty="0">
              <a:effectLst/>
              <a:latin typeface="Corbel" panose="020B0503020204020204" pitchFamily="34" charset="0"/>
            </a:endParaRPr>
          </a:p>
        </p:txBody>
      </p:sp>
      <p:pic>
        <p:nvPicPr>
          <p:cNvPr id="3074" name="Picture 2" descr="NGF Digital Repository: Central Bank of Nigeria (CBN)">
            <a:extLst>
              <a:ext uri="{FF2B5EF4-FFF2-40B4-BE49-F238E27FC236}">
                <a16:creationId xmlns:a16="http://schemas.microsoft.com/office/drawing/2014/main" id="{3964925D-1DB0-C48B-2DEA-11290B56AA8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2193" y="1839052"/>
            <a:ext cx="2401616" cy="2352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44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89AF8-BB5B-3DF8-3028-86C80F0989C4}"/>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C7AD2FE6-9DB0-E6C3-F035-1B377BCD213E}"/>
              </a:ext>
            </a:extLst>
          </p:cNvPr>
          <p:cNvSpPr txBox="1">
            <a:spLocks/>
          </p:cNvSpPr>
          <p:nvPr/>
        </p:nvSpPr>
        <p:spPr>
          <a:xfrm>
            <a:off x="330053" y="214032"/>
            <a:ext cx="6007248" cy="542867"/>
          </a:xfrm>
          <a:prstGeom prst="rect">
            <a:avLst/>
          </a:prstGeom>
        </p:spPr>
        <p:txBody>
          <a:bodyPr/>
          <a:lstStyle>
            <a:lvl1pPr>
              <a:defRPr>
                <a:latin typeface="+mj-lt"/>
                <a:ea typeface="+mj-ea"/>
                <a:cs typeface="+mj-cs"/>
              </a:defRPr>
            </a:lvl1pPr>
          </a:lstStyle>
          <a:p>
            <a:r>
              <a:rPr lang="en-GB" sz="2400" b="1" kern="0" cap="small" dirty="0">
                <a:solidFill>
                  <a:prstClr val="white"/>
                </a:solidFill>
                <a:latin typeface="Corbel" panose="020B0503020204020204" pitchFamily="34" charset="0"/>
              </a:rPr>
              <a:t>Domestic Economy and Markets Highlights</a:t>
            </a:r>
          </a:p>
        </p:txBody>
      </p:sp>
      <p:pic>
        <p:nvPicPr>
          <p:cNvPr id="15" name="Picture 14">
            <a:extLst>
              <a:ext uri="{FF2B5EF4-FFF2-40B4-BE49-F238E27FC236}">
                <a16:creationId xmlns:a16="http://schemas.microsoft.com/office/drawing/2014/main" id="{B1477725-FC54-A629-0C22-BB3CE5434182}"/>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flipH="1">
            <a:off x="6184900" y="92130"/>
            <a:ext cx="1048894" cy="786670"/>
          </a:xfrm>
          <a:prstGeom prst="rect">
            <a:avLst/>
          </a:prstGeom>
        </p:spPr>
      </p:pic>
      <p:sp>
        <p:nvSpPr>
          <p:cNvPr id="2" name="Rectangle: Rounded Corners 1">
            <a:extLst>
              <a:ext uri="{FF2B5EF4-FFF2-40B4-BE49-F238E27FC236}">
                <a16:creationId xmlns:a16="http://schemas.microsoft.com/office/drawing/2014/main" id="{9FF72F8D-226B-B36E-C576-BE3E8E4FADF4}"/>
              </a:ext>
            </a:extLst>
          </p:cNvPr>
          <p:cNvSpPr/>
          <p:nvPr/>
        </p:nvSpPr>
        <p:spPr>
          <a:xfrm>
            <a:off x="241300" y="975190"/>
            <a:ext cx="3773578" cy="331665"/>
          </a:xfrm>
          <a:prstGeom prst="roundRect">
            <a:avLst/>
          </a:prstGeom>
          <a:solidFill>
            <a:srgbClr val="002060"/>
          </a:solidFill>
          <a:ln>
            <a:noFill/>
          </a:ln>
          <a:effectLst>
            <a:glow>
              <a:schemeClr val="accent1">
                <a:alpha val="40000"/>
              </a:schemeClr>
            </a:glow>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w="63500" h="63500" prst="artDeco"/>
            <a:extrusionClr>
              <a:srgbClr val="002060"/>
            </a:extrusionClr>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Corbel" panose="020B0503020204020204" pitchFamily="34" charset="0"/>
              </a:rPr>
              <a:t>Key Economic News</a:t>
            </a:r>
          </a:p>
        </p:txBody>
      </p:sp>
      <p:sp>
        <p:nvSpPr>
          <p:cNvPr id="8" name="Rectangle 1">
            <a:extLst>
              <a:ext uri="{FF2B5EF4-FFF2-40B4-BE49-F238E27FC236}">
                <a16:creationId xmlns:a16="http://schemas.microsoft.com/office/drawing/2014/main" id="{C7514D39-B9F0-F0C9-44EC-FC67EAFDB3C3}"/>
              </a:ext>
            </a:extLst>
          </p:cNvPr>
          <p:cNvSpPr>
            <a:spLocks noChangeArrowheads="1"/>
          </p:cNvSpPr>
          <p:nvPr/>
        </p:nvSpPr>
        <p:spPr bwMode="auto">
          <a:xfrm>
            <a:off x="0" y="-945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NG" altLang="en-NG" sz="1800" b="0" i="0" u="none" strike="noStrike" cap="none" normalizeH="0" baseline="0" dirty="0">
                <a:ln>
                  <a:noFill/>
                </a:ln>
                <a:solidFill>
                  <a:srgbClr val="000000"/>
                </a:solidFill>
                <a:effectLst/>
                <a:latin typeface="Söhne"/>
              </a:rPr>
            </a:br>
            <a:endParaRPr kumimoji="0" lang="en-NG" altLang="en-NG" sz="18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99CFE049-DCA8-E568-1D9D-BC57E285D9E2}"/>
              </a:ext>
            </a:extLst>
          </p:cNvPr>
          <p:cNvSpPr/>
          <p:nvPr/>
        </p:nvSpPr>
        <p:spPr>
          <a:xfrm>
            <a:off x="232666" y="1412121"/>
            <a:ext cx="10371833" cy="31938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spcAft>
                <a:spcPts val="1500"/>
              </a:spcAft>
            </a:pPr>
            <a:r>
              <a:rPr lang="en-US" sz="1600" b="1" i="0" dirty="0">
                <a:solidFill>
                  <a:srgbClr val="212529"/>
                </a:solidFill>
                <a:effectLst/>
                <a:latin typeface="Corbel" panose="020B0503020204020204" pitchFamily="34" charset="0"/>
              </a:rPr>
              <a:t>Naira to close at N1,458.8/$1 by December 2025</a:t>
            </a:r>
          </a:p>
        </p:txBody>
      </p:sp>
      <p:sp>
        <p:nvSpPr>
          <p:cNvPr id="13" name="TextBox 12">
            <a:extLst>
              <a:ext uri="{FF2B5EF4-FFF2-40B4-BE49-F238E27FC236}">
                <a16:creationId xmlns:a16="http://schemas.microsoft.com/office/drawing/2014/main" id="{9593904C-9300-18FE-8703-8ED578799EB7}"/>
              </a:ext>
            </a:extLst>
          </p:cNvPr>
          <p:cNvSpPr txBox="1"/>
          <p:nvPr/>
        </p:nvSpPr>
        <p:spPr>
          <a:xfrm>
            <a:off x="3413045" y="1775605"/>
            <a:ext cx="6797902" cy="2377574"/>
          </a:xfrm>
          <a:prstGeom prst="rect">
            <a:avLst/>
          </a:prstGeom>
          <a:noFill/>
        </p:spPr>
        <p:txBody>
          <a:bodyPr wrap="square">
            <a:spAutoFit/>
          </a:bodyPr>
          <a:lstStyle/>
          <a:p>
            <a:pPr marL="285750" indent="-285750" algn="just">
              <a:buFont typeface="Wingdings" panose="05000000000000000000" pitchFamily="2" charset="2"/>
              <a:buChar char="q"/>
            </a:pPr>
            <a:r>
              <a:rPr lang="en-US" sz="1350" dirty="0">
                <a:latin typeface="Corbel" panose="020B0503020204020204" pitchFamily="34" charset="0"/>
              </a:rPr>
              <a:t>Standard Bank revised its year-end naira forecast to ₦1,458.8/$1 for 2025, supported by improved FX reserves and rising investor confidence.</a:t>
            </a:r>
          </a:p>
          <a:p>
            <a:pPr marL="285750" indent="-285750" algn="just">
              <a:buFont typeface="Wingdings" panose="05000000000000000000" pitchFamily="2" charset="2"/>
              <a:buChar char="q"/>
            </a:pPr>
            <a:r>
              <a:rPr lang="en-US" sz="1350" dirty="0">
                <a:latin typeface="Corbel" panose="020B0503020204020204" pitchFamily="34" charset="0"/>
              </a:rPr>
              <a:t>Robust banking liquidity, averaging ₦2.8 trillion daily, has helped stabilize the FX market.</a:t>
            </a:r>
          </a:p>
          <a:p>
            <a:pPr marL="285750" indent="-285750" algn="just">
              <a:buFont typeface="Wingdings" panose="05000000000000000000" pitchFamily="2" charset="2"/>
              <a:buChar char="q"/>
            </a:pPr>
            <a:r>
              <a:rPr lang="en-US" sz="1350" dirty="0">
                <a:latin typeface="Corbel" panose="020B0503020204020204" pitchFamily="34" charset="0"/>
              </a:rPr>
              <a:t>CBN’s recent CRR refund and OMO maturities boosted system liquidity without triggering naira depreciation.</a:t>
            </a:r>
          </a:p>
          <a:p>
            <a:pPr marL="285750" indent="-285750" algn="just">
              <a:buFont typeface="Wingdings" panose="05000000000000000000" pitchFamily="2" charset="2"/>
              <a:buChar char="q"/>
            </a:pPr>
            <a:r>
              <a:rPr lang="en-US" sz="1350" dirty="0">
                <a:latin typeface="Corbel" panose="020B0503020204020204" pitchFamily="34" charset="0"/>
              </a:rPr>
              <a:t>Strengthened FX reserves were driven by increased NNPCL dollar remittances and rollover of $3–$3.5bn bilateral transactions.</a:t>
            </a:r>
          </a:p>
          <a:p>
            <a:pPr marL="285750" indent="-285750" algn="just">
              <a:buFont typeface="Wingdings" panose="05000000000000000000" pitchFamily="2" charset="2"/>
              <a:buChar char="q"/>
            </a:pPr>
            <a:r>
              <a:rPr lang="en-US" sz="1350" dirty="0">
                <a:latin typeface="Corbel" panose="020B0503020204020204" pitchFamily="34" charset="0"/>
              </a:rPr>
              <a:t>Corporate and private investors holding excess liquidity are less likely to demand FX, supporting currency stability.</a:t>
            </a:r>
          </a:p>
          <a:p>
            <a:pPr marL="285750" indent="-285750" algn="just">
              <a:buFont typeface="Wingdings" panose="05000000000000000000" pitchFamily="2" charset="2"/>
              <a:buChar char="q"/>
            </a:pPr>
            <a:r>
              <a:rPr lang="en-US" sz="1350" dirty="0">
                <a:latin typeface="Corbel" panose="020B0503020204020204" pitchFamily="34" charset="0"/>
              </a:rPr>
              <a:t>Standard Bank expects further resilience in the naira, though political and fiscal pressures ahead of 2027 elections may pose risks.</a:t>
            </a:r>
          </a:p>
        </p:txBody>
      </p:sp>
      <p:sp>
        <p:nvSpPr>
          <p:cNvPr id="3" name="Rectangle 2">
            <a:extLst>
              <a:ext uri="{FF2B5EF4-FFF2-40B4-BE49-F238E27FC236}">
                <a16:creationId xmlns:a16="http://schemas.microsoft.com/office/drawing/2014/main" id="{4C7E9A31-44AC-6CA4-B4D3-845B3EA55CDD}"/>
              </a:ext>
            </a:extLst>
          </p:cNvPr>
          <p:cNvSpPr/>
          <p:nvPr/>
        </p:nvSpPr>
        <p:spPr>
          <a:xfrm>
            <a:off x="92365" y="4166710"/>
            <a:ext cx="10371833" cy="31938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spcAft>
                <a:spcPts val="1500"/>
              </a:spcAft>
            </a:pPr>
            <a:r>
              <a:rPr lang="en-US" sz="1600" b="1" i="0" dirty="0">
                <a:solidFill>
                  <a:srgbClr val="212529"/>
                </a:solidFill>
                <a:effectLst/>
                <a:latin typeface="Corbel" panose="020B0503020204020204" pitchFamily="34" charset="0"/>
              </a:rPr>
              <a:t>Nigeria’s Public Debt Breakdown: Who we are owing as of June 2025 </a:t>
            </a:r>
          </a:p>
        </p:txBody>
      </p:sp>
      <p:sp>
        <p:nvSpPr>
          <p:cNvPr id="7" name="TextBox 6">
            <a:extLst>
              <a:ext uri="{FF2B5EF4-FFF2-40B4-BE49-F238E27FC236}">
                <a16:creationId xmlns:a16="http://schemas.microsoft.com/office/drawing/2014/main" id="{334AF6A2-AC85-BF11-103F-F5C3AD450DF3}"/>
              </a:ext>
            </a:extLst>
          </p:cNvPr>
          <p:cNvSpPr txBox="1"/>
          <p:nvPr/>
        </p:nvSpPr>
        <p:spPr>
          <a:xfrm>
            <a:off x="3517900" y="4531653"/>
            <a:ext cx="6693047" cy="2793072"/>
          </a:xfrm>
          <a:prstGeom prst="rect">
            <a:avLst/>
          </a:prstGeom>
          <a:noFill/>
        </p:spPr>
        <p:txBody>
          <a:bodyPr wrap="square" rtlCol="0">
            <a:spAutoFit/>
          </a:bodyPr>
          <a:lstStyle/>
          <a:p>
            <a:pPr marL="285750" indent="-285750" algn="l">
              <a:buFont typeface="Wingdings" panose="05000000000000000000" pitchFamily="2" charset="2"/>
              <a:buChar char="q"/>
            </a:pPr>
            <a:r>
              <a:rPr lang="en-US" sz="1350" dirty="0">
                <a:latin typeface="Corbel" panose="020B0503020204020204" pitchFamily="34" charset="0"/>
              </a:rPr>
              <a:t>Nigeria’s total public debt reached ₦152.39 trillion ($99.68 billion) as of June 2025, the highest on record in naira terms.</a:t>
            </a:r>
          </a:p>
          <a:p>
            <a:pPr marL="285750" indent="-285750" algn="l">
              <a:buFont typeface="Wingdings" panose="05000000000000000000" pitchFamily="2" charset="2"/>
              <a:buChar char="q"/>
            </a:pPr>
            <a:r>
              <a:rPr lang="en-US" sz="1350" dirty="0">
                <a:latin typeface="Corbel" panose="020B0503020204020204" pitchFamily="34" charset="0"/>
              </a:rPr>
              <a:t>Domestic debt via FGN securities remains the largest component at ₦80.55 trillion (52.8% of total debt).</a:t>
            </a:r>
          </a:p>
          <a:p>
            <a:pPr marL="285750" indent="-285750" algn="l">
              <a:buFont typeface="Wingdings" panose="05000000000000000000" pitchFamily="2" charset="2"/>
              <a:buChar char="q"/>
            </a:pPr>
            <a:r>
              <a:rPr lang="en-US" sz="1350" dirty="0">
                <a:latin typeface="Corbel" panose="020B0503020204020204" pitchFamily="34" charset="0"/>
              </a:rPr>
              <a:t>Eurobonds account for 17.4% of total debt, while World Bank loans make up 19.4%.</a:t>
            </a:r>
          </a:p>
          <a:p>
            <a:pPr marL="285750" indent="-285750" algn="l">
              <a:buFont typeface="Wingdings" panose="05000000000000000000" pitchFamily="2" charset="2"/>
              <a:buChar char="q"/>
            </a:pPr>
            <a:r>
              <a:rPr lang="en-US" sz="1350" dirty="0">
                <a:latin typeface="Corbel" panose="020B0503020204020204" pitchFamily="34" charset="0"/>
              </a:rPr>
              <a:t>China is Nigeria’s biggest bilateral creditor at ₦8.46 trillion ($5.53 billion), funding key infrastructure projects.</a:t>
            </a:r>
          </a:p>
          <a:p>
            <a:pPr marL="285750" indent="-285750" algn="l">
              <a:buFont typeface="Wingdings" panose="05000000000000000000" pitchFamily="2" charset="2"/>
              <a:buChar char="q"/>
            </a:pPr>
            <a:r>
              <a:rPr lang="en-US" sz="1350" dirty="0">
                <a:latin typeface="Corbel" panose="020B0503020204020204" pitchFamily="34" charset="0"/>
              </a:rPr>
              <a:t>President Tinubu has requested approval to raise $2.3 billion in new and refinancing external borrowing to support the 2025 budget.</a:t>
            </a:r>
          </a:p>
          <a:p>
            <a:pPr marL="285750" indent="-285750" algn="l">
              <a:buFont typeface="Wingdings" panose="05000000000000000000" pitchFamily="2" charset="2"/>
              <a:buChar char="q"/>
            </a:pPr>
            <a:r>
              <a:rPr lang="en-US" sz="1350" dirty="0">
                <a:latin typeface="Corbel" panose="020B0503020204020204" pitchFamily="34" charset="0"/>
              </a:rPr>
              <a:t>The World Bank projects Nigeria’s debt-to-GDP ratio will fall below 40% for the first time in a decade, supported by steady growth and fiscal reforms.</a:t>
            </a:r>
          </a:p>
          <a:p>
            <a:pPr marL="285750" indent="-285750" algn="l">
              <a:buFont typeface="Wingdings" panose="05000000000000000000" pitchFamily="2" charset="2"/>
              <a:buChar char="q"/>
            </a:pPr>
            <a:r>
              <a:rPr lang="en-US" sz="1350" dirty="0">
                <a:latin typeface="Corbel" panose="020B0503020204020204" pitchFamily="34" charset="0"/>
              </a:rPr>
              <a:t>Stronger FX reserves (above $42 billion) and a 6.1% current-account surplus signal improving macroeconomic stability.</a:t>
            </a:r>
          </a:p>
        </p:txBody>
      </p:sp>
      <p:pic>
        <p:nvPicPr>
          <p:cNvPr id="1026" name="Picture 2" descr="Dollar to nigerian naira icon isolated on white background dollar to naira  exchange usd ngn currency | Premium Vector">
            <a:extLst>
              <a:ext uri="{FF2B5EF4-FFF2-40B4-BE49-F238E27FC236}">
                <a16:creationId xmlns:a16="http://schemas.microsoft.com/office/drawing/2014/main" id="{7104F792-E94B-2AC7-FB12-0C0ABE8DF02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8684" y="2043309"/>
            <a:ext cx="1952232" cy="19522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GN Bonds - Debt Management Office Nigeria">
            <a:extLst>
              <a:ext uri="{FF2B5EF4-FFF2-40B4-BE49-F238E27FC236}">
                <a16:creationId xmlns:a16="http://schemas.microsoft.com/office/drawing/2014/main" id="{E093EB8A-86C6-8C0C-B2B9-A18AF58CFC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7550" y="5410616"/>
            <a:ext cx="1885950" cy="1068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0394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TABLE_ENDDRAG_ORIGIN_RECT" val="326*120"/>
  <p:tag name="TABLE_ENDDRAG_RECT" val="502*455*326*120"/>
</p:tagLst>
</file>

<file path=ppt/tags/tag4.xml><?xml version="1.0" encoding="utf-8"?>
<p:tagLst xmlns:a="http://schemas.openxmlformats.org/drawingml/2006/main" xmlns:r="http://schemas.openxmlformats.org/officeDocument/2006/relationships" xmlns:p="http://schemas.openxmlformats.org/presentationml/2006/main">
  <p:tag name="TABLE_ENDDRAG_ORIGIN_RECT" val="326*120"/>
  <p:tag name="TABLE_ENDDRAG_RECT" val="502*455*326*1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491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a:latin typeface="Corbel" panose="020B0503020204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Market  Economic Review 23rd - 27th June 2025</Template>
  <TotalTime>22339</TotalTime>
  <Words>3368</Words>
  <Application>Microsoft Office PowerPoint</Application>
  <PresentationFormat>Custom</PresentationFormat>
  <Paragraphs>318</Paragraphs>
  <Slides>13</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Corbel</vt:lpstr>
      <vt:lpstr>Söhne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Ovoke Ohwoganohwo</dc:creator>
  <cp:lastModifiedBy>Ovoke Ohwoganohwo</cp:lastModifiedBy>
  <cp:revision>313</cp:revision>
  <dcterms:created xsi:type="dcterms:W3CDTF">2025-07-20T19:09:43Z</dcterms:created>
  <dcterms:modified xsi:type="dcterms:W3CDTF">2025-10-13T10:41:43Z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2021-11-09T01:00:00Z</vt:filetime>
  </property>
  <property fmtid="{D5CDD505-2E9C-101B-9397-08002B2CF9AE}" pid="3" name="Creator">
    <vt:lpwstr>Adobe Illustrator 24.3 (Macintosh)</vt:lpwstr>
  </property>
  <property fmtid="{D5CDD505-2E9C-101B-9397-08002B2CF9AE}" pid="4" name="LastSaved">
    <vt:filetime>2021-11-09T01:00:00Z</vt:filetime>
  </property>
  <property fmtid="{D5CDD505-2E9C-101B-9397-08002B2CF9AE}" pid="5" name="MSIP_Label_c0049056-5948-4894-b078-305447139e35_Enabled">
    <vt:lpwstr>true</vt:lpwstr>
  </property>
  <property fmtid="{D5CDD505-2E9C-101B-9397-08002B2CF9AE}" pid="6" name="MSIP_Label_c0049056-5948-4894-b078-305447139e35_SetDate">
    <vt:lpwstr>2021-11-13T11:23:47Z</vt:lpwstr>
  </property>
  <property fmtid="{D5CDD505-2E9C-101B-9397-08002B2CF9AE}" pid="7" name="MSIP_Label_c0049056-5948-4894-b078-305447139e35_Method">
    <vt:lpwstr>Privileged</vt:lpwstr>
  </property>
  <property fmtid="{D5CDD505-2E9C-101B-9397-08002B2CF9AE}" pid="8" name="MSIP_Label_c0049056-5948-4894-b078-305447139e35_Name">
    <vt:lpwstr>c0049056-5948-4894-b078-305447139e35</vt:lpwstr>
  </property>
  <property fmtid="{D5CDD505-2E9C-101B-9397-08002B2CF9AE}" pid="9" name="MSIP_Label_c0049056-5948-4894-b078-305447139e35_SiteId">
    <vt:lpwstr>9f25a8c8-cf3d-46c4-a814-fff1e458eba0</vt:lpwstr>
  </property>
  <property fmtid="{D5CDD505-2E9C-101B-9397-08002B2CF9AE}" pid="10" name="MSIP_Label_c0049056-5948-4894-b078-305447139e35_ActionId">
    <vt:lpwstr>e30fb152-4f22-4644-868a-90decc357d89</vt:lpwstr>
  </property>
  <property fmtid="{D5CDD505-2E9C-101B-9397-08002B2CF9AE}" pid="11" name="MSIP_Label_c0049056-5948-4894-b078-305447139e35_ContentBits">
    <vt:lpwstr>1</vt:lpwstr>
  </property>
  <property fmtid="{D5CDD505-2E9C-101B-9397-08002B2CF9AE}" pid="12" name="ICV">
    <vt:lpwstr>105273B10E9A49578A95BCF5186D0C28_13</vt:lpwstr>
  </property>
  <property fmtid="{D5CDD505-2E9C-101B-9397-08002B2CF9AE}" pid="13" name="KSOProductBuildVer">
    <vt:lpwstr>2057-12.2.0.21179</vt:lpwstr>
  </property>
</Properties>
</file>