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tables/table1.xml" ContentType="application/vnd.openxmlformats-officedocument.spreadsheetml.table+xml"/>
  <Override PartName="/xl/drawings/drawing3.xml" ContentType="application/vnd.openxmlformats-officedocument.drawing+xml"/>
  <Override PartName="/xl/tables/table2.xml" ContentType="application/vnd.openxmlformats-officedocument.spreadsheetml.table+xml"/>
  <Override PartName="/xl/drawings/drawing4.xml" ContentType="application/vnd.openxmlformats-officedocument.drawing+xml"/>
  <Override PartName="/xl/tables/table3.xml" ContentType="application/vnd.openxmlformats-officedocument.spreadsheetml.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31"/>
  <workbookPr defaultThemeVersion="166925"/>
  <mc:AlternateContent xmlns:mc="http://schemas.openxmlformats.org/markup-compatibility/2006">
    <mc:Choice Requires="x15">
      <x15ac:absPath xmlns:x15ac="http://schemas.microsoft.com/office/spreadsheetml/2010/11/ac" url="C:\Users\SarahCox\Downloads\"/>
    </mc:Choice>
  </mc:AlternateContent>
  <xr:revisionPtr revIDLastSave="0" documentId="8_{2B8523C6-5FB6-4CDA-A3E6-C528BC57D86A}" xr6:coauthVersionLast="47" xr6:coauthVersionMax="47" xr10:uidLastSave="{00000000-0000-0000-0000-000000000000}"/>
  <bookViews>
    <workbookView xWindow="-120" yWindow="-120" windowWidth="38640" windowHeight="21120" xr2:uid="{D669DD71-1B81-4E69-9B62-189AEB66C8F9}"/>
  </bookViews>
  <sheets>
    <sheet name="Overview" sheetId="1" r:id="rId1"/>
    <sheet name="Qualification" sheetId="3" r:id="rId2"/>
    <sheet name="Unit of Competency" sheetId="4" r:id="rId3"/>
    <sheet name="Skill Set" sheetId="5" r:id="rId4"/>
    <sheet name="Reference Data" sheetId="2" state="hidden" r:id="rId5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32" uniqueCount="56">
  <si>
    <t>Attachment A - Training products submitted for assurance</t>
  </si>
  <si>
    <t xml:space="preserve">This attachment is used to provide information to the Assurance Body regarding the Qualifications, Units of Competency and Skill Sets </t>
  </si>
  <si>
    <t xml:space="preserve">within the training product submission and to provide detailed information for questions 5.3, 7.1 and 8.6 of the submission form. </t>
  </si>
  <si>
    <t>This tab is instructional only</t>
  </si>
  <si>
    <t xml:space="preserve">To complete the spreadsheet follow the below steps: </t>
  </si>
  <si>
    <t>1. On the Qualification tab add all qualifications included in the scope of the submission</t>
  </si>
  <si>
    <t>2. On the Unit of Competency tab add all units included in the scope of the submission</t>
  </si>
  <si>
    <t>3. On the Skill Set tab add all skill sets included in the scope of the submission</t>
  </si>
  <si>
    <r>
      <rPr>
        <sz val="11"/>
        <color rgb="FF000000"/>
        <rFont val="Arial"/>
        <family val="2"/>
      </rPr>
      <t xml:space="preserve">The numbers on the corresponding tab should match the numbers listed in </t>
    </r>
    <r>
      <rPr>
        <b/>
        <sz val="11"/>
        <color rgb="FF000000"/>
        <rFont val="Arial"/>
        <family val="2"/>
      </rPr>
      <t>2.2 Scope of submission</t>
    </r>
    <r>
      <rPr>
        <sz val="11"/>
        <color rgb="FF000000"/>
        <rFont val="Arial"/>
        <family val="2"/>
      </rPr>
      <t xml:space="preserve"> on the Training Product Submission Form. </t>
    </r>
  </si>
  <si>
    <r>
      <rPr>
        <b/>
        <i/>
        <sz val="11"/>
        <color theme="1"/>
        <rFont val="Arial"/>
        <family val="2"/>
      </rPr>
      <t>Notes:</t>
    </r>
    <r>
      <rPr>
        <sz val="11"/>
        <color theme="1"/>
        <rFont val="Arial"/>
        <family val="2"/>
      </rPr>
      <t xml:space="preserve"> Where columns are not applicable, type NA</t>
    </r>
  </si>
  <si>
    <t>Activity ID:</t>
  </si>
  <si>
    <t>Activity Title:</t>
  </si>
  <si>
    <t>Previous Code</t>
  </si>
  <si>
    <t>Previous Title</t>
  </si>
  <si>
    <t>New Code</t>
  </si>
  <si>
    <t>New Title</t>
  </si>
  <si>
    <r>
      <t xml:space="preserve">Type of update 
</t>
    </r>
    <r>
      <rPr>
        <sz val="8"/>
        <color rgb="FFFFFFFF"/>
        <rFont val="Arial"/>
        <family val="2"/>
      </rPr>
      <t>(Choose one)</t>
    </r>
    <r>
      <rPr>
        <sz val="10"/>
        <color rgb="FFFFFFFF"/>
        <rFont val="Arial"/>
        <family val="2"/>
      </rPr>
      <t xml:space="preserve"> </t>
    </r>
  </si>
  <si>
    <t xml:space="preserve">Category of Change
</t>
  </si>
  <si>
    <r>
      <t xml:space="preserve">Equivalent / Not equivalent 
</t>
    </r>
    <r>
      <rPr>
        <sz val="8"/>
        <color rgb="FFFFFFFF"/>
        <rFont val="Arial"/>
        <family val="2"/>
      </rPr>
      <t>(updated products only)</t>
    </r>
  </si>
  <si>
    <r>
      <t xml:space="preserve">Rationale for equivalence status 
</t>
    </r>
    <r>
      <rPr>
        <sz val="8"/>
        <color rgb="FFFFFFFF"/>
        <rFont val="Arial"/>
        <family val="2"/>
      </rPr>
      <t>(updated products only)</t>
    </r>
  </si>
  <si>
    <r>
      <t xml:space="preserve">Regulatory, licensing or legislative implications 
</t>
    </r>
    <r>
      <rPr>
        <sz val="8"/>
        <color rgb="FFFFFFFF"/>
        <rFont val="Arial"/>
        <family val="2"/>
      </rPr>
      <t>(see item 12 of the submission form)</t>
    </r>
  </si>
  <si>
    <r>
      <t xml:space="preserve">Mandatory Workplace Requirements 
</t>
    </r>
    <r>
      <rPr>
        <sz val="8"/>
        <color rgb="FFFFFFFF"/>
        <rFont val="Arial"/>
        <family val="2"/>
      </rPr>
      <t>(see item 14 of the submission form)</t>
    </r>
  </si>
  <si>
    <r>
      <rPr>
        <b/>
        <sz val="10"/>
        <color rgb="FFFFFFFF"/>
        <rFont val="Arial"/>
      </rPr>
      <t>Request to change transition period</t>
    </r>
    <r>
      <rPr>
        <sz val="10"/>
        <color rgb="FFFFFFFF"/>
        <rFont val="Arial"/>
      </rPr>
      <t xml:space="preserve"> 
</t>
    </r>
    <r>
      <rPr>
        <sz val="8"/>
        <color rgb="FFFFFFFF"/>
        <rFont val="Arial"/>
      </rPr>
      <t>(see item 23 of the submission form)</t>
    </r>
  </si>
  <si>
    <t xml:space="preserve">Cross-sector unit 
</t>
  </si>
  <si>
    <r>
      <rPr>
        <b/>
        <sz val="10"/>
        <color rgb="FFFFFFFF"/>
        <rFont val="Arial"/>
      </rPr>
      <t xml:space="preserve">Mandatory Workplace Requirements 
</t>
    </r>
    <r>
      <rPr>
        <sz val="8"/>
        <color rgb="FFFFFFFF"/>
        <rFont val="Arial"/>
        <family val="2"/>
      </rPr>
      <t>(see item 14 of the submission form)</t>
    </r>
  </si>
  <si>
    <t>NTR Type</t>
  </si>
  <si>
    <t xml:space="preserve">Type of Update </t>
  </si>
  <si>
    <t>Equivalence</t>
  </si>
  <si>
    <t>Transition period</t>
  </si>
  <si>
    <t>Major/Minor</t>
  </si>
  <si>
    <t xml:space="preserve">Qualification </t>
  </si>
  <si>
    <t>Updated</t>
  </si>
  <si>
    <t>Equivalent</t>
  </si>
  <si>
    <t xml:space="preserve">Yes </t>
  </si>
  <si>
    <t>Major</t>
  </si>
  <si>
    <t xml:space="preserve">Unit of competency </t>
  </si>
  <si>
    <t>New</t>
  </si>
  <si>
    <t>Not equivalent</t>
  </si>
  <si>
    <t>No</t>
  </si>
  <si>
    <t>Minor</t>
  </si>
  <si>
    <t>Skill Set</t>
  </si>
  <si>
    <t>Deleted</t>
  </si>
  <si>
    <t>N/A</t>
  </si>
  <si>
    <t>NA</t>
  </si>
  <si>
    <t>Per TPOF Section 2.8, no changes to workplace outcome, standards of performance or licencing/certification requirements.</t>
  </si>
  <si>
    <t>BSA_ANN_2425_008</t>
  </si>
  <si>
    <t>Formwork Falsework</t>
  </si>
  <si>
    <t>CPC30220</t>
  </si>
  <si>
    <t>Certificate III in Carpentry</t>
  </si>
  <si>
    <t>CPC30326</t>
  </si>
  <si>
    <t>CPCCCA3018</t>
  </si>
  <si>
    <t>CPCCCA3019</t>
  </si>
  <si>
    <t>CPCCCA3028</t>
  </si>
  <si>
    <t>Construct, erect and dismantle formwork for stairs and ramps</t>
  </si>
  <si>
    <t>Erect and dismantle formwork to suspended slabs, columns, beams and walls</t>
  </si>
  <si>
    <t>Erect and dismantle formwork for footings and slabs on ground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6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0"/>
      <color rgb="FFFFFFFF"/>
      <name val="Arial"/>
      <family val="2"/>
    </font>
    <font>
      <sz val="18"/>
      <color rgb="FF5D7A38"/>
      <name val="Arial"/>
      <family val="2"/>
    </font>
    <font>
      <sz val="11"/>
      <color theme="1"/>
      <name val="Arial"/>
      <family val="2"/>
    </font>
    <font>
      <i/>
      <sz val="11"/>
      <color theme="1"/>
      <name val="Arial"/>
      <family val="2"/>
    </font>
    <font>
      <sz val="14"/>
      <color rgb="FF5D7A38"/>
      <name val="Arial"/>
      <family val="2"/>
    </font>
    <font>
      <sz val="8"/>
      <color rgb="FFFFFFFF"/>
      <name val="Arial"/>
      <family val="2"/>
    </font>
    <font>
      <sz val="10"/>
      <color rgb="FFFFFFFF"/>
      <name val="Arial"/>
      <family val="2"/>
    </font>
    <font>
      <i/>
      <sz val="11"/>
      <color rgb="FFFF0000"/>
      <name val="Calibri"/>
      <family val="2"/>
      <scheme val="minor"/>
    </font>
    <font>
      <b/>
      <i/>
      <sz val="11"/>
      <color theme="1"/>
      <name val="Arial"/>
      <family val="2"/>
    </font>
    <font>
      <sz val="11"/>
      <color rgb="FF000000"/>
      <name val="Arial"/>
      <family val="2"/>
    </font>
    <font>
      <b/>
      <sz val="11"/>
      <color rgb="FF000000"/>
      <name val="Arial"/>
      <family val="2"/>
    </font>
    <font>
      <b/>
      <sz val="10"/>
      <color rgb="FFFFFFFF"/>
      <name val="Arial"/>
    </font>
    <font>
      <sz val="10"/>
      <color rgb="FFFFFFFF"/>
      <name val="Arial"/>
    </font>
    <font>
      <sz val="8"/>
      <color rgb="FFFFFFFF"/>
      <name val="Arial"/>
    </font>
  </fonts>
  <fills count="5">
    <fill>
      <patternFill patternType="none"/>
    </fill>
    <fill>
      <patternFill patternType="gray125"/>
    </fill>
    <fill>
      <patternFill patternType="solid">
        <fgColor rgb="FF7A9F4C"/>
        <bgColor indexed="64"/>
      </patternFill>
    </fill>
    <fill>
      <patternFill patternType="solid">
        <fgColor rgb="FF404246"/>
        <bgColor indexed="64"/>
      </patternFill>
    </fill>
    <fill>
      <patternFill patternType="solid">
        <fgColor rgb="FF5D7A38"/>
        <bgColor indexed="64"/>
      </patternFill>
    </fill>
  </fills>
  <borders count="6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ck">
        <color rgb="FF5D7A38"/>
      </top>
      <bottom style="thick">
        <color rgb="FF5D7A38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24">
    <xf numFmtId="0" fontId="0" fillId="0" borderId="0" xfId="0"/>
    <xf numFmtId="0" fontId="1" fillId="0" borderId="0" xfId="0" applyFont="1"/>
    <xf numFmtId="0" fontId="3" fillId="0" borderId="0" xfId="0" applyFont="1"/>
    <xf numFmtId="0" fontId="4" fillId="0" borderId="0" xfId="0" applyFont="1"/>
    <xf numFmtId="0" fontId="5" fillId="0" borderId="0" xfId="0" applyFont="1"/>
    <xf numFmtId="0" fontId="3" fillId="0" borderId="1" xfId="0" applyFont="1" applyBorder="1"/>
    <xf numFmtId="0" fontId="4" fillId="0" borderId="1" xfId="0" applyFont="1" applyBorder="1"/>
    <xf numFmtId="0" fontId="6" fillId="0" borderId="1" xfId="0" applyFont="1" applyBorder="1"/>
    <xf numFmtId="0" fontId="4" fillId="2" borderId="0" xfId="0" applyFont="1" applyFill="1"/>
    <xf numFmtId="0" fontId="4" fillId="3" borderId="0" xfId="0" applyFont="1" applyFill="1"/>
    <xf numFmtId="0" fontId="4" fillId="0" borderId="0" xfId="0" quotePrefix="1" applyFont="1" applyAlignment="1">
      <alignment wrapText="1"/>
    </xf>
    <xf numFmtId="0" fontId="4" fillId="4" borderId="0" xfId="0" applyFont="1" applyFill="1"/>
    <xf numFmtId="0" fontId="2" fillId="2" borderId="2" xfId="0" applyFont="1" applyFill="1" applyBorder="1" applyAlignment="1">
      <alignment vertical="center" wrapText="1"/>
    </xf>
    <xf numFmtId="0" fontId="9" fillId="0" borderId="0" xfId="0" applyFont="1"/>
    <xf numFmtId="0" fontId="3" fillId="0" borderId="3" xfId="0" applyFont="1" applyBorder="1"/>
    <xf numFmtId="0" fontId="4" fillId="0" borderId="0" xfId="0" applyFont="1" applyAlignment="1">
      <alignment horizontal="left"/>
    </xf>
    <xf numFmtId="0" fontId="4" fillId="0" borderId="4" xfId="0" applyFont="1" applyBorder="1"/>
    <xf numFmtId="0" fontId="4" fillId="0" borderId="4" xfId="0" applyFont="1" applyBorder="1" applyAlignment="1">
      <alignment horizontal="left"/>
    </xf>
    <xf numFmtId="0" fontId="11" fillId="0" borderId="0" xfId="0" applyFont="1"/>
    <xf numFmtId="0" fontId="4" fillId="0" borderId="3" xfId="0" applyFont="1" applyBorder="1"/>
    <xf numFmtId="0" fontId="13" fillId="2" borderId="2" xfId="0" applyFont="1" applyFill="1" applyBorder="1" applyAlignment="1">
      <alignment vertical="center" wrapText="1"/>
    </xf>
    <xf numFmtId="0" fontId="4" fillId="0" borderId="0" xfId="0" applyFont="1" applyAlignment="1">
      <alignment wrapText="1"/>
    </xf>
    <xf numFmtId="0" fontId="4" fillId="0" borderId="3" xfId="0" applyFont="1" applyBorder="1" applyAlignment="1">
      <alignment horizontal="left"/>
    </xf>
    <xf numFmtId="0" fontId="4" fillId="0" borderId="5" xfId="0" applyFont="1" applyBorder="1" applyAlignment="1">
      <alignment horizontal="left"/>
    </xf>
  </cellXfs>
  <cellStyles count="1">
    <cellStyle name="Normal" xfId="0" builtinId="0"/>
  </cellStyles>
  <dxfs count="44"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 outline="0">
        <top style="medium">
          <color rgb="FF4472C4"/>
        </top>
      </border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>
        <bottom style="thick">
          <color rgb="FF5D7A38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rgb="FFFFFFFF"/>
        <name val="Arial"/>
        <family val="2"/>
        <scheme val="none"/>
      </font>
      <fill>
        <patternFill patternType="none">
          <fgColor indexed="64"/>
          <bgColor auto="1"/>
        </patternFill>
      </fill>
      <alignment horizontal="general" vertical="center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sz val="12"/>
        <color rgb="FF000000"/>
        <name val="Arial"/>
        <family val="2"/>
        <scheme val="none"/>
      </font>
      <fill>
        <patternFill patternType="solid">
          <fgColor rgb="FF000000"/>
          <bgColor rgb="FFFFFFFF"/>
        </patternFill>
      </fill>
      <alignment horizontal="general" vertical="center" textRotation="0" wrapText="1" indent="0" justifyLastLine="0" shrinkToFit="0" readingOrder="0"/>
      <border diagonalUp="0" diagonalDown="0" outline="0">
        <left style="medium">
          <color indexed="64"/>
        </left>
        <right style="medium">
          <color indexed="64"/>
        </right>
        <top/>
        <bottom style="medium">
          <color indexed="64"/>
        </bottom>
      </border>
    </dxf>
    <dxf>
      <font>
        <strike val="0"/>
        <outline val="0"/>
        <shadow val="0"/>
        <u val="none"/>
        <vertAlign val="baseline"/>
        <name val="Arial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 outline="0">
        <top style="medium">
          <color rgb="FF4472C4"/>
        </top>
      </border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>
        <bottom style="thick">
          <color rgb="FF5D7A38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rgb="FFFFFFFF"/>
        <name val="Arial"/>
        <family val="2"/>
        <scheme val="none"/>
      </font>
      <fill>
        <patternFill patternType="none">
          <fgColor indexed="64"/>
          <bgColor auto="1"/>
        </patternFill>
      </fill>
      <alignment horizontal="general" vertical="center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 outline="0">
        <top style="medium">
          <color rgb="FF4472C4"/>
        </top>
      </border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>
        <bottom style="thick">
          <color rgb="FF5D7A38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rgb="FFFFFFFF"/>
        <name val="Arial"/>
        <family val="2"/>
        <scheme val="none"/>
      </font>
      <fill>
        <patternFill patternType="none">
          <fgColor indexed="64"/>
          <bgColor auto="1"/>
        </patternFill>
      </fill>
      <alignment horizontal="general" vertical="center" textRotation="0" wrapText="1" indent="0" justifyLastLine="0" shrinkToFit="0" readingOrder="0"/>
    </dxf>
  </dxfs>
  <tableStyles count="0" defaultTableStyle="TableStyleMedium2" defaultPivotStyle="PivotStyleLight16"/>
  <colors>
    <mruColors>
      <color rgb="FF7A9F4C"/>
      <color rgb="FF5D7A38"/>
      <color rgb="FF404246"/>
      <color rgb="FF8CB25E"/>
      <color rgb="FFACC78B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13" Type="http://schemas.openxmlformats.org/officeDocument/2006/relationships/customXml" Target="../customXml/item5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3</xdr:col>
      <xdr:colOff>628650</xdr:colOff>
      <xdr:row>2</xdr:row>
      <xdr:rowOff>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B7A1F07-1894-64D2-F4D7-BCA1F8BF902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819900" cy="80962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3</xdr:col>
      <xdr:colOff>706755</xdr:colOff>
      <xdr:row>2</xdr:row>
      <xdr:rowOff>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060C864-C130-42CB-972B-878DFA2834D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858000" cy="80962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3</xdr:col>
      <xdr:colOff>704704</xdr:colOff>
      <xdr:row>2</xdr:row>
      <xdr:rowOff>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437155B-06C8-4227-8EC4-8EAADD45A4F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858000" cy="80962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3</xdr:col>
      <xdr:colOff>702945</xdr:colOff>
      <xdr:row>2</xdr:row>
      <xdr:rowOff>3809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41189731-35AA-4542-B4AD-88A94F557D1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858000" cy="809624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BBB9659B-94C7-41F5-814B-1294EA98062A}" name="Table14" displayName="Table14" ref="A8:K9" totalsRowShown="0" headerRowDxfId="43" dataDxfId="41" headerRowBorderDxfId="42" tableBorderDxfId="40">
  <autoFilter ref="A8:K9" xr:uid="{BBB9659B-94C7-41F5-814B-1294EA98062A}"/>
  <tableColumns count="11">
    <tableColumn id="2" xr3:uid="{6EF70182-77C2-41BB-AE13-68EA40836817}" name="Previous Code" dataDxfId="39"/>
    <tableColumn id="3" xr3:uid="{E4C65149-2D14-480E-B0B8-12E8ECFB7FA2}" name="Previous Title" dataDxfId="38"/>
    <tableColumn id="4" xr3:uid="{E0FF70D6-BA14-430D-973B-050942C53378}" name="New Code" dataDxfId="37"/>
    <tableColumn id="5" xr3:uid="{13083680-2305-42A9-B598-E9CA310BA9CA}" name="New Title" dataDxfId="36"/>
    <tableColumn id="6" xr3:uid="{541440AF-B7E8-426E-985F-CA07BF093897}" name="Type of update _x000a_(Choose one) " dataDxfId="35"/>
    <tableColumn id="13" xr3:uid="{08AFDD08-AF2D-4C62-9C63-EF5E76BB0333}" name="Category of Change_x000a_" dataDxfId="34"/>
    <tableColumn id="7" xr3:uid="{F809310B-C3D0-45D1-B237-646F1C1A40E8}" name="Equivalent / Not equivalent _x000a_(updated products only)" dataDxfId="33"/>
    <tableColumn id="8" xr3:uid="{019951AB-890C-4101-825E-667C1553A68B}" name="Rationale for equivalence status _x000a_(updated products only)" dataDxfId="32"/>
    <tableColumn id="9" xr3:uid="{1D46517E-0A37-489D-8B61-3B1D3BF2AD22}" name="Regulatory, licensing or legislative implications _x000a_(see item 12 of the submission form)" dataDxfId="31"/>
    <tableColumn id="10" xr3:uid="{EF37AE15-7B3C-49BC-9E17-1B31EF8ED7B9}" name="Mandatory Workplace Requirements _x000a_(see item 14 of the submission form)" dataDxfId="30"/>
    <tableColumn id="11" xr3:uid="{F2388440-7FBE-46FA-847B-1BECF2631CA8}" name="Request to change transition period _x000a_(see item 23 of the submission form)" dataDxfId="29"/>
  </tableColumns>
  <tableStyleInfo name="TableStyleLight14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D134BDD9-3268-4534-B5BC-43BABEC87CF9}" name="Table15" displayName="Table15" ref="A8:L11" totalsRowShown="0" headerRowDxfId="28" dataDxfId="26" headerRowBorderDxfId="27" tableBorderDxfId="25">
  <autoFilter ref="A8:L11" xr:uid="{D134BDD9-3268-4534-B5BC-43BABEC87CF9}"/>
  <tableColumns count="12">
    <tableColumn id="2" xr3:uid="{766EF788-75E7-405A-B2A8-395C1B6F6892}" name="Previous Code" dataDxfId="24"/>
    <tableColumn id="3" xr3:uid="{25897585-BA9F-45FF-BA0C-1E7628A9D911}" name="Previous Title" dataDxfId="23"/>
    <tableColumn id="4" xr3:uid="{5F3FEE02-EDC7-491E-B3C5-F9B37A8C9EB8}" name="New Code" dataDxfId="22"/>
    <tableColumn id="5" xr3:uid="{4A2551DB-6698-4406-92BE-9D9FD278631C}" name="New Title" dataDxfId="21"/>
    <tableColumn id="6" xr3:uid="{97344A1A-3150-4044-A89C-B4BDFA58F36D}" name="Type of update _x000a_(Choose one) " dataDxfId="20"/>
    <tableColumn id="12" xr3:uid="{921148B1-4B11-4EA7-9B5F-B9927C56FA58}" name="Category of Change_x000a_" dataDxfId="19"/>
    <tableColumn id="7" xr3:uid="{85B794F1-3C13-4724-8FF4-D48069D67BFB}" name="Equivalent / Not equivalent _x000a_(updated products only)" dataDxfId="18"/>
    <tableColumn id="8" xr3:uid="{A68AC98C-32EF-4800-BEEC-25BA6FAAE66C}" name="Rationale for equivalence status _x000a_(updated products only)" dataDxfId="17"/>
    <tableColumn id="1" xr3:uid="{4A9D8A9B-F7DE-4C10-BD25-A04B16B9B206}" name="Cross-sector unit _x000a_" dataDxfId="16"/>
    <tableColumn id="9" xr3:uid="{0CCB166F-F66C-4085-80D5-5BAFA9B88114}" name="Regulatory, licensing or legislative implications _x000a_(see item 12 of the submission form)" dataDxfId="15"/>
    <tableColumn id="10" xr3:uid="{D4E3F019-FC37-45D0-94C7-4FA39BFEC7E4}" name="Mandatory Workplace Requirements _x000a_(see item 14 of the submission form)" dataDxfId="14"/>
    <tableColumn id="11" xr3:uid="{471BC8E2-907B-4AED-8AF1-853A516E6615}" name="Request to change transition period _x000a_(see item 23 of the submission form)" dataDxfId="13"/>
  </tableColumns>
  <tableStyleInfo name="TableStyleLight14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31AFBBDE-FA52-49C8-8D13-400796A1D76D}" name="Table152" displayName="Table152" ref="A8:I9" totalsRowShown="0" headerRowDxfId="12" dataDxfId="10" headerRowBorderDxfId="11" tableBorderDxfId="9">
  <autoFilter ref="A8:I9" xr:uid="{31AFBBDE-FA52-49C8-8D13-400796A1D76D}"/>
  <tableColumns count="9">
    <tableColumn id="2" xr3:uid="{A16366C7-459F-49BE-9C9C-8F9FC257A30F}" name="Previous Code" dataDxfId="8"/>
    <tableColumn id="3" xr3:uid="{1F007AD2-3B10-4165-A50E-F14CD7E30CFE}" name="Previous Title" dataDxfId="7"/>
    <tableColumn id="4" xr3:uid="{5D6D4382-3DCD-446A-9E16-7E35BF8965EB}" name="New Code" dataDxfId="6"/>
    <tableColumn id="5" xr3:uid="{8F92F970-5C81-4913-A33D-41300D7DDA50}" name="New Title" dataDxfId="5"/>
    <tableColumn id="6" xr3:uid="{95A22B41-FE2F-4273-9DC6-AAEFA7B976F2}" name="Type of update _x000a_(Choose one) " dataDxfId="4"/>
    <tableColumn id="7" xr3:uid="{52260616-00AC-4B77-911A-722A27D04EB7}" name="Equivalent / Not equivalent _x000a_(updated products only)" dataDxfId="3"/>
    <tableColumn id="8" xr3:uid="{FB4091DF-F6B6-4192-8272-490C0AB1EF40}" name="Rationale for equivalence status _x000a_(updated products only)" dataDxfId="2"/>
    <tableColumn id="9" xr3:uid="{C89E8B06-252E-4455-A67B-C8895B1B5409}" name="Regulatory, licensing or legislative implications _x000a_(see item 12 of the submission form)" dataDxfId="1"/>
    <tableColumn id="1" xr3:uid="{1D032516-3232-4892-B020-0BEC55221249}" name="Mandatory Workplace Requirements _x000a_(see item 14 of the submission form)" dataDxfId="0"/>
  </tableColumns>
  <tableStyleInfo name="TableStyleLight14" showFirstColumn="0" showLastColumn="0" showRowStripes="1" showColumnStripes="0"/>
</table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.x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table" Target="../tables/table2.x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table" Target="../tables/table3.x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7034B01-A4E7-4B56-8774-8BFD2A94993C}">
  <dimension ref="A1:L17"/>
  <sheetViews>
    <sheetView showGridLines="0" tabSelected="1" zoomScale="115" zoomScaleNormal="115" workbookViewId="0">
      <selection activeCell="E28" sqref="E28"/>
    </sheetView>
  </sheetViews>
  <sheetFormatPr defaultColWidth="9.140625" defaultRowHeight="14.25" x14ac:dyDescent="0.2"/>
  <cols>
    <col min="1" max="1" width="17" style="3" customWidth="1"/>
    <col min="2" max="2" width="15.7109375" style="3" customWidth="1"/>
    <col min="3" max="3" width="60.7109375" style="3" customWidth="1"/>
    <col min="4" max="4" width="15.7109375" style="3" customWidth="1"/>
    <col min="5" max="5" width="60.7109375" style="3" customWidth="1"/>
    <col min="6" max="6" width="14.5703125" style="3" customWidth="1"/>
    <col min="7" max="7" width="26.140625" style="3" customWidth="1"/>
    <col min="8" max="10" width="60.7109375" style="3" customWidth="1"/>
    <col min="11" max="11" width="16.28515625" style="3" customWidth="1"/>
    <col min="12" max="12" width="60.7109375" style="3" customWidth="1"/>
    <col min="13" max="16384" width="9.140625" style="3"/>
  </cols>
  <sheetData>
    <row r="1" spans="1:12" ht="56.25" customHeight="1" x14ac:dyDescent="0.2">
      <c r="A1" s="9"/>
      <c r="B1" s="9"/>
      <c r="C1" s="9"/>
      <c r="D1" s="9"/>
      <c r="E1" s="9"/>
      <c r="F1" s="9"/>
      <c r="G1" s="9"/>
      <c r="H1" s="9"/>
      <c r="I1" s="9"/>
      <c r="J1" s="9"/>
      <c r="K1" s="9"/>
      <c r="L1" s="9"/>
    </row>
    <row r="2" spans="1:12" ht="7.5" customHeight="1" x14ac:dyDescent="0.2">
      <c r="A2" s="11"/>
      <c r="B2" s="11"/>
      <c r="C2" s="8"/>
      <c r="D2" s="8"/>
      <c r="E2" s="8"/>
      <c r="F2" s="8"/>
      <c r="G2" s="8"/>
      <c r="H2" s="8"/>
      <c r="I2" s="8"/>
      <c r="J2" s="8"/>
      <c r="K2" s="8"/>
      <c r="L2" s="8"/>
    </row>
    <row r="3" spans="1:12" ht="23.25" x14ac:dyDescent="0.35">
      <c r="A3" s="2" t="s">
        <v>0</v>
      </c>
    </row>
    <row r="5" spans="1:12" x14ac:dyDescent="0.2">
      <c r="A5" s="3" t="s">
        <v>1</v>
      </c>
    </row>
    <row r="6" spans="1:12" x14ac:dyDescent="0.2">
      <c r="A6" s="3" t="s">
        <v>2</v>
      </c>
    </row>
    <row r="7" spans="1:12" ht="12.6" customHeight="1" x14ac:dyDescent="0.35">
      <c r="A7" s="2"/>
    </row>
    <row r="8" spans="1:12" x14ac:dyDescent="0.2">
      <c r="A8" s="4" t="s">
        <v>3</v>
      </c>
    </row>
    <row r="9" spans="1:12" s="13" customFormat="1" ht="15" x14ac:dyDescent="0.25"/>
    <row r="10" spans="1:12" x14ac:dyDescent="0.2">
      <c r="A10" s="3" t="s">
        <v>4</v>
      </c>
    </row>
    <row r="11" spans="1:12" x14ac:dyDescent="0.2">
      <c r="A11" s="3" t="s">
        <v>5</v>
      </c>
    </row>
    <row r="12" spans="1:12" x14ac:dyDescent="0.2">
      <c r="A12" s="3" t="s">
        <v>6</v>
      </c>
    </row>
    <row r="13" spans="1:12" x14ac:dyDescent="0.2">
      <c r="A13" s="3" t="s">
        <v>7</v>
      </c>
    </row>
    <row r="15" spans="1:12" ht="15" x14ac:dyDescent="0.25">
      <c r="A15" s="18" t="s">
        <v>8</v>
      </c>
    </row>
    <row r="17" spans="1:1" x14ac:dyDescent="0.2">
      <c r="A17" s="3" t="s">
        <v>9</v>
      </c>
    </row>
  </sheetData>
  <pageMargins left="0.7" right="0.7" top="0.75" bottom="0.75" header="0.3" footer="0.3"/>
  <pageSetup paperSize="9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147CFE-C31C-4074-B147-6E3EB4F5F391}">
  <dimension ref="A1:K9"/>
  <sheetViews>
    <sheetView topLeftCell="C1" workbookViewId="0">
      <selection activeCell="I10" sqref="I10"/>
    </sheetView>
  </sheetViews>
  <sheetFormatPr defaultColWidth="9.140625" defaultRowHeight="14.25" x14ac:dyDescent="0.2"/>
  <cols>
    <col min="1" max="1" width="15.7109375" style="3" customWidth="1"/>
    <col min="2" max="2" width="60.7109375" style="3" customWidth="1"/>
    <col min="3" max="3" width="15.7109375" style="3" customWidth="1"/>
    <col min="4" max="4" width="60.7109375" style="3" customWidth="1"/>
    <col min="5" max="5" width="14.5703125" style="3" customWidth="1"/>
    <col min="6" max="6" width="19.5703125" style="3" bestFit="1" customWidth="1"/>
    <col min="7" max="7" width="26.140625" style="3" customWidth="1"/>
    <col min="8" max="8" width="57.140625" style="3" customWidth="1"/>
    <col min="9" max="11" width="30.85546875" style="3" customWidth="1"/>
    <col min="12" max="16384" width="9.140625" style="3"/>
  </cols>
  <sheetData>
    <row r="1" spans="1:11" ht="56.25" customHeight="1" x14ac:dyDescent="0.2">
      <c r="A1" s="9"/>
      <c r="B1" s="9"/>
      <c r="C1" s="9"/>
      <c r="D1" s="9"/>
      <c r="E1" s="9"/>
      <c r="F1" s="9"/>
      <c r="G1" s="9"/>
      <c r="H1" s="9"/>
      <c r="I1" s="9"/>
      <c r="J1" s="9"/>
      <c r="K1" s="9"/>
    </row>
    <row r="2" spans="1:11" ht="7.5" customHeight="1" x14ac:dyDescent="0.2">
      <c r="A2" s="11"/>
      <c r="B2" s="11"/>
      <c r="C2" s="8"/>
      <c r="D2" s="8"/>
      <c r="E2" s="8"/>
      <c r="F2" s="8"/>
      <c r="G2" s="8"/>
      <c r="H2" s="8"/>
      <c r="I2" s="8"/>
      <c r="J2" s="8"/>
      <c r="K2" s="8"/>
    </row>
    <row r="3" spans="1:11" ht="23.25" x14ac:dyDescent="0.35">
      <c r="A3" s="5" t="s">
        <v>0</v>
      </c>
      <c r="B3" s="6"/>
      <c r="C3" s="19"/>
      <c r="D3" s="16"/>
    </row>
    <row r="4" spans="1:11" ht="18" x14ac:dyDescent="0.25">
      <c r="A4" s="7" t="s">
        <v>10</v>
      </c>
      <c r="B4" s="22" t="s">
        <v>45</v>
      </c>
      <c r="C4" s="23"/>
      <c r="D4" s="17"/>
    </row>
    <row r="5" spans="1:11" ht="18" x14ac:dyDescent="0.25">
      <c r="A5" s="7" t="s">
        <v>11</v>
      </c>
      <c r="B5" s="22" t="s">
        <v>46</v>
      </c>
      <c r="C5" s="23"/>
      <c r="D5" s="17"/>
    </row>
    <row r="6" spans="1:11" ht="12.6" customHeight="1" x14ac:dyDescent="0.35">
      <c r="A6" s="2"/>
    </row>
    <row r="7" spans="1:11" s="13" customFormat="1" ht="15" x14ac:dyDescent="0.25"/>
    <row r="8" spans="1:11" ht="39.6" customHeight="1" thickTop="1" thickBot="1" x14ac:dyDescent="0.25">
      <c r="A8" s="12" t="s">
        <v>12</v>
      </c>
      <c r="B8" s="12" t="s">
        <v>13</v>
      </c>
      <c r="C8" s="12" t="s">
        <v>14</v>
      </c>
      <c r="D8" s="12" t="s">
        <v>15</v>
      </c>
      <c r="E8" s="12" t="s">
        <v>16</v>
      </c>
      <c r="F8" s="12" t="s">
        <v>17</v>
      </c>
      <c r="G8" s="12" t="s">
        <v>18</v>
      </c>
      <c r="H8" s="12" t="s">
        <v>19</v>
      </c>
      <c r="I8" s="12" t="s">
        <v>20</v>
      </c>
      <c r="J8" s="12" t="s">
        <v>21</v>
      </c>
      <c r="K8" s="20" t="s">
        <v>22</v>
      </c>
    </row>
    <row r="9" spans="1:11" ht="15" thickTop="1" x14ac:dyDescent="0.2">
      <c r="A9" s="10" t="s">
        <v>47</v>
      </c>
      <c r="B9" s="10" t="s">
        <v>48</v>
      </c>
      <c r="C9" s="10" t="s">
        <v>49</v>
      </c>
      <c r="D9" s="10" t="s">
        <v>48</v>
      </c>
      <c r="E9" s="3" t="s">
        <v>31</v>
      </c>
      <c r="F9" s="3" t="s">
        <v>34</v>
      </c>
      <c r="G9" s="3" t="s">
        <v>32</v>
      </c>
      <c r="H9" s="3" t="s">
        <v>44</v>
      </c>
      <c r="I9" s="3" t="s">
        <v>38</v>
      </c>
      <c r="J9" s="3" t="s">
        <v>38</v>
      </c>
      <c r="K9" s="3" t="s">
        <v>38</v>
      </c>
    </row>
  </sheetData>
  <mergeCells count="2">
    <mergeCell ref="B4:C4"/>
    <mergeCell ref="B5:C5"/>
  </mergeCells>
  <pageMargins left="0.7" right="0.7" top="0.75" bottom="0.75" header="0.3" footer="0.3"/>
  <pageSetup paperSize="9" orientation="portrait" r:id="rId1"/>
  <drawing r:id="rId2"/>
  <tableParts count="1">
    <tablePart r:id="rId3"/>
  </tableParts>
  <extLst>
    <ext xmlns:x14="http://schemas.microsoft.com/office/spreadsheetml/2009/9/main" uri="{CCE6A557-97BC-4b89-ADB6-D9C93CAAB3DF}">
      <x14:dataValidations xmlns:xm="http://schemas.microsoft.com/office/excel/2006/main" count="4">
        <x14:dataValidation type="list" allowBlank="1" showInputMessage="1" showErrorMessage="1" xr:uid="{4BF92DBD-74E7-4E61-B53A-A03325AA16B0}">
          <x14:formula1>
            <xm:f>'Reference Data'!$C$2:$C$4</xm:f>
          </x14:formula1>
          <xm:sqref>G9</xm:sqref>
        </x14:dataValidation>
        <x14:dataValidation type="list" allowBlank="1" showInputMessage="1" showErrorMessage="1" xr:uid="{9D42DD3C-1118-42C4-A957-E1B05EBE3395}">
          <x14:formula1>
            <xm:f>'Reference Data'!$B$2:$B$4</xm:f>
          </x14:formula1>
          <xm:sqref>E9</xm:sqref>
        </x14:dataValidation>
        <x14:dataValidation type="list" allowBlank="1" showInputMessage="1" showErrorMessage="1" xr:uid="{7D433939-22C7-49D3-9570-C46F977FD137}">
          <x14:formula1>
            <xm:f>'Reference Data'!$D$2:$D$4</xm:f>
          </x14:formula1>
          <xm:sqref>I9:K9</xm:sqref>
        </x14:dataValidation>
        <x14:dataValidation type="list" allowBlank="1" showInputMessage="1" showErrorMessage="1" xr:uid="{89A7E7E3-32F9-473C-9D7B-B959D3486A8A}">
          <x14:formula1>
            <xm:f>'Reference Data'!$E$2:$E$3</xm:f>
          </x14:formula1>
          <xm:sqref>F9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630C2F-5540-46D2-90AA-7BD9D5C5FD17}">
  <dimension ref="A1:L11"/>
  <sheetViews>
    <sheetView zoomScale="115" zoomScaleNormal="115" workbookViewId="0">
      <selection activeCell="F11" sqref="F11"/>
    </sheetView>
  </sheetViews>
  <sheetFormatPr defaultColWidth="9.140625" defaultRowHeight="15" x14ac:dyDescent="0.25"/>
  <cols>
    <col min="1" max="1" width="15.7109375" style="3" customWidth="1"/>
    <col min="2" max="2" width="60.7109375" style="3" customWidth="1"/>
    <col min="3" max="3" width="15.7109375" style="3" customWidth="1"/>
    <col min="4" max="4" width="60.7109375" style="3" customWidth="1"/>
    <col min="5" max="5" width="14.5703125" style="3" customWidth="1"/>
    <col min="6" max="6" width="19.5703125" style="3" customWidth="1"/>
    <col min="7" max="7" width="26.140625" style="3" customWidth="1"/>
    <col min="8" max="8" width="60.7109375" style="3" customWidth="1"/>
    <col min="9" max="9" width="15.7109375" style="3" customWidth="1"/>
    <col min="10" max="10" width="30.85546875" style="3" customWidth="1"/>
    <col min="11" max="11" width="30.85546875" customWidth="1"/>
    <col min="12" max="12" width="30.85546875" style="3" customWidth="1"/>
    <col min="13" max="16384" width="9.140625" style="3"/>
  </cols>
  <sheetData>
    <row r="1" spans="1:12" ht="56.25" customHeight="1" x14ac:dyDescent="0.2">
      <c r="A1" s="9"/>
      <c r="B1" s="9"/>
      <c r="C1" s="9"/>
      <c r="D1" s="9"/>
      <c r="E1" s="9"/>
      <c r="F1" s="9"/>
      <c r="G1" s="9"/>
      <c r="H1" s="9"/>
      <c r="I1" s="9"/>
      <c r="J1" s="9"/>
      <c r="K1" s="9"/>
      <c r="L1" s="9"/>
    </row>
    <row r="2" spans="1:12" ht="7.5" customHeight="1" x14ac:dyDescent="0.2">
      <c r="A2" s="11"/>
      <c r="B2" s="11"/>
      <c r="C2" s="8"/>
      <c r="D2" s="8"/>
      <c r="E2" s="8"/>
      <c r="F2" s="8"/>
      <c r="G2" s="8"/>
      <c r="H2" s="8"/>
      <c r="I2" s="8"/>
      <c r="J2" s="8"/>
      <c r="K2" s="8"/>
      <c r="L2" s="8"/>
    </row>
    <row r="3" spans="1:12" ht="23.25" x14ac:dyDescent="0.35">
      <c r="A3" s="5" t="s">
        <v>0</v>
      </c>
      <c r="B3" s="6"/>
      <c r="C3" s="19"/>
      <c r="D3" s="16"/>
      <c r="K3" s="3"/>
    </row>
    <row r="4" spans="1:12" ht="18" x14ac:dyDescent="0.25">
      <c r="A4" s="7" t="s">
        <v>10</v>
      </c>
      <c r="B4" s="22" t="s">
        <v>45</v>
      </c>
      <c r="C4" s="23"/>
      <c r="D4" s="17"/>
      <c r="K4" s="3"/>
    </row>
    <row r="5" spans="1:12" ht="18" x14ac:dyDescent="0.25">
      <c r="A5" s="7" t="s">
        <v>11</v>
      </c>
      <c r="B5" s="22" t="s">
        <v>46</v>
      </c>
      <c r="C5" s="23"/>
      <c r="D5" s="17"/>
      <c r="K5" s="3"/>
    </row>
    <row r="6" spans="1:12" ht="12.6" customHeight="1" x14ac:dyDescent="0.35">
      <c r="A6" s="2"/>
      <c r="K6" s="3"/>
    </row>
    <row r="7" spans="1:12" s="13" customFormat="1" x14ac:dyDescent="0.25"/>
    <row r="8" spans="1:12" ht="38.25" thickTop="1" thickBot="1" x14ac:dyDescent="0.25">
      <c r="A8" s="12" t="s">
        <v>12</v>
      </c>
      <c r="B8" s="12" t="s">
        <v>13</v>
      </c>
      <c r="C8" s="12" t="s">
        <v>14</v>
      </c>
      <c r="D8" s="12" t="s">
        <v>15</v>
      </c>
      <c r="E8" s="12" t="s">
        <v>16</v>
      </c>
      <c r="F8" s="12" t="s">
        <v>17</v>
      </c>
      <c r="G8" s="12" t="s">
        <v>18</v>
      </c>
      <c r="H8" s="12" t="s">
        <v>19</v>
      </c>
      <c r="I8" s="12" t="s">
        <v>23</v>
      </c>
      <c r="J8" s="12" t="s">
        <v>20</v>
      </c>
      <c r="K8" s="12" t="s">
        <v>21</v>
      </c>
      <c r="L8" s="20" t="s">
        <v>22</v>
      </c>
    </row>
    <row r="9" spans="1:12" thickTop="1" x14ac:dyDescent="0.2">
      <c r="A9" s="3" t="s">
        <v>50</v>
      </c>
      <c r="B9" s="3" t="s">
        <v>53</v>
      </c>
      <c r="C9" s="3" t="s">
        <v>50</v>
      </c>
      <c r="D9" s="3" t="s">
        <v>53</v>
      </c>
      <c r="E9" s="3" t="s">
        <v>31</v>
      </c>
      <c r="F9" s="3" t="s">
        <v>34</v>
      </c>
      <c r="G9" s="3" t="s">
        <v>32</v>
      </c>
      <c r="H9" s="3" t="s">
        <v>44</v>
      </c>
      <c r="I9" s="3" t="s">
        <v>38</v>
      </c>
      <c r="J9" s="3" t="s">
        <v>38</v>
      </c>
      <c r="K9" s="3" t="s">
        <v>38</v>
      </c>
      <c r="L9" s="3" t="s">
        <v>38</v>
      </c>
    </row>
    <row r="10" spans="1:12" ht="28.5" x14ac:dyDescent="0.2">
      <c r="A10" s="3" t="s">
        <v>51</v>
      </c>
      <c r="B10" s="21" t="s">
        <v>54</v>
      </c>
      <c r="C10" s="3" t="s">
        <v>51</v>
      </c>
      <c r="D10" s="21" t="s">
        <v>54</v>
      </c>
      <c r="E10" s="3" t="s">
        <v>31</v>
      </c>
      <c r="F10" s="3" t="s">
        <v>34</v>
      </c>
      <c r="G10" s="3" t="s">
        <v>32</v>
      </c>
      <c r="H10" s="3" t="s">
        <v>44</v>
      </c>
      <c r="I10" s="3" t="s">
        <v>33</v>
      </c>
      <c r="J10" s="3" t="s">
        <v>38</v>
      </c>
      <c r="K10" s="3" t="s">
        <v>38</v>
      </c>
      <c r="L10" s="3" t="s">
        <v>38</v>
      </c>
    </row>
    <row r="11" spans="1:12" ht="14.25" x14ac:dyDescent="0.2">
      <c r="A11" s="3" t="s">
        <v>52</v>
      </c>
      <c r="B11" s="3" t="s">
        <v>55</v>
      </c>
      <c r="C11" s="3" t="s">
        <v>52</v>
      </c>
      <c r="D11" s="3" t="s">
        <v>55</v>
      </c>
      <c r="E11" s="3" t="s">
        <v>31</v>
      </c>
      <c r="F11" s="3" t="s">
        <v>34</v>
      </c>
      <c r="G11" s="3" t="s">
        <v>32</v>
      </c>
      <c r="H11" s="3" t="s">
        <v>44</v>
      </c>
      <c r="I11" s="3" t="s">
        <v>33</v>
      </c>
      <c r="J11" s="3" t="s">
        <v>38</v>
      </c>
      <c r="K11" s="3" t="s">
        <v>38</v>
      </c>
      <c r="L11" s="3" t="s">
        <v>38</v>
      </c>
    </row>
  </sheetData>
  <mergeCells count="2">
    <mergeCell ref="B4:C4"/>
    <mergeCell ref="B5:C5"/>
  </mergeCells>
  <pageMargins left="0.7" right="0.7" top="0.75" bottom="0.75" header="0.3" footer="0.3"/>
  <pageSetup paperSize="9" orientation="portrait" r:id="rId1"/>
  <drawing r:id="rId2"/>
  <tableParts count="1">
    <tablePart r:id="rId3"/>
  </tableParts>
  <extLst>
    <ext xmlns:x14="http://schemas.microsoft.com/office/spreadsheetml/2009/9/main" uri="{CCE6A557-97BC-4b89-ADB6-D9C93CAAB3DF}">
      <x14:dataValidations xmlns:xm="http://schemas.microsoft.com/office/excel/2006/main" count="4">
        <x14:dataValidation type="list" allowBlank="1" showInputMessage="1" showErrorMessage="1" xr:uid="{6FEDCF0F-9105-4F50-9884-62B720D8E5AE}">
          <x14:formula1>
            <xm:f>'Reference Data'!$C$2:$C$4</xm:f>
          </x14:formula1>
          <xm:sqref>G9:G11</xm:sqref>
        </x14:dataValidation>
        <x14:dataValidation type="list" allowBlank="1" showInputMessage="1" showErrorMessage="1" xr:uid="{DEE0C0EF-4CC5-4C5E-A393-0D3F7A701A24}">
          <x14:formula1>
            <xm:f>'Reference Data'!$B$2:$B$4</xm:f>
          </x14:formula1>
          <xm:sqref>E9:E11</xm:sqref>
        </x14:dataValidation>
        <x14:dataValidation type="list" allowBlank="1" showInputMessage="1" showErrorMessage="1" xr:uid="{9DD378C5-C3F9-41B3-9A7B-991F73555911}">
          <x14:formula1>
            <xm:f>'Reference Data'!$D$2:$D$4</xm:f>
          </x14:formula1>
          <xm:sqref>I9:L11</xm:sqref>
        </x14:dataValidation>
        <x14:dataValidation type="list" allowBlank="1" showInputMessage="1" showErrorMessage="1" xr:uid="{AC79BCC6-0C37-40E6-8AA1-3B4A459F6E17}">
          <x14:formula1>
            <xm:f>'Reference Data'!$E$2:$E$3</xm:f>
          </x14:formula1>
          <xm:sqref>F9:F11</xm:sqref>
        </x14:dataValidation>
      </x14:dataValidation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291D28-F920-424D-AE1A-8A30EC740B54}">
  <dimension ref="A1:I9"/>
  <sheetViews>
    <sheetView zoomScaleNormal="100" workbookViewId="0">
      <selection activeCell="B17" sqref="B17"/>
    </sheetView>
  </sheetViews>
  <sheetFormatPr defaultColWidth="9.140625" defaultRowHeight="14.25" x14ac:dyDescent="0.2"/>
  <cols>
    <col min="1" max="1" width="15.7109375" style="3" customWidth="1"/>
    <col min="2" max="2" width="60.7109375" style="3" customWidth="1"/>
    <col min="3" max="3" width="15.7109375" style="3" customWidth="1"/>
    <col min="4" max="4" width="60.7109375" style="3" customWidth="1"/>
    <col min="5" max="5" width="14.5703125" style="3" customWidth="1"/>
    <col min="6" max="6" width="26.140625" style="3" customWidth="1"/>
    <col min="7" max="7" width="60.7109375" style="3" customWidth="1"/>
    <col min="8" max="9" width="30.85546875" style="3" customWidth="1"/>
    <col min="10" max="16384" width="9.140625" style="3"/>
  </cols>
  <sheetData>
    <row r="1" spans="1:9" ht="56.25" customHeight="1" x14ac:dyDescent="0.2">
      <c r="A1" s="9"/>
      <c r="B1" s="9"/>
      <c r="C1" s="9"/>
      <c r="D1" s="9"/>
      <c r="E1" s="9"/>
      <c r="F1" s="9"/>
      <c r="G1" s="9"/>
      <c r="H1" s="9"/>
      <c r="I1" s="9"/>
    </row>
    <row r="2" spans="1:9" ht="7.5" customHeight="1" x14ac:dyDescent="0.2">
      <c r="A2" s="11"/>
      <c r="B2" s="11"/>
      <c r="C2" s="8"/>
      <c r="D2" s="8"/>
      <c r="E2" s="8"/>
      <c r="F2" s="8"/>
      <c r="G2" s="8"/>
      <c r="H2" s="8"/>
      <c r="I2" s="8"/>
    </row>
    <row r="3" spans="1:9" ht="23.25" x14ac:dyDescent="0.35">
      <c r="A3" s="5" t="s">
        <v>0</v>
      </c>
      <c r="B3" s="14"/>
      <c r="C3" s="6"/>
    </row>
    <row r="4" spans="1:9" ht="18" x14ac:dyDescent="0.25">
      <c r="A4" s="7" t="s">
        <v>10</v>
      </c>
      <c r="B4" s="22" t="s">
        <v>45</v>
      </c>
      <c r="C4" s="23"/>
      <c r="D4" s="15"/>
    </row>
    <row r="5" spans="1:9" ht="18" x14ac:dyDescent="0.25">
      <c r="A5" s="7" t="s">
        <v>11</v>
      </c>
      <c r="B5" s="22" t="s">
        <v>46</v>
      </c>
      <c r="C5" s="23"/>
      <c r="D5" s="15"/>
    </row>
    <row r="6" spans="1:9" ht="12.6" customHeight="1" x14ac:dyDescent="0.35">
      <c r="A6" s="2"/>
      <c r="B6" s="2"/>
    </row>
    <row r="7" spans="1:9" s="13" customFormat="1" ht="15" x14ac:dyDescent="0.25"/>
    <row r="8" spans="1:9" ht="48.6" customHeight="1" x14ac:dyDescent="0.2">
      <c r="A8" s="12" t="s">
        <v>12</v>
      </c>
      <c r="B8" s="12" t="s">
        <v>13</v>
      </c>
      <c r="C8" s="12" t="s">
        <v>14</v>
      </c>
      <c r="D8" s="12" t="s">
        <v>15</v>
      </c>
      <c r="E8" s="12" t="s">
        <v>16</v>
      </c>
      <c r="F8" s="12" t="s">
        <v>18</v>
      </c>
      <c r="G8" s="12" t="s">
        <v>19</v>
      </c>
      <c r="H8" s="12" t="s">
        <v>20</v>
      </c>
      <c r="I8" s="20" t="s">
        <v>24</v>
      </c>
    </row>
    <row r="9" spans="1:9" x14ac:dyDescent="0.2">
      <c r="A9" s="3" t="s">
        <v>43</v>
      </c>
      <c r="B9" s="3" t="s">
        <v>43</v>
      </c>
      <c r="C9" s="3" t="s">
        <v>43</v>
      </c>
      <c r="D9" s="3" t="s">
        <v>43</v>
      </c>
      <c r="E9" s="3" t="s">
        <v>43</v>
      </c>
      <c r="F9" s="3" t="s">
        <v>43</v>
      </c>
      <c r="G9" s="3" t="s">
        <v>43</v>
      </c>
      <c r="H9" s="3" t="s">
        <v>43</v>
      </c>
      <c r="I9" s="3" t="s">
        <v>43</v>
      </c>
    </row>
  </sheetData>
  <mergeCells count="2">
    <mergeCell ref="B4:C4"/>
    <mergeCell ref="B5:C5"/>
  </mergeCells>
  <pageMargins left="0.7" right="0.7" top="0.75" bottom="0.75" header="0.3" footer="0.3"/>
  <pageSetup paperSize="9" orientation="portrait" r:id="rId1"/>
  <drawing r:id="rId2"/>
  <tableParts count="1">
    <tablePart r:id="rId3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A8D1BE6-6434-40BE-A7A1-AC0D55B9A53B}">
  <dimension ref="A1:E4"/>
  <sheetViews>
    <sheetView workbookViewId="0">
      <selection activeCell="E4" sqref="E4"/>
    </sheetView>
  </sheetViews>
  <sheetFormatPr defaultRowHeight="15" x14ac:dyDescent="0.25"/>
  <cols>
    <col min="1" max="1" width="19" bestFit="1" customWidth="1"/>
    <col min="2" max="3" width="15.140625" bestFit="1" customWidth="1"/>
  </cols>
  <sheetData>
    <row r="1" spans="1:5" s="1" customFormat="1" x14ac:dyDescent="0.25">
      <c r="A1" s="1" t="s">
        <v>25</v>
      </c>
      <c r="B1" s="1" t="s">
        <v>26</v>
      </c>
      <c r="C1" s="1" t="s">
        <v>27</v>
      </c>
      <c r="D1" s="1" t="s">
        <v>28</v>
      </c>
      <c r="E1" s="1" t="s">
        <v>29</v>
      </c>
    </row>
    <row r="2" spans="1:5" x14ac:dyDescent="0.25">
      <c r="A2" t="s">
        <v>30</v>
      </c>
      <c r="B2" t="s">
        <v>31</v>
      </c>
      <c r="C2" t="s">
        <v>32</v>
      </c>
      <c r="D2" t="s">
        <v>33</v>
      </c>
      <c r="E2" t="s">
        <v>34</v>
      </c>
    </row>
    <row r="3" spans="1:5" x14ac:dyDescent="0.25">
      <c r="A3" t="s">
        <v>35</v>
      </c>
      <c r="B3" t="s">
        <v>36</v>
      </c>
      <c r="C3" t="s">
        <v>37</v>
      </c>
      <c r="D3" t="s">
        <v>38</v>
      </c>
      <c r="E3" t="s">
        <v>39</v>
      </c>
    </row>
    <row r="4" spans="1:5" x14ac:dyDescent="0.25">
      <c r="A4" t="s">
        <v>40</v>
      </c>
      <c r="B4" t="s">
        <v>41</v>
      </c>
      <c r="C4" t="s">
        <v>42</v>
      </c>
      <c r="D4" t="s">
        <v>42</v>
      </c>
    </row>
  </sheetData>
  <pageMargins left="0.7" right="0.7" top="0.75" bottom="0.75" header="0.3" footer="0.3"/>
  <pageSetup paperSize="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9791D0B51B3964DAE1E4A4F38D04C90" ma:contentTypeVersion="18" ma:contentTypeDescription="Create a new document." ma:contentTypeScope="" ma:versionID="816e19a5ffa4042b604ea0a91dd9112b">
  <xsd:schema xmlns:xsd="http://www.w3.org/2001/XMLSchema" xmlns:xs="http://www.w3.org/2001/XMLSchema" xmlns:p="http://schemas.microsoft.com/office/2006/metadata/properties" xmlns:ns1="http://schemas.microsoft.com/sharepoint/v3" xmlns:ns2="ff9bcaeb-e359-437b-a5fa-cbf9e45c6eba" xmlns:ns3="d5d0da67-d85c-4470-a8ba-81864a0ab3eb" targetNamespace="http://schemas.microsoft.com/office/2006/metadata/properties" ma:root="true" ma:fieldsID="53c434eff5bf0d0f32c9f5eb896f218f" ns1:_="" ns2:_="" ns3:_="">
    <xsd:import namespace="http://schemas.microsoft.com/sharepoint/v3"/>
    <xsd:import namespace="ff9bcaeb-e359-437b-a5fa-cbf9e45c6eba"/>
    <xsd:import namespace="d5d0da67-d85c-4470-a8ba-81864a0ab3eb"/>
    <xsd:element name="properties">
      <xsd:complexType>
        <xsd:sequence>
          <xsd:element name="documentManagement">
            <xsd:complexType>
              <xsd:all>
                <xsd:element ref="ns2:_Flow_SignoffStatus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_dlc_DocId" minOccurs="0"/>
                <xsd:element ref="ns3:_dlc_DocIdUrl" minOccurs="0"/>
                <xsd:element ref="ns3:_dlc_DocIdPersistId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1:_ip_UnifiedCompliancePolicyProperties" minOccurs="0"/>
                <xsd:element ref="ns1:_ip_UnifiedCompliancePolicyUIActio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4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5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f9bcaeb-e359-437b-a5fa-cbf9e45c6eba" elementFormDefault="qualified">
    <xsd:import namespace="http://schemas.microsoft.com/office/2006/documentManagement/types"/>
    <xsd:import namespace="http://schemas.microsoft.com/office/infopath/2007/PartnerControls"/>
    <xsd:element name="_Flow_SignoffStatus" ma:index="8" nillable="true" ma:displayName="Sign-off status" ma:internalName="Sign_x002d_off_x0020_status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8d1e8ecf-8c49-4e35-9300-8dee0729077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5d0da67-d85c-4470-a8ba-81864a0ab3eb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14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8" nillable="true" ma:displayName="Taxonomy Catch All Column" ma:hidden="true" ma:list="{9ecdeb92-e6cf-4f60-bb59-e30d0a4da880}" ma:internalName="TaxCatchAll" ma:showField="CatchAllData" ma:web="d5d0da67-d85c-4470-a8ba-81864a0ab3e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5d0da67-d85c-4470-a8ba-81864a0ab3eb" xsi:nil="true"/>
    <lcf76f155ced4ddcb4097134ff3c332f xmlns="ff9bcaeb-e359-437b-a5fa-cbf9e45c6eba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  <_Flow_SignoffStatus xmlns="ff9bcaeb-e359-437b-a5fa-cbf9e45c6eba" xsi:nil="true"/>
    <_dlc_DocId xmlns="d5d0da67-d85c-4470-a8ba-81864a0ab3eb">BSA0-844878976-8228</_dlc_DocId>
    <_dlc_DocIdUrl xmlns="d5d0da67-d85c-4470-a8ba-81864a0ab3eb">
      <Url>https://buildskillsau.sharepoint.com/sites/TPP/_layouts/15/DocIdRedir.aspx?ID=BSA0-844878976-8228</Url>
      <Description>BSA0-844878976-8228</Description>
    </_dlc_DocIdUrl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60F4F4-FB34-425A-A07A-D54D4C4AF91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ff9bcaeb-e359-437b-a5fa-cbf9e45c6eba"/>
    <ds:schemaRef ds:uri="d5d0da67-d85c-4470-a8ba-81864a0ab3e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7BAAA64-E98B-4F03-B597-CAC7435B3431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3293F3A5-94F5-4401-9F58-8EE27A6BDC2E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D19AD32E-F996-44DF-8FF1-5C33DE5A5A53}">
  <ds:schemaRefs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schemas.microsoft.com/sharepoint/v3"/>
    <ds:schemaRef ds:uri="ff9bcaeb-e359-437b-a5fa-cbf9e45c6eba"/>
    <ds:schemaRef ds:uri="http://schemas.openxmlformats.org/package/2006/metadata/core-properties"/>
    <ds:schemaRef ds:uri="http://schemas.microsoft.com/office/2006/metadata/properties"/>
    <ds:schemaRef ds:uri="d5d0da67-d85c-4470-a8ba-81864a0ab3eb"/>
    <ds:schemaRef ds:uri="http://purl.org/dc/dcmitype/"/>
    <ds:schemaRef ds:uri="http://www.w3.org/XML/1998/namespace"/>
    <ds:schemaRef ds:uri="http://purl.org/dc/elements/1.1/"/>
  </ds:schemaRefs>
</ds:datastoreItem>
</file>

<file path=customXml/itemProps5.xml><?xml version="1.0" encoding="utf-8"?>
<ds:datastoreItem xmlns:ds="http://schemas.openxmlformats.org/officeDocument/2006/customXml" ds:itemID="{35D51554-CD5A-4000-A838-DFB98EA2BA1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defa4170-0d19-0005-0004-bc88714345d2}" enabled="1" method="Standard" siteId="{5a889865-20ae-495c-ae66-68b685747b9c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Overview</vt:lpstr>
      <vt:lpstr>Qualification</vt:lpstr>
      <vt:lpstr>Unit of Competency</vt:lpstr>
      <vt:lpstr>Skill Set</vt:lpstr>
      <vt:lpstr>Reference Data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WEST,Shannon</dc:creator>
  <cp:keywords/>
  <dc:description/>
  <cp:lastModifiedBy>Sarah Martin</cp:lastModifiedBy>
  <cp:revision/>
  <dcterms:created xsi:type="dcterms:W3CDTF">2023-05-25T03:52:53Z</dcterms:created>
  <dcterms:modified xsi:type="dcterms:W3CDTF">2026-08-19T00:25:26Z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9d889eb-932f-4752-8739-64d25806ef64_Enabled">
    <vt:lpwstr>true</vt:lpwstr>
  </property>
  <property fmtid="{D5CDD505-2E9C-101B-9397-08002B2CF9AE}" pid="3" name="MSIP_Label_79d889eb-932f-4752-8739-64d25806ef64_SetDate">
    <vt:lpwstr>2023-05-25T03:58:58Z</vt:lpwstr>
  </property>
  <property fmtid="{D5CDD505-2E9C-101B-9397-08002B2CF9AE}" pid="4" name="MSIP_Label_79d889eb-932f-4752-8739-64d25806ef64_Method">
    <vt:lpwstr>Privileged</vt:lpwstr>
  </property>
  <property fmtid="{D5CDD505-2E9C-101B-9397-08002B2CF9AE}" pid="5" name="MSIP_Label_79d889eb-932f-4752-8739-64d25806ef64_Name">
    <vt:lpwstr>79d889eb-932f-4752-8739-64d25806ef64</vt:lpwstr>
  </property>
  <property fmtid="{D5CDD505-2E9C-101B-9397-08002B2CF9AE}" pid="6" name="MSIP_Label_79d889eb-932f-4752-8739-64d25806ef64_SiteId">
    <vt:lpwstr>dd0cfd15-4558-4b12-8bad-ea26984fc417</vt:lpwstr>
  </property>
  <property fmtid="{D5CDD505-2E9C-101B-9397-08002B2CF9AE}" pid="7" name="MSIP_Label_79d889eb-932f-4752-8739-64d25806ef64_ActionId">
    <vt:lpwstr>d0448b4c-cffd-4643-ad58-0f9285885c69</vt:lpwstr>
  </property>
  <property fmtid="{D5CDD505-2E9C-101B-9397-08002B2CF9AE}" pid="8" name="MSIP_Label_79d889eb-932f-4752-8739-64d25806ef64_ContentBits">
    <vt:lpwstr>0</vt:lpwstr>
  </property>
  <property fmtid="{D5CDD505-2E9C-101B-9397-08002B2CF9AE}" pid="9" name="ContentTypeId">
    <vt:lpwstr>0x010100B9791D0B51B3964DAE1E4A4F38D04C90</vt:lpwstr>
  </property>
  <property fmtid="{D5CDD505-2E9C-101B-9397-08002B2CF9AE}" pid="10" name="MediaServiceImageTags">
    <vt:lpwstr/>
  </property>
  <property fmtid="{D5CDD505-2E9C-101B-9397-08002B2CF9AE}" pid="11" name="xd_ProgID">
    <vt:lpwstr/>
  </property>
  <property fmtid="{D5CDD505-2E9C-101B-9397-08002B2CF9AE}" pid="12" name="ComplianceAssetId">
    <vt:lpwstr/>
  </property>
  <property fmtid="{D5CDD505-2E9C-101B-9397-08002B2CF9AE}" pid="13" name="TemplateUrl">
    <vt:lpwstr/>
  </property>
  <property fmtid="{D5CDD505-2E9C-101B-9397-08002B2CF9AE}" pid="14" name="_ExtendedDescription">
    <vt:lpwstr/>
  </property>
  <property fmtid="{D5CDD505-2E9C-101B-9397-08002B2CF9AE}" pid="15" name="TriggerFlowInfo">
    <vt:lpwstr/>
  </property>
  <property fmtid="{D5CDD505-2E9C-101B-9397-08002B2CF9AE}" pid="16" name="xd_Signature">
    <vt:bool>false</vt:bool>
  </property>
  <property fmtid="{D5CDD505-2E9C-101B-9397-08002B2CF9AE}" pid="17" name="_dlc_DocIdItemGuid">
    <vt:lpwstr>e740c90e-2bb3-4f6c-839d-5164ef0d4062</vt:lpwstr>
  </property>
</Properties>
</file>