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png" ContentType="image/png"/>
  <Default Extension="rels" ContentType="application/vnd.openxmlformats-package.relationships+xml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drawings/drawing1.xml" ContentType="application/vnd.openxmlformats-officedocument.drawing+xml"/>
  <Override PartName="/xl/drawings/drawing2.xml" ContentType="application/vnd.openxmlformats-officedocument.drawing+xml"/>
  <Override PartName="/xl/tables/table1.xml" ContentType="application/vnd.openxmlformats-officedocument.spreadsheetml.table+xml"/>
  <Override PartName="/xl/drawings/drawing3.xml" ContentType="application/vnd.openxmlformats-officedocument.drawing+xml"/>
  <Override PartName="/xl/tables/table2.xml" ContentType="application/vnd.openxmlformats-officedocument.spreadsheetml.table+xml"/>
  <Override PartName="/xl/drawings/drawing4.xml" ContentType="application/vnd.openxmlformats-officedocument.drawing+xml"/>
  <Override PartName="/xl/tables/table3.xml" ContentType="application/vnd.openxmlformats-officedocument.spreadsheetml.tabl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Metadata/LabelInfo.xml" ContentType="application/vnd.ms-office.classificationlabel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20/02/relationships/classificationlabels" Target="docMetadata/LabelInfo.xml"/><Relationship Id="rId1" Type="http://schemas.openxmlformats.org/officeDocument/2006/relationships/officeDocument" Target="xl/workbook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7" rupBuild="29822"/>
  <workbookPr defaultThemeVersion="166925"/>
  <mc:AlternateContent xmlns:mc="http://schemas.openxmlformats.org/markup-compatibility/2006">
    <mc:Choice Requires="x15">
      <x15ac:absPath xmlns:x15ac="http://schemas.microsoft.com/office/spreadsheetml/2010/11/ac" url="https://buildskillsau.sharepoint.com/sites/TPP/Projects/02. Major Projects/004. HT_09_24 Hydrogen Training/10. Assurance Body Submission/03. Scope of the Submission/"/>
    </mc:Choice>
  </mc:AlternateContent>
  <xr:revisionPtr revIDLastSave="382" documentId="8_{7FD26E27-4F3E-4580-BC30-955B46140E92}" xr6:coauthVersionLast="47" xr6:coauthVersionMax="47" xr10:uidLastSave="{DD779D69-92F6-44AA-9E28-E2CA0ABC2DAD}"/>
  <bookViews>
    <workbookView xWindow="-108" yWindow="-108" windowWidth="30936" windowHeight="16776" xr2:uid="{D669DD71-1B81-4E69-9B62-189AEB66C8F9}"/>
  </bookViews>
  <sheets>
    <sheet name="Overview" sheetId="1" r:id="rId1"/>
    <sheet name="Qualification" sheetId="3" r:id="rId2"/>
    <sheet name="Unit of Competency" sheetId="4" r:id="rId3"/>
    <sheet name="Skill Set" sheetId="5" r:id="rId4"/>
    <sheet name="Reference Data" sheetId="2" state="hidden" r:id="rId5"/>
  </sheets>
  <calcPr calcId="191028"/>
  <extLst>
    <ext xmlns:x15="http://schemas.microsoft.com/office/spreadsheetml/2010/11/main" uri="{140A7094-0E35-4892-8432-C4D2E57EDEB5}">
      <x15:workbookPr chartTrackingRefBase="1"/>
    </ex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sharedStrings.xml><?xml version="1.0" encoding="utf-8"?>
<sst xmlns="http://schemas.openxmlformats.org/spreadsheetml/2006/main" count="120" uniqueCount="57">
  <si>
    <t>Attachment A - Training products submitted for assurance</t>
  </si>
  <si>
    <t xml:space="preserve">This attachment is used to provide information to the Assurance Body regarding the Qualifications, Units of Competency and Skill Sets </t>
  </si>
  <si>
    <t xml:space="preserve">within the training product submission and to provide detailed information for questions 5.3, 7.1 and 8.6 of the submission form. </t>
  </si>
  <si>
    <t>This tab is instructional only</t>
  </si>
  <si>
    <t xml:space="preserve">To complete the spreadsheet follow the below steps: </t>
  </si>
  <si>
    <t>1. On the Qualification tab add all qualifications included in the scope of the submission</t>
  </si>
  <si>
    <t>2. On the Unit of Competency tab add all units included in the scope of the submission</t>
  </si>
  <si>
    <t>3. On the Skill Set tab add all skill sets included in the scope of the submission</t>
  </si>
  <si>
    <r>
      <rPr>
        <sz val="11"/>
        <color rgb="FF000000"/>
        <rFont val="Arial"/>
        <family val="2"/>
      </rPr>
      <t xml:space="preserve">The numbers on the corresponding tab should match the numbers listed in </t>
    </r>
    <r>
      <rPr>
        <b/>
        <sz val="11"/>
        <color rgb="FF000000"/>
        <rFont val="Arial"/>
        <family val="2"/>
      </rPr>
      <t>2.2 Scope of submission</t>
    </r>
    <r>
      <rPr>
        <sz val="11"/>
        <color rgb="FF000000"/>
        <rFont val="Arial"/>
        <family val="2"/>
      </rPr>
      <t xml:space="preserve"> on the Training Product Submission Form. </t>
    </r>
  </si>
  <si>
    <r>
      <rPr>
        <b/>
        <i/>
        <sz val="11"/>
        <color theme="1"/>
        <rFont val="Arial"/>
        <family val="2"/>
      </rPr>
      <t>Notes:</t>
    </r>
    <r>
      <rPr>
        <sz val="11"/>
        <color theme="1"/>
        <rFont val="Arial"/>
        <family val="2"/>
      </rPr>
      <t xml:space="preserve"> Where columns are not applicable, type NA</t>
    </r>
  </si>
  <si>
    <t>Activity ID:</t>
  </si>
  <si>
    <t>Activity Title:</t>
  </si>
  <si>
    <t>Previous Code</t>
  </si>
  <si>
    <t>Previous Title</t>
  </si>
  <si>
    <t>New Code</t>
  </si>
  <si>
    <t>New Title</t>
  </si>
  <si>
    <r>
      <t xml:space="preserve">Type of update 
</t>
    </r>
    <r>
      <rPr>
        <sz val="8"/>
        <color rgb="FFFFFFFF"/>
        <rFont val="Arial"/>
        <family val="2"/>
      </rPr>
      <t>(Choose one)</t>
    </r>
    <r>
      <rPr>
        <sz val="10"/>
        <color rgb="FFFFFFFF"/>
        <rFont val="Arial"/>
        <family val="2"/>
      </rPr>
      <t xml:space="preserve"> </t>
    </r>
  </si>
  <si>
    <t xml:space="preserve">Category of Change
</t>
  </si>
  <si>
    <r>
      <t xml:space="preserve">Equivalent / Not equivalent 
</t>
    </r>
    <r>
      <rPr>
        <sz val="8"/>
        <color rgb="FFFFFFFF"/>
        <rFont val="Arial"/>
        <family val="2"/>
      </rPr>
      <t>(updated products only)</t>
    </r>
  </si>
  <si>
    <r>
      <t xml:space="preserve">Rationale for equivalence status 
</t>
    </r>
    <r>
      <rPr>
        <sz val="8"/>
        <color rgb="FFFFFFFF"/>
        <rFont val="Arial"/>
        <family val="2"/>
      </rPr>
      <t>(updated products only)</t>
    </r>
  </si>
  <si>
    <r>
      <t xml:space="preserve">Regulatory, licensing or legislative implications 
</t>
    </r>
    <r>
      <rPr>
        <sz val="8"/>
        <color rgb="FFFFFFFF"/>
        <rFont val="Arial"/>
        <family val="2"/>
      </rPr>
      <t>(see item 12 of the submission form)</t>
    </r>
  </si>
  <si>
    <r>
      <t xml:space="preserve">Mandatory Workplace Requirements 
</t>
    </r>
    <r>
      <rPr>
        <sz val="8"/>
        <color rgb="FFFFFFFF"/>
        <rFont val="Arial"/>
        <family val="2"/>
      </rPr>
      <t>(see item 14 of the submission form)</t>
    </r>
  </si>
  <si>
    <r>
      <rPr>
        <b/>
        <sz val="10"/>
        <color rgb="FFFFFFFF"/>
        <rFont val="Arial"/>
      </rPr>
      <t>Request to change transition period</t>
    </r>
    <r>
      <rPr>
        <sz val="10"/>
        <color rgb="FFFFFFFF"/>
        <rFont val="Arial"/>
      </rPr>
      <t xml:space="preserve"> 
</t>
    </r>
    <r>
      <rPr>
        <sz val="8"/>
        <color rgb="FFFFFFFF"/>
        <rFont val="Arial"/>
      </rPr>
      <t>(see item 23 of the submission form)</t>
    </r>
  </si>
  <si>
    <t xml:space="preserve">Cross-sector unit 
</t>
  </si>
  <si>
    <r>
      <rPr>
        <b/>
        <sz val="10"/>
        <color rgb="FFFFFFFF"/>
        <rFont val="Arial"/>
      </rPr>
      <t xml:space="preserve">Mandatory Workplace Requirements 
</t>
    </r>
    <r>
      <rPr>
        <sz val="8"/>
        <color rgb="FFFFFFFF"/>
        <rFont val="Arial"/>
        <family val="2"/>
      </rPr>
      <t>(see item 14 of the submission form)</t>
    </r>
  </si>
  <si>
    <t>NTR Type</t>
  </si>
  <si>
    <t xml:space="preserve">Type of Update </t>
  </si>
  <si>
    <t>Equivalence</t>
  </si>
  <si>
    <t>Transition period</t>
  </si>
  <si>
    <t>Major/Minor</t>
  </si>
  <si>
    <t xml:space="preserve">Qualification </t>
  </si>
  <si>
    <t>Updated</t>
  </si>
  <si>
    <t>Equivalent</t>
  </si>
  <si>
    <t xml:space="preserve">Yes </t>
  </si>
  <si>
    <t>Major</t>
  </si>
  <si>
    <t xml:space="preserve">Unit of competency </t>
  </si>
  <si>
    <t>New</t>
  </si>
  <si>
    <t>Not equivalent</t>
  </si>
  <si>
    <t>No</t>
  </si>
  <si>
    <t>Minor</t>
  </si>
  <si>
    <t>Skill Set</t>
  </si>
  <si>
    <t>Deleted</t>
  </si>
  <si>
    <t>N/A</t>
  </si>
  <si>
    <t>NA</t>
  </si>
  <si>
    <t>Hydrogen Skill Needs in the Plumbing and Gas Industry</t>
  </si>
  <si>
    <t>BSA_ANN_2425_003</t>
  </si>
  <si>
    <t>New product</t>
  </si>
  <si>
    <t>CPCSS00026</t>
  </si>
  <si>
    <t xml:space="preserve"> Assess Operational Risk When Working with Hydrogen Skill Set</t>
  </si>
  <si>
    <t>CPC32420</t>
  </si>
  <si>
    <t>Certificate III in Plumbing</t>
  </si>
  <si>
    <t>CPC32720</t>
  </si>
  <si>
    <t>Certificate III in Gas Fitting</t>
  </si>
  <si>
    <t>CPCPGS3026</t>
  </si>
  <si>
    <t>Assess operational risk when working with hydrogen</t>
  </si>
  <si>
    <t>Per TPOF Section 2.8, no changes to workplace outcome, standards of performance or licencing/certification requirements. New elective unit added only.</t>
  </si>
  <si>
    <t>Please note: both of the qualifications noted above have a licenced outcome attached. However, as the inclusion of a new unit to the elective bank does not have any regulatory, licencing or legislative implications in either qualification they have been identified as such in Column I.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17" x14ac:knownFonts="1">
    <font>
      <sz val="11"/>
      <color theme="1"/>
      <name val="Calibri"/>
      <family val="2"/>
      <scheme val="minor"/>
    </font>
    <font>
      <b/>
      <sz val="11"/>
      <color theme="1"/>
      <name val="Calibri"/>
      <family val="2"/>
      <scheme val="minor"/>
    </font>
    <font>
      <b/>
      <sz val="10"/>
      <color rgb="FFFFFFFF"/>
      <name val="Arial"/>
      <family val="2"/>
    </font>
    <font>
      <sz val="18"/>
      <color rgb="FF5D7A38"/>
      <name val="Arial"/>
      <family val="2"/>
    </font>
    <font>
      <sz val="11"/>
      <color theme="1"/>
      <name val="Arial"/>
      <family val="2"/>
    </font>
    <font>
      <i/>
      <sz val="11"/>
      <color theme="1"/>
      <name val="Arial"/>
      <family val="2"/>
    </font>
    <font>
      <sz val="14"/>
      <color rgb="FF5D7A38"/>
      <name val="Arial"/>
      <family val="2"/>
    </font>
    <font>
      <sz val="8"/>
      <color rgb="FFFFFFFF"/>
      <name val="Arial"/>
      <family val="2"/>
    </font>
    <font>
      <sz val="10"/>
      <color rgb="FFFFFFFF"/>
      <name val="Arial"/>
      <family val="2"/>
    </font>
    <font>
      <i/>
      <sz val="11"/>
      <color rgb="FFFF0000"/>
      <name val="Calibri"/>
      <family val="2"/>
      <scheme val="minor"/>
    </font>
    <font>
      <b/>
      <i/>
      <sz val="11"/>
      <color theme="1"/>
      <name val="Arial"/>
      <family val="2"/>
    </font>
    <font>
      <sz val="11"/>
      <color rgb="FF000000"/>
      <name val="Arial"/>
      <family val="2"/>
    </font>
    <font>
      <b/>
      <sz val="11"/>
      <color rgb="FF000000"/>
      <name val="Arial"/>
      <family val="2"/>
    </font>
    <font>
      <b/>
      <sz val="10"/>
      <color rgb="FFFFFFFF"/>
      <name val="Arial"/>
    </font>
    <font>
      <sz val="10"/>
      <color rgb="FFFFFFFF"/>
      <name val="Arial"/>
    </font>
    <font>
      <sz val="8"/>
      <color rgb="FFFFFFFF"/>
      <name val="Arial"/>
    </font>
    <font>
      <b/>
      <sz val="11"/>
      <color theme="1"/>
      <name val="Arial"/>
      <family val="2"/>
    </font>
  </fonts>
  <fills count="5">
    <fill>
      <patternFill patternType="none"/>
    </fill>
    <fill>
      <patternFill patternType="gray125"/>
    </fill>
    <fill>
      <patternFill patternType="solid">
        <fgColor rgb="FF7A9F4C"/>
        <bgColor indexed="64"/>
      </patternFill>
    </fill>
    <fill>
      <patternFill patternType="solid">
        <fgColor rgb="FF404246"/>
        <bgColor indexed="64"/>
      </patternFill>
    </fill>
    <fill>
      <patternFill patternType="solid">
        <fgColor rgb="FF5D7A38"/>
        <bgColor indexed="64"/>
      </patternFill>
    </fill>
  </fills>
  <borders count="6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/>
      <right/>
      <top style="thick">
        <color rgb="FF5D7A38"/>
      </top>
      <bottom style="thick">
        <color rgb="FF5D7A38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/>
      <bottom/>
      <diagonal/>
    </border>
    <border>
      <left/>
      <right/>
      <top style="thin">
        <color indexed="64"/>
      </top>
      <bottom style="thin">
        <color indexed="64"/>
      </bottom>
      <diagonal/>
    </border>
  </borders>
  <cellStyleXfs count="1">
    <xf numFmtId="0" fontId="0" fillId="0" borderId="0"/>
  </cellStyleXfs>
  <cellXfs count="25">
    <xf numFmtId="0" fontId="0" fillId="0" borderId="0" xfId="0"/>
    <xf numFmtId="0" fontId="1" fillId="0" borderId="0" xfId="0" applyFont="1"/>
    <xf numFmtId="0" fontId="3" fillId="0" borderId="0" xfId="0" applyFont="1"/>
    <xf numFmtId="0" fontId="4" fillId="0" borderId="0" xfId="0" applyFont="1"/>
    <xf numFmtId="0" fontId="5" fillId="0" borderId="0" xfId="0" applyFont="1"/>
    <xf numFmtId="0" fontId="3" fillId="0" borderId="1" xfId="0" applyFont="1" applyBorder="1"/>
    <xf numFmtId="0" fontId="4" fillId="0" borderId="1" xfId="0" applyFont="1" applyBorder="1"/>
    <xf numFmtId="0" fontId="6" fillId="0" borderId="1" xfId="0" applyFont="1" applyBorder="1"/>
    <xf numFmtId="0" fontId="4" fillId="2" borderId="0" xfId="0" applyFont="1" applyFill="1"/>
    <xf numFmtId="0" fontId="4" fillId="3" borderId="0" xfId="0" applyFont="1" applyFill="1"/>
    <xf numFmtId="0" fontId="4" fillId="0" borderId="0" xfId="0" quotePrefix="1" applyFont="1" applyAlignment="1">
      <alignment wrapText="1"/>
    </xf>
    <xf numFmtId="0" fontId="4" fillId="4" borderId="0" xfId="0" applyFont="1" applyFill="1"/>
    <xf numFmtId="0" fontId="2" fillId="2" borderId="2" xfId="0" applyFont="1" applyFill="1" applyBorder="1" applyAlignment="1">
      <alignment vertical="center" wrapText="1"/>
    </xf>
    <xf numFmtId="0" fontId="9" fillId="0" borderId="0" xfId="0" applyFont="1"/>
    <xf numFmtId="0" fontId="3" fillId="0" borderId="3" xfId="0" applyFont="1" applyBorder="1"/>
    <xf numFmtId="0" fontId="4" fillId="0" borderId="0" xfId="0" applyFont="1" applyAlignment="1">
      <alignment horizontal="left"/>
    </xf>
    <xf numFmtId="0" fontId="4" fillId="0" borderId="4" xfId="0" applyFont="1" applyBorder="1"/>
    <xf numFmtId="0" fontId="4" fillId="0" borderId="4" xfId="0" applyFont="1" applyBorder="1" applyAlignment="1">
      <alignment horizontal="left"/>
    </xf>
    <xf numFmtId="0" fontId="11" fillId="0" borderId="0" xfId="0" applyFont="1"/>
    <xf numFmtId="0" fontId="4" fillId="0" borderId="3" xfId="0" applyFont="1" applyBorder="1"/>
    <xf numFmtId="0" fontId="13" fillId="2" borderId="2" xfId="0" applyFont="1" applyFill="1" applyBorder="1" applyAlignment="1">
      <alignment vertical="center" wrapText="1"/>
    </xf>
    <xf numFmtId="0" fontId="4" fillId="0" borderId="0" xfId="0" applyFont="1" applyAlignment="1">
      <alignment wrapText="1"/>
    </xf>
    <xf numFmtId="0" fontId="4" fillId="0" borderId="3" xfId="0" applyFont="1" applyBorder="1" applyAlignment="1">
      <alignment horizontal="left"/>
    </xf>
    <xf numFmtId="0" fontId="4" fillId="0" borderId="5" xfId="0" applyFont="1" applyBorder="1" applyAlignment="1">
      <alignment horizontal="left"/>
    </xf>
    <xf numFmtId="0" fontId="16" fillId="0" borderId="0" xfId="0" applyFont="1" applyAlignment="1">
      <alignment horizontal="left" vertical="top" wrapText="1"/>
    </xf>
  </cellXfs>
  <cellStyles count="1">
    <cellStyle name="Normal" xfId="0" builtinId="0"/>
  </cellStyles>
  <dxfs count="44"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 outline="0">
        <top style="medium">
          <color rgb="FF4472C4"/>
        </top>
      </border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>
        <bottom style="thick">
          <color rgb="FF5D7A38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rgb="FFFFFFFF"/>
        <name val="Arial"/>
        <family val="2"/>
        <scheme val="none"/>
      </font>
      <fill>
        <patternFill patternType="none">
          <fgColor indexed="64"/>
          <bgColor auto="1"/>
        </patternFill>
      </fill>
      <alignment horizontal="general" vertical="center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sz val="12"/>
        <color rgb="FF000000"/>
        <name val="Arial"/>
        <family val="2"/>
        <scheme val="none"/>
      </font>
      <fill>
        <patternFill patternType="solid">
          <fgColor rgb="FF000000"/>
          <bgColor rgb="FFFFFFFF"/>
        </patternFill>
      </fill>
      <alignment horizontal="general" vertical="center" textRotation="0" wrapText="1" indent="0" justifyLastLine="0" shrinkToFit="0" readingOrder="0"/>
      <border diagonalUp="0" diagonalDown="0" outline="0">
        <left style="medium">
          <color indexed="64"/>
        </left>
        <right style="medium">
          <color indexed="64"/>
        </right>
        <top/>
        <bottom style="medium">
          <color indexed="64"/>
        </bottom>
      </border>
    </dxf>
    <dxf>
      <font>
        <strike val="0"/>
        <outline val="0"/>
        <shadow val="0"/>
        <u val="none"/>
        <vertAlign val="baseline"/>
        <name val="Arial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 outline="0">
        <top style="medium">
          <color rgb="FF4472C4"/>
        </top>
      </border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>
        <bottom style="thick">
          <color rgb="FF5D7A38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rgb="FFFFFFFF"/>
        <name val="Arial"/>
        <family val="2"/>
        <scheme val="none"/>
      </font>
      <fill>
        <patternFill patternType="none">
          <fgColor indexed="64"/>
          <bgColor auto="1"/>
        </patternFill>
      </fill>
      <alignment horizontal="general" vertical="center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b val="0"/>
        <i val="0"/>
        <strike val="0"/>
        <condense val="0"/>
        <extend val="0"/>
        <outline val="0"/>
        <shadow val="0"/>
        <u val="none"/>
        <vertAlign val="baseline"/>
        <sz val="11"/>
        <color theme="1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font>
        <strike val="0"/>
        <outline val="0"/>
        <shadow val="0"/>
        <u val="none"/>
        <vertAlign val="baseline"/>
        <name val="Arial"/>
        <family val="2"/>
        <scheme val="none"/>
      </font>
      <alignment horizontal="general" vertical="bottom" textRotation="0" wrapText="1" indent="0" justifyLastLine="0" shrinkToFit="0" readingOrder="0"/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 outline="0">
        <top style="medium">
          <color rgb="FF4472C4"/>
        </top>
      </border>
    </dxf>
    <dxf>
      <font>
        <strike val="0"/>
        <outline val="0"/>
        <shadow val="0"/>
        <u val="none"/>
        <vertAlign val="baseline"/>
        <name val="Arial"/>
        <family val="2"/>
        <scheme val="none"/>
      </font>
    </dxf>
    <dxf>
      <border>
        <bottom style="thick">
          <color rgb="FF5D7A38"/>
        </bottom>
      </border>
    </dxf>
    <dxf>
      <font>
        <b/>
        <i val="0"/>
        <strike val="0"/>
        <condense val="0"/>
        <extend val="0"/>
        <outline val="0"/>
        <shadow val="0"/>
        <u val="none"/>
        <vertAlign val="baseline"/>
        <sz val="10"/>
        <color rgb="FFFFFFFF"/>
        <name val="Arial"/>
        <family val="2"/>
        <scheme val="none"/>
      </font>
      <fill>
        <patternFill patternType="none">
          <fgColor indexed="64"/>
          <bgColor auto="1"/>
        </patternFill>
      </fill>
      <alignment horizontal="general" vertical="center" textRotation="0" wrapText="1" indent="0" justifyLastLine="0" shrinkToFit="0" readingOrder="0"/>
    </dxf>
  </dxfs>
  <tableStyles count="0" defaultTableStyle="TableStyleMedium2" defaultPivotStyle="PivotStyleLight16"/>
  <colors>
    <mruColors>
      <color rgb="FF7A9F4C"/>
      <color rgb="FF5D7A38"/>
      <color rgb="FF404246"/>
      <color rgb="FF8CB25E"/>
      <color rgb="FFACC78B"/>
    </mruColors>
  </colors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sharedStrings" Target="sharedStrings.xml"/><Relationship Id="rId13" Type="http://schemas.openxmlformats.org/officeDocument/2006/relationships/customXml" Target="../customXml/item5.xml"/><Relationship Id="rId3" Type="http://schemas.openxmlformats.org/officeDocument/2006/relationships/worksheet" Target="worksheets/sheet3.xml"/><Relationship Id="rId7" Type="http://schemas.openxmlformats.org/officeDocument/2006/relationships/styles" Target="styles.xml"/><Relationship Id="rId12" Type="http://schemas.openxmlformats.org/officeDocument/2006/relationships/customXml" Target="../customXml/item4.xml"/><Relationship Id="rId2" Type="http://schemas.openxmlformats.org/officeDocument/2006/relationships/worksheet" Target="worksheets/sheet2.xml"/><Relationship Id="rId1" Type="http://schemas.openxmlformats.org/officeDocument/2006/relationships/worksheet" Target="worksheets/sheet1.xml"/><Relationship Id="rId6" Type="http://schemas.openxmlformats.org/officeDocument/2006/relationships/theme" Target="theme/theme1.xml"/><Relationship Id="rId5" Type="http://schemas.openxmlformats.org/officeDocument/2006/relationships/worksheet" Target="worksheets/sheet5.xml"/><Relationship Id="rId10" Type="http://schemas.openxmlformats.org/officeDocument/2006/relationships/customXml" Target="../customXml/item2.xml"/><Relationship Id="rId4" Type="http://schemas.openxmlformats.org/officeDocument/2006/relationships/worksheet" Target="worksheets/sheet4.xml"/><Relationship Id="rId9" Type="http://schemas.openxmlformats.org/officeDocument/2006/relationships/customXml" Target="../customXml/item1.xml"/></Relationships>
</file>

<file path=xl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xl/drawings/drawing1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3</xdr:col>
      <xdr:colOff>628650</xdr:colOff>
      <xdr:row>2</xdr:row>
      <xdr:rowOff>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2B7A1F07-1894-64D2-F4D7-BCA1F8BF902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6819900" cy="80962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2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3</xdr:col>
      <xdr:colOff>706755</xdr:colOff>
      <xdr:row>2</xdr:row>
      <xdr:rowOff>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C060C864-C130-42CB-972B-878DFA2834DB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6858000" cy="80962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3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3</xdr:col>
      <xdr:colOff>704704</xdr:colOff>
      <xdr:row>2</xdr:row>
      <xdr:rowOff>0</xdr:rowOff>
    </xdr:to>
    <xdr:pic>
      <xdr:nvPicPr>
        <xdr:cNvPr id="2" name="Picture 1">
          <a:extLst>
            <a:ext uri="{FF2B5EF4-FFF2-40B4-BE49-F238E27FC236}">
              <a16:creationId xmlns:a16="http://schemas.microsoft.com/office/drawing/2014/main" id="{0437155B-06C8-4227-8EC4-8EAADD45A4FA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6858000" cy="809625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drawings/drawing4.xml><?xml version="1.0" encoding="utf-8"?>
<xdr:wsDr xmlns:xdr="http://schemas.openxmlformats.org/drawingml/2006/spreadsheetDrawing" xmlns:a="http://schemas.openxmlformats.org/drawingml/2006/main">
  <xdr:twoCellAnchor editAs="oneCell">
    <xdr:from>
      <xdr:col>0</xdr:col>
      <xdr:colOff>0</xdr:colOff>
      <xdr:row>0</xdr:row>
      <xdr:rowOff>0</xdr:rowOff>
    </xdr:from>
    <xdr:to>
      <xdr:col>3</xdr:col>
      <xdr:colOff>702945</xdr:colOff>
      <xdr:row>2</xdr:row>
      <xdr:rowOff>3809</xdr:rowOff>
    </xdr:to>
    <xdr:pic>
      <xdr:nvPicPr>
        <xdr:cNvPr id="4" name="Picture 3">
          <a:extLst>
            <a:ext uri="{FF2B5EF4-FFF2-40B4-BE49-F238E27FC236}">
              <a16:creationId xmlns:a16="http://schemas.microsoft.com/office/drawing/2014/main" id="{41189731-35AA-4542-B4AD-88A94F557D16}"/>
            </a:ext>
          </a:extLst>
        </xdr:cNvPr>
        <xdr:cNvPicPr>
          <a:picLocks noChangeAspect="1" noChangeArrowheads="1"/>
        </xdr:cNvPicPr>
      </xdr:nvPicPr>
      <xdr:blipFill>
        <a:blip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rcRect/>
        <a:stretch>
          <a:fillRect/>
        </a:stretch>
      </xdr:blipFill>
      <xdr:spPr bwMode="auto">
        <a:xfrm>
          <a:off x="0" y="0"/>
          <a:ext cx="6858000" cy="809624"/>
        </a:xfrm>
        <a:prstGeom prst="rect">
          <a:avLst/>
        </a:prstGeom>
        <a:noFill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</a:extLst>
      </xdr:spPr>
    </xdr:pic>
    <xdr:clientData/>
  </xdr:twoCellAnchor>
</xdr:wsDr>
</file>

<file path=xl/tables/table1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3" xr:uid="{BBB9659B-94C7-41F5-814B-1294EA98062A}" name="Table14" displayName="Table14" ref="A8:K10" totalsRowShown="0" headerRowDxfId="43" dataDxfId="41" headerRowBorderDxfId="42" tableBorderDxfId="40">
  <autoFilter ref="A8:K10" xr:uid="{BBB9659B-94C7-41F5-814B-1294EA98062A}"/>
  <tableColumns count="11">
    <tableColumn id="2" xr3:uid="{6EF70182-77C2-41BB-AE13-68EA40836817}" name="Previous Code" dataDxfId="39"/>
    <tableColumn id="3" xr3:uid="{E4C65149-2D14-480E-B0B8-12E8ECFB7FA2}" name="Previous Title" dataDxfId="38"/>
    <tableColumn id="4" xr3:uid="{E0FF70D6-BA14-430D-973B-050942C53378}" name="New Code" dataDxfId="37"/>
    <tableColumn id="5" xr3:uid="{13083680-2305-42A9-B598-E9CA310BA9CA}" name="New Title" dataDxfId="36"/>
    <tableColumn id="6" xr3:uid="{541440AF-B7E8-426E-985F-CA07BF093897}" name="Type of update _x000a_(Choose one) " dataDxfId="35"/>
    <tableColumn id="13" xr3:uid="{08AFDD08-AF2D-4C62-9C63-EF5E76BB0333}" name="Category of Change_x000a_" dataDxfId="34"/>
    <tableColumn id="7" xr3:uid="{F809310B-C3D0-45D1-B237-646F1C1A40E8}" name="Equivalent / Not equivalent _x000a_(updated products only)" dataDxfId="33"/>
    <tableColumn id="8" xr3:uid="{019951AB-890C-4101-825E-667C1553A68B}" name="Rationale for equivalence status _x000a_(updated products only)" dataDxfId="32"/>
    <tableColumn id="9" xr3:uid="{1D46517E-0A37-489D-8B61-3B1D3BF2AD22}" name="Regulatory, licensing or legislative implications _x000a_(see item 12 of the submission form)" dataDxfId="31"/>
    <tableColumn id="10" xr3:uid="{EF37AE15-7B3C-49BC-9E17-1B31EF8ED7B9}" name="Mandatory Workplace Requirements _x000a_(see item 14 of the submission form)" dataDxfId="30"/>
    <tableColumn id="11" xr3:uid="{F2388440-7FBE-46FA-847B-1BECF2631CA8}" name="Request to change transition period _x000a_(see item 23 of the submission form)" dataDxfId="29"/>
  </tableColumns>
  <tableStyleInfo name="TableStyleLight14" showFirstColumn="0" showLastColumn="0" showRowStripes="1" showColumnStripes="0"/>
</table>
</file>

<file path=xl/tables/table2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4" xr:uid="{D134BDD9-3268-4534-B5BC-43BABEC87CF9}" name="Table15" displayName="Table15" ref="A8:L9" totalsRowShown="0" headerRowDxfId="28" dataDxfId="26" headerRowBorderDxfId="27" tableBorderDxfId="25">
  <autoFilter ref="A8:L9" xr:uid="{D134BDD9-3268-4534-B5BC-43BABEC87CF9}"/>
  <tableColumns count="12">
    <tableColumn id="2" xr3:uid="{766EF788-75E7-405A-B2A8-395C1B6F6892}" name="Previous Code" dataDxfId="24"/>
    <tableColumn id="3" xr3:uid="{25897585-BA9F-45FF-BA0C-1E7628A9D911}" name="Previous Title" dataDxfId="23"/>
    <tableColumn id="4" xr3:uid="{5F3FEE02-EDC7-491E-B3C5-F9B37A8C9EB8}" name="New Code" dataDxfId="22"/>
    <tableColumn id="5" xr3:uid="{4A2551DB-6698-4406-92BE-9D9FD278631C}" name="New Title" dataDxfId="21"/>
    <tableColumn id="6" xr3:uid="{97344A1A-3150-4044-A89C-B4BDFA58F36D}" name="Type of update _x000a_(Choose one) " dataDxfId="20"/>
    <tableColumn id="12" xr3:uid="{921148B1-4B11-4EA7-9B5F-B9927C56FA58}" name="Category of Change_x000a_" dataDxfId="19"/>
    <tableColumn id="7" xr3:uid="{85B794F1-3C13-4724-8FF4-D48069D67BFB}" name="Equivalent / Not equivalent _x000a_(updated products only)" dataDxfId="18"/>
    <tableColumn id="8" xr3:uid="{A68AC98C-32EF-4800-BEEC-25BA6FAAE66C}" name="Rationale for equivalence status _x000a_(updated products only)" dataDxfId="17"/>
    <tableColumn id="1" xr3:uid="{4A9D8A9B-F7DE-4C10-BD25-A04B16B9B206}" name="Cross-sector unit _x000a_" dataDxfId="16"/>
    <tableColumn id="9" xr3:uid="{0CCB166F-F66C-4085-80D5-5BAFA9B88114}" name="Regulatory, licensing or legislative implications _x000a_(see item 12 of the submission form)" dataDxfId="15"/>
    <tableColumn id="10" xr3:uid="{D4E3F019-FC37-45D0-94C7-4FA39BFEC7E4}" name="Mandatory Workplace Requirements _x000a_(see item 14 of the submission form)" dataDxfId="14"/>
    <tableColumn id="11" xr3:uid="{471BC8E2-907B-4AED-8AF1-853A516E6615}" name="Request to change transition period _x000a_(see item 23 of the submission form)" dataDxfId="13"/>
  </tableColumns>
  <tableStyleInfo name="TableStyleLight14" showFirstColumn="0" showLastColumn="0" showRowStripes="1" showColumnStripes="0"/>
</table>
</file>

<file path=xl/tables/table3.xml><?xml version="1.0" encoding="utf-8"?>
<table xmlns="http://schemas.openxmlformats.org/spreadsheetml/2006/main" xmlns:mc="http://schemas.openxmlformats.org/markup-compatibility/2006" xmlns:xr="http://schemas.microsoft.com/office/spreadsheetml/2014/revision" xmlns:xr3="http://schemas.microsoft.com/office/spreadsheetml/2016/revision3" mc:Ignorable="xr xr3" id="1" xr:uid="{31AFBBDE-FA52-49C8-8D13-400796A1D76D}" name="Table152" displayName="Table152" ref="A8:I9" totalsRowShown="0" headerRowDxfId="12" dataDxfId="10" headerRowBorderDxfId="11" tableBorderDxfId="9">
  <autoFilter ref="A8:I9" xr:uid="{31AFBBDE-FA52-49C8-8D13-400796A1D76D}"/>
  <tableColumns count="9">
    <tableColumn id="2" xr3:uid="{A16366C7-459F-49BE-9C9C-8F9FC257A30F}" name="Previous Code" dataDxfId="8"/>
    <tableColumn id="3" xr3:uid="{1F007AD2-3B10-4165-A50E-F14CD7E30CFE}" name="Previous Title" dataDxfId="7"/>
    <tableColumn id="4" xr3:uid="{5D6D4382-3DCD-446A-9E16-7E35BF8965EB}" name="New Code" dataDxfId="6"/>
    <tableColumn id="5" xr3:uid="{8F92F970-5C81-4913-A33D-41300D7DDA50}" name="New Title" dataDxfId="5"/>
    <tableColumn id="6" xr3:uid="{95A22B41-FE2F-4273-9DC6-AAEFA7B976F2}" name="Type of update _x000a_(Choose one) " dataDxfId="4"/>
    <tableColumn id="7" xr3:uid="{52260616-00AC-4B77-911A-722A27D04EB7}" name="Equivalent / Not equivalent _x000a_(updated products only)" dataDxfId="3"/>
    <tableColumn id="8" xr3:uid="{FB4091DF-F6B6-4192-8272-490C0AB1EF40}" name="Rationale for equivalence status _x000a_(updated products only)" dataDxfId="2"/>
    <tableColumn id="9" xr3:uid="{C89E8B06-252E-4455-A67B-C8895B1B5409}" name="Regulatory, licensing or legislative implications _x000a_(see item 12 of the submission form)" dataDxfId="1"/>
    <tableColumn id="1" xr3:uid="{1D032516-3232-4892-B020-0BEC55221249}" name="Mandatory Workplace Requirements _x000a_(see item 14 of the submission form)" dataDxfId="0"/>
  </tableColumns>
  <tableStyleInfo name="TableStyleLight14" showFirstColumn="0" showLastColumn="0" showRowStripes="1" showColumnStripes="0"/>
</table>
</file>

<file path=xl/theme/theme1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xl/worksheets/_rels/sheet1.xml.rels><?xml version="1.0" encoding="UTF-8" standalone="yes"?>
<Relationships xmlns="http://schemas.openxmlformats.org/package/2006/relationships"><Relationship Id="rId2" Type="http://schemas.openxmlformats.org/officeDocument/2006/relationships/drawing" Target="../drawings/drawing1.xml"/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3" Type="http://schemas.openxmlformats.org/officeDocument/2006/relationships/table" Target="../tables/table1.xml"/><Relationship Id="rId2" Type="http://schemas.openxmlformats.org/officeDocument/2006/relationships/drawing" Target="../drawings/drawing2.xml"/><Relationship Id="rId1" Type="http://schemas.openxmlformats.org/officeDocument/2006/relationships/printerSettings" Target="../printerSettings/printerSettings2.bin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table" Target="../tables/table2.xml"/><Relationship Id="rId2" Type="http://schemas.openxmlformats.org/officeDocument/2006/relationships/drawing" Target="../drawings/drawing3.xml"/><Relationship Id="rId1" Type="http://schemas.openxmlformats.org/officeDocument/2006/relationships/printerSettings" Target="../printerSettings/printerSettings3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table" Target="../tables/table3.xml"/><Relationship Id="rId2" Type="http://schemas.openxmlformats.org/officeDocument/2006/relationships/drawing" Target="../drawings/drawing4.xml"/><Relationship Id="rId1" Type="http://schemas.openxmlformats.org/officeDocument/2006/relationships/printerSettings" Target="../printerSettings/printerSettings4.bin"/></Relationships>
</file>

<file path=xl/worksheets/_rels/sheet5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5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97034B01-A4E7-4B56-8774-8BFD2A94993C}">
  <dimension ref="A1:L17"/>
  <sheetViews>
    <sheetView showGridLines="0" tabSelected="1" zoomScale="115" zoomScaleNormal="115" workbookViewId="0">
      <selection activeCell="E28" sqref="E28"/>
    </sheetView>
  </sheetViews>
  <sheetFormatPr defaultColWidth="9.109375" defaultRowHeight="13.8" x14ac:dyDescent="0.25"/>
  <cols>
    <col min="1" max="1" width="17" style="3" customWidth="1"/>
    <col min="2" max="2" width="15.6640625" style="3" customWidth="1"/>
    <col min="3" max="3" width="60.6640625" style="3" customWidth="1"/>
    <col min="4" max="4" width="15.6640625" style="3" customWidth="1"/>
    <col min="5" max="5" width="60.6640625" style="3" customWidth="1"/>
    <col min="6" max="6" width="14.5546875" style="3" customWidth="1"/>
    <col min="7" max="7" width="26.109375" style="3" customWidth="1"/>
    <col min="8" max="10" width="60.6640625" style="3" customWidth="1"/>
    <col min="11" max="11" width="16.33203125" style="3" customWidth="1"/>
    <col min="12" max="12" width="60.6640625" style="3" customWidth="1"/>
    <col min="13" max="16384" width="9.109375" style="3"/>
  </cols>
  <sheetData>
    <row r="1" spans="1:12" ht="56.25" customHeight="1" x14ac:dyDescent="0.25">
      <c r="A1" s="9"/>
      <c r="B1" s="9"/>
      <c r="C1" s="9"/>
      <c r="D1" s="9"/>
      <c r="E1" s="9"/>
      <c r="F1" s="9"/>
      <c r="G1" s="9"/>
      <c r="H1" s="9"/>
      <c r="I1" s="9"/>
      <c r="J1" s="9"/>
      <c r="K1" s="9"/>
      <c r="L1" s="9"/>
    </row>
    <row r="2" spans="1:12" ht="7.5" customHeight="1" x14ac:dyDescent="0.25">
      <c r="A2" s="11"/>
      <c r="B2" s="11"/>
      <c r="C2" s="8"/>
      <c r="D2" s="8"/>
      <c r="E2" s="8"/>
      <c r="F2" s="8"/>
      <c r="G2" s="8"/>
      <c r="H2" s="8"/>
      <c r="I2" s="8"/>
      <c r="J2" s="8"/>
      <c r="K2" s="8"/>
      <c r="L2" s="8"/>
    </row>
    <row r="3" spans="1:12" ht="22.8" x14ac:dyDescent="0.4">
      <c r="A3" s="2" t="s">
        <v>0</v>
      </c>
    </row>
    <row r="5" spans="1:12" x14ac:dyDescent="0.25">
      <c r="A5" s="3" t="s">
        <v>1</v>
      </c>
    </row>
    <row r="6" spans="1:12" x14ac:dyDescent="0.25">
      <c r="A6" s="3" t="s">
        <v>2</v>
      </c>
    </row>
    <row r="7" spans="1:12" ht="12.6" customHeight="1" x14ac:dyDescent="0.4">
      <c r="A7" s="2"/>
    </row>
    <row r="8" spans="1:12" ht="14.4" x14ac:dyDescent="0.3">
      <c r="A8" s="4" t="s">
        <v>3</v>
      </c>
    </row>
    <row r="9" spans="1:12" s="13" customFormat="1" ht="14.4" x14ac:dyDescent="0.3"/>
    <row r="10" spans="1:12" x14ac:dyDescent="0.25">
      <c r="A10" s="3" t="s">
        <v>4</v>
      </c>
    </row>
    <row r="11" spans="1:12" x14ac:dyDescent="0.25">
      <c r="A11" s="3" t="s">
        <v>5</v>
      </c>
    </row>
    <row r="12" spans="1:12" x14ac:dyDescent="0.25">
      <c r="A12" s="3" t="s">
        <v>6</v>
      </c>
    </row>
    <row r="13" spans="1:12" x14ac:dyDescent="0.25">
      <c r="A13" s="3" t="s">
        <v>7</v>
      </c>
    </row>
    <row r="15" spans="1:12" x14ac:dyDescent="0.25">
      <c r="A15" s="18" t="s">
        <v>8</v>
      </c>
    </row>
    <row r="17" spans="1:1" x14ac:dyDescent="0.25">
      <c r="A17" s="3" t="s">
        <v>9</v>
      </c>
    </row>
  </sheetData>
  <pageMargins left="0.7" right="0.7" top="0.75" bottom="0.75" header="0.3" footer="0.3"/>
  <pageSetup paperSize="9" orientation="portrait" r:id="rId1"/>
  <drawing r:id="rId2"/>
</worksheet>
</file>

<file path=xl/worksheets/sheet2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37147CFE-C31C-4074-B147-6E3EB4F5F391}">
  <dimension ref="A1:K12"/>
  <sheetViews>
    <sheetView topLeftCell="D1" workbookViewId="0">
      <selection activeCell="D20" sqref="D20"/>
    </sheetView>
  </sheetViews>
  <sheetFormatPr defaultColWidth="9.109375" defaultRowHeight="13.8" x14ac:dyDescent="0.25"/>
  <cols>
    <col min="1" max="1" width="15.6640625" style="3" customWidth="1"/>
    <col min="2" max="2" width="60.6640625" style="3" customWidth="1"/>
    <col min="3" max="3" width="15.6640625" style="3" customWidth="1"/>
    <col min="4" max="4" width="60.6640625" style="3" customWidth="1"/>
    <col min="5" max="5" width="14.5546875" style="3" customWidth="1"/>
    <col min="6" max="6" width="19.5546875" style="3" bestFit="1" customWidth="1"/>
    <col min="7" max="7" width="26.109375" style="3" customWidth="1"/>
    <col min="8" max="8" width="57.109375" style="3" customWidth="1"/>
    <col min="9" max="11" width="30.88671875" style="3" customWidth="1"/>
    <col min="12" max="16384" width="9.109375" style="3"/>
  </cols>
  <sheetData>
    <row r="1" spans="1:11" ht="56.25" customHeight="1" x14ac:dyDescent="0.25">
      <c r="A1" s="9"/>
      <c r="B1" s="9"/>
      <c r="C1" s="9"/>
      <c r="D1" s="9"/>
      <c r="E1" s="9"/>
      <c r="F1" s="9"/>
      <c r="G1" s="9"/>
      <c r="H1" s="9"/>
      <c r="I1" s="9"/>
      <c r="J1" s="9"/>
      <c r="K1" s="9"/>
    </row>
    <row r="2" spans="1:11" ht="7.5" customHeight="1" x14ac:dyDescent="0.25">
      <c r="A2" s="11"/>
      <c r="B2" s="11"/>
      <c r="C2" s="8"/>
      <c r="D2" s="8"/>
      <c r="E2" s="8"/>
      <c r="F2" s="8"/>
      <c r="G2" s="8"/>
      <c r="H2" s="8"/>
      <c r="I2" s="8"/>
      <c r="J2" s="8"/>
      <c r="K2" s="8"/>
    </row>
    <row r="3" spans="1:11" ht="22.8" x14ac:dyDescent="0.4">
      <c r="A3" s="5" t="s">
        <v>0</v>
      </c>
      <c r="B3" s="6"/>
      <c r="C3" s="19"/>
      <c r="D3" s="16"/>
    </row>
    <row r="4" spans="1:11" ht="17.399999999999999" x14ac:dyDescent="0.3">
      <c r="A4" s="7" t="s">
        <v>10</v>
      </c>
      <c r="B4" s="22" t="s">
        <v>45</v>
      </c>
      <c r="C4" s="23"/>
      <c r="D4" s="17"/>
    </row>
    <row r="5" spans="1:11" ht="17.399999999999999" x14ac:dyDescent="0.3">
      <c r="A5" s="7" t="s">
        <v>11</v>
      </c>
      <c r="B5" s="22" t="s">
        <v>44</v>
      </c>
      <c r="C5" s="23"/>
      <c r="D5" s="17"/>
    </row>
    <row r="6" spans="1:11" ht="12.6" customHeight="1" x14ac:dyDescent="0.4">
      <c r="A6" s="2"/>
    </row>
    <row r="7" spans="1:11" s="13" customFormat="1" ht="14.4" x14ac:dyDescent="0.3"/>
    <row r="8" spans="1:11" ht="39.6" customHeight="1" thickTop="1" thickBot="1" x14ac:dyDescent="0.3">
      <c r="A8" s="12" t="s">
        <v>12</v>
      </c>
      <c r="B8" s="12" t="s">
        <v>13</v>
      </c>
      <c r="C8" s="12" t="s">
        <v>14</v>
      </c>
      <c r="D8" s="12" t="s">
        <v>15</v>
      </c>
      <c r="E8" s="12" t="s">
        <v>16</v>
      </c>
      <c r="F8" s="12" t="s">
        <v>17</v>
      </c>
      <c r="G8" s="12" t="s">
        <v>18</v>
      </c>
      <c r="H8" s="12" t="s">
        <v>19</v>
      </c>
      <c r="I8" s="12" t="s">
        <v>20</v>
      </c>
      <c r="J8" s="12" t="s">
        <v>21</v>
      </c>
      <c r="K8" s="20" t="s">
        <v>22</v>
      </c>
    </row>
    <row r="9" spans="1:11" ht="14.4" thickTop="1" x14ac:dyDescent="0.25">
      <c r="A9" s="10" t="s">
        <v>49</v>
      </c>
      <c r="B9" s="10" t="s">
        <v>50</v>
      </c>
      <c r="C9" s="10" t="s">
        <v>49</v>
      </c>
      <c r="D9" s="10" t="s">
        <v>50</v>
      </c>
      <c r="E9" s="3" t="s">
        <v>31</v>
      </c>
      <c r="F9" s="3" t="s">
        <v>39</v>
      </c>
      <c r="G9" s="3" t="s">
        <v>32</v>
      </c>
      <c r="H9" s="3" t="s">
        <v>55</v>
      </c>
      <c r="I9" s="3" t="s">
        <v>38</v>
      </c>
      <c r="J9" s="3" t="s">
        <v>38</v>
      </c>
      <c r="K9" s="3" t="s">
        <v>38</v>
      </c>
    </row>
    <row r="10" spans="1:11" x14ac:dyDescent="0.25">
      <c r="A10" s="3" t="s">
        <v>51</v>
      </c>
      <c r="B10" s="3" t="s">
        <v>52</v>
      </c>
      <c r="C10" s="3" t="s">
        <v>51</v>
      </c>
      <c r="D10" s="3" t="s">
        <v>52</v>
      </c>
      <c r="E10" s="3" t="s">
        <v>31</v>
      </c>
      <c r="F10" s="3" t="s">
        <v>39</v>
      </c>
      <c r="G10" s="3" t="s">
        <v>32</v>
      </c>
      <c r="H10" s="3" t="s">
        <v>55</v>
      </c>
      <c r="I10" s="3" t="s">
        <v>38</v>
      </c>
      <c r="J10" s="3" t="s">
        <v>38</v>
      </c>
      <c r="K10" s="3" t="s">
        <v>38</v>
      </c>
    </row>
    <row r="12" spans="1:11" ht="57" customHeight="1" x14ac:dyDescent="0.25">
      <c r="I12" s="24" t="s">
        <v>56</v>
      </c>
      <c r="J12" s="24"/>
      <c r="K12" s="24"/>
    </row>
  </sheetData>
  <mergeCells count="3">
    <mergeCell ref="B4:C4"/>
    <mergeCell ref="B5:C5"/>
    <mergeCell ref="I12:K12"/>
  </mergeCells>
  <pageMargins left="0.7" right="0.7" top="0.75" bottom="0.75" header="0.3" footer="0.3"/>
  <pageSetup paperSize="9" orientation="portrait" r:id="rId1"/>
  <drawing r:id="rId2"/>
  <tableParts count="1">
    <tablePart r:id="rId3"/>
  </tableParts>
  <extLst>
    <ext xmlns:x14="http://schemas.microsoft.com/office/spreadsheetml/2009/9/main" uri="{CCE6A557-97BC-4b89-ADB6-D9C93CAAB3DF}">
      <x14:dataValidations xmlns:xm="http://schemas.microsoft.com/office/excel/2006/main" count="4">
        <x14:dataValidation type="list" allowBlank="1" showInputMessage="1" showErrorMessage="1" xr:uid="{4BF92DBD-74E7-4E61-B53A-A03325AA16B0}">
          <x14:formula1>
            <xm:f>'Reference Data'!$C$2:$C$4</xm:f>
          </x14:formula1>
          <xm:sqref>G9:G10</xm:sqref>
        </x14:dataValidation>
        <x14:dataValidation type="list" allowBlank="1" showInputMessage="1" showErrorMessage="1" xr:uid="{9D42DD3C-1118-42C4-A957-E1B05EBE3395}">
          <x14:formula1>
            <xm:f>'Reference Data'!$B$2:$B$4</xm:f>
          </x14:formula1>
          <xm:sqref>E9:E10</xm:sqref>
        </x14:dataValidation>
        <x14:dataValidation type="list" allowBlank="1" showInputMessage="1" showErrorMessage="1" xr:uid="{7D433939-22C7-49D3-9570-C46F977FD137}">
          <x14:formula1>
            <xm:f>'Reference Data'!$D$2:$D$4</xm:f>
          </x14:formula1>
          <xm:sqref>I9:K10</xm:sqref>
        </x14:dataValidation>
        <x14:dataValidation type="list" allowBlank="1" showInputMessage="1" showErrorMessage="1" xr:uid="{89A7E7E3-32F9-473C-9D7B-B959D3486A8A}">
          <x14:formula1>
            <xm:f>'Reference Data'!$E$2:$E$3</xm:f>
          </x14:formula1>
          <xm:sqref>F9:F10</xm:sqref>
        </x14:dataValidation>
      </x14:dataValidations>
    </ext>
  </extLst>
</worksheet>
</file>

<file path=xl/worksheets/sheet3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6E630C2F-5540-46D2-90AA-7BD9D5C5FD17}">
  <dimension ref="A1:L9"/>
  <sheetViews>
    <sheetView zoomScale="115" zoomScaleNormal="115" workbookViewId="0">
      <selection activeCell="J9" sqref="J9"/>
    </sheetView>
  </sheetViews>
  <sheetFormatPr defaultColWidth="9.109375" defaultRowHeight="14.4" x14ac:dyDescent="0.3"/>
  <cols>
    <col min="1" max="1" width="15.6640625" style="3" customWidth="1"/>
    <col min="2" max="2" width="60.6640625" style="3" customWidth="1"/>
    <col min="3" max="3" width="15.6640625" style="3" customWidth="1"/>
    <col min="4" max="4" width="60.6640625" style="3" customWidth="1"/>
    <col min="5" max="5" width="14.5546875" style="3" customWidth="1"/>
    <col min="6" max="6" width="19.5546875" style="3" customWidth="1"/>
    <col min="7" max="7" width="26.109375" style="3" customWidth="1"/>
    <col min="8" max="8" width="60.6640625" style="3" customWidth="1"/>
    <col min="9" max="9" width="15.6640625" style="3" customWidth="1"/>
    <col min="10" max="10" width="30.88671875" style="3" customWidth="1"/>
    <col min="11" max="11" width="30.88671875" customWidth="1"/>
    <col min="12" max="12" width="30.88671875" style="3" customWidth="1"/>
    <col min="13" max="16384" width="9.109375" style="3"/>
  </cols>
  <sheetData>
    <row r="1" spans="1:12" ht="56.25" customHeight="1" x14ac:dyDescent="0.25">
      <c r="A1" s="9"/>
      <c r="B1" s="9"/>
      <c r="C1" s="9"/>
      <c r="D1" s="9"/>
      <c r="E1" s="9"/>
      <c r="F1" s="9"/>
      <c r="G1" s="9"/>
      <c r="H1" s="9"/>
      <c r="I1" s="9"/>
      <c r="J1" s="9"/>
      <c r="K1" s="9"/>
      <c r="L1" s="9"/>
    </row>
    <row r="2" spans="1:12" ht="7.5" customHeight="1" x14ac:dyDescent="0.25">
      <c r="A2" s="11"/>
      <c r="B2" s="11"/>
      <c r="C2" s="8"/>
      <c r="D2" s="8"/>
      <c r="E2" s="8"/>
      <c r="F2" s="8"/>
      <c r="G2" s="8"/>
      <c r="H2" s="8"/>
      <c r="I2" s="8"/>
      <c r="J2" s="8"/>
      <c r="K2" s="8"/>
      <c r="L2" s="8"/>
    </row>
    <row r="3" spans="1:12" ht="22.8" x14ac:dyDescent="0.4">
      <c r="A3" s="5" t="s">
        <v>0</v>
      </c>
      <c r="B3" s="6"/>
      <c r="C3" s="19"/>
      <c r="D3" s="16"/>
      <c r="K3" s="3"/>
    </row>
    <row r="4" spans="1:12" ht="17.399999999999999" x14ac:dyDescent="0.3">
      <c r="A4" s="7" t="s">
        <v>10</v>
      </c>
      <c r="B4" s="22" t="s">
        <v>45</v>
      </c>
      <c r="C4" s="23"/>
      <c r="D4" s="17"/>
      <c r="K4" s="3"/>
    </row>
    <row r="5" spans="1:12" ht="17.399999999999999" x14ac:dyDescent="0.3">
      <c r="A5" s="7" t="s">
        <v>11</v>
      </c>
      <c r="B5" s="22" t="s">
        <v>44</v>
      </c>
      <c r="C5" s="23"/>
      <c r="D5" s="17"/>
      <c r="K5" s="3"/>
    </row>
    <row r="6" spans="1:12" ht="12.6" customHeight="1" x14ac:dyDescent="0.4">
      <c r="A6" s="2"/>
      <c r="K6" s="3"/>
    </row>
    <row r="7" spans="1:12" s="13" customFormat="1" x14ac:dyDescent="0.3"/>
    <row r="8" spans="1:12" ht="40.799999999999997" thickTop="1" thickBot="1" x14ac:dyDescent="0.3">
      <c r="A8" s="12" t="s">
        <v>12</v>
      </c>
      <c r="B8" s="12" t="s">
        <v>13</v>
      </c>
      <c r="C8" s="12" t="s">
        <v>14</v>
      </c>
      <c r="D8" s="12" t="s">
        <v>15</v>
      </c>
      <c r="E8" s="12" t="s">
        <v>16</v>
      </c>
      <c r="F8" s="12" t="s">
        <v>17</v>
      </c>
      <c r="G8" s="12" t="s">
        <v>18</v>
      </c>
      <c r="H8" s="12" t="s">
        <v>19</v>
      </c>
      <c r="I8" s="12" t="s">
        <v>23</v>
      </c>
      <c r="J8" s="12" t="s">
        <v>20</v>
      </c>
      <c r="K8" s="12" t="s">
        <v>21</v>
      </c>
      <c r="L8" s="20" t="s">
        <v>22</v>
      </c>
    </row>
    <row r="9" spans="1:12" thickTop="1" x14ac:dyDescent="0.25">
      <c r="A9" s="3" t="s">
        <v>42</v>
      </c>
      <c r="B9" s="3" t="s">
        <v>42</v>
      </c>
      <c r="C9" s="3" t="s">
        <v>53</v>
      </c>
      <c r="D9" s="3" t="s">
        <v>54</v>
      </c>
      <c r="E9" s="3" t="s">
        <v>36</v>
      </c>
      <c r="F9" s="3" t="s">
        <v>34</v>
      </c>
      <c r="G9" s="3" t="s">
        <v>42</v>
      </c>
      <c r="H9" s="3" t="s">
        <v>42</v>
      </c>
      <c r="I9" s="3" t="s">
        <v>38</v>
      </c>
      <c r="J9" s="3" t="s">
        <v>38</v>
      </c>
      <c r="K9" s="3" t="s">
        <v>38</v>
      </c>
      <c r="L9" s="3" t="s">
        <v>38</v>
      </c>
    </row>
  </sheetData>
  <mergeCells count="2">
    <mergeCell ref="B4:C4"/>
    <mergeCell ref="B5:C5"/>
  </mergeCells>
  <pageMargins left="0.7" right="0.7" top="0.75" bottom="0.75" header="0.3" footer="0.3"/>
  <pageSetup paperSize="9" orientation="portrait" r:id="rId1"/>
  <drawing r:id="rId2"/>
  <tableParts count="1">
    <tablePart r:id="rId3"/>
  </tableParts>
  <extLst>
    <ext xmlns:x14="http://schemas.microsoft.com/office/spreadsheetml/2009/9/main" uri="{CCE6A557-97BC-4b89-ADB6-D9C93CAAB3DF}">
      <x14:dataValidations xmlns:xm="http://schemas.microsoft.com/office/excel/2006/main" count="4">
        <x14:dataValidation type="list" allowBlank="1" showInputMessage="1" showErrorMessage="1" xr:uid="{6FEDCF0F-9105-4F50-9884-62B720D8E5AE}">
          <x14:formula1>
            <xm:f>'Reference Data'!$C$2:$C$4</xm:f>
          </x14:formula1>
          <xm:sqref>G9</xm:sqref>
        </x14:dataValidation>
        <x14:dataValidation type="list" allowBlank="1" showInputMessage="1" showErrorMessage="1" xr:uid="{DEE0C0EF-4CC5-4C5E-A393-0D3F7A701A24}">
          <x14:formula1>
            <xm:f>'Reference Data'!$B$2:$B$4</xm:f>
          </x14:formula1>
          <xm:sqref>E9</xm:sqref>
        </x14:dataValidation>
        <x14:dataValidation type="list" allowBlank="1" showInputMessage="1" showErrorMessage="1" xr:uid="{9DD378C5-C3F9-41B3-9A7B-991F73555911}">
          <x14:formula1>
            <xm:f>'Reference Data'!$D$2:$D$4</xm:f>
          </x14:formula1>
          <xm:sqref>I9:L9</xm:sqref>
        </x14:dataValidation>
        <x14:dataValidation type="list" allowBlank="1" showInputMessage="1" showErrorMessage="1" xr:uid="{AC79BCC6-0C37-40E6-8AA1-3B4A459F6E17}">
          <x14:formula1>
            <xm:f>'Reference Data'!$E$2:$E$3</xm:f>
          </x14:formula1>
          <xm:sqref>F9</xm:sqref>
        </x14:dataValidation>
      </x14:dataValidations>
    </ext>
  </extLst>
</worksheet>
</file>

<file path=xl/worksheets/sheet4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B291D28-F920-424D-AE1A-8A30EC740B54}">
  <dimension ref="A1:I9"/>
  <sheetViews>
    <sheetView zoomScaleNormal="100" workbookViewId="0">
      <selection activeCell="B20" sqref="B20"/>
    </sheetView>
  </sheetViews>
  <sheetFormatPr defaultColWidth="9.109375" defaultRowHeight="13.8" x14ac:dyDescent="0.25"/>
  <cols>
    <col min="1" max="1" width="15.6640625" style="3" customWidth="1"/>
    <col min="2" max="2" width="60.6640625" style="3" customWidth="1"/>
    <col min="3" max="3" width="15.6640625" style="3" customWidth="1"/>
    <col min="4" max="4" width="60.6640625" style="3" customWidth="1"/>
    <col min="5" max="5" width="14.5546875" style="3" customWidth="1"/>
    <col min="6" max="6" width="26.109375" style="3" customWidth="1"/>
    <col min="7" max="7" width="60.6640625" style="3" customWidth="1"/>
    <col min="8" max="9" width="30.88671875" style="3" customWidth="1"/>
    <col min="10" max="16384" width="9.109375" style="3"/>
  </cols>
  <sheetData>
    <row r="1" spans="1:9" ht="56.25" customHeight="1" x14ac:dyDescent="0.25">
      <c r="A1" s="9"/>
      <c r="B1" s="9"/>
      <c r="C1" s="9"/>
      <c r="D1" s="9"/>
      <c r="E1" s="9"/>
      <c r="F1" s="9"/>
      <c r="G1" s="9"/>
      <c r="H1" s="9"/>
      <c r="I1" s="9"/>
    </row>
    <row r="2" spans="1:9" ht="7.5" customHeight="1" x14ac:dyDescent="0.25">
      <c r="A2" s="11"/>
      <c r="B2" s="11"/>
      <c r="C2" s="8"/>
      <c r="D2" s="8"/>
      <c r="E2" s="8"/>
      <c r="F2" s="8"/>
      <c r="G2" s="8"/>
      <c r="H2" s="8"/>
      <c r="I2" s="8"/>
    </row>
    <row r="3" spans="1:9" ht="22.8" x14ac:dyDescent="0.4">
      <c r="A3" s="5" t="s">
        <v>0</v>
      </c>
      <c r="B3" s="14"/>
      <c r="C3" s="6"/>
    </row>
    <row r="4" spans="1:9" ht="17.399999999999999" x14ac:dyDescent="0.3">
      <c r="A4" s="7" t="s">
        <v>10</v>
      </c>
      <c r="B4" s="22" t="s">
        <v>45</v>
      </c>
      <c r="C4" s="23"/>
      <c r="D4" s="15"/>
    </row>
    <row r="5" spans="1:9" ht="17.399999999999999" x14ac:dyDescent="0.3">
      <c r="A5" s="7" t="s">
        <v>11</v>
      </c>
      <c r="B5" s="22" t="s">
        <v>44</v>
      </c>
      <c r="C5" s="23"/>
      <c r="D5" s="15"/>
    </row>
    <row r="6" spans="1:9" ht="12.6" customHeight="1" x14ac:dyDescent="0.4">
      <c r="A6" s="2"/>
      <c r="B6" s="2"/>
    </row>
    <row r="7" spans="1:9" s="13" customFormat="1" ht="14.4" x14ac:dyDescent="0.3"/>
    <row r="8" spans="1:9" ht="48.6" customHeight="1" x14ac:dyDescent="0.25">
      <c r="A8" s="12" t="s">
        <v>12</v>
      </c>
      <c r="B8" s="12" t="s">
        <v>13</v>
      </c>
      <c r="C8" s="12" t="s">
        <v>14</v>
      </c>
      <c r="D8" s="12" t="s">
        <v>15</v>
      </c>
      <c r="E8" s="12" t="s">
        <v>16</v>
      </c>
      <c r="F8" s="12" t="s">
        <v>18</v>
      </c>
      <c r="G8" s="12" t="s">
        <v>19</v>
      </c>
      <c r="H8" s="12" t="s">
        <v>20</v>
      </c>
      <c r="I8" s="20" t="s">
        <v>24</v>
      </c>
    </row>
    <row r="9" spans="1:9" x14ac:dyDescent="0.25">
      <c r="A9" s="3" t="s">
        <v>42</v>
      </c>
      <c r="B9" s="3" t="s">
        <v>42</v>
      </c>
      <c r="C9" s="3" t="s">
        <v>47</v>
      </c>
      <c r="D9" s="21" t="s">
        <v>48</v>
      </c>
      <c r="E9" s="3" t="s">
        <v>46</v>
      </c>
      <c r="F9" s="3" t="s">
        <v>42</v>
      </c>
      <c r="G9" s="3" t="s">
        <v>42</v>
      </c>
      <c r="H9" s="3" t="s">
        <v>43</v>
      </c>
      <c r="I9" s="3" t="s">
        <v>43</v>
      </c>
    </row>
  </sheetData>
  <mergeCells count="2">
    <mergeCell ref="B4:C4"/>
    <mergeCell ref="B5:C5"/>
  </mergeCells>
  <pageMargins left="0.7" right="0.7" top="0.75" bottom="0.75" header="0.3" footer="0.3"/>
  <pageSetup paperSize="9" orientation="portrait" r:id="rId1"/>
  <drawing r:id="rId2"/>
  <tableParts count="1">
    <tablePart r:id="rId3"/>
  </tableParts>
</worksheet>
</file>

<file path=xl/worksheets/sheet5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EA8D1BE6-6434-40BE-A7A1-AC0D55B9A53B}">
  <dimension ref="A1:E4"/>
  <sheetViews>
    <sheetView workbookViewId="0">
      <selection activeCell="E4" sqref="E4"/>
    </sheetView>
  </sheetViews>
  <sheetFormatPr defaultRowHeight="14.4" x14ac:dyDescent="0.3"/>
  <cols>
    <col min="1" max="1" width="19" bestFit="1" customWidth="1"/>
    <col min="2" max="3" width="15.109375" bestFit="1" customWidth="1"/>
  </cols>
  <sheetData>
    <row r="1" spans="1:5" s="1" customFormat="1" x14ac:dyDescent="0.3">
      <c r="A1" s="1" t="s">
        <v>25</v>
      </c>
      <c r="B1" s="1" t="s">
        <v>26</v>
      </c>
      <c r="C1" s="1" t="s">
        <v>27</v>
      </c>
      <c r="D1" s="1" t="s">
        <v>28</v>
      </c>
      <c r="E1" s="1" t="s">
        <v>29</v>
      </c>
    </row>
    <row r="2" spans="1:5" x14ac:dyDescent="0.3">
      <c r="A2" t="s">
        <v>30</v>
      </c>
      <c r="B2" t="s">
        <v>31</v>
      </c>
      <c r="C2" t="s">
        <v>32</v>
      </c>
      <c r="D2" t="s">
        <v>33</v>
      </c>
      <c r="E2" t="s">
        <v>34</v>
      </c>
    </row>
    <row r="3" spans="1:5" x14ac:dyDescent="0.3">
      <c r="A3" t="s">
        <v>35</v>
      </c>
      <c r="B3" t="s">
        <v>36</v>
      </c>
      <c r="C3" t="s">
        <v>37</v>
      </c>
      <c r="D3" t="s">
        <v>38</v>
      </c>
      <c r="E3" t="s">
        <v>39</v>
      </c>
    </row>
    <row r="4" spans="1:5" x14ac:dyDescent="0.3">
      <c r="A4" t="s">
        <v>40</v>
      </c>
      <c r="B4" t="s">
        <v>41</v>
      </c>
      <c r="C4" t="s">
        <v>42</v>
      </c>
      <c r="D4" t="s">
        <v>42</v>
      </c>
    </row>
  </sheetData>
  <pageMargins left="0.7" right="0.7" top="0.75" bottom="0.75" header="0.3" footer="0.3"/>
  <pageSetup paperSize="9" orientation="portrait" r:id="rId1"/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8b78531-5996-4f78-b3b6-0d5608455cb9" xsi:nil="true"/>
    <lcf76f155ced4ddcb4097134ff3c332f xmlns="8ee559f0-4e92-42b0-88da-77589b8fdbe3">
      <Terms xmlns="http://schemas.microsoft.com/office/infopath/2007/PartnerControls"/>
    </lcf76f155ced4ddcb4097134ff3c332f>
    <Person xmlns="8ee559f0-4e92-42b0-88da-77589b8fdbe3">
      <UserInfo>
        <DisplayName/>
        <AccountId xsi:nil="true"/>
        <AccountType/>
      </UserInfo>
    </Person>
    <ProjectStatus xmlns="8ee559f0-4e92-42b0-88da-77589b8fdbe3" xsi:nil="true"/>
  </documentManagement>
</p:properties>
</file>

<file path=customXml/item2.xml>��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B21D42550C9D45BCC3E3775967B103" ma:contentTypeVersion="18" ma:contentTypeDescription="Create a new document." ma:contentTypeScope="" ma:versionID="00d195c2c7316fb07f6aeb61243c10c7">
  <xsd:schema xmlns:xsd="http://www.w3.org/2001/XMLSchema" xmlns:xs="http://www.w3.org/2001/XMLSchema" xmlns:p="http://schemas.microsoft.com/office/2006/metadata/properties" xmlns:ns2="28b78531-5996-4f78-b3b6-0d5608455cb9" xmlns:ns3="8ee559f0-4e92-42b0-88da-77589b8fdbe3" targetNamespace="http://schemas.microsoft.com/office/2006/metadata/properties" ma:root="true" ma:fieldsID="9832f576ff3e6c8e8beaa707efb5767c" ns2:_="" ns3:_="">
    <xsd:import namespace="28b78531-5996-4f78-b3b6-0d5608455cb9"/>
    <xsd:import namespace="8ee559f0-4e92-42b0-88da-77589b8fdb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ProjectStatus" minOccurs="0"/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MediaServiceSearchProperties" minOccurs="0"/>
                <xsd:element ref="ns3:lcf76f155ced4ddcb4097134ff3c332f" minOccurs="0"/>
                <xsd:element ref="ns2:TaxCatchAll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BillingMetadata" minOccurs="0"/>
                <xsd:element ref="ns3:Pers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b78531-5996-4f78-b3b6-0d5608455cb9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e6555e46-d299-49c9-8904-e2b30a820eec}" ma:internalName="TaxCatchAll" ma:showField="CatchAllData" ma:web="28b78531-5996-4f78-b3b6-0d5608455cb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559f0-4e92-42b0-88da-77589b8fdbe3" elementFormDefault="qualified">
    <xsd:import namespace="http://schemas.microsoft.com/office/2006/documentManagement/types"/>
    <xsd:import namespace="http://schemas.microsoft.com/office/infopath/2007/PartnerControls"/>
    <xsd:element name="ProjectStatus" ma:index="10" nillable="true" ma:displayName="Activity Status" ma:format="Dropdown" ma:internalName="ProjectStatus">
      <xsd:simpleType>
        <xsd:restriction base="dms:Choice">
          <xsd:enumeration value="Not yet submitted"/>
          <xsd:enumeration value="Assurance Assessment in progress"/>
          <xsd:enumeration value="Awaiting JSC response"/>
          <xsd:enumeration value="Assurance assessment complete"/>
          <xsd:enumeration value="Closed"/>
        </xsd:restriction>
      </xsd:simple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7ce23699-d321-44ed-a20c-4c4d0d22f64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  <xsd:element name="Person" ma:index="24" nillable="true" ma:displayName="Person" ma:format="Dropdown" ma:list="UserInfo" ma:SharePointGroup="0" ma:internalName="Person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19AD32E-F996-44DF-8FF1-5C33DE5A5A53}">
  <ds:schemaRefs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d5d0da67-d85c-4470-a8ba-81864a0ab3eb"/>
    <ds:schemaRef ds:uri="ff9bcaeb-e359-437b-a5fa-cbf9e45c6eba"/>
    <ds:schemaRef ds:uri="http://schemas.microsoft.com/sharepoint/v3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3293F3A5-94F5-4401-9F58-8EE27A6BDC2E}">
  <ds:schemaRefs>
    <ds:schemaRef ds:uri="http://schemas.microsoft.com/DataMashup"/>
  </ds:schemaRefs>
</ds:datastoreItem>
</file>

<file path=customXml/itemProps3.xml><?xml version="1.0" encoding="utf-8"?>
<ds:datastoreItem xmlns:ds="http://schemas.openxmlformats.org/officeDocument/2006/customXml" ds:itemID="{D7BAAA64-E98B-4F03-B597-CAC7435B3431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A1580FF6-B078-4DB3-B511-3DB77252B717}"/>
</file>

<file path=customXml/itemProps5.xml><?xml version="1.0" encoding="utf-8"?>
<ds:datastoreItem xmlns:ds="http://schemas.openxmlformats.org/officeDocument/2006/customXml" ds:itemID="{35D51554-CD5A-4000-A838-DFB98EA2BA1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defa4170-0d19-0005-0004-bc88714345d2}" enabled="1" method="Standard" siteId="{5a889865-20ae-495c-ae66-68b685747b9c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2" baseType="variant">
      <vt:variant>
        <vt:lpstr>Worksheets</vt:lpstr>
      </vt:variant>
      <vt:variant>
        <vt:i4>5</vt:i4>
      </vt:variant>
    </vt:vector>
  </HeadingPairs>
  <TitlesOfParts>
    <vt:vector size="5" baseType="lpstr">
      <vt:lpstr>Overview</vt:lpstr>
      <vt:lpstr>Qualification</vt:lpstr>
      <vt:lpstr>Unit of Competency</vt:lpstr>
      <vt:lpstr>Skill Set</vt:lpstr>
      <vt:lpstr>Reference Data</vt:lpstr>
    </vt:vector>
  </TitlesOfParts>
  <Manager/>
  <Company/>
  <LinksUpToDate>false</LinksUpToDate>
  <SharedDoc>false</SharedDoc>
  <HyperlinkBase/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WEST,Shannon</dc:creator>
  <cp:keywords/>
  <dc:description/>
  <cp:lastModifiedBy>Amber Mastrangeli</cp:lastModifiedBy>
  <cp:revision/>
  <dcterms:created xsi:type="dcterms:W3CDTF">2023-05-25T03:52:53Z</dcterms:created>
  <dcterms:modified xsi:type="dcterms:W3CDTF">2026-05-12T02:40:05Z</dcterms:modified>
  <cp:category/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9d889eb-932f-4752-8739-64d25806ef64_Enabled">
    <vt:lpwstr>true</vt:lpwstr>
  </property>
  <property fmtid="{D5CDD505-2E9C-101B-9397-08002B2CF9AE}" pid="3" name="MSIP_Label_79d889eb-932f-4752-8739-64d25806ef64_SetDate">
    <vt:lpwstr>2023-05-25T03:58:58Z</vt:lpwstr>
  </property>
  <property fmtid="{D5CDD505-2E9C-101B-9397-08002B2CF9AE}" pid="4" name="MSIP_Label_79d889eb-932f-4752-8739-64d25806ef64_Method">
    <vt:lpwstr>Privileged</vt:lpwstr>
  </property>
  <property fmtid="{D5CDD505-2E9C-101B-9397-08002B2CF9AE}" pid="5" name="MSIP_Label_79d889eb-932f-4752-8739-64d25806ef64_Name">
    <vt:lpwstr>79d889eb-932f-4752-8739-64d25806ef64</vt:lpwstr>
  </property>
  <property fmtid="{D5CDD505-2E9C-101B-9397-08002B2CF9AE}" pid="6" name="MSIP_Label_79d889eb-932f-4752-8739-64d25806ef64_SiteId">
    <vt:lpwstr>dd0cfd15-4558-4b12-8bad-ea26984fc417</vt:lpwstr>
  </property>
  <property fmtid="{D5CDD505-2E9C-101B-9397-08002B2CF9AE}" pid="7" name="MSIP_Label_79d889eb-932f-4752-8739-64d25806ef64_ActionId">
    <vt:lpwstr>d0448b4c-cffd-4643-ad58-0f9285885c69</vt:lpwstr>
  </property>
  <property fmtid="{D5CDD505-2E9C-101B-9397-08002B2CF9AE}" pid="8" name="MSIP_Label_79d889eb-932f-4752-8739-64d25806ef64_ContentBits">
    <vt:lpwstr>0</vt:lpwstr>
  </property>
  <property fmtid="{D5CDD505-2E9C-101B-9397-08002B2CF9AE}" pid="9" name="ContentTypeId">
    <vt:lpwstr>0x010100FFB21D42550C9D45BCC3E3775967B103</vt:lpwstr>
  </property>
  <property fmtid="{D5CDD505-2E9C-101B-9397-08002B2CF9AE}" pid="10" name="MediaServiceImageTags">
    <vt:lpwstr/>
  </property>
  <property fmtid="{D5CDD505-2E9C-101B-9397-08002B2CF9AE}" pid="11" name="xd_ProgID">
    <vt:lpwstr/>
  </property>
  <property fmtid="{D5CDD505-2E9C-101B-9397-08002B2CF9AE}" pid="12" name="ComplianceAssetId">
    <vt:lpwstr/>
  </property>
  <property fmtid="{D5CDD505-2E9C-101B-9397-08002B2CF9AE}" pid="13" name="TemplateUrl">
    <vt:lpwstr/>
  </property>
  <property fmtid="{D5CDD505-2E9C-101B-9397-08002B2CF9AE}" pid="14" name="_ExtendedDescription">
    <vt:lpwstr/>
  </property>
  <property fmtid="{D5CDD505-2E9C-101B-9397-08002B2CF9AE}" pid="15" name="TriggerFlowInfo">
    <vt:lpwstr/>
  </property>
  <property fmtid="{D5CDD505-2E9C-101B-9397-08002B2CF9AE}" pid="16" name="xd_Signature">
    <vt:bool>false</vt:bool>
  </property>
  <property fmtid="{D5CDD505-2E9C-101B-9397-08002B2CF9AE}" pid="17" name="_dlc_DocIdItemGuid">
    <vt:lpwstr>7a9906be-c02e-45a2-9240-bd1e5ad3574b</vt:lpwstr>
  </property>
</Properties>
</file>