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y="6858000" cx="12192000"/>
  <p:notesSz cx="6858000" cy="9144000"/>
  <p:embeddedFontLst>
    <p:embeddedFont>
      <p:font typeface="Helvetica Neue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GoogleSlidesCustomDataVersion2">
      <go:slidesCustomData xmlns:go="http://customooxmlschemas.google.com/" r:id="rId28" roundtripDataSignature="AMtx7mhyBQD28dghGU+/NB9676p3LuLA5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2E821E2-E72C-4BA5-9D0A-192C315D9D65}">
  <a:tblStyle styleId="{42E821E2-E72C-4BA5-9D0A-192C315D9D65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fill>
          <a:solidFill>
            <a:srgbClr val="CDD4EA"/>
          </a:solidFill>
        </a:fill>
      </a:tcStyle>
    </a:band1H>
    <a:band2H>
      <a:tcTxStyle/>
    </a:band2H>
    <a:band1V>
      <a:tcTxStyle/>
      <a:tcStyle>
        <a:fill>
          <a:solidFill>
            <a:srgbClr val="CDD4EA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  <a:tblStyle styleId="{6367B571-479E-4E45-B663-BF979E1C3985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font" Target="fonts/HelveticaNeue-regular.fntdata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font" Target="fonts/HelveticaNeue-italic.fntdata"/><Relationship Id="rId25" Type="http://schemas.openxmlformats.org/officeDocument/2006/relationships/font" Target="fonts/HelveticaNeue-bold.fntdata"/><Relationship Id="rId28" Type="http://customschemas.google.com/relationships/presentationmetadata" Target="metadata"/><Relationship Id="rId27" Type="http://schemas.openxmlformats.org/officeDocument/2006/relationships/font" Target="fonts/HelveticaNeue-bold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I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sp>
        <p:nvSpPr>
          <p:cNvPr id="88" name="Google Shape;88;p1:notes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23-Jan-2025</a:t>
            </a:r>
            <a:endParaRPr/>
          </a:p>
        </p:txBody>
      </p:sp>
      <p:sp>
        <p:nvSpPr>
          <p:cNvPr id="89" name="Google Shape;89;p1:notes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Name of the Faculty</a:t>
            </a:r>
            <a:endParaRPr/>
          </a:p>
        </p:txBody>
      </p:sp>
      <p:sp>
        <p:nvSpPr>
          <p:cNvPr id="90" name="Google Shape;90;p1:notes"/>
          <p:cNvSpPr txBox="1"/>
          <p:nvPr>
            <p:ph idx="3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Title of the Lecture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9" name="Google Shape;299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sp>
        <p:nvSpPr>
          <p:cNvPr id="301" name="Google Shape;301;p10:notes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23-Jan-2025</a:t>
            </a:r>
            <a:endParaRPr/>
          </a:p>
        </p:txBody>
      </p:sp>
      <p:sp>
        <p:nvSpPr>
          <p:cNvPr id="302" name="Google Shape;302;p10:notes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Name of the Faculty</a:t>
            </a:r>
            <a:endParaRPr/>
          </a:p>
        </p:txBody>
      </p:sp>
      <p:sp>
        <p:nvSpPr>
          <p:cNvPr id="303" name="Google Shape;303;p10:notes"/>
          <p:cNvSpPr txBox="1"/>
          <p:nvPr>
            <p:ph idx="3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Title of the Lecture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3" name="Google Shape;323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sp>
        <p:nvSpPr>
          <p:cNvPr id="325" name="Google Shape;325;p11:notes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23-Jan-2025</a:t>
            </a:r>
            <a:endParaRPr/>
          </a:p>
        </p:txBody>
      </p:sp>
      <p:sp>
        <p:nvSpPr>
          <p:cNvPr id="326" name="Google Shape;326;p11:notes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Name of the Faculty</a:t>
            </a:r>
            <a:endParaRPr/>
          </a:p>
        </p:txBody>
      </p:sp>
      <p:sp>
        <p:nvSpPr>
          <p:cNvPr id="327" name="Google Shape;327;p11:notes"/>
          <p:cNvSpPr txBox="1"/>
          <p:nvPr>
            <p:ph idx="3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Title of the Lecture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6" name="Google Shape;346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" name="Google Shape;347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sp>
        <p:nvSpPr>
          <p:cNvPr id="348" name="Google Shape;348;p12:notes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23-Jan-2025</a:t>
            </a:r>
            <a:endParaRPr/>
          </a:p>
        </p:txBody>
      </p:sp>
      <p:sp>
        <p:nvSpPr>
          <p:cNvPr id="349" name="Google Shape;349;p12:notes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Name of the Faculty</a:t>
            </a:r>
            <a:endParaRPr/>
          </a:p>
        </p:txBody>
      </p:sp>
      <p:sp>
        <p:nvSpPr>
          <p:cNvPr id="350" name="Google Shape;350;p12:notes"/>
          <p:cNvSpPr txBox="1"/>
          <p:nvPr>
            <p:ph idx="3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Title of the Lecture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g341679e42bb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1" name="Google Shape;371;g341679e42bb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g341679e42bb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sp>
        <p:nvSpPr>
          <p:cNvPr id="373" name="Google Shape;373;g341679e42bb_0_0:notes"/>
          <p:cNvSpPr txBox="1"/>
          <p:nvPr>
            <p:ph idx="10" type="dt"/>
          </p:nvPr>
        </p:nvSpPr>
        <p:spPr>
          <a:xfrm>
            <a:off x="3884613" y="0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23-Jan-2025</a:t>
            </a:r>
            <a:endParaRPr/>
          </a:p>
        </p:txBody>
      </p:sp>
      <p:sp>
        <p:nvSpPr>
          <p:cNvPr id="374" name="Google Shape;374;g341679e42bb_0_0:notes"/>
          <p:cNvSpPr txBox="1"/>
          <p:nvPr>
            <p:ph idx="11" type="ftr"/>
          </p:nvPr>
        </p:nvSpPr>
        <p:spPr>
          <a:xfrm>
            <a:off x="0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Name of the Faculty</a:t>
            </a:r>
            <a:endParaRPr/>
          </a:p>
        </p:txBody>
      </p:sp>
      <p:sp>
        <p:nvSpPr>
          <p:cNvPr id="375" name="Google Shape;375;g341679e42bb_0_0:notes"/>
          <p:cNvSpPr txBox="1"/>
          <p:nvPr>
            <p:ph idx="3" type="hdr"/>
          </p:nvPr>
        </p:nvSpPr>
        <p:spPr>
          <a:xfrm>
            <a:off x="0" y="0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Title of the Lecture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95" name="Google Shape;395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" name="Google Shape;396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sp>
        <p:nvSpPr>
          <p:cNvPr id="397" name="Google Shape;397;p13:notes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23-Jan-2025</a:t>
            </a:r>
            <a:endParaRPr/>
          </a:p>
        </p:txBody>
      </p:sp>
      <p:sp>
        <p:nvSpPr>
          <p:cNvPr id="398" name="Google Shape;398;p13:notes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Name of the Faculty</a:t>
            </a:r>
            <a:endParaRPr/>
          </a:p>
        </p:txBody>
      </p:sp>
      <p:sp>
        <p:nvSpPr>
          <p:cNvPr id="399" name="Google Shape;399;p13:notes"/>
          <p:cNvSpPr txBox="1"/>
          <p:nvPr>
            <p:ph idx="3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Title of the Lecture</a:t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7" name="Google Shape;447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8" name="Google Shape;448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sp>
        <p:nvSpPr>
          <p:cNvPr id="449" name="Google Shape;449;p14:notes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23-Jan-2025</a:t>
            </a:r>
            <a:endParaRPr/>
          </a:p>
        </p:txBody>
      </p:sp>
      <p:sp>
        <p:nvSpPr>
          <p:cNvPr id="450" name="Google Shape;450;p14:notes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Name of the Faculty</a:t>
            </a:r>
            <a:endParaRPr/>
          </a:p>
        </p:txBody>
      </p:sp>
      <p:sp>
        <p:nvSpPr>
          <p:cNvPr id="451" name="Google Shape;451;p14:notes"/>
          <p:cNvSpPr txBox="1"/>
          <p:nvPr>
            <p:ph idx="3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Title of the Lecture</a:t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71" name="Google Shape;471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2" name="Google Shape;472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sp>
        <p:nvSpPr>
          <p:cNvPr id="473" name="Google Shape;473;p15:notes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23-Jan-2025</a:t>
            </a:r>
            <a:endParaRPr/>
          </a:p>
        </p:txBody>
      </p:sp>
      <p:sp>
        <p:nvSpPr>
          <p:cNvPr id="474" name="Google Shape;474;p15:notes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Name of the Faculty</a:t>
            </a:r>
            <a:endParaRPr/>
          </a:p>
        </p:txBody>
      </p:sp>
      <p:sp>
        <p:nvSpPr>
          <p:cNvPr id="475" name="Google Shape;475;p15:notes"/>
          <p:cNvSpPr txBox="1"/>
          <p:nvPr>
            <p:ph idx="3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Title of the Lecture</a:t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4" name="Google Shape;494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5" name="Google Shape;495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sp>
        <p:nvSpPr>
          <p:cNvPr id="496" name="Google Shape;496;p16:notes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23-Jan-2025</a:t>
            </a:r>
            <a:endParaRPr/>
          </a:p>
        </p:txBody>
      </p:sp>
      <p:sp>
        <p:nvSpPr>
          <p:cNvPr id="497" name="Google Shape;497;p16:notes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Name of the Faculty</a:t>
            </a:r>
            <a:endParaRPr/>
          </a:p>
        </p:txBody>
      </p:sp>
      <p:sp>
        <p:nvSpPr>
          <p:cNvPr id="498" name="Google Shape;498;p16:notes"/>
          <p:cNvSpPr txBox="1"/>
          <p:nvPr>
            <p:ph idx="3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Title of the Lecture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7" name="Google Shape;107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sp>
        <p:nvSpPr>
          <p:cNvPr id="109" name="Google Shape;109;p2:notes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23-Jan-2025</a:t>
            </a:r>
            <a:endParaRPr/>
          </a:p>
        </p:txBody>
      </p:sp>
      <p:sp>
        <p:nvSpPr>
          <p:cNvPr id="110" name="Google Shape;110;p2:notes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Name of the Faculty</a:t>
            </a:r>
            <a:endParaRPr/>
          </a:p>
        </p:txBody>
      </p:sp>
      <p:sp>
        <p:nvSpPr>
          <p:cNvPr id="111" name="Google Shape;111;p2:notes"/>
          <p:cNvSpPr txBox="1"/>
          <p:nvPr>
            <p:ph idx="3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Title of the Lecture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1" name="Google Shape;131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sp>
        <p:nvSpPr>
          <p:cNvPr id="133" name="Google Shape;133;p3:notes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23-Jan-2025</a:t>
            </a:r>
            <a:endParaRPr/>
          </a:p>
        </p:txBody>
      </p:sp>
      <p:sp>
        <p:nvSpPr>
          <p:cNvPr id="134" name="Google Shape;134;p3:notes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Name of the Faculty</a:t>
            </a:r>
            <a:endParaRPr/>
          </a:p>
        </p:txBody>
      </p:sp>
      <p:sp>
        <p:nvSpPr>
          <p:cNvPr id="135" name="Google Shape;135;p3:notes"/>
          <p:cNvSpPr txBox="1"/>
          <p:nvPr>
            <p:ph idx="3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Title of the Lecture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5" name="Google Shape;155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sp>
        <p:nvSpPr>
          <p:cNvPr id="157" name="Google Shape;157;p4:notes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23-Jan-2025</a:t>
            </a:r>
            <a:endParaRPr/>
          </a:p>
        </p:txBody>
      </p:sp>
      <p:sp>
        <p:nvSpPr>
          <p:cNvPr id="158" name="Google Shape;158;p4:notes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Name of the Faculty</a:t>
            </a:r>
            <a:endParaRPr/>
          </a:p>
        </p:txBody>
      </p:sp>
      <p:sp>
        <p:nvSpPr>
          <p:cNvPr id="159" name="Google Shape;159;p4:notes"/>
          <p:cNvSpPr txBox="1"/>
          <p:nvPr>
            <p:ph idx="3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Title of the Lecture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9" name="Google Shape;179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sp>
        <p:nvSpPr>
          <p:cNvPr id="181" name="Google Shape;181;p5:notes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23-Jan-2025</a:t>
            </a:r>
            <a:endParaRPr/>
          </a:p>
        </p:txBody>
      </p:sp>
      <p:sp>
        <p:nvSpPr>
          <p:cNvPr id="182" name="Google Shape;182;p5:notes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Name of the Faculty</a:t>
            </a:r>
            <a:endParaRPr/>
          </a:p>
        </p:txBody>
      </p:sp>
      <p:sp>
        <p:nvSpPr>
          <p:cNvPr id="183" name="Google Shape;183;p5:notes"/>
          <p:cNvSpPr txBox="1"/>
          <p:nvPr>
            <p:ph idx="3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Title of the Lecture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3" name="Google Shape;203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sp>
        <p:nvSpPr>
          <p:cNvPr id="205" name="Google Shape;205;p6:notes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23-Jan-2025</a:t>
            </a:r>
            <a:endParaRPr/>
          </a:p>
        </p:txBody>
      </p:sp>
      <p:sp>
        <p:nvSpPr>
          <p:cNvPr id="206" name="Google Shape;206;p6:notes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Name of the Faculty</a:t>
            </a:r>
            <a:endParaRPr/>
          </a:p>
        </p:txBody>
      </p:sp>
      <p:sp>
        <p:nvSpPr>
          <p:cNvPr id="207" name="Google Shape;207;p6:notes"/>
          <p:cNvSpPr txBox="1"/>
          <p:nvPr>
            <p:ph idx="3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Title of the Lecture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7" name="Google Shape;227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sp>
        <p:nvSpPr>
          <p:cNvPr id="229" name="Google Shape;229;p7:notes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23-Jan-2025</a:t>
            </a:r>
            <a:endParaRPr/>
          </a:p>
        </p:txBody>
      </p:sp>
      <p:sp>
        <p:nvSpPr>
          <p:cNvPr id="230" name="Google Shape;230;p7:notes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Name of the Faculty</a:t>
            </a:r>
            <a:endParaRPr/>
          </a:p>
        </p:txBody>
      </p:sp>
      <p:sp>
        <p:nvSpPr>
          <p:cNvPr id="231" name="Google Shape;231;p7:notes"/>
          <p:cNvSpPr txBox="1"/>
          <p:nvPr>
            <p:ph idx="3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Title of the Lecture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1" name="Google Shape;251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sp>
        <p:nvSpPr>
          <p:cNvPr id="253" name="Google Shape;253;p8:notes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23-Jan-2025</a:t>
            </a:r>
            <a:endParaRPr/>
          </a:p>
        </p:txBody>
      </p:sp>
      <p:sp>
        <p:nvSpPr>
          <p:cNvPr id="254" name="Google Shape;254;p8:notes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Name of the Faculty</a:t>
            </a:r>
            <a:endParaRPr/>
          </a:p>
        </p:txBody>
      </p:sp>
      <p:sp>
        <p:nvSpPr>
          <p:cNvPr id="255" name="Google Shape;255;p8:notes"/>
          <p:cNvSpPr txBox="1"/>
          <p:nvPr>
            <p:ph idx="3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Title of the Lecture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5" name="Google Shape;275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sp>
        <p:nvSpPr>
          <p:cNvPr id="277" name="Google Shape;277;p9:notes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23-Jan-2025</a:t>
            </a:r>
            <a:endParaRPr/>
          </a:p>
        </p:txBody>
      </p:sp>
      <p:sp>
        <p:nvSpPr>
          <p:cNvPr id="278" name="Google Shape;278;p9:notes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Name of the Faculty</a:t>
            </a:r>
            <a:endParaRPr/>
          </a:p>
        </p:txBody>
      </p:sp>
      <p:sp>
        <p:nvSpPr>
          <p:cNvPr id="279" name="Google Shape;279;p9:notes"/>
          <p:cNvSpPr txBox="1"/>
          <p:nvPr>
            <p:ph idx="3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/>
              <a:t>Title of the Lecture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2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1" Type="http://schemas.openxmlformats.org/officeDocument/2006/relationships/image" Target="../media/image9.png"/><Relationship Id="rId10" Type="http://schemas.openxmlformats.org/officeDocument/2006/relationships/image" Target="../media/image11.png"/><Relationship Id="rId13" Type="http://schemas.openxmlformats.org/officeDocument/2006/relationships/image" Target="../media/image13.png"/><Relationship Id="rId1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12.png"/><Relationship Id="rId5" Type="http://schemas.openxmlformats.org/officeDocument/2006/relationships/image" Target="../media/image10.png"/><Relationship Id="rId6" Type="http://schemas.openxmlformats.org/officeDocument/2006/relationships/image" Target="../media/image8.png"/><Relationship Id="rId7" Type="http://schemas.openxmlformats.org/officeDocument/2006/relationships/image" Target="../media/image6.png"/><Relationship Id="rId8" Type="http://schemas.openxmlformats.org/officeDocument/2006/relationships/image" Target="../media/image7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1"/>
          <p:cNvGrpSpPr/>
          <p:nvPr/>
        </p:nvGrpSpPr>
        <p:grpSpPr>
          <a:xfrm>
            <a:off x="0" y="6347341"/>
            <a:ext cx="12192000" cy="510659"/>
            <a:chOff x="0" y="6347341"/>
            <a:chExt cx="12192000" cy="510659"/>
          </a:xfrm>
        </p:grpSpPr>
        <p:sp>
          <p:nvSpPr>
            <p:cNvPr id="93" name="Google Shape;93;p1"/>
            <p:cNvSpPr/>
            <p:nvPr/>
          </p:nvSpPr>
          <p:spPr>
            <a:xfrm>
              <a:off x="0" y="6374853"/>
              <a:ext cx="12192000" cy="483147"/>
            </a:xfrm>
            <a:prstGeom prst="rect">
              <a:avLst/>
            </a:prstGeom>
            <a:solidFill>
              <a:srgbClr val="3AF4D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1"/>
            <p:cNvSpPr/>
            <p:nvPr/>
          </p:nvSpPr>
          <p:spPr>
            <a:xfrm flipH="1" rot="10800000">
              <a:off x="0" y="6347341"/>
              <a:ext cx="12192000" cy="4571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37740">
                  <a:srgbClr val="00B0F0"/>
                </a:gs>
                <a:gs pos="46000">
                  <a:srgbClr val="00B0F0"/>
                </a:gs>
                <a:gs pos="57000">
                  <a:srgbClr val="FFC000"/>
                </a:gs>
                <a:gs pos="74000">
                  <a:srgbClr val="FFC000"/>
                </a:gs>
                <a:gs pos="83000">
                  <a:srgbClr val="FFC000"/>
                </a:gs>
                <a:gs pos="100000">
                  <a:srgbClr val="FFC000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5" name="Google Shape;95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grpSp>
        <p:nvGrpSpPr>
          <p:cNvPr id="96" name="Google Shape;96;p1"/>
          <p:cNvGrpSpPr/>
          <p:nvPr/>
        </p:nvGrpSpPr>
        <p:grpSpPr>
          <a:xfrm>
            <a:off x="447039" y="2656957"/>
            <a:ext cx="10568247" cy="3584234"/>
            <a:chOff x="447039" y="2656957"/>
            <a:chExt cx="6959601" cy="3584234"/>
          </a:xfrm>
        </p:grpSpPr>
        <p:sp>
          <p:nvSpPr>
            <p:cNvPr id="97" name="Google Shape;97;p1"/>
            <p:cNvSpPr txBox="1"/>
            <p:nvPr/>
          </p:nvSpPr>
          <p:spPr>
            <a:xfrm>
              <a:off x="447039" y="2656957"/>
              <a:ext cx="6816790" cy="101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IN" sz="6000" u="none" cap="none" strike="noStrike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Title of Idea</a:t>
              </a:r>
              <a:endParaRPr b="1" sz="6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98" name="Google Shape;98;p1"/>
            <p:cNvSpPr txBox="1"/>
            <p:nvPr/>
          </p:nvSpPr>
          <p:spPr>
            <a:xfrm>
              <a:off x="529337" y="4671531"/>
              <a:ext cx="6877303" cy="15696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IN" sz="16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Date (DD/MM/YYYY)</a:t>
              </a:r>
              <a:endParaRPr/>
            </a:p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IN" sz="16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Name of the Presenter:</a:t>
              </a:r>
              <a:endParaRPr sz="16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IN" sz="16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Email Id:</a:t>
              </a:r>
              <a:endParaRPr/>
            </a:p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IN" sz="16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Mobile No.:</a:t>
              </a:r>
              <a:endParaRPr sz="16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grpSp>
        <p:nvGrpSpPr>
          <p:cNvPr id="99" name="Google Shape;99;p1"/>
          <p:cNvGrpSpPr/>
          <p:nvPr/>
        </p:nvGrpSpPr>
        <p:grpSpPr>
          <a:xfrm>
            <a:off x="529337" y="896634"/>
            <a:ext cx="10824463" cy="891025"/>
            <a:chOff x="529337" y="896634"/>
            <a:chExt cx="10824463" cy="891025"/>
          </a:xfrm>
        </p:grpSpPr>
        <p:pic>
          <p:nvPicPr>
            <p:cNvPr id="100" name="Google Shape;100;p1"/>
            <p:cNvPicPr preferRelativeResize="0"/>
            <p:nvPr/>
          </p:nvPicPr>
          <p:blipFill rotWithShape="1">
            <a:blip r:embed="rId3">
              <a:alphaModFix/>
            </a:blip>
            <a:srcRect b="26057" l="0" r="0" t="27019"/>
            <a:stretch/>
          </p:blipFill>
          <p:spPr>
            <a:xfrm>
              <a:off x="529337" y="896634"/>
              <a:ext cx="1898904" cy="89102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01" name="Google Shape;101;p1"/>
            <p:cNvGrpSpPr/>
            <p:nvPr/>
          </p:nvGrpSpPr>
          <p:grpSpPr>
            <a:xfrm>
              <a:off x="11015286" y="1236138"/>
              <a:ext cx="338514" cy="212015"/>
              <a:chOff x="521095" y="429142"/>
              <a:chExt cx="463644" cy="290385"/>
            </a:xfrm>
          </p:grpSpPr>
          <p:sp>
            <p:nvSpPr>
              <p:cNvPr id="102" name="Google Shape;102;p1"/>
              <p:cNvSpPr/>
              <p:nvPr/>
            </p:nvSpPr>
            <p:spPr>
              <a:xfrm>
                <a:off x="521095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79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79" y="7169"/>
                    </a:lnTo>
                    <a:lnTo>
                      <a:pt x="5273" y="3576"/>
                    </a:lnTo>
                    <a:lnTo>
                      <a:pt x="1679" y="1"/>
                    </a:lnTo>
                    <a:close/>
                  </a:path>
                </a:pathLst>
              </a:custGeom>
              <a:solidFill>
                <a:srgbClr val="0DE5CB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" name="Google Shape;103;p1"/>
              <p:cNvSpPr/>
              <p:nvPr/>
            </p:nvSpPr>
            <p:spPr>
              <a:xfrm>
                <a:off x="771183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80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80" y="7169"/>
                    </a:lnTo>
                    <a:lnTo>
                      <a:pt x="5273" y="3576"/>
                    </a:lnTo>
                    <a:lnTo>
                      <a:pt x="16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pic>
        <p:nvPicPr>
          <p:cNvPr id="104" name="Google Shape;10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830295" y="982146"/>
            <a:ext cx="2275385" cy="72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5" name="Google Shape;305;p10"/>
          <p:cNvGrpSpPr/>
          <p:nvPr/>
        </p:nvGrpSpPr>
        <p:grpSpPr>
          <a:xfrm>
            <a:off x="0" y="6347341"/>
            <a:ext cx="12192000" cy="510659"/>
            <a:chOff x="0" y="6347341"/>
            <a:chExt cx="12192000" cy="510659"/>
          </a:xfrm>
        </p:grpSpPr>
        <p:sp>
          <p:nvSpPr>
            <p:cNvPr id="306" name="Google Shape;306;p10"/>
            <p:cNvSpPr/>
            <p:nvPr/>
          </p:nvSpPr>
          <p:spPr>
            <a:xfrm>
              <a:off x="0" y="6374853"/>
              <a:ext cx="12192000" cy="483147"/>
            </a:xfrm>
            <a:prstGeom prst="rect">
              <a:avLst/>
            </a:prstGeom>
            <a:solidFill>
              <a:srgbClr val="3AF4D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7" name="Google Shape;307;p10"/>
            <p:cNvSpPr/>
            <p:nvPr/>
          </p:nvSpPr>
          <p:spPr>
            <a:xfrm flipH="1" rot="10800000">
              <a:off x="0" y="6347341"/>
              <a:ext cx="12192000" cy="4571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37740">
                  <a:srgbClr val="00B0F0"/>
                </a:gs>
                <a:gs pos="46000">
                  <a:srgbClr val="00B0F0"/>
                </a:gs>
                <a:gs pos="57000">
                  <a:srgbClr val="FFC000"/>
                </a:gs>
                <a:gs pos="74000">
                  <a:srgbClr val="FFC000"/>
                </a:gs>
                <a:gs pos="83000">
                  <a:srgbClr val="FFC000"/>
                </a:gs>
                <a:gs pos="100000">
                  <a:srgbClr val="FFC000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08" name="Google Shape;30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23-Jan-2025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309" name="Google Shape;30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Name of the Presenter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310" name="Google Shape;31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>
                <a:solidFill>
                  <a:schemeClr val="dk1"/>
                </a:solidFill>
              </a:rPr>
              <a:t>‹#›</a:t>
            </a:fld>
            <a:endParaRPr>
              <a:solidFill>
                <a:schemeClr val="dk1"/>
              </a:solidFill>
            </a:endParaRPr>
          </a:p>
        </p:txBody>
      </p:sp>
      <p:grpSp>
        <p:nvGrpSpPr>
          <p:cNvPr id="311" name="Google Shape;311;p10"/>
          <p:cNvGrpSpPr/>
          <p:nvPr/>
        </p:nvGrpSpPr>
        <p:grpSpPr>
          <a:xfrm>
            <a:off x="450775" y="170727"/>
            <a:ext cx="11072282" cy="441809"/>
            <a:chOff x="450775" y="170727"/>
            <a:chExt cx="11072282" cy="441809"/>
          </a:xfrm>
        </p:grpSpPr>
        <p:pic>
          <p:nvPicPr>
            <p:cNvPr id="312" name="Google Shape;312;p10"/>
            <p:cNvPicPr preferRelativeResize="0"/>
            <p:nvPr/>
          </p:nvPicPr>
          <p:blipFill rotWithShape="1">
            <a:blip r:embed="rId3">
              <a:alphaModFix/>
            </a:blip>
            <a:srcRect b="26057" l="0" r="0" t="27019"/>
            <a:stretch/>
          </p:blipFill>
          <p:spPr>
            <a:xfrm>
              <a:off x="450775" y="170727"/>
              <a:ext cx="941559" cy="44180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13" name="Google Shape;313;p10"/>
            <p:cNvSpPr txBox="1"/>
            <p:nvPr/>
          </p:nvSpPr>
          <p:spPr>
            <a:xfrm>
              <a:off x="4038600" y="209068"/>
              <a:ext cx="411480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IN" sz="12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Title of Idea</a:t>
              </a:r>
              <a:endParaRPr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grpSp>
          <p:nvGrpSpPr>
            <p:cNvPr id="314" name="Google Shape;314;p10"/>
            <p:cNvGrpSpPr/>
            <p:nvPr/>
          </p:nvGrpSpPr>
          <p:grpSpPr>
            <a:xfrm>
              <a:off x="11184543" y="285624"/>
              <a:ext cx="338514" cy="212015"/>
              <a:chOff x="521095" y="429142"/>
              <a:chExt cx="463644" cy="290385"/>
            </a:xfrm>
          </p:grpSpPr>
          <p:sp>
            <p:nvSpPr>
              <p:cNvPr id="315" name="Google Shape;315;p10"/>
              <p:cNvSpPr/>
              <p:nvPr/>
            </p:nvSpPr>
            <p:spPr>
              <a:xfrm>
                <a:off x="521095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79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79" y="7169"/>
                    </a:lnTo>
                    <a:lnTo>
                      <a:pt x="5273" y="3576"/>
                    </a:lnTo>
                    <a:lnTo>
                      <a:pt x="1679" y="1"/>
                    </a:lnTo>
                    <a:close/>
                  </a:path>
                </a:pathLst>
              </a:custGeom>
              <a:solidFill>
                <a:srgbClr val="0DE5CB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6" name="Google Shape;316;p10"/>
              <p:cNvSpPr/>
              <p:nvPr/>
            </p:nvSpPr>
            <p:spPr>
              <a:xfrm>
                <a:off x="771183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80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80" y="7169"/>
                    </a:lnTo>
                    <a:lnTo>
                      <a:pt x="5273" y="3576"/>
                    </a:lnTo>
                    <a:lnTo>
                      <a:pt x="16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317" name="Google Shape;317;p10"/>
          <p:cNvSpPr txBox="1"/>
          <p:nvPr/>
        </p:nvSpPr>
        <p:spPr>
          <a:xfrm>
            <a:off x="450774" y="900322"/>
            <a:ext cx="491370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2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Competition</a:t>
            </a:r>
            <a:endParaRPr b="1" sz="24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18" name="Google Shape;318;p10"/>
          <p:cNvSpPr txBox="1"/>
          <p:nvPr/>
        </p:nvSpPr>
        <p:spPr>
          <a:xfrm>
            <a:off x="450774" y="6018926"/>
            <a:ext cx="8471125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IN" sz="900" u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Reference: </a:t>
            </a:r>
            <a:r>
              <a:rPr b="0"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Please write / cite the references used (If any) for this slide </a:t>
            </a:r>
            <a:r>
              <a:rPr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(Font: Verdana, Size: 09, Color</a:t>
            </a:r>
            <a:r>
              <a:rPr i="1" lang="en-IN" sz="900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: Black)</a:t>
            </a:r>
            <a:endParaRPr i="1" sz="2000">
              <a:solidFill>
                <a:srgbClr val="2B08BE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19" name="Google Shape;319;p10"/>
          <p:cNvSpPr txBox="1"/>
          <p:nvPr/>
        </p:nvSpPr>
        <p:spPr>
          <a:xfrm>
            <a:off x="450774" y="1698638"/>
            <a:ext cx="11072283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Who are the others who are doing similar things as you intent to do </a:t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Competition analysis – key competitors, advantage of product/ service over competition etc.</a:t>
            </a:r>
            <a:endParaRPr/>
          </a:p>
        </p:txBody>
      </p:sp>
      <p:pic>
        <p:nvPicPr>
          <p:cNvPr id="320" name="Google Shape;320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05066" y="209068"/>
            <a:ext cx="1136330" cy="36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9" name="Google Shape;329;p11"/>
          <p:cNvGrpSpPr/>
          <p:nvPr/>
        </p:nvGrpSpPr>
        <p:grpSpPr>
          <a:xfrm>
            <a:off x="0" y="6347341"/>
            <a:ext cx="12192000" cy="510659"/>
            <a:chOff x="0" y="6347341"/>
            <a:chExt cx="12192000" cy="510659"/>
          </a:xfrm>
        </p:grpSpPr>
        <p:sp>
          <p:nvSpPr>
            <p:cNvPr id="330" name="Google Shape;330;p11"/>
            <p:cNvSpPr/>
            <p:nvPr/>
          </p:nvSpPr>
          <p:spPr>
            <a:xfrm>
              <a:off x="0" y="6374853"/>
              <a:ext cx="12192000" cy="483147"/>
            </a:xfrm>
            <a:prstGeom prst="rect">
              <a:avLst/>
            </a:prstGeom>
            <a:solidFill>
              <a:srgbClr val="3AF4D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1" name="Google Shape;331;p11"/>
            <p:cNvSpPr/>
            <p:nvPr/>
          </p:nvSpPr>
          <p:spPr>
            <a:xfrm flipH="1" rot="10800000">
              <a:off x="0" y="6347341"/>
              <a:ext cx="12192000" cy="4571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37740">
                  <a:srgbClr val="00B0F0"/>
                </a:gs>
                <a:gs pos="46000">
                  <a:srgbClr val="00B0F0"/>
                </a:gs>
                <a:gs pos="57000">
                  <a:srgbClr val="FFC000"/>
                </a:gs>
                <a:gs pos="74000">
                  <a:srgbClr val="FFC000"/>
                </a:gs>
                <a:gs pos="83000">
                  <a:srgbClr val="FFC000"/>
                </a:gs>
                <a:gs pos="100000">
                  <a:srgbClr val="FFC000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32" name="Google Shape;332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23-Jan-2025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333" name="Google Shape;333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Name of the Presenter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334" name="Google Shape;334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>
                <a:solidFill>
                  <a:schemeClr val="dk1"/>
                </a:solidFill>
              </a:rPr>
              <a:t>‹#›</a:t>
            </a:fld>
            <a:endParaRPr>
              <a:solidFill>
                <a:schemeClr val="dk1"/>
              </a:solidFill>
            </a:endParaRPr>
          </a:p>
        </p:txBody>
      </p:sp>
      <p:grpSp>
        <p:nvGrpSpPr>
          <p:cNvPr id="335" name="Google Shape;335;p11"/>
          <p:cNvGrpSpPr/>
          <p:nvPr/>
        </p:nvGrpSpPr>
        <p:grpSpPr>
          <a:xfrm>
            <a:off x="450775" y="170727"/>
            <a:ext cx="11072282" cy="441809"/>
            <a:chOff x="450775" y="170727"/>
            <a:chExt cx="11072282" cy="441809"/>
          </a:xfrm>
        </p:grpSpPr>
        <p:pic>
          <p:nvPicPr>
            <p:cNvPr id="336" name="Google Shape;336;p11"/>
            <p:cNvPicPr preferRelativeResize="0"/>
            <p:nvPr/>
          </p:nvPicPr>
          <p:blipFill rotWithShape="1">
            <a:blip r:embed="rId3">
              <a:alphaModFix/>
            </a:blip>
            <a:srcRect b="26057" l="0" r="0" t="27019"/>
            <a:stretch/>
          </p:blipFill>
          <p:spPr>
            <a:xfrm>
              <a:off x="450775" y="170727"/>
              <a:ext cx="941559" cy="44180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37" name="Google Shape;337;p11"/>
            <p:cNvSpPr txBox="1"/>
            <p:nvPr/>
          </p:nvSpPr>
          <p:spPr>
            <a:xfrm>
              <a:off x="4038600" y="209068"/>
              <a:ext cx="411480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IN" sz="12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Title of Idea</a:t>
              </a:r>
              <a:endParaRPr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grpSp>
          <p:nvGrpSpPr>
            <p:cNvPr id="338" name="Google Shape;338;p11"/>
            <p:cNvGrpSpPr/>
            <p:nvPr/>
          </p:nvGrpSpPr>
          <p:grpSpPr>
            <a:xfrm>
              <a:off x="11184543" y="285624"/>
              <a:ext cx="338514" cy="212015"/>
              <a:chOff x="521095" y="429142"/>
              <a:chExt cx="463644" cy="290385"/>
            </a:xfrm>
          </p:grpSpPr>
          <p:sp>
            <p:nvSpPr>
              <p:cNvPr id="339" name="Google Shape;339;p11"/>
              <p:cNvSpPr/>
              <p:nvPr/>
            </p:nvSpPr>
            <p:spPr>
              <a:xfrm>
                <a:off x="521095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79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79" y="7169"/>
                    </a:lnTo>
                    <a:lnTo>
                      <a:pt x="5273" y="3576"/>
                    </a:lnTo>
                    <a:lnTo>
                      <a:pt x="1679" y="1"/>
                    </a:lnTo>
                    <a:close/>
                  </a:path>
                </a:pathLst>
              </a:custGeom>
              <a:solidFill>
                <a:srgbClr val="0DE5CB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0" name="Google Shape;340;p11"/>
              <p:cNvSpPr/>
              <p:nvPr/>
            </p:nvSpPr>
            <p:spPr>
              <a:xfrm>
                <a:off x="771183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80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80" y="7169"/>
                    </a:lnTo>
                    <a:lnTo>
                      <a:pt x="5273" y="3576"/>
                    </a:lnTo>
                    <a:lnTo>
                      <a:pt x="16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341" name="Google Shape;341;p11"/>
          <p:cNvSpPr txBox="1"/>
          <p:nvPr/>
        </p:nvSpPr>
        <p:spPr>
          <a:xfrm>
            <a:off x="450774" y="900322"/>
            <a:ext cx="491370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2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Current Status</a:t>
            </a:r>
            <a:endParaRPr b="1" sz="24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42" name="Google Shape;342;p11"/>
          <p:cNvSpPr txBox="1"/>
          <p:nvPr/>
        </p:nvSpPr>
        <p:spPr>
          <a:xfrm>
            <a:off x="450774" y="6018926"/>
            <a:ext cx="8471125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IN" sz="900" u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Reference: </a:t>
            </a:r>
            <a:r>
              <a:rPr b="0"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Please write / cite the references used (If any) for this slide </a:t>
            </a:r>
            <a:r>
              <a:rPr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(Font: Verdana, Size: 09, Color</a:t>
            </a:r>
            <a:r>
              <a:rPr i="1" lang="en-IN" sz="900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: Black)</a:t>
            </a:r>
            <a:endParaRPr i="1" sz="2000">
              <a:solidFill>
                <a:srgbClr val="2B08BE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343" name="Google Shape;343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05066" y="209068"/>
            <a:ext cx="1136330" cy="36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2" name="Google Shape;352;p12"/>
          <p:cNvGrpSpPr/>
          <p:nvPr/>
        </p:nvGrpSpPr>
        <p:grpSpPr>
          <a:xfrm>
            <a:off x="0" y="6347341"/>
            <a:ext cx="12192000" cy="510659"/>
            <a:chOff x="0" y="6347341"/>
            <a:chExt cx="12192000" cy="510659"/>
          </a:xfrm>
        </p:grpSpPr>
        <p:sp>
          <p:nvSpPr>
            <p:cNvPr id="353" name="Google Shape;353;p12"/>
            <p:cNvSpPr/>
            <p:nvPr/>
          </p:nvSpPr>
          <p:spPr>
            <a:xfrm>
              <a:off x="0" y="6374853"/>
              <a:ext cx="12192000" cy="483147"/>
            </a:xfrm>
            <a:prstGeom prst="rect">
              <a:avLst/>
            </a:prstGeom>
            <a:solidFill>
              <a:srgbClr val="3AF4D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" name="Google Shape;354;p12"/>
            <p:cNvSpPr/>
            <p:nvPr/>
          </p:nvSpPr>
          <p:spPr>
            <a:xfrm flipH="1" rot="10800000">
              <a:off x="0" y="6347341"/>
              <a:ext cx="12192000" cy="4571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37740">
                  <a:srgbClr val="00B0F0"/>
                </a:gs>
                <a:gs pos="46000">
                  <a:srgbClr val="00B0F0"/>
                </a:gs>
                <a:gs pos="57000">
                  <a:srgbClr val="FFC000"/>
                </a:gs>
                <a:gs pos="74000">
                  <a:srgbClr val="FFC000"/>
                </a:gs>
                <a:gs pos="83000">
                  <a:srgbClr val="FFC000"/>
                </a:gs>
                <a:gs pos="100000">
                  <a:srgbClr val="FFC000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55" name="Google Shape;35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23-Jan-2025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356" name="Google Shape;35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Name of the Presenter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357" name="Google Shape;35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>
                <a:solidFill>
                  <a:schemeClr val="dk1"/>
                </a:solidFill>
              </a:rPr>
              <a:t>‹#›</a:t>
            </a:fld>
            <a:endParaRPr>
              <a:solidFill>
                <a:schemeClr val="dk1"/>
              </a:solidFill>
            </a:endParaRPr>
          </a:p>
        </p:txBody>
      </p:sp>
      <p:grpSp>
        <p:nvGrpSpPr>
          <p:cNvPr id="358" name="Google Shape;358;p12"/>
          <p:cNvGrpSpPr/>
          <p:nvPr/>
        </p:nvGrpSpPr>
        <p:grpSpPr>
          <a:xfrm>
            <a:off x="450775" y="170727"/>
            <a:ext cx="11072282" cy="441809"/>
            <a:chOff x="450775" y="170727"/>
            <a:chExt cx="11072282" cy="441809"/>
          </a:xfrm>
        </p:grpSpPr>
        <p:pic>
          <p:nvPicPr>
            <p:cNvPr id="359" name="Google Shape;359;p12"/>
            <p:cNvPicPr preferRelativeResize="0"/>
            <p:nvPr/>
          </p:nvPicPr>
          <p:blipFill rotWithShape="1">
            <a:blip r:embed="rId3">
              <a:alphaModFix/>
            </a:blip>
            <a:srcRect b="26057" l="0" r="0" t="27019"/>
            <a:stretch/>
          </p:blipFill>
          <p:spPr>
            <a:xfrm>
              <a:off x="450775" y="170727"/>
              <a:ext cx="941559" cy="44180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60" name="Google Shape;360;p12"/>
            <p:cNvSpPr txBox="1"/>
            <p:nvPr/>
          </p:nvSpPr>
          <p:spPr>
            <a:xfrm>
              <a:off x="4038600" y="209068"/>
              <a:ext cx="411480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IN" sz="12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Title of Idea</a:t>
              </a:r>
              <a:endParaRPr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grpSp>
          <p:nvGrpSpPr>
            <p:cNvPr id="361" name="Google Shape;361;p12"/>
            <p:cNvGrpSpPr/>
            <p:nvPr/>
          </p:nvGrpSpPr>
          <p:grpSpPr>
            <a:xfrm>
              <a:off x="11184543" y="285624"/>
              <a:ext cx="338514" cy="212015"/>
              <a:chOff x="521095" y="429142"/>
              <a:chExt cx="463644" cy="290385"/>
            </a:xfrm>
          </p:grpSpPr>
          <p:sp>
            <p:nvSpPr>
              <p:cNvPr id="362" name="Google Shape;362;p12"/>
              <p:cNvSpPr/>
              <p:nvPr/>
            </p:nvSpPr>
            <p:spPr>
              <a:xfrm>
                <a:off x="521095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79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79" y="7169"/>
                    </a:lnTo>
                    <a:lnTo>
                      <a:pt x="5273" y="3576"/>
                    </a:lnTo>
                    <a:lnTo>
                      <a:pt x="1679" y="1"/>
                    </a:lnTo>
                    <a:close/>
                  </a:path>
                </a:pathLst>
              </a:custGeom>
              <a:solidFill>
                <a:srgbClr val="0DE5CB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" name="Google Shape;363;p12"/>
              <p:cNvSpPr/>
              <p:nvPr/>
            </p:nvSpPr>
            <p:spPr>
              <a:xfrm>
                <a:off x="771183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80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80" y="7169"/>
                    </a:lnTo>
                    <a:lnTo>
                      <a:pt x="5273" y="3576"/>
                    </a:lnTo>
                    <a:lnTo>
                      <a:pt x="16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364" name="Google Shape;364;p12"/>
          <p:cNvSpPr txBox="1"/>
          <p:nvPr/>
        </p:nvSpPr>
        <p:spPr>
          <a:xfrm>
            <a:off x="450774" y="900322"/>
            <a:ext cx="491370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2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Project Cost Breakup</a:t>
            </a:r>
            <a:endParaRPr b="1" sz="24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65" name="Google Shape;365;p12"/>
          <p:cNvSpPr txBox="1"/>
          <p:nvPr/>
        </p:nvSpPr>
        <p:spPr>
          <a:xfrm>
            <a:off x="450774" y="6018926"/>
            <a:ext cx="8471125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IN" sz="900" u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Reference: </a:t>
            </a:r>
            <a:r>
              <a:rPr b="0"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Please write / cite the references used (If any) for this slide </a:t>
            </a:r>
            <a:r>
              <a:rPr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(Font: Verdana, Size: 09, Color</a:t>
            </a:r>
            <a:r>
              <a:rPr i="1" lang="en-IN" sz="900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: Black)</a:t>
            </a:r>
            <a:endParaRPr i="1" sz="2000">
              <a:solidFill>
                <a:srgbClr val="2B08BE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366" name="Google Shape;366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05066" y="209068"/>
            <a:ext cx="1136330" cy="360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67" name="Google Shape;367;p12"/>
          <p:cNvGraphicFramePr/>
          <p:nvPr/>
        </p:nvGraphicFramePr>
        <p:xfrm>
          <a:off x="450775" y="1687810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{42E821E2-E72C-4BA5-9D0A-192C315D9D65}</a:tableStyleId>
              </a:tblPr>
              <a:tblGrid>
                <a:gridCol w="681975"/>
                <a:gridCol w="3015575"/>
                <a:gridCol w="2103475"/>
                <a:gridCol w="785050"/>
                <a:gridCol w="1354375"/>
                <a:gridCol w="1353175"/>
                <a:gridCol w="1778650"/>
              </a:tblGrid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Sr. No.</a:t>
                      </a:r>
                      <a:endParaRPr sz="1600" u="none" cap="none" strike="noStrik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Details </a:t>
                      </a:r>
                      <a:endParaRPr sz="1600" u="none" cap="none" strike="noStrik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Technical Specification</a:t>
                      </a:r>
                      <a:endParaRPr sz="1600" u="none" cap="none" strike="noStrik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Qty.</a:t>
                      </a:r>
                      <a:endParaRPr sz="1600" u="none" cap="none" strike="noStrik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Rate per Quantity</a:t>
                      </a:r>
                      <a:endParaRPr sz="1600" u="none" cap="none" strike="noStrik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Total Price</a:t>
                      </a:r>
                      <a:endParaRPr sz="1600" u="none" cap="none" strike="noStrik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Justification</a:t>
                      </a:r>
                      <a:endParaRPr sz="1600" u="none" cap="none" strike="noStrik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0" marB="0" marR="68575" marL="68575"/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1</a:t>
                      </a:r>
                      <a:endParaRPr sz="1600" u="none" cap="none" strike="noStrik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 </a:t>
                      </a:r>
                      <a:endParaRPr sz="1600" u="none" cap="none" strike="noStrik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 </a:t>
                      </a:r>
                      <a:endParaRPr sz="1600" u="none" cap="none" strike="noStrik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 </a:t>
                      </a:r>
                      <a:endParaRPr sz="1600" u="none" cap="none" strike="noStrik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 </a:t>
                      </a:r>
                      <a:endParaRPr sz="1600" u="none" cap="none" strike="noStrik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 </a:t>
                      </a:r>
                      <a:endParaRPr sz="1600" u="none" cap="none" strike="noStrik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 </a:t>
                      </a:r>
                      <a:endParaRPr sz="1600" u="none" cap="none" strike="noStrik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0" marB="0" marR="68575" marL="68575"/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2</a:t>
                      </a:r>
                      <a:endParaRPr sz="1600" u="none" cap="none" strike="noStrik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 </a:t>
                      </a:r>
                      <a:endParaRPr sz="1600" u="none" cap="none" strike="noStrik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 </a:t>
                      </a:r>
                      <a:endParaRPr sz="1600" u="none" cap="none" strike="noStrik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 </a:t>
                      </a:r>
                      <a:endParaRPr sz="1600" u="none" cap="none" strike="noStrik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 </a:t>
                      </a:r>
                      <a:endParaRPr sz="1600" u="none" cap="none" strike="noStrik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 </a:t>
                      </a:r>
                      <a:endParaRPr sz="1600" u="none" cap="none" strike="noStrik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 </a:t>
                      </a:r>
                      <a:endParaRPr sz="1600" u="none" cap="none" strike="noStrik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0" marB="0" marR="68575" marL="68575"/>
                </a:tc>
              </a:tr>
              <a:tr h="228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3</a:t>
                      </a:r>
                      <a:endParaRPr sz="1600" u="none" cap="none" strike="noStrik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 </a:t>
                      </a:r>
                      <a:endParaRPr sz="1600" u="none" cap="none" strike="noStrik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0" marB="0" marR="68575" marL="68575"/>
                </a:tc>
                <a:tc gridSpan="3"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IN" sz="1800" u="none" cap="none" strike="noStrike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Total</a:t>
                      </a:r>
                      <a:endParaRPr b="1" sz="1600" u="none" cap="none" strike="noStrik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0" marB="0" marR="68575" marL="68575"/>
                </a:tc>
                <a:tc hMerge="1"/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 </a:t>
                      </a:r>
                      <a:endParaRPr sz="1600" u="none" cap="none" strike="noStrik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 sz="1800" u="none" cap="none" strike="noStrike"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 </a:t>
                      </a:r>
                      <a:endParaRPr sz="1600" u="none" cap="none" strike="noStrik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  <p:sp>
        <p:nvSpPr>
          <p:cNvPr id="368" name="Google Shape;368;p12"/>
          <p:cNvSpPr/>
          <p:nvPr/>
        </p:nvSpPr>
        <p:spPr>
          <a:xfrm>
            <a:off x="450775" y="3429000"/>
            <a:ext cx="11072282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6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Note: Total Price per quantity will include GST, Transportation, Installation etc. cost as applicable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7" name="Google Shape;377;g341679e42bb_0_0"/>
          <p:cNvGrpSpPr/>
          <p:nvPr/>
        </p:nvGrpSpPr>
        <p:grpSpPr>
          <a:xfrm>
            <a:off x="0" y="6347460"/>
            <a:ext cx="12192000" cy="510393"/>
            <a:chOff x="0" y="6347460"/>
            <a:chExt cx="12192000" cy="510393"/>
          </a:xfrm>
        </p:grpSpPr>
        <p:sp>
          <p:nvSpPr>
            <p:cNvPr id="378" name="Google Shape;378;g341679e42bb_0_0"/>
            <p:cNvSpPr/>
            <p:nvPr/>
          </p:nvSpPr>
          <p:spPr>
            <a:xfrm>
              <a:off x="0" y="6374853"/>
              <a:ext cx="12192000" cy="483000"/>
            </a:xfrm>
            <a:prstGeom prst="rect">
              <a:avLst/>
            </a:prstGeom>
            <a:solidFill>
              <a:srgbClr val="3AF4D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9" name="Google Shape;379;g341679e42bb_0_0"/>
            <p:cNvSpPr/>
            <p:nvPr/>
          </p:nvSpPr>
          <p:spPr>
            <a:xfrm flipH="1" rot="10800000">
              <a:off x="0" y="6347460"/>
              <a:ext cx="12192000" cy="45600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37740">
                  <a:srgbClr val="00B0F0"/>
                </a:gs>
                <a:gs pos="46000">
                  <a:srgbClr val="00B0F0"/>
                </a:gs>
                <a:gs pos="57000">
                  <a:srgbClr val="FFC000"/>
                </a:gs>
                <a:gs pos="74000">
                  <a:srgbClr val="FFC000"/>
                </a:gs>
                <a:gs pos="83000">
                  <a:srgbClr val="FFC000"/>
                </a:gs>
                <a:gs pos="100000">
                  <a:srgbClr val="FFC000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0" name="Google Shape;380;g341679e42bb_0_0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23-Jan-2025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381" name="Google Shape;381;g341679e42bb_0_0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Name of the Presenter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382" name="Google Shape;382;g341679e42bb_0_0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>
                <a:solidFill>
                  <a:schemeClr val="dk1"/>
                </a:solidFill>
              </a:rPr>
              <a:t>‹#›</a:t>
            </a:fld>
            <a:endParaRPr>
              <a:solidFill>
                <a:schemeClr val="dk1"/>
              </a:solidFill>
            </a:endParaRPr>
          </a:p>
        </p:txBody>
      </p:sp>
      <p:grpSp>
        <p:nvGrpSpPr>
          <p:cNvPr id="383" name="Google Shape;383;g341679e42bb_0_0"/>
          <p:cNvGrpSpPr/>
          <p:nvPr/>
        </p:nvGrpSpPr>
        <p:grpSpPr>
          <a:xfrm>
            <a:off x="450775" y="170727"/>
            <a:ext cx="11072266" cy="441809"/>
            <a:chOff x="450775" y="170727"/>
            <a:chExt cx="11072266" cy="441809"/>
          </a:xfrm>
        </p:grpSpPr>
        <p:pic>
          <p:nvPicPr>
            <p:cNvPr id="384" name="Google Shape;384;g341679e42bb_0_0"/>
            <p:cNvPicPr preferRelativeResize="0"/>
            <p:nvPr/>
          </p:nvPicPr>
          <p:blipFill rotWithShape="1">
            <a:blip r:embed="rId3">
              <a:alphaModFix/>
            </a:blip>
            <a:srcRect b="26060" l="0" r="0" t="27017"/>
            <a:stretch/>
          </p:blipFill>
          <p:spPr>
            <a:xfrm>
              <a:off x="450775" y="170727"/>
              <a:ext cx="941559" cy="44180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85" name="Google Shape;385;g341679e42bb_0_0"/>
            <p:cNvSpPr txBox="1"/>
            <p:nvPr/>
          </p:nvSpPr>
          <p:spPr>
            <a:xfrm>
              <a:off x="4038600" y="209068"/>
              <a:ext cx="4114800" cy="365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IN" sz="12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Title of Idea</a:t>
              </a:r>
              <a:endParaRPr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grpSp>
          <p:nvGrpSpPr>
            <p:cNvPr id="386" name="Google Shape;386;g341679e42bb_0_0"/>
            <p:cNvGrpSpPr/>
            <p:nvPr/>
          </p:nvGrpSpPr>
          <p:grpSpPr>
            <a:xfrm>
              <a:off x="11184535" y="285617"/>
              <a:ext cx="338507" cy="212010"/>
              <a:chOff x="521095" y="429142"/>
              <a:chExt cx="463645" cy="290385"/>
            </a:xfrm>
          </p:grpSpPr>
          <p:sp>
            <p:nvSpPr>
              <p:cNvPr id="387" name="Google Shape;387;g341679e42bb_0_0"/>
              <p:cNvSpPr/>
              <p:nvPr/>
            </p:nvSpPr>
            <p:spPr>
              <a:xfrm>
                <a:off x="521095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79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79" y="7169"/>
                    </a:lnTo>
                    <a:lnTo>
                      <a:pt x="5273" y="3576"/>
                    </a:lnTo>
                    <a:lnTo>
                      <a:pt x="1679" y="1"/>
                    </a:lnTo>
                    <a:close/>
                  </a:path>
                </a:pathLst>
              </a:custGeom>
              <a:solidFill>
                <a:srgbClr val="0DE5CB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" name="Google Shape;388;g341679e42bb_0_0"/>
              <p:cNvSpPr/>
              <p:nvPr/>
            </p:nvSpPr>
            <p:spPr>
              <a:xfrm>
                <a:off x="771183" y="429142"/>
                <a:ext cx="213557" cy="290385"/>
              </a:xfrm>
              <a:custGeom>
                <a:rect b="b" l="l" r="r" t="t"/>
                <a:pathLst>
                  <a:path extrusionOk="0" h="7170" w="5273">
                    <a:moveTo>
                      <a:pt x="1680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80" y="7169"/>
                    </a:lnTo>
                    <a:lnTo>
                      <a:pt x="5273" y="3576"/>
                    </a:lnTo>
                    <a:lnTo>
                      <a:pt x="16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389" name="Google Shape;389;g341679e42bb_0_0"/>
          <p:cNvSpPr txBox="1"/>
          <p:nvPr/>
        </p:nvSpPr>
        <p:spPr>
          <a:xfrm>
            <a:off x="450774" y="900322"/>
            <a:ext cx="49137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2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Fund Requirement</a:t>
            </a:r>
            <a:endParaRPr b="1" sz="24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90" name="Google Shape;390;g341679e42bb_0_0"/>
          <p:cNvSpPr txBox="1"/>
          <p:nvPr/>
        </p:nvSpPr>
        <p:spPr>
          <a:xfrm>
            <a:off x="450774" y="6018926"/>
            <a:ext cx="84711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IN" sz="900" u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Reference: </a:t>
            </a:r>
            <a:r>
              <a:rPr b="0"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Please write / cite the references used (If any) for this slide </a:t>
            </a:r>
            <a:r>
              <a:rPr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(Font: Verdana, Size: 09, Color</a:t>
            </a:r>
            <a:r>
              <a:rPr i="1" lang="en-IN" sz="900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: Black)</a:t>
            </a:r>
            <a:endParaRPr i="1" sz="2000">
              <a:solidFill>
                <a:srgbClr val="2B08BE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391" name="Google Shape;391;g341679e42bb_0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05066" y="209068"/>
            <a:ext cx="1136330" cy="360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92" name="Google Shape;392;g341679e42bb_0_0"/>
          <p:cNvGraphicFramePr/>
          <p:nvPr/>
        </p:nvGraphicFramePr>
        <p:xfrm>
          <a:off x="843413" y="2062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{6367B571-479E-4E45-B663-BF979E1C3985}</a:tableStyleId>
              </a:tblPr>
              <a:tblGrid>
                <a:gridCol w="2423550"/>
                <a:gridCol w="786345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/>
                        <a:t>Phase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/>
                        <a:t>1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/>
                        <a:t>2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/>
                        <a:t>3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N"/>
                        <a:t>Total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1" name="Google Shape;401;p13"/>
          <p:cNvGrpSpPr/>
          <p:nvPr/>
        </p:nvGrpSpPr>
        <p:grpSpPr>
          <a:xfrm>
            <a:off x="0" y="6347341"/>
            <a:ext cx="12192000" cy="510659"/>
            <a:chOff x="0" y="6347341"/>
            <a:chExt cx="12192000" cy="510659"/>
          </a:xfrm>
        </p:grpSpPr>
        <p:sp>
          <p:nvSpPr>
            <p:cNvPr id="402" name="Google Shape;402;p13"/>
            <p:cNvSpPr/>
            <p:nvPr/>
          </p:nvSpPr>
          <p:spPr>
            <a:xfrm>
              <a:off x="0" y="6374853"/>
              <a:ext cx="12192000" cy="483147"/>
            </a:xfrm>
            <a:prstGeom prst="rect">
              <a:avLst/>
            </a:prstGeom>
            <a:solidFill>
              <a:srgbClr val="3AF4D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3" name="Google Shape;403;p13"/>
            <p:cNvSpPr/>
            <p:nvPr/>
          </p:nvSpPr>
          <p:spPr>
            <a:xfrm flipH="1" rot="10800000">
              <a:off x="0" y="6347341"/>
              <a:ext cx="12192000" cy="4571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37740">
                  <a:srgbClr val="00B0F0"/>
                </a:gs>
                <a:gs pos="46000">
                  <a:srgbClr val="00B0F0"/>
                </a:gs>
                <a:gs pos="57000">
                  <a:srgbClr val="FFC000"/>
                </a:gs>
                <a:gs pos="74000">
                  <a:srgbClr val="FFC000"/>
                </a:gs>
                <a:gs pos="83000">
                  <a:srgbClr val="FFC000"/>
                </a:gs>
                <a:gs pos="100000">
                  <a:srgbClr val="FFC000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04" name="Google Shape;40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23-Jan-2025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405" name="Google Shape;40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Name of the Presenter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406" name="Google Shape;40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>
                <a:solidFill>
                  <a:schemeClr val="dk1"/>
                </a:solidFill>
              </a:rPr>
              <a:t>‹#›</a:t>
            </a:fld>
            <a:endParaRPr>
              <a:solidFill>
                <a:schemeClr val="dk1"/>
              </a:solidFill>
            </a:endParaRPr>
          </a:p>
        </p:txBody>
      </p:sp>
      <p:grpSp>
        <p:nvGrpSpPr>
          <p:cNvPr id="407" name="Google Shape;407;p13"/>
          <p:cNvGrpSpPr/>
          <p:nvPr/>
        </p:nvGrpSpPr>
        <p:grpSpPr>
          <a:xfrm>
            <a:off x="450775" y="170727"/>
            <a:ext cx="11072282" cy="441809"/>
            <a:chOff x="450775" y="170727"/>
            <a:chExt cx="11072282" cy="441809"/>
          </a:xfrm>
        </p:grpSpPr>
        <p:pic>
          <p:nvPicPr>
            <p:cNvPr id="408" name="Google Shape;408;p13"/>
            <p:cNvPicPr preferRelativeResize="0"/>
            <p:nvPr/>
          </p:nvPicPr>
          <p:blipFill rotWithShape="1">
            <a:blip r:embed="rId3">
              <a:alphaModFix/>
            </a:blip>
            <a:srcRect b="26057" l="0" r="0" t="27019"/>
            <a:stretch/>
          </p:blipFill>
          <p:spPr>
            <a:xfrm>
              <a:off x="450775" y="170727"/>
              <a:ext cx="941559" cy="44180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09" name="Google Shape;409;p13"/>
            <p:cNvSpPr txBox="1"/>
            <p:nvPr/>
          </p:nvSpPr>
          <p:spPr>
            <a:xfrm>
              <a:off x="4038600" y="209068"/>
              <a:ext cx="411480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IN" sz="12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Title of Idea</a:t>
              </a:r>
              <a:endParaRPr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grpSp>
          <p:nvGrpSpPr>
            <p:cNvPr id="410" name="Google Shape;410;p13"/>
            <p:cNvGrpSpPr/>
            <p:nvPr/>
          </p:nvGrpSpPr>
          <p:grpSpPr>
            <a:xfrm>
              <a:off x="11184543" y="285624"/>
              <a:ext cx="338514" cy="212015"/>
              <a:chOff x="521095" y="429142"/>
              <a:chExt cx="463644" cy="290385"/>
            </a:xfrm>
          </p:grpSpPr>
          <p:sp>
            <p:nvSpPr>
              <p:cNvPr id="411" name="Google Shape;411;p13"/>
              <p:cNvSpPr/>
              <p:nvPr/>
            </p:nvSpPr>
            <p:spPr>
              <a:xfrm>
                <a:off x="521095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79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79" y="7169"/>
                    </a:lnTo>
                    <a:lnTo>
                      <a:pt x="5273" y="3576"/>
                    </a:lnTo>
                    <a:lnTo>
                      <a:pt x="1679" y="1"/>
                    </a:lnTo>
                    <a:close/>
                  </a:path>
                </a:pathLst>
              </a:custGeom>
              <a:solidFill>
                <a:srgbClr val="0DE5CB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2" name="Google Shape;412;p13"/>
              <p:cNvSpPr/>
              <p:nvPr/>
            </p:nvSpPr>
            <p:spPr>
              <a:xfrm>
                <a:off x="771183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80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80" y="7169"/>
                    </a:lnTo>
                    <a:lnTo>
                      <a:pt x="5273" y="3576"/>
                    </a:lnTo>
                    <a:lnTo>
                      <a:pt x="16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413" name="Google Shape;413;p13"/>
          <p:cNvSpPr txBox="1"/>
          <p:nvPr/>
        </p:nvSpPr>
        <p:spPr>
          <a:xfrm>
            <a:off x="450774" y="787013"/>
            <a:ext cx="491370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2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Business Model Canvas</a:t>
            </a:r>
            <a:endParaRPr/>
          </a:p>
        </p:txBody>
      </p:sp>
      <p:pic>
        <p:nvPicPr>
          <p:cNvPr id="414" name="Google Shape;414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05066" y="209068"/>
            <a:ext cx="1136330" cy="360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15" name="Google Shape;415;p13"/>
          <p:cNvGrpSpPr/>
          <p:nvPr/>
        </p:nvGrpSpPr>
        <p:grpSpPr>
          <a:xfrm>
            <a:off x="565079" y="1181101"/>
            <a:ext cx="11137186" cy="5166240"/>
            <a:chOff x="80" y="337"/>
            <a:chExt cx="5619" cy="3889"/>
          </a:xfrm>
        </p:grpSpPr>
        <p:sp>
          <p:nvSpPr>
            <p:cNvPr id="416" name="Google Shape;416;p13"/>
            <p:cNvSpPr/>
            <p:nvPr/>
          </p:nvSpPr>
          <p:spPr>
            <a:xfrm>
              <a:off x="2322" y="407"/>
              <a:ext cx="1132" cy="3063"/>
            </a:xfrm>
            <a:prstGeom prst="rect">
              <a:avLst/>
            </a:prstGeom>
            <a:noFill/>
            <a:ln cap="flat" cmpd="sng" w="25400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100"/>
                <a:buFont typeface="Helvetica Neue"/>
                <a:buNone/>
              </a:pPr>
              <a:r>
                <a:rPr b="1" i="0" lang="en-IN" sz="1100" u="none" cap="none" strike="noStrike">
                  <a:solidFill>
                    <a:srgbClr val="595959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VALUE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100"/>
                <a:buFont typeface="Helvetica Neue"/>
                <a:buNone/>
              </a:pPr>
              <a:r>
                <a:rPr b="1" i="0" lang="en-IN" sz="1100" u="none" cap="none" strike="noStrike">
                  <a:solidFill>
                    <a:srgbClr val="595959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PROPOSITIONS</a:t>
              </a:r>
              <a:endParaRPr/>
            </a:p>
          </p:txBody>
        </p:sp>
        <p:sp>
          <p:nvSpPr>
            <p:cNvPr id="417" name="Google Shape;417;p13"/>
            <p:cNvSpPr/>
            <p:nvPr/>
          </p:nvSpPr>
          <p:spPr>
            <a:xfrm>
              <a:off x="3454" y="2010"/>
              <a:ext cx="1279" cy="1462"/>
            </a:xfrm>
            <a:prstGeom prst="rect">
              <a:avLst/>
            </a:prstGeom>
            <a:noFill/>
            <a:ln cap="flat" cmpd="sng" w="25400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100"/>
                <a:buFont typeface="Helvetica Neue"/>
                <a:buNone/>
              </a:pPr>
              <a:r>
                <a:rPr b="1" i="0" lang="en-IN" sz="1100" u="none" cap="none" strike="noStrike">
                  <a:solidFill>
                    <a:srgbClr val="595959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	CHANNELS</a:t>
              </a:r>
              <a:endParaRPr/>
            </a:p>
          </p:txBody>
        </p:sp>
        <p:sp>
          <p:nvSpPr>
            <p:cNvPr id="418" name="Google Shape;418;p13"/>
            <p:cNvSpPr/>
            <p:nvPr/>
          </p:nvSpPr>
          <p:spPr>
            <a:xfrm>
              <a:off x="3455" y="407"/>
              <a:ext cx="1278" cy="1603"/>
            </a:xfrm>
            <a:prstGeom prst="rect">
              <a:avLst/>
            </a:prstGeom>
            <a:noFill/>
            <a:ln cap="flat" cmpd="sng" w="25400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100"/>
                <a:buFont typeface="Helvetica Neue"/>
                <a:buNone/>
              </a:pPr>
              <a:r>
                <a:rPr b="1" i="0" lang="en-IN" sz="1100" u="none" cap="none" strike="noStrike">
                  <a:solidFill>
                    <a:srgbClr val="595959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CUSTOMER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100"/>
                <a:buFont typeface="Helvetica Neue"/>
                <a:buNone/>
              </a:pPr>
              <a:r>
                <a:rPr b="1" i="0" lang="en-IN" sz="1100" u="none" cap="none" strike="noStrike">
                  <a:solidFill>
                    <a:srgbClr val="595959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RELATIONSHIPS</a:t>
              </a:r>
              <a:endParaRPr/>
            </a:p>
          </p:txBody>
        </p:sp>
        <p:sp>
          <p:nvSpPr>
            <p:cNvPr id="419" name="Google Shape;419;p13"/>
            <p:cNvSpPr/>
            <p:nvPr/>
          </p:nvSpPr>
          <p:spPr>
            <a:xfrm>
              <a:off x="4733" y="407"/>
              <a:ext cx="966" cy="3065"/>
            </a:xfrm>
            <a:prstGeom prst="rect">
              <a:avLst/>
            </a:prstGeom>
            <a:noFill/>
            <a:ln cap="flat" cmpd="sng" w="25400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100"/>
                <a:buFont typeface="Helvetica Neue"/>
                <a:buNone/>
              </a:pPr>
              <a:r>
                <a:rPr b="1" i="0" lang="en-IN" sz="1100" u="none" cap="none" strike="noStrike">
                  <a:solidFill>
                    <a:srgbClr val="595959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CUSTOMER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100"/>
                <a:buFont typeface="Helvetica Neue"/>
                <a:buNone/>
              </a:pPr>
              <a:r>
                <a:rPr b="1" i="0" lang="en-IN" sz="1100" u="none" cap="none" strike="noStrike">
                  <a:solidFill>
                    <a:srgbClr val="595959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SEGMENTS</a:t>
              </a:r>
              <a:endParaRPr/>
            </a:p>
          </p:txBody>
        </p:sp>
        <p:sp>
          <p:nvSpPr>
            <p:cNvPr id="420" name="Google Shape;420;p13"/>
            <p:cNvSpPr/>
            <p:nvPr/>
          </p:nvSpPr>
          <p:spPr>
            <a:xfrm>
              <a:off x="2890" y="3472"/>
              <a:ext cx="2809" cy="754"/>
            </a:xfrm>
            <a:prstGeom prst="rect">
              <a:avLst/>
            </a:prstGeom>
            <a:noFill/>
            <a:ln cap="flat" cmpd="sng" w="25400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37476112" lvl="1" marL="37653912" marR="0" rtl="0" algn="l"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100"/>
                <a:buFont typeface="Helvetica Neue"/>
                <a:buNone/>
              </a:pPr>
              <a:r>
                <a:rPr b="1" i="0" lang="en-IN" sz="1100" u="none" cap="none" strike="noStrike">
                  <a:solidFill>
                    <a:srgbClr val="595959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      REVENUE STREAMS</a:t>
              </a:r>
              <a:endParaRPr/>
            </a:p>
          </p:txBody>
        </p:sp>
        <p:sp>
          <p:nvSpPr>
            <p:cNvPr id="421" name="Google Shape;421;p13"/>
            <p:cNvSpPr/>
            <p:nvPr/>
          </p:nvSpPr>
          <p:spPr>
            <a:xfrm>
              <a:off x="80" y="3472"/>
              <a:ext cx="2810" cy="754"/>
            </a:xfrm>
            <a:prstGeom prst="rect">
              <a:avLst/>
            </a:prstGeom>
            <a:noFill/>
            <a:ln cap="flat" cmpd="sng" w="25400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37476112" lvl="1" marL="37653912" marR="0" rtl="0" algn="l"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100"/>
                <a:buFont typeface="Helvetica Neue"/>
                <a:buNone/>
              </a:pPr>
              <a:r>
                <a:rPr b="1" i="0" lang="en-IN" sz="1100" u="none" cap="none" strike="noStrike">
                  <a:solidFill>
                    <a:srgbClr val="595959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         COST STRUCTURE</a:t>
              </a:r>
              <a:endParaRPr/>
            </a:p>
          </p:txBody>
        </p:sp>
        <p:sp>
          <p:nvSpPr>
            <p:cNvPr id="422" name="Google Shape;422;p13"/>
            <p:cNvSpPr/>
            <p:nvPr/>
          </p:nvSpPr>
          <p:spPr>
            <a:xfrm>
              <a:off x="80" y="407"/>
              <a:ext cx="1011" cy="3063"/>
            </a:xfrm>
            <a:prstGeom prst="rect">
              <a:avLst/>
            </a:prstGeom>
            <a:noFill/>
            <a:ln cap="flat" cmpd="sng" w="25400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100"/>
                <a:buFont typeface="Helvetica Neue"/>
                <a:buNone/>
              </a:pPr>
              <a:r>
                <a:rPr b="1" i="0" lang="en-IN" sz="1100" u="none" cap="none" strike="noStrike">
                  <a:solidFill>
                    <a:srgbClr val="595959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KEY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100"/>
                <a:buFont typeface="Helvetica Neue"/>
                <a:buNone/>
              </a:pPr>
              <a:r>
                <a:rPr b="1" i="0" lang="en-IN" sz="1100" u="none" cap="none" strike="noStrike">
                  <a:solidFill>
                    <a:srgbClr val="595959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PARTNERS</a:t>
              </a:r>
              <a:endParaRPr/>
            </a:p>
          </p:txBody>
        </p:sp>
        <p:pic>
          <p:nvPicPr>
            <p:cNvPr id="423" name="Google Shape;423;p13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4727" y="407"/>
              <a:ext cx="354" cy="4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24" name="Google Shape;424;p13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2345" y="364"/>
              <a:ext cx="320" cy="33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25" name="Google Shape;425;p13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3497" y="1969"/>
              <a:ext cx="314" cy="3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26" name="Google Shape;426;p13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3459" y="337"/>
              <a:ext cx="352" cy="36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27" name="Google Shape;427;p13"/>
            <p:cNvPicPr preferRelativeResize="0"/>
            <p:nvPr/>
          </p:nvPicPr>
          <p:blipFill rotWithShape="1">
            <a:blip r:embed="rId9">
              <a:alphaModFix/>
            </a:blip>
            <a:srcRect b="0" l="11171" r="0" t="0"/>
            <a:stretch/>
          </p:blipFill>
          <p:spPr>
            <a:xfrm>
              <a:off x="2936" y="3488"/>
              <a:ext cx="285" cy="361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428" name="Google Shape;428;p13"/>
            <p:cNvGrpSpPr/>
            <p:nvPr/>
          </p:nvGrpSpPr>
          <p:grpSpPr>
            <a:xfrm>
              <a:off x="1088" y="1868"/>
              <a:ext cx="1237" cy="1603"/>
              <a:chOff x="-1517" y="2348"/>
              <a:chExt cx="1140" cy="1603"/>
            </a:xfrm>
          </p:grpSpPr>
          <p:sp>
            <p:nvSpPr>
              <p:cNvPr id="429" name="Google Shape;429;p13"/>
              <p:cNvSpPr/>
              <p:nvPr/>
            </p:nvSpPr>
            <p:spPr>
              <a:xfrm>
                <a:off x="-1512" y="2348"/>
                <a:ext cx="1135" cy="1603"/>
              </a:xfrm>
              <a:prstGeom prst="rect">
                <a:avLst/>
              </a:prstGeom>
              <a:noFill/>
              <a:ln cap="flat" cmpd="sng" w="25400">
                <a:solidFill>
                  <a:srgbClr val="7F7F7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Clr>
                    <a:srgbClr val="595959"/>
                  </a:buClr>
                  <a:buSzPts val="1100"/>
                  <a:buFont typeface="Helvetica Neue"/>
                  <a:buNone/>
                </a:pPr>
                <a:r>
                  <a:rPr b="1" i="0" lang="en-IN" sz="1100" u="none" cap="none" strike="noStrike">
                    <a:solidFill>
                      <a:srgbClr val="595959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KEY</a:t>
                </a:r>
                <a:endParaRPr/>
              </a:p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Clr>
                    <a:srgbClr val="595959"/>
                  </a:buClr>
                  <a:buSzPts val="1100"/>
                  <a:buFont typeface="Helvetica Neue"/>
                  <a:buNone/>
                </a:pPr>
                <a:r>
                  <a:rPr b="1" i="0" lang="en-IN" sz="1100" u="none" cap="none" strike="noStrike">
                    <a:solidFill>
                      <a:srgbClr val="595959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RESOURCES</a:t>
                </a:r>
                <a:endParaRPr/>
              </a:p>
            </p:txBody>
          </p:sp>
          <p:pic>
            <p:nvPicPr>
              <p:cNvPr id="430" name="Google Shape;430;p13"/>
              <p:cNvPicPr preferRelativeResize="0"/>
              <p:nvPr/>
            </p:nvPicPr>
            <p:blipFill rotWithShape="1">
              <a:blip r:embed="rId10">
                <a:alphaModFix/>
              </a:blip>
              <a:srcRect b="6727" l="0" r="0" t="0"/>
              <a:stretch/>
            </p:blipFill>
            <p:spPr>
              <a:xfrm>
                <a:off x="-1517" y="2351"/>
                <a:ext cx="390" cy="374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431" name="Google Shape;431;p13"/>
            <p:cNvGrpSpPr/>
            <p:nvPr/>
          </p:nvGrpSpPr>
          <p:grpSpPr>
            <a:xfrm>
              <a:off x="1092" y="369"/>
              <a:ext cx="1235" cy="1498"/>
              <a:chOff x="-1338" y="486"/>
              <a:chExt cx="1138" cy="1503"/>
            </a:xfrm>
          </p:grpSpPr>
          <p:sp>
            <p:nvSpPr>
              <p:cNvPr id="432" name="Google Shape;432;p13"/>
              <p:cNvSpPr/>
              <p:nvPr/>
            </p:nvSpPr>
            <p:spPr>
              <a:xfrm>
                <a:off x="-1338" y="527"/>
                <a:ext cx="1138" cy="1462"/>
              </a:xfrm>
              <a:prstGeom prst="rect">
                <a:avLst/>
              </a:prstGeom>
              <a:noFill/>
              <a:ln cap="flat" cmpd="sng" w="25400">
                <a:solidFill>
                  <a:srgbClr val="7F7F7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595959"/>
                  </a:buClr>
                  <a:buSzPts val="1100"/>
                  <a:buFont typeface="Helvetica Neue"/>
                  <a:buNone/>
                </a:pPr>
                <a:r>
                  <a:rPr b="1" i="0" lang="en-IN" sz="1100" u="none" cap="none" strike="noStrike">
                    <a:solidFill>
                      <a:srgbClr val="595959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	KEY</a:t>
                </a:r>
                <a:endParaRPr/>
              </a:p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Clr>
                    <a:srgbClr val="595959"/>
                  </a:buClr>
                  <a:buSzPts val="1100"/>
                  <a:buFont typeface="Helvetica Neue"/>
                  <a:buNone/>
                </a:pPr>
                <a:r>
                  <a:rPr b="1" i="0" lang="en-IN" sz="1100" u="none" cap="none" strike="noStrike">
                    <a:solidFill>
                      <a:srgbClr val="595959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	ACTIVITIES</a:t>
                </a:r>
                <a:endParaRPr/>
              </a:p>
            </p:txBody>
          </p:sp>
          <p:pic>
            <p:nvPicPr>
              <p:cNvPr id="433" name="Google Shape;433;p13"/>
              <p:cNvPicPr preferRelativeResize="0"/>
              <p:nvPr/>
            </p:nvPicPr>
            <p:blipFill rotWithShape="1">
              <a:blip r:embed="rId11">
                <a:alphaModFix/>
              </a:blip>
              <a:srcRect b="0" l="0" r="0" t="0"/>
              <a:stretch/>
            </p:blipFill>
            <p:spPr>
              <a:xfrm>
                <a:off x="-1332" y="486"/>
                <a:ext cx="445" cy="45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434" name="Google Shape;434;p13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90" y="383"/>
              <a:ext cx="302" cy="31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35" name="Google Shape;435;p13"/>
            <p:cNvPicPr preferRelativeResize="0"/>
            <p:nvPr/>
          </p:nvPicPr>
          <p:blipFill rotWithShape="1">
            <a:blip r:embed="rId13">
              <a:alphaModFix/>
            </a:blip>
            <a:srcRect b="0" l="0" r="6838" t="8023"/>
            <a:stretch/>
          </p:blipFill>
          <p:spPr>
            <a:xfrm>
              <a:off x="80" y="3477"/>
              <a:ext cx="337" cy="3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36" name="Google Shape;436;p13"/>
          <p:cNvSpPr txBox="1"/>
          <p:nvPr/>
        </p:nvSpPr>
        <p:spPr>
          <a:xfrm>
            <a:off x="774846" y="1826033"/>
            <a:ext cx="158432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Calibri"/>
              <a:buNone/>
            </a:pPr>
            <a:r>
              <a:rPr b="0" i="0" lang="en-IN" sz="1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&lt;&lt; list your key partners here&gt;&gt;</a:t>
            </a:r>
            <a:endParaRPr/>
          </a:p>
        </p:txBody>
      </p:sp>
      <p:sp>
        <p:nvSpPr>
          <p:cNvPr id="437" name="Google Shape;437;p13"/>
          <p:cNvSpPr txBox="1"/>
          <p:nvPr/>
        </p:nvSpPr>
        <p:spPr>
          <a:xfrm>
            <a:off x="2748862" y="1815881"/>
            <a:ext cx="206971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Calibri"/>
              <a:buNone/>
            </a:pPr>
            <a:r>
              <a:rPr b="0" i="0" lang="en-IN" sz="1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&lt;&lt; list your key activities  here&gt;&gt;</a:t>
            </a:r>
            <a:endParaRPr/>
          </a:p>
        </p:txBody>
      </p:sp>
      <p:sp>
        <p:nvSpPr>
          <p:cNvPr id="438" name="Google Shape;438;p13"/>
          <p:cNvSpPr txBox="1"/>
          <p:nvPr/>
        </p:nvSpPr>
        <p:spPr>
          <a:xfrm>
            <a:off x="5226050" y="1837343"/>
            <a:ext cx="1797050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Calibri"/>
              <a:buNone/>
            </a:pPr>
            <a:r>
              <a:rPr b="0" i="0" lang="en-IN" sz="1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&lt;&lt; Insert your value proposition here&gt;&gt;</a:t>
            </a:r>
            <a:endParaRPr/>
          </a:p>
        </p:txBody>
      </p:sp>
      <p:sp>
        <p:nvSpPr>
          <p:cNvPr id="439" name="Google Shape;439;p13"/>
          <p:cNvSpPr txBox="1"/>
          <p:nvPr/>
        </p:nvSpPr>
        <p:spPr>
          <a:xfrm>
            <a:off x="7487964" y="1791581"/>
            <a:ext cx="2064212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Calibri"/>
              <a:buNone/>
            </a:pPr>
            <a:r>
              <a:rPr b="0" i="0" lang="en-IN" sz="1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&lt; how you plan to establish and manage the relationship between the customer and your brand here&gt;&gt;</a:t>
            </a:r>
            <a:endParaRPr/>
          </a:p>
        </p:txBody>
      </p:sp>
      <p:sp>
        <p:nvSpPr>
          <p:cNvPr id="440" name="Google Shape;440;p13"/>
          <p:cNvSpPr txBox="1"/>
          <p:nvPr/>
        </p:nvSpPr>
        <p:spPr>
          <a:xfrm>
            <a:off x="9978168" y="1850828"/>
            <a:ext cx="153352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Calibri"/>
              <a:buNone/>
            </a:pPr>
            <a:r>
              <a:rPr b="0" i="0" lang="en-IN" sz="1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&lt;&lt; target customer segments &gt;&gt;</a:t>
            </a:r>
            <a:endParaRPr/>
          </a:p>
        </p:txBody>
      </p:sp>
      <p:sp>
        <p:nvSpPr>
          <p:cNvPr id="441" name="Google Shape;441;p13"/>
          <p:cNvSpPr txBox="1"/>
          <p:nvPr/>
        </p:nvSpPr>
        <p:spPr>
          <a:xfrm>
            <a:off x="7487964" y="3797854"/>
            <a:ext cx="2064212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Calibri"/>
              <a:buNone/>
            </a:pPr>
            <a:r>
              <a:rPr b="0" i="0" lang="en-IN" sz="1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&lt;&lt; 1) how you plan to acquire customers, 2) how you plan to deliver your value proposition to them and 3) how you plan to communicate with your customers &gt;&gt;</a:t>
            </a:r>
            <a:endParaRPr/>
          </a:p>
        </p:txBody>
      </p:sp>
      <p:sp>
        <p:nvSpPr>
          <p:cNvPr id="442" name="Google Shape;442;p13"/>
          <p:cNvSpPr txBox="1"/>
          <p:nvPr/>
        </p:nvSpPr>
        <p:spPr>
          <a:xfrm>
            <a:off x="2748862" y="3838556"/>
            <a:ext cx="2069718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Calibri"/>
              <a:buNone/>
            </a:pPr>
            <a:r>
              <a:rPr b="0" i="0" lang="en-IN" sz="1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&lt;&lt; list the key resources available to you here&gt;&gt;</a:t>
            </a:r>
            <a:endParaRPr/>
          </a:p>
        </p:txBody>
      </p:sp>
      <p:sp>
        <p:nvSpPr>
          <p:cNvPr id="443" name="Google Shape;443;p13"/>
          <p:cNvSpPr txBox="1"/>
          <p:nvPr/>
        </p:nvSpPr>
        <p:spPr>
          <a:xfrm>
            <a:off x="1320126" y="5708412"/>
            <a:ext cx="3175000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Calibri"/>
              <a:buNone/>
            </a:pPr>
            <a:r>
              <a:rPr b="0" i="0" lang="en-IN" sz="1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&lt;&lt; Describe your cost structure here&gt;&gt;</a:t>
            </a:r>
            <a:endParaRPr/>
          </a:p>
        </p:txBody>
      </p:sp>
      <p:sp>
        <p:nvSpPr>
          <p:cNvPr id="444" name="Google Shape;444;p13"/>
          <p:cNvSpPr txBox="1"/>
          <p:nvPr/>
        </p:nvSpPr>
        <p:spPr>
          <a:xfrm>
            <a:off x="6824341" y="5645977"/>
            <a:ext cx="2949575" cy="276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Calibri"/>
              <a:buNone/>
            </a:pPr>
            <a:r>
              <a:rPr b="0" i="0" lang="en-IN" sz="1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&lt;&lt; Describe your revenue streams here&gt;&gt;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3" name="Google Shape;453;p14"/>
          <p:cNvGrpSpPr/>
          <p:nvPr/>
        </p:nvGrpSpPr>
        <p:grpSpPr>
          <a:xfrm>
            <a:off x="0" y="6347341"/>
            <a:ext cx="12192000" cy="510659"/>
            <a:chOff x="0" y="6347341"/>
            <a:chExt cx="12192000" cy="510659"/>
          </a:xfrm>
        </p:grpSpPr>
        <p:sp>
          <p:nvSpPr>
            <p:cNvPr id="454" name="Google Shape;454;p14"/>
            <p:cNvSpPr/>
            <p:nvPr/>
          </p:nvSpPr>
          <p:spPr>
            <a:xfrm>
              <a:off x="0" y="6374853"/>
              <a:ext cx="12192000" cy="483147"/>
            </a:xfrm>
            <a:prstGeom prst="rect">
              <a:avLst/>
            </a:prstGeom>
            <a:solidFill>
              <a:srgbClr val="3AF4D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5" name="Google Shape;455;p14"/>
            <p:cNvSpPr/>
            <p:nvPr/>
          </p:nvSpPr>
          <p:spPr>
            <a:xfrm flipH="1" rot="10800000">
              <a:off x="0" y="6347341"/>
              <a:ext cx="12192000" cy="4571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37740">
                  <a:srgbClr val="00B0F0"/>
                </a:gs>
                <a:gs pos="46000">
                  <a:srgbClr val="00B0F0"/>
                </a:gs>
                <a:gs pos="57000">
                  <a:srgbClr val="FFC000"/>
                </a:gs>
                <a:gs pos="74000">
                  <a:srgbClr val="FFC000"/>
                </a:gs>
                <a:gs pos="83000">
                  <a:srgbClr val="FFC000"/>
                </a:gs>
                <a:gs pos="100000">
                  <a:srgbClr val="FFC000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56" name="Google Shape;456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23-Jan-2025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457" name="Google Shape;457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Name of the Presenter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458" name="Google Shape;458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>
                <a:solidFill>
                  <a:schemeClr val="dk1"/>
                </a:solidFill>
              </a:rPr>
              <a:t>‹#›</a:t>
            </a:fld>
            <a:endParaRPr>
              <a:solidFill>
                <a:schemeClr val="dk1"/>
              </a:solidFill>
            </a:endParaRPr>
          </a:p>
        </p:txBody>
      </p:sp>
      <p:grpSp>
        <p:nvGrpSpPr>
          <p:cNvPr id="459" name="Google Shape;459;p14"/>
          <p:cNvGrpSpPr/>
          <p:nvPr/>
        </p:nvGrpSpPr>
        <p:grpSpPr>
          <a:xfrm>
            <a:off x="450775" y="170727"/>
            <a:ext cx="11072282" cy="441809"/>
            <a:chOff x="450775" y="170727"/>
            <a:chExt cx="11072282" cy="441809"/>
          </a:xfrm>
        </p:grpSpPr>
        <p:pic>
          <p:nvPicPr>
            <p:cNvPr id="460" name="Google Shape;460;p14"/>
            <p:cNvPicPr preferRelativeResize="0"/>
            <p:nvPr/>
          </p:nvPicPr>
          <p:blipFill rotWithShape="1">
            <a:blip r:embed="rId3">
              <a:alphaModFix/>
            </a:blip>
            <a:srcRect b="26057" l="0" r="0" t="27019"/>
            <a:stretch/>
          </p:blipFill>
          <p:spPr>
            <a:xfrm>
              <a:off x="450775" y="170727"/>
              <a:ext cx="941559" cy="44180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61" name="Google Shape;461;p14"/>
            <p:cNvSpPr txBox="1"/>
            <p:nvPr/>
          </p:nvSpPr>
          <p:spPr>
            <a:xfrm>
              <a:off x="4038600" y="209068"/>
              <a:ext cx="411480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IN" sz="12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Title of Idea</a:t>
              </a:r>
              <a:endParaRPr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grpSp>
          <p:nvGrpSpPr>
            <p:cNvPr id="462" name="Google Shape;462;p14"/>
            <p:cNvGrpSpPr/>
            <p:nvPr/>
          </p:nvGrpSpPr>
          <p:grpSpPr>
            <a:xfrm>
              <a:off x="11184543" y="285624"/>
              <a:ext cx="338514" cy="212015"/>
              <a:chOff x="521095" y="429142"/>
              <a:chExt cx="463644" cy="290385"/>
            </a:xfrm>
          </p:grpSpPr>
          <p:sp>
            <p:nvSpPr>
              <p:cNvPr id="463" name="Google Shape;463;p14"/>
              <p:cNvSpPr/>
              <p:nvPr/>
            </p:nvSpPr>
            <p:spPr>
              <a:xfrm>
                <a:off x="521095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79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79" y="7169"/>
                    </a:lnTo>
                    <a:lnTo>
                      <a:pt x="5273" y="3576"/>
                    </a:lnTo>
                    <a:lnTo>
                      <a:pt x="1679" y="1"/>
                    </a:lnTo>
                    <a:close/>
                  </a:path>
                </a:pathLst>
              </a:custGeom>
              <a:solidFill>
                <a:srgbClr val="0DE5CB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4" name="Google Shape;464;p14"/>
              <p:cNvSpPr/>
              <p:nvPr/>
            </p:nvSpPr>
            <p:spPr>
              <a:xfrm>
                <a:off x="771183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80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80" y="7169"/>
                    </a:lnTo>
                    <a:lnTo>
                      <a:pt x="5273" y="3576"/>
                    </a:lnTo>
                    <a:lnTo>
                      <a:pt x="16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465" name="Google Shape;465;p14"/>
          <p:cNvSpPr txBox="1"/>
          <p:nvPr/>
        </p:nvSpPr>
        <p:spPr>
          <a:xfrm>
            <a:off x="450774" y="900322"/>
            <a:ext cx="491370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2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Team</a:t>
            </a:r>
            <a:endParaRPr b="1" sz="24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66" name="Google Shape;466;p14"/>
          <p:cNvSpPr txBox="1"/>
          <p:nvPr/>
        </p:nvSpPr>
        <p:spPr>
          <a:xfrm>
            <a:off x="450774" y="6018926"/>
            <a:ext cx="8471125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IN" sz="900" u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Reference: </a:t>
            </a:r>
            <a:r>
              <a:rPr b="0"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Please write / cite the references used (If any) for this slide </a:t>
            </a:r>
            <a:r>
              <a:rPr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(Font: Verdana, Size: 09, Color</a:t>
            </a:r>
            <a:r>
              <a:rPr i="1" lang="en-IN" sz="900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: Black)</a:t>
            </a:r>
            <a:endParaRPr i="1" sz="2000">
              <a:solidFill>
                <a:srgbClr val="2B08BE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467" name="Google Shape;467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05066" y="209068"/>
            <a:ext cx="1136330" cy="360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68" name="Google Shape;468;p14"/>
          <p:cNvGraphicFramePr/>
          <p:nvPr/>
        </p:nvGraphicFramePr>
        <p:xfrm>
          <a:off x="457199" y="16002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{42E821E2-E72C-4BA5-9D0A-192C315D9D65}</a:tableStyleId>
              </a:tblPr>
              <a:tblGrid>
                <a:gridCol w="3385325"/>
                <a:gridCol w="2250050"/>
                <a:gridCol w="3082250"/>
                <a:gridCol w="2506900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IN" sz="1800" u="none" cap="none" strike="noStrike">
                          <a:solidFill>
                            <a:schemeClr val="lt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Name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IN" sz="1800">
                          <a:solidFill>
                            <a:schemeClr val="lt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Designation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IN" sz="1800">
                          <a:solidFill>
                            <a:schemeClr val="lt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Key Responsibility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IN" sz="1800">
                          <a:solidFill>
                            <a:schemeClr val="lt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Summary Key Skills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45725" marB="45725" marR="91450" marL="91450"/>
                </a:tc>
              </a:tr>
              <a:tr h="3962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7" name="Google Shape;477;p15"/>
          <p:cNvGrpSpPr/>
          <p:nvPr/>
        </p:nvGrpSpPr>
        <p:grpSpPr>
          <a:xfrm>
            <a:off x="0" y="6347341"/>
            <a:ext cx="12192000" cy="510659"/>
            <a:chOff x="0" y="6347341"/>
            <a:chExt cx="12192000" cy="510659"/>
          </a:xfrm>
        </p:grpSpPr>
        <p:sp>
          <p:nvSpPr>
            <p:cNvPr id="478" name="Google Shape;478;p15"/>
            <p:cNvSpPr/>
            <p:nvPr/>
          </p:nvSpPr>
          <p:spPr>
            <a:xfrm>
              <a:off x="0" y="6374853"/>
              <a:ext cx="12192000" cy="483147"/>
            </a:xfrm>
            <a:prstGeom prst="rect">
              <a:avLst/>
            </a:prstGeom>
            <a:solidFill>
              <a:srgbClr val="3AF4D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9" name="Google Shape;479;p15"/>
            <p:cNvSpPr/>
            <p:nvPr/>
          </p:nvSpPr>
          <p:spPr>
            <a:xfrm flipH="1" rot="10800000">
              <a:off x="0" y="6347341"/>
              <a:ext cx="12192000" cy="4571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37740">
                  <a:srgbClr val="00B0F0"/>
                </a:gs>
                <a:gs pos="46000">
                  <a:srgbClr val="00B0F0"/>
                </a:gs>
                <a:gs pos="57000">
                  <a:srgbClr val="FFC000"/>
                </a:gs>
                <a:gs pos="74000">
                  <a:srgbClr val="FFC000"/>
                </a:gs>
                <a:gs pos="83000">
                  <a:srgbClr val="FFC000"/>
                </a:gs>
                <a:gs pos="100000">
                  <a:srgbClr val="FFC000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80" name="Google Shape;480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23-Jan-2025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481" name="Google Shape;481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Name of the Presenter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482" name="Google Shape;482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>
                <a:solidFill>
                  <a:schemeClr val="dk1"/>
                </a:solidFill>
              </a:rPr>
              <a:t>‹#›</a:t>
            </a:fld>
            <a:endParaRPr>
              <a:solidFill>
                <a:schemeClr val="dk1"/>
              </a:solidFill>
            </a:endParaRPr>
          </a:p>
        </p:txBody>
      </p:sp>
      <p:grpSp>
        <p:nvGrpSpPr>
          <p:cNvPr id="483" name="Google Shape;483;p15"/>
          <p:cNvGrpSpPr/>
          <p:nvPr/>
        </p:nvGrpSpPr>
        <p:grpSpPr>
          <a:xfrm>
            <a:off x="450775" y="170727"/>
            <a:ext cx="11072282" cy="441809"/>
            <a:chOff x="450775" y="170727"/>
            <a:chExt cx="11072282" cy="441809"/>
          </a:xfrm>
        </p:grpSpPr>
        <p:pic>
          <p:nvPicPr>
            <p:cNvPr id="484" name="Google Shape;484;p15"/>
            <p:cNvPicPr preferRelativeResize="0"/>
            <p:nvPr/>
          </p:nvPicPr>
          <p:blipFill rotWithShape="1">
            <a:blip r:embed="rId3">
              <a:alphaModFix/>
            </a:blip>
            <a:srcRect b="26057" l="0" r="0" t="27019"/>
            <a:stretch/>
          </p:blipFill>
          <p:spPr>
            <a:xfrm>
              <a:off x="450775" y="170727"/>
              <a:ext cx="941559" cy="44180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85" name="Google Shape;485;p15"/>
            <p:cNvSpPr txBox="1"/>
            <p:nvPr/>
          </p:nvSpPr>
          <p:spPr>
            <a:xfrm>
              <a:off x="4038600" y="209068"/>
              <a:ext cx="411480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IN" sz="12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Title of Idea</a:t>
              </a:r>
              <a:endParaRPr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grpSp>
          <p:nvGrpSpPr>
            <p:cNvPr id="486" name="Google Shape;486;p15"/>
            <p:cNvGrpSpPr/>
            <p:nvPr/>
          </p:nvGrpSpPr>
          <p:grpSpPr>
            <a:xfrm>
              <a:off x="11184543" y="285624"/>
              <a:ext cx="338514" cy="212015"/>
              <a:chOff x="521095" y="429142"/>
              <a:chExt cx="463644" cy="290385"/>
            </a:xfrm>
          </p:grpSpPr>
          <p:sp>
            <p:nvSpPr>
              <p:cNvPr id="487" name="Google Shape;487;p15"/>
              <p:cNvSpPr/>
              <p:nvPr/>
            </p:nvSpPr>
            <p:spPr>
              <a:xfrm>
                <a:off x="521095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79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79" y="7169"/>
                    </a:lnTo>
                    <a:lnTo>
                      <a:pt x="5273" y="3576"/>
                    </a:lnTo>
                    <a:lnTo>
                      <a:pt x="1679" y="1"/>
                    </a:lnTo>
                    <a:close/>
                  </a:path>
                </a:pathLst>
              </a:custGeom>
              <a:solidFill>
                <a:srgbClr val="0DE5CB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8" name="Google Shape;488;p15"/>
              <p:cNvSpPr/>
              <p:nvPr/>
            </p:nvSpPr>
            <p:spPr>
              <a:xfrm>
                <a:off x="771183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80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80" y="7169"/>
                    </a:lnTo>
                    <a:lnTo>
                      <a:pt x="5273" y="3576"/>
                    </a:lnTo>
                    <a:lnTo>
                      <a:pt x="16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489" name="Google Shape;489;p15"/>
          <p:cNvSpPr txBox="1"/>
          <p:nvPr/>
        </p:nvSpPr>
        <p:spPr>
          <a:xfrm>
            <a:off x="450774" y="900322"/>
            <a:ext cx="1091636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2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Why do you want to come to GUIITAR Council?</a:t>
            </a:r>
            <a:endParaRPr b="1" sz="24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90" name="Google Shape;490;p15"/>
          <p:cNvSpPr txBox="1"/>
          <p:nvPr/>
        </p:nvSpPr>
        <p:spPr>
          <a:xfrm>
            <a:off x="450774" y="6018926"/>
            <a:ext cx="8471125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IN" sz="900" u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Reference: </a:t>
            </a:r>
            <a:r>
              <a:rPr b="0"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Please write / cite the references used (If any) for this slide </a:t>
            </a:r>
            <a:r>
              <a:rPr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(Font: Verdana, Size: 09, Color</a:t>
            </a:r>
            <a:r>
              <a:rPr i="1" lang="en-IN" sz="900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: Black)</a:t>
            </a:r>
            <a:endParaRPr i="1" sz="2000">
              <a:solidFill>
                <a:srgbClr val="2B08BE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491" name="Google Shape;491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05066" y="209068"/>
            <a:ext cx="1136330" cy="36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0" name="Google Shape;500;p16"/>
          <p:cNvGrpSpPr/>
          <p:nvPr/>
        </p:nvGrpSpPr>
        <p:grpSpPr>
          <a:xfrm>
            <a:off x="0" y="6347341"/>
            <a:ext cx="12192000" cy="510659"/>
            <a:chOff x="0" y="6347341"/>
            <a:chExt cx="12192000" cy="510659"/>
          </a:xfrm>
        </p:grpSpPr>
        <p:sp>
          <p:nvSpPr>
            <p:cNvPr id="501" name="Google Shape;501;p16"/>
            <p:cNvSpPr/>
            <p:nvPr/>
          </p:nvSpPr>
          <p:spPr>
            <a:xfrm>
              <a:off x="0" y="6374853"/>
              <a:ext cx="12192000" cy="483147"/>
            </a:xfrm>
            <a:prstGeom prst="rect">
              <a:avLst/>
            </a:prstGeom>
            <a:solidFill>
              <a:srgbClr val="3AF4D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2" name="Google Shape;502;p16"/>
            <p:cNvSpPr/>
            <p:nvPr/>
          </p:nvSpPr>
          <p:spPr>
            <a:xfrm flipH="1" rot="10800000">
              <a:off x="0" y="6347341"/>
              <a:ext cx="12192000" cy="4571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37740">
                  <a:srgbClr val="00B0F0"/>
                </a:gs>
                <a:gs pos="46000">
                  <a:srgbClr val="00B0F0"/>
                </a:gs>
                <a:gs pos="57000">
                  <a:srgbClr val="FFC000"/>
                </a:gs>
                <a:gs pos="74000">
                  <a:srgbClr val="FFC000"/>
                </a:gs>
                <a:gs pos="83000">
                  <a:srgbClr val="FFC000"/>
                </a:gs>
                <a:gs pos="100000">
                  <a:srgbClr val="FFC000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03" name="Google Shape;50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>
                <a:solidFill>
                  <a:schemeClr val="dk1"/>
                </a:solidFill>
              </a:rPr>
              <a:t>‹#›</a:t>
            </a:fld>
            <a:endParaRPr>
              <a:solidFill>
                <a:schemeClr val="dk1"/>
              </a:solidFill>
            </a:endParaRPr>
          </a:p>
        </p:txBody>
      </p:sp>
      <p:sp>
        <p:nvSpPr>
          <p:cNvPr id="504" name="Google Shape;504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23-Jan-2025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505" name="Google Shape;505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Name of the Presenter</a:t>
            </a:r>
            <a:endParaRPr>
              <a:solidFill>
                <a:schemeClr val="dk1"/>
              </a:solidFill>
            </a:endParaRPr>
          </a:p>
        </p:txBody>
      </p:sp>
      <p:grpSp>
        <p:nvGrpSpPr>
          <p:cNvPr id="506" name="Google Shape;506;p16"/>
          <p:cNvGrpSpPr/>
          <p:nvPr/>
        </p:nvGrpSpPr>
        <p:grpSpPr>
          <a:xfrm>
            <a:off x="450775" y="170727"/>
            <a:ext cx="3551249" cy="5467038"/>
            <a:chOff x="450775" y="170727"/>
            <a:chExt cx="3551249" cy="5467038"/>
          </a:xfrm>
        </p:grpSpPr>
        <p:sp>
          <p:nvSpPr>
            <p:cNvPr id="507" name="Google Shape;507;p16"/>
            <p:cNvSpPr txBox="1"/>
            <p:nvPr/>
          </p:nvSpPr>
          <p:spPr>
            <a:xfrm>
              <a:off x="838200" y="5146027"/>
              <a:ext cx="3163824" cy="4917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IN" sz="20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Thank You..</a:t>
              </a:r>
              <a:endParaRPr/>
            </a:p>
          </p:txBody>
        </p:sp>
        <p:pic>
          <p:nvPicPr>
            <p:cNvPr id="508" name="Google Shape;508;p16"/>
            <p:cNvPicPr preferRelativeResize="0"/>
            <p:nvPr/>
          </p:nvPicPr>
          <p:blipFill rotWithShape="1">
            <a:blip r:embed="rId3">
              <a:alphaModFix/>
            </a:blip>
            <a:srcRect b="26057" l="0" r="0" t="27019"/>
            <a:stretch/>
          </p:blipFill>
          <p:spPr>
            <a:xfrm>
              <a:off x="450775" y="170727"/>
              <a:ext cx="941559" cy="441809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509" name="Google Shape;509;p16"/>
            <p:cNvGrpSpPr/>
            <p:nvPr/>
          </p:nvGrpSpPr>
          <p:grpSpPr>
            <a:xfrm>
              <a:off x="450775" y="5338110"/>
              <a:ext cx="338514" cy="212015"/>
              <a:chOff x="521095" y="429142"/>
              <a:chExt cx="463644" cy="290385"/>
            </a:xfrm>
          </p:grpSpPr>
          <p:sp>
            <p:nvSpPr>
              <p:cNvPr id="510" name="Google Shape;510;p16"/>
              <p:cNvSpPr/>
              <p:nvPr/>
            </p:nvSpPr>
            <p:spPr>
              <a:xfrm>
                <a:off x="521095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79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79" y="7169"/>
                    </a:lnTo>
                    <a:lnTo>
                      <a:pt x="5273" y="3576"/>
                    </a:lnTo>
                    <a:lnTo>
                      <a:pt x="1679" y="1"/>
                    </a:lnTo>
                    <a:close/>
                  </a:path>
                </a:pathLst>
              </a:custGeom>
              <a:solidFill>
                <a:srgbClr val="0DE5CB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11" name="Google Shape;511;p16"/>
              <p:cNvSpPr/>
              <p:nvPr/>
            </p:nvSpPr>
            <p:spPr>
              <a:xfrm>
                <a:off x="771183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80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80" y="7169"/>
                    </a:lnTo>
                    <a:lnTo>
                      <a:pt x="5273" y="3576"/>
                    </a:lnTo>
                    <a:lnTo>
                      <a:pt x="16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pic>
        <p:nvPicPr>
          <p:cNvPr id="512" name="Google Shape;512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05066" y="209068"/>
            <a:ext cx="1136330" cy="36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2"/>
          <p:cNvGrpSpPr/>
          <p:nvPr/>
        </p:nvGrpSpPr>
        <p:grpSpPr>
          <a:xfrm>
            <a:off x="0" y="6347341"/>
            <a:ext cx="12192000" cy="510659"/>
            <a:chOff x="0" y="6347341"/>
            <a:chExt cx="12192000" cy="510659"/>
          </a:xfrm>
        </p:grpSpPr>
        <p:sp>
          <p:nvSpPr>
            <p:cNvPr id="114" name="Google Shape;114;p2"/>
            <p:cNvSpPr/>
            <p:nvPr/>
          </p:nvSpPr>
          <p:spPr>
            <a:xfrm>
              <a:off x="0" y="6374853"/>
              <a:ext cx="12192000" cy="483147"/>
            </a:xfrm>
            <a:prstGeom prst="rect">
              <a:avLst/>
            </a:prstGeom>
            <a:solidFill>
              <a:srgbClr val="3AF4D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2"/>
            <p:cNvSpPr/>
            <p:nvPr/>
          </p:nvSpPr>
          <p:spPr>
            <a:xfrm flipH="1" rot="10800000">
              <a:off x="0" y="6347341"/>
              <a:ext cx="12192000" cy="4571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37740">
                  <a:srgbClr val="00B0F0"/>
                </a:gs>
                <a:gs pos="46000">
                  <a:srgbClr val="00B0F0"/>
                </a:gs>
                <a:gs pos="57000">
                  <a:srgbClr val="FFC000"/>
                </a:gs>
                <a:gs pos="74000">
                  <a:srgbClr val="FFC000"/>
                </a:gs>
                <a:gs pos="83000">
                  <a:srgbClr val="FFC000"/>
                </a:gs>
                <a:gs pos="100000">
                  <a:srgbClr val="FFC000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6" name="Google Shape;116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23-Jan-2025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17" name="Google Shape;117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Name of the Presenter &amp; Department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18" name="Google Shape;118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>
                <a:solidFill>
                  <a:schemeClr val="dk1"/>
                </a:solidFill>
              </a:rPr>
              <a:t>‹#›</a:t>
            </a:fld>
            <a:endParaRPr>
              <a:solidFill>
                <a:schemeClr val="dk1"/>
              </a:solidFill>
            </a:endParaRPr>
          </a:p>
        </p:txBody>
      </p:sp>
      <p:grpSp>
        <p:nvGrpSpPr>
          <p:cNvPr id="119" name="Google Shape;119;p2"/>
          <p:cNvGrpSpPr/>
          <p:nvPr/>
        </p:nvGrpSpPr>
        <p:grpSpPr>
          <a:xfrm>
            <a:off x="450775" y="170727"/>
            <a:ext cx="11072282" cy="441809"/>
            <a:chOff x="450775" y="170727"/>
            <a:chExt cx="11072282" cy="441809"/>
          </a:xfrm>
        </p:grpSpPr>
        <p:pic>
          <p:nvPicPr>
            <p:cNvPr id="120" name="Google Shape;120;p2"/>
            <p:cNvPicPr preferRelativeResize="0"/>
            <p:nvPr/>
          </p:nvPicPr>
          <p:blipFill rotWithShape="1">
            <a:blip r:embed="rId3">
              <a:alphaModFix/>
            </a:blip>
            <a:srcRect b="26057" l="0" r="0" t="27019"/>
            <a:stretch/>
          </p:blipFill>
          <p:spPr>
            <a:xfrm>
              <a:off x="450775" y="170727"/>
              <a:ext cx="941559" cy="44180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1" name="Google Shape;121;p2"/>
            <p:cNvSpPr txBox="1"/>
            <p:nvPr/>
          </p:nvSpPr>
          <p:spPr>
            <a:xfrm>
              <a:off x="4038600" y="209068"/>
              <a:ext cx="411480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IN" sz="12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Title of Idea</a:t>
              </a:r>
              <a:endParaRPr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grpSp>
          <p:nvGrpSpPr>
            <p:cNvPr id="122" name="Google Shape;122;p2"/>
            <p:cNvGrpSpPr/>
            <p:nvPr/>
          </p:nvGrpSpPr>
          <p:grpSpPr>
            <a:xfrm>
              <a:off x="11184543" y="285624"/>
              <a:ext cx="338514" cy="212015"/>
              <a:chOff x="521095" y="429142"/>
              <a:chExt cx="463644" cy="290385"/>
            </a:xfrm>
          </p:grpSpPr>
          <p:sp>
            <p:nvSpPr>
              <p:cNvPr id="123" name="Google Shape;123;p2"/>
              <p:cNvSpPr/>
              <p:nvPr/>
            </p:nvSpPr>
            <p:spPr>
              <a:xfrm>
                <a:off x="521095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79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79" y="7169"/>
                    </a:lnTo>
                    <a:lnTo>
                      <a:pt x="5273" y="3576"/>
                    </a:lnTo>
                    <a:lnTo>
                      <a:pt x="1679" y="1"/>
                    </a:lnTo>
                    <a:close/>
                  </a:path>
                </a:pathLst>
              </a:custGeom>
              <a:solidFill>
                <a:srgbClr val="0DE5CB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4" name="Google Shape;124;p2"/>
              <p:cNvSpPr/>
              <p:nvPr/>
            </p:nvSpPr>
            <p:spPr>
              <a:xfrm>
                <a:off x="771183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80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80" y="7169"/>
                    </a:lnTo>
                    <a:lnTo>
                      <a:pt x="5273" y="3576"/>
                    </a:lnTo>
                    <a:lnTo>
                      <a:pt x="16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25" name="Google Shape;125;p2"/>
          <p:cNvSpPr txBox="1"/>
          <p:nvPr/>
        </p:nvSpPr>
        <p:spPr>
          <a:xfrm>
            <a:off x="450774" y="900322"/>
            <a:ext cx="49137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2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Elevator Pitch</a:t>
            </a:r>
            <a:endParaRPr b="1" sz="24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6" name="Google Shape;126;p2"/>
          <p:cNvSpPr txBox="1"/>
          <p:nvPr/>
        </p:nvSpPr>
        <p:spPr>
          <a:xfrm>
            <a:off x="450774" y="6018926"/>
            <a:ext cx="8471125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IN" sz="900" u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Reference: </a:t>
            </a:r>
            <a:r>
              <a:rPr b="0"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Please write / cite the references used (If any) for this slide </a:t>
            </a:r>
            <a:r>
              <a:rPr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(Font: Verdana, Size: 09, Color</a:t>
            </a:r>
            <a:r>
              <a:rPr i="1" lang="en-IN" sz="900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: Black)</a:t>
            </a:r>
            <a:endParaRPr i="1" sz="2000">
              <a:solidFill>
                <a:srgbClr val="2B08BE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7" name="Google Shape;127;p2"/>
          <p:cNvSpPr txBox="1"/>
          <p:nvPr/>
        </p:nvSpPr>
        <p:spPr>
          <a:xfrm>
            <a:off x="450774" y="1698638"/>
            <a:ext cx="11072400" cy="49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What are you doing which is solving a big problem in a better way than others…</a:t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28" name="Google Shape;128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05066" y="209068"/>
            <a:ext cx="1136330" cy="36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" name="Google Shape;137;p3"/>
          <p:cNvGrpSpPr/>
          <p:nvPr/>
        </p:nvGrpSpPr>
        <p:grpSpPr>
          <a:xfrm>
            <a:off x="0" y="6347341"/>
            <a:ext cx="12192000" cy="510659"/>
            <a:chOff x="0" y="6347341"/>
            <a:chExt cx="12192000" cy="510659"/>
          </a:xfrm>
        </p:grpSpPr>
        <p:sp>
          <p:nvSpPr>
            <p:cNvPr id="138" name="Google Shape;138;p3"/>
            <p:cNvSpPr/>
            <p:nvPr/>
          </p:nvSpPr>
          <p:spPr>
            <a:xfrm>
              <a:off x="0" y="6374853"/>
              <a:ext cx="12192000" cy="483147"/>
            </a:xfrm>
            <a:prstGeom prst="rect">
              <a:avLst/>
            </a:prstGeom>
            <a:solidFill>
              <a:srgbClr val="3AF4D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3"/>
            <p:cNvSpPr/>
            <p:nvPr/>
          </p:nvSpPr>
          <p:spPr>
            <a:xfrm flipH="1" rot="10800000">
              <a:off x="0" y="6347341"/>
              <a:ext cx="12192000" cy="4571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37740">
                  <a:srgbClr val="00B0F0"/>
                </a:gs>
                <a:gs pos="46000">
                  <a:srgbClr val="00B0F0"/>
                </a:gs>
                <a:gs pos="57000">
                  <a:srgbClr val="FFC000"/>
                </a:gs>
                <a:gs pos="74000">
                  <a:srgbClr val="FFC000"/>
                </a:gs>
                <a:gs pos="83000">
                  <a:srgbClr val="FFC000"/>
                </a:gs>
                <a:gs pos="100000">
                  <a:srgbClr val="FFC000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0" name="Google Shape;140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23-Jan-2025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41" name="Google Shape;141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Name of the Presenter &amp; Department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42" name="Google Shape;142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>
                <a:solidFill>
                  <a:schemeClr val="dk1"/>
                </a:solidFill>
              </a:rPr>
              <a:t>‹#›</a:t>
            </a:fld>
            <a:endParaRPr>
              <a:solidFill>
                <a:schemeClr val="dk1"/>
              </a:solidFill>
            </a:endParaRPr>
          </a:p>
        </p:txBody>
      </p:sp>
      <p:grpSp>
        <p:nvGrpSpPr>
          <p:cNvPr id="143" name="Google Shape;143;p3"/>
          <p:cNvGrpSpPr/>
          <p:nvPr/>
        </p:nvGrpSpPr>
        <p:grpSpPr>
          <a:xfrm>
            <a:off x="450775" y="170727"/>
            <a:ext cx="11072282" cy="441809"/>
            <a:chOff x="450775" y="170727"/>
            <a:chExt cx="11072282" cy="441809"/>
          </a:xfrm>
        </p:grpSpPr>
        <p:pic>
          <p:nvPicPr>
            <p:cNvPr id="144" name="Google Shape;144;p3"/>
            <p:cNvPicPr preferRelativeResize="0"/>
            <p:nvPr/>
          </p:nvPicPr>
          <p:blipFill rotWithShape="1">
            <a:blip r:embed="rId3">
              <a:alphaModFix/>
            </a:blip>
            <a:srcRect b="26057" l="0" r="0" t="27019"/>
            <a:stretch/>
          </p:blipFill>
          <p:spPr>
            <a:xfrm>
              <a:off x="450775" y="170727"/>
              <a:ext cx="941559" cy="44180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5" name="Google Shape;145;p3"/>
            <p:cNvSpPr txBox="1"/>
            <p:nvPr/>
          </p:nvSpPr>
          <p:spPr>
            <a:xfrm>
              <a:off x="4038600" y="209068"/>
              <a:ext cx="411480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IN" sz="12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Title of Idea</a:t>
              </a:r>
              <a:endParaRPr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grpSp>
          <p:nvGrpSpPr>
            <p:cNvPr id="146" name="Google Shape;146;p3"/>
            <p:cNvGrpSpPr/>
            <p:nvPr/>
          </p:nvGrpSpPr>
          <p:grpSpPr>
            <a:xfrm>
              <a:off x="11184543" y="285624"/>
              <a:ext cx="338514" cy="212015"/>
              <a:chOff x="521095" y="429142"/>
              <a:chExt cx="463644" cy="290385"/>
            </a:xfrm>
          </p:grpSpPr>
          <p:sp>
            <p:nvSpPr>
              <p:cNvPr id="147" name="Google Shape;147;p3"/>
              <p:cNvSpPr/>
              <p:nvPr/>
            </p:nvSpPr>
            <p:spPr>
              <a:xfrm>
                <a:off x="521095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79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79" y="7169"/>
                    </a:lnTo>
                    <a:lnTo>
                      <a:pt x="5273" y="3576"/>
                    </a:lnTo>
                    <a:lnTo>
                      <a:pt x="1679" y="1"/>
                    </a:lnTo>
                    <a:close/>
                  </a:path>
                </a:pathLst>
              </a:custGeom>
              <a:solidFill>
                <a:srgbClr val="0DE5CB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" name="Google Shape;148;p3"/>
              <p:cNvSpPr/>
              <p:nvPr/>
            </p:nvSpPr>
            <p:spPr>
              <a:xfrm>
                <a:off x="771183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80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80" y="7169"/>
                    </a:lnTo>
                    <a:lnTo>
                      <a:pt x="5273" y="3576"/>
                    </a:lnTo>
                    <a:lnTo>
                      <a:pt x="16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49" name="Google Shape;149;p3"/>
          <p:cNvSpPr txBox="1"/>
          <p:nvPr/>
        </p:nvSpPr>
        <p:spPr>
          <a:xfrm>
            <a:off x="450774" y="900322"/>
            <a:ext cx="491370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2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Problem/ Opportunity</a:t>
            </a:r>
            <a:endParaRPr b="1" sz="24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50" name="Google Shape;150;p3"/>
          <p:cNvSpPr txBox="1"/>
          <p:nvPr/>
        </p:nvSpPr>
        <p:spPr>
          <a:xfrm>
            <a:off x="450774" y="6018926"/>
            <a:ext cx="8471125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IN" sz="900" u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Reference: </a:t>
            </a:r>
            <a:r>
              <a:rPr b="0"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Please write / cite the references used (If any) for this slide </a:t>
            </a:r>
            <a:r>
              <a:rPr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(Font: Verdana, Size: 09, Color</a:t>
            </a:r>
            <a:r>
              <a:rPr i="1" lang="en-IN" sz="900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: Black)</a:t>
            </a:r>
            <a:endParaRPr i="1" sz="2000">
              <a:solidFill>
                <a:srgbClr val="2B08BE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51" name="Google Shape;151;p3"/>
          <p:cNvSpPr txBox="1"/>
          <p:nvPr/>
        </p:nvSpPr>
        <p:spPr>
          <a:xfrm>
            <a:off x="450774" y="1698638"/>
            <a:ext cx="11072283" cy="4917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What is the existing problem that you are trying to solve using your technology…</a:t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52" name="Google Shape;152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05066" y="209068"/>
            <a:ext cx="1136330" cy="36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oogle Shape;161;p4"/>
          <p:cNvGrpSpPr/>
          <p:nvPr/>
        </p:nvGrpSpPr>
        <p:grpSpPr>
          <a:xfrm>
            <a:off x="0" y="6347341"/>
            <a:ext cx="12192000" cy="510659"/>
            <a:chOff x="0" y="6347341"/>
            <a:chExt cx="12192000" cy="510659"/>
          </a:xfrm>
        </p:grpSpPr>
        <p:sp>
          <p:nvSpPr>
            <p:cNvPr id="162" name="Google Shape;162;p4"/>
            <p:cNvSpPr/>
            <p:nvPr/>
          </p:nvSpPr>
          <p:spPr>
            <a:xfrm>
              <a:off x="0" y="6374853"/>
              <a:ext cx="12192000" cy="483147"/>
            </a:xfrm>
            <a:prstGeom prst="rect">
              <a:avLst/>
            </a:prstGeom>
            <a:solidFill>
              <a:srgbClr val="3AF4D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4"/>
            <p:cNvSpPr/>
            <p:nvPr/>
          </p:nvSpPr>
          <p:spPr>
            <a:xfrm flipH="1" rot="10800000">
              <a:off x="0" y="6347341"/>
              <a:ext cx="12192000" cy="4571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37740">
                  <a:srgbClr val="00B0F0"/>
                </a:gs>
                <a:gs pos="46000">
                  <a:srgbClr val="00B0F0"/>
                </a:gs>
                <a:gs pos="57000">
                  <a:srgbClr val="FFC000"/>
                </a:gs>
                <a:gs pos="74000">
                  <a:srgbClr val="FFC000"/>
                </a:gs>
                <a:gs pos="83000">
                  <a:srgbClr val="FFC000"/>
                </a:gs>
                <a:gs pos="100000">
                  <a:srgbClr val="FFC000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64" name="Google Shape;164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23-Jan-2025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65" name="Google Shape;165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Name of the Presenter &amp; Department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66" name="Google Shape;166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>
                <a:solidFill>
                  <a:schemeClr val="dk1"/>
                </a:solidFill>
              </a:rPr>
              <a:t>‹#›</a:t>
            </a:fld>
            <a:endParaRPr>
              <a:solidFill>
                <a:schemeClr val="dk1"/>
              </a:solidFill>
            </a:endParaRPr>
          </a:p>
        </p:txBody>
      </p:sp>
      <p:grpSp>
        <p:nvGrpSpPr>
          <p:cNvPr id="167" name="Google Shape;167;p4"/>
          <p:cNvGrpSpPr/>
          <p:nvPr/>
        </p:nvGrpSpPr>
        <p:grpSpPr>
          <a:xfrm>
            <a:off x="450775" y="170727"/>
            <a:ext cx="11072282" cy="441809"/>
            <a:chOff x="450775" y="170727"/>
            <a:chExt cx="11072282" cy="441809"/>
          </a:xfrm>
        </p:grpSpPr>
        <p:pic>
          <p:nvPicPr>
            <p:cNvPr id="168" name="Google Shape;168;p4"/>
            <p:cNvPicPr preferRelativeResize="0"/>
            <p:nvPr/>
          </p:nvPicPr>
          <p:blipFill rotWithShape="1">
            <a:blip r:embed="rId3">
              <a:alphaModFix/>
            </a:blip>
            <a:srcRect b="26057" l="0" r="0" t="27019"/>
            <a:stretch/>
          </p:blipFill>
          <p:spPr>
            <a:xfrm>
              <a:off x="450775" y="170727"/>
              <a:ext cx="941559" cy="44180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9" name="Google Shape;169;p4"/>
            <p:cNvSpPr txBox="1"/>
            <p:nvPr/>
          </p:nvSpPr>
          <p:spPr>
            <a:xfrm>
              <a:off x="4038600" y="209068"/>
              <a:ext cx="411480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IN" sz="12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Title of Idea</a:t>
              </a:r>
              <a:endParaRPr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grpSp>
          <p:nvGrpSpPr>
            <p:cNvPr id="170" name="Google Shape;170;p4"/>
            <p:cNvGrpSpPr/>
            <p:nvPr/>
          </p:nvGrpSpPr>
          <p:grpSpPr>
            <a:xfrm>
              <a:off x="11184543" y="285624"/>
              <a:ext cx="338514" cy="212015"/>
              <a:chOff x="521095" y="429142"/>
              <a:chExt cx="463644" cy="290385"/>
            </a:xfrm>
          </p:grpSpPr>
          <p:sp>
            <p:nvSpPr>
              <p:cNvPr id="171" name="Google Shape;171;p4"/>
              <p:cNvSpPr/>
              <p:nvPr/>
            </p:nvSpPr>
            <p:spPr>
              <a:xfrm>
                <a:off x="521095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79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79" y="7169"/>
                    </a:lnTo>
                    <a:lnTo>
                      <a:pt x="5273" y="3576"/>
                    </a:lnTo>
                    <a:lnTo>
                      <a:pt x="1679" y="1"/>
                    </a:lnTo>
                    <a:close/>
                  </a:path>
                </a:pathLst>
              </a:custGeom>
              <a:solidFill>
                <a:srgbClr val="0DE5CB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2" name="Google Shape;172;p4"/>
              <p:cNvSpPr/>
              <p:nvPr/>
            </p:nvSpPr>
            <p:spPr>
              <a:xfrm>
                <a:off x="771183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80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80" y="7169"/>
                    </a:lnTo>
                    <a:lnTo>
                      <a:pt x="5273" y="3576"/>
                    </a:lnTo>
                    <a:lnTo>
                      <a:pt x="16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73" name="Google Shape;173;p4"/>
          <p:cNvSpPr txBox="1"/>
          <p:nvPr/>
        </p:nvSpPr>
        <p:spPr>
          <a:xfrm>
            <a:off x="450774" y="900322"/>
            <a:ext cx="491370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2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Solution</a:t>
            </a:r>
            <a:endParaRPr b="1" sz="24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74" name="Google Shape;174;p4"/>
          <p:cNvSpPr txBox="1"/>
          <p:nvPr/>
        </p:nvSpPr>
        <p:spPr>
          <a:xfrm>
            <a:off x="450774" y="6018926"/>
            <a:ext cx="8471125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IN" sz="900" u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Reference: </a:t>
            </a:r>
            <a:r>
              <a:rPr b="0"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Please write / cite the references used (If any) for this slide </a:t>
            </a:r>
            <a:r>
              <a:rPr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(Font: Verdana, Size: 09, Color</a:t>
            </a:r>
            <a:r>
              <a:rPr i="1" lang="en-IN" sz="900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: Black)</a:t>
            </a:r>
            <a:endParaRPr i="1" sz="2000">
              <a:solidFill>
                <a:srgbClr val="2B08BE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75" name="Google Shape;175;p4"/>
          <p:cNvSpPr txBox="1"/>
          <p:nvPr/>
        </p:nvSpPr>
        <p:spPr>
          <a:xfrm>
            <a:off x="450774" y="1698638"/>
            <a:ext cx="11072283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What is your solution to the problem?</a:t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76" name="Google Shape;176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05066" y="209068"/>
            <a:ext cx="1136330" cy="36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oogle Shape;185;p5"/>
          <p:cNvGrpSpPr/>
          <p:nvPr/>
        </p:nvGrpSpPr>
        <p:grpSpPr>
          <a:xfrm>
            <a:off x="0" y="6347341"/>
            <a:ext cx="12192000" cy="510659"/>
            <a:chOff x="0" y="6347341"/>
            <a:chExt cx="12192000" cy="510659"/>
          </a:xfrm>
        </p:grpSpPr>
        <p:sp>
          <p:nvSpPr>
            <p:cNvPr id="186" name="Google Shape;186;p5"/>
            <p:cNvSpPr/>
            <p:nvPr/>
          </p:nvSpPr>
          <p:spPr>
            <a:xfrm>
              <a:off x="0" y="6374853"/>
              <a:ext cx="12192000" cy="483147"/>
            </a:xfrm>
            <a:prstGeom prst="rect">
              <a:avLst/>
            </a:prstGeom>
            <a:solidFill>
              <a:srgbClr val="3AF4D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5"/>
            <p:cNvSpPr/>
            <p:nvPr/>
          </p:nvSpPr>
          <p:spPr>
            <a:xfrm flipH="1" rot="10800000">
              <a:off x="0" y="6347341"/>
              <a:ext cx="12192000" cy="4571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37740">
                  <a:srgbClr val="00B0F0"/>
                </a:gs>
                <a:gs pos="46000">
                  <a:srgbClr val="00B0F0"/>
                </a:gs>
                <a:gs pos="57000">
                  <a:srgbClr val="FFC000"/>
                </a:gs>
                <a:gs pos="74000">
                  <a:srgbClr val="FFC000"/>
                </a:gs>
                <a:gs pos="83000">
                  <a:srgbClr val="FFC000"/>
                </a:gs>
                <a:gs pos="100000">
                  <a:srgbClr val="FFC000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8" name="Google Shape;188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23-Jan-2025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89" name="Google Shape;189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Name of the Presenter &amp; Department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90" name="Google Shape;190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>
                <a:solidFill>
                  <a:schemeClr val="dk1"/>
                </a:solidFill>
              </a:rPr>
              <a:t>‹#›</a:t>
            </a:fld>
            <a:endParaRPr>
              <a:solidFill>
                <a:schemeClr val="dk1"/>
              </a:solidFill>
            </a:endParaRPr>
          </a:p>
        </p:txBody>
      </p:sp>
      <p:grpSp>
        <p:nvGrpSpPr>
          <p:cNvPr id="191" name="Google Shape;191;p5"/>
          <p:cNvGrpSpPr/>
          <p:nvPr/>
        </p:nvGrpSpPr>
        <p:grpSpPr>
          <a:xfrm>
            <a:off x="450775" y="170727"/>
            <a:ext cx="11072282" cy="441809"/>
            <a:chOff x="450775" y="170727"/>
            <a:chExt cx="11072282" cy="441809"/>
          </a:xfrm>
        </p:grpSpPr>
        <p:pic>
          <p:nvPicPr>
            <p:cNvPr id="192" name="Google Shape;192;p5"/>
            <p:cNvPicPr preferRelativeResize="0"/>
            <p:nvPr/>
          </p:nvPicPr>
          <p:blipFill rotWithShape="1">
            <a:blip r:embed="rId3">
              <a:alphaModFix/>
            </a:blip>
            <a:srcRect b="26057" l="0" r="0" t="27019"/>
            <a:stretch/>
          </p:blipFill>
          <p:spPr>
            <a:xfrm>
              <a:off x="450775" y="170727"/>
              <a:ext cx="941559" cy="44180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93" name="Google Shape;193;p5"/>
            <p:cNvSpPr txBox="1"/>
            <p:nvPr/>
          </p:nvSpPr>
          <p:spPr>
            <a:xfrm>
              <a:off x="4038600" y="209068"/>
              <a:ext cx="411480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IN" sz="12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Title of Idea</a:t>
              </a:r>
              <a:endParaRPr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grpSp>
          <p:nvGrpSpPr>
            <p:cNvPr id="194" name="Google Shape;194;p5"/>
            <p:cNvGrpSpPr/>
            <p:nvPr/>
          </p:nvGrpSpPr>
          <p:grpSpPr>
            <a:xfrm>
              <a:off x="11184543" y="285624"/>
              <a:ext cx="338514" cy="212015"/>
              <a:chOff x="521095" y="429142"/>
              <a:chExt cx="463644" cy="290385"/>
            </a:xfrm>
          </p:grpSpPr>
          <p:sp>
            <p:nvSpPr>
              <p:cNvPr id="195" name="Google Shape;195;p5"/>
              <p:cNvSpPr/>
              <p:nvPr/>
            </p:nvSpPr>
            <p:spPr>
              <a:xfrm>
                <a:off x="521095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79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79" y="7169"/>
                    </a:lnTo>
                    <a:lnTo>
                      <a:pt x="5273" y="3576"/>
                    </a:lnTo>
                    <a:lnTo>
                      <a:pt x="1679" y="1"/>
                    </a:lnTo>
                    <a:close/>
                  </a:path>
                </a:pathLst>
              </a:custGeom>
              <a:solidFill>
                <a:srgbClr val="0DE5CB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6" name="Google Shape;196;p5"/>
              <p:cNvSpPr/>
              <p:nvPr/>
            </p:nvSpPr>
            <p:spPr>
              <a:xfrm>
                <a:off x="771183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80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80" y="7169"/>
                    </a:lnTo>
                    <a:lnTo>
                      <a:pt x="5273" y="3576"/>
                    </a:lnTo>
                    <a:lnTo>
                      <a:pt x="16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97" name="Google Shape;197;p5"/>
          <p:cNvSpPr txBox="1"/>
          <p:nvPr/>
        </p:nvSpPr>
        <p:spPr>
          <a:xfrm>
            <a:off x="450774" y="900322"/>
            <a:ext cx="1099432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2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Description of Product/Process/Service</a:t>
            </a:r>
            <a:endParaRPr b="1" sz="24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98" name="Google Shape;198;p5"/>
          <p:cNvSpPr txBox="1"/>
          <p:nvPr/>
        </p:nvSpPr>
        <p:spPr>
          <a:xfrm>
            <a:off x="450774" y="6018926"/>
            <a:ext cx="8471125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IN" sz="900" u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Reference: </a:t>
            </a:r>
            <a:r>
              <a:rPr b="0"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Please write / cite the references used (If any) for this slide </a:t>
            </a:r>
            <a:r>
              <a:rPr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(Font: Verdana, Size: 09, Color</a:t>
            </a:r>
            <a:r>
              <a:rPr i="1" lang="en-IN" sz="900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: Black)</a:t>
            </a:r>
            <a:endParaRPr i="1" sz="2000">
              <a:solidFill>
                <a:srgbClr val="2B08BE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99" name="Google Shape;199;p5"/>
          <p:cNvSpPr txBox="1"/>
          <p:nvPr/>
        </p:nvSpPr>
        <p:spPr>
          <a:xfrm>
            <a:off x="450774" y="1698638"/>
            <a:ext cx="11072283" cy="24006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I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Explain how your product/service adds value</a:t>
            </a:r>
            <a:endParaRPr/>
          </a:p>
          <a:p>
            <a:pPr indent="-342900" lvl="0" marL="3429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I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Try and explain in layman terms</a:t>
            </a:r>
            <a:endParaRPr/>
          </a:p>
          <a:p>
            <a:pPr indent="-342900" lvl="0" marL="3429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I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Ideally, anyone reading this slide should understand it</a:t>
            </a:r>
            <a:endParaRPr/>
          </a:p>
          <a:p>
            <a:pPr indent="-342900" lvl="0" marL="3429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I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Share any pictures, videos or YouTube links or actual demo of your product</a:t>
            </a:r>
            <a:endParaRPr/>
          </a:p>
          <a:p>
            <a:pPr indent="-342900" lvl="0" marL="34290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I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Confidential, finer details are not required</a:t>
            </a:r>
            <a:endParaRPr/>
          </a:p>
        </p:txBody>
      </p:sp>
      <p:pic>
        <p:nvPicPr>
          <p:cNvPr id="200" name="Google Shape;200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05066" y="209068"/>
            <a:ext cx="1136330" cy="36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9" name="Google Shape;209;p6"/>
          <p:cNvGrpSpPr/>
          <p:nvPr/>
        </p:nvGrpSpPr>
        <p:grpSpPr>
          <a:xfrm>
            <a:off x="0" y="6347341"/>
            <a:ext cx="12192000" cy="510659"/>
            <a:chOff x="0" y="6347341"/>
            <a:chExt cx="12192000" cy="510659"/>
          </a:xfrm>
        </p:grpSpPr>
        <p:sp>
          <p:nvSpPr>
            <p:cNvPr id="210" name="Google Shape;210;p6"/>
            <p:cNvSpPr/>
            <p:nvPr/>
          </p:nvSpPr>
          <p:spPr>
            <a:xfrm>
              <a:off x="0" y="6374853"/>
              <a:ext cx="12192000" cy="483147"/>
            </a:xfrm>
            <a:prstGeom prst="rect">
              <a:avLst/>
            </a:prstGeom>
            <a:solidFill>
              <a:srgbClr val="3AF4D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6"/>
            <p:cNvSpPr/>
            <p:nvPr/>
          </p:nvSpPr>
          <p:spPr>
            <a:xfrm flipH="1" rot="10800000">
              <a:off x="0" y="6347341"/>
              <a:ext cx="12192000" cy="4571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37740">
                  <a:srgbClr val="00B0F0"/>
                </a:gs>
                <a:gs pos="46000">
                  <a:srgbClr val="00B0F0"/>
                </a:gs>
                <a:gs pos="57000">
                  <a:srgbClr val="FFC000"/>
                </a:gs>
                <a:gs pos="74000">
                  <a:srgbClr val="FFC000"/>
                </a:gs>
                <a:gs pos="83000">
                  <a:srgbClr val="FFC000"/>
                </a:gs>
                <a:gs pos="100000">
                  <a:srgbClr val="FFC000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2" name="Google Shape;21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23-Jan-2025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13" name="Google Shape;21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Name of the Presenter &amp; Department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14" name="Google Shape;21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>
                <a:solidFill>
                  <a:schemeClr val="dk1"/>
                </a:solidFill>
              </a:rPr>
              <a:t>‹#›</a:t>
            </a:fld>
            <a:endParaRPr>
              <a:solidFill>
                <a:schemeClr val="dk1"/>
              </a:solidFill>
            </a:endParaRPr>
          </a:p>
        </p:txBody>
      </p:sp>
      <p:grpSp>
        <p:nvGrpSpPr>
          <p:cNvPr id="215" name="Google Shape;215;p6"/>
          <p:cNvGrpSpPr/>
          <p:nvPr/>
        </p:nvGrpSpPr>
        <p:grpSpPr>
          <a:xfrm>
            <a:off x="450775" y="170727"/>
            <a:ext cx="11072282" cy="441809"/>
            <a:chOff x="450775" y="170727"/>
            <a:chExt cx="11072282" cy="441809"/>
          </a:xfrm>
        </p:grpSpPr>
        <p:pic>
          <p:nvPicPr>
            <p:cNvPr id="216" name="Google Shape;216;p6"/>
            <p:cNvPicPr preferRelativeResize="0"/>
            <p:nvPr/>
          </p:nvPicPr>
          <p:blipFill rotWithShape="1">
            <a:blip r:embed="rId3">
              <a:alphaModFix/>
            </a:blip>
            <a:srcRect b="26057" l="0" r="0" t="27019"/>
            <a:stretch/>
          </p:blipFill>
          <p:spPr>
            <a:xfrm>
              <a:off x="450775" y="170727"/>
              <a:ext cx="941559" cy="44180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17" name="Google Shape;217;p6"/>
            <p:cNvSpPr txBox="1"/>
            <p:nvPr/>
          </p:nvSpPr>
          <p:spPr>
            <a:xfrm>
              <a:off x="4038600" y="209068"/>
              <a:ext cx="411480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IN" sz="12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Title of Idea</a:t>
              </a:r>
              <a:endParaRPr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grpSp>
          <p:nvGrpSpPr>
            <p:cNvPr id="218" name="Google Shape;218;p6"/>
            <p:cNvGrpSpPr/>
            <p:nvPr/>
          </p:nvGrpSpPr>
          <p:grpSpPr>
            <a:xfrm>
              <a:off x="11184543" y="285624"/>
              <a:ext cx="338514" cy="212015"/>
              <a:chOff x="521095" y="429142"/>
              <a:chExt cx="463644" cy="290385"/>
            </a:xfrm>
          </p:grpSpPr>
          <p:sp>
            <p:nvSpPr>
              <p:cNvPr id="219" name="Google Shape;219;p6"/>
              <p:cNvSpPr/>
              <p:nvPr/>
            </p:nvSpPr>
            <p:spPr>
              <a:xfrm>
                <a:off x="521095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79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79" y="7169"/>
                    </a:lnTo>
                    <a:lnTo>
                      <a:pt x="5273" y="3576"/>
                    </a:lnTo>
                    <a:lnTo>
                      <a:pt x="1679" y="1"/>
                    </a:lnTo>
                    <a:close/>
                  </a:path>
                </a:pathLst>
              </a:custGeom>
              <a:solidFill>
                <a:srgbClr val="0DE5CB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0" name="Google Shape;220;p6"/>
              <p:cNvSpPr/>
              <p:nvPr/>
            </p:nvSpPr>
            <p:spPr>
              <a:xfrm>
                <a:off x="771183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80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80" y="7169"/>
                    </a:lnTo>
                    <a:lnTo>
                      <a:pt x="5273" y="3576"/>
                    </a:lnTo>
                    <a:lnTo>
                      <a:pt x="16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21" name="Google Shape;221;p6"/>
          <p:cNvSpPr txBox="1"/>
          <p:nvPr/>
        </p:nvSpPr>
        <p:spPr>
          <a:xfrm>
            <a:off x="450774" y="900322"/>
            <a:ext cx="491370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2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Value Proposition</a:t>
            </a:r>
            <a:endParaRPr b="1" sz="24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22" name="Google Shape;222;p6"/>
          <p:cNvSpPr txBox="1"/>
          <p:nvPr/>
        </p:nvSpPr>
        <p:spPr>
          <a:xfrm>
            <a:off x="450774" y="6018926"/>
            <a:ext cx="8471125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IN" sz="900" u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Reference: </a:t>
            </a:r>
            <a:r>
              <a:rPr b="0"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Please write / cite the references used (If any) for this slide </a:t>
            </a:r>
            <a:r>
              <a:rPr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(Font: Verdana, Size: 09, Color</a:t>
            </a:r>
            <a:r>
              <a:rPr i="1" lang="en-IN" sz="900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: Black)</a:t>
            </a:r>
            <a:endParaRPr i="1" sz="2000">
              <a:solidFill>
                <a:srgbClr val="2B08BE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23" name="Google Shape;223;p6"/>
          <p:cNvSpPr txBox="1"/>
          <p:nvPr/>
        </p:nvSpPr>
        <p:spPr>
          <a:xfrm>
            <a:off x="450774" y="1698638"/>
            <a:ext cx="11072283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What is so </a:t>
            </a:r>
            <a:r>
              <a:rPr b="1" lang="en-I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unique/novel</a:t>
            </a:r>
            <a:r>
              <a:rPr lang="en-I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about your product and why should customers buy your product?</a:t>
            </a:r>
            <a:endParaRPr/>
          </a:p>
        </p:txBody>
      </p:sp>
      <p:pic>
        <p:nvPicPr>
          <p:cNvPr id="224" name="Google Shape;224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05066" y="209068"/>
            <a:ext cx="1136330" cy="36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3" name="Google Shape;233;p7"/>
          <p:cNvGrpSpPr/>
          <p:nvPr/>
        </p:nvGrpSpPr>
        <p:grpSpPr>
          <a:xfrm>
            <a:off x="0" y="6347341"/>
            <a:ext cx="12192000" cy="510659"/>
            <a:chOff x="0" y="6347341"/>
            <a:chExt cx="12192000" cy="510659"/>
          </a:xfrm>
        </p:grpSpPr>
        <p:sp>
          <p:nvSpPr>
            <p:cNvPr id="234" name="Google Shape;234;p7"/>
            <p:cNvSpPr/>
            <p:nvPr/>
          </p:nvSpPr>
          <p:spPr>
            <a:xfrm>
              <a:off x="0" y="6374853"/>
              <a:ext cx="12192000" cy="483147"/>
            </a:xfrm>
            <a:prstGeom prst="rect">
              <a:avLst/>
            </a:prstGeom>
            <a:solidFill>
              <a:srgbClr val="3AF4D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7"/>
            <p:cNvSpPr/>
            <p:nvPr/>
          </p:nvSpPr>
          <p:spPr>
            <a:xfrm flipH="1" rot="10800000">
              <a:off x="0" y="6347341"/>
              <a:ext cx="12192000" cy="4571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37740">
                  <a:srgbClr val="00B0F0"/>
                </a:gs>
                <a:gs pos="46000">
                  <a:srgbClr val="00B0F0"/>
                </a:gs>
                <a:gs pos="57000">
                  <a:srgbClr val="FFC000"/>
                </a:gs>
                <a:gs pos="74000">
                  <a:srgbClr val="FFC000"/>
                </a:gs>
                <a:gs pos="83000">
                  <a:srgbClr val="FFC000"/>
                </a:gs>
                <a:gs pos="100000">
                  <a:srgbClr val="FFC000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36" name="Google Shape;236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23-Jan-2025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37" name="Google Shape;237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Name of the Presenter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38" name="Google Shape;238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>
                <a:solidFill>
                  <a:schemeClr val="dk1"/>
                </a:solidFill>
              </a:rPr>
              <a:t>‹#›</a:t>
            </a:fld>
            <a:endParaRPr>
              <a:solidFill>
                <a:schemeClr val="dk1"/>
              </a:solidFill>
            </a:endParaRPr>
          </a:p>
        </p:txBody>
      </p:sp>
      <p:grpSp>
        <p:nvGrpSpPr>
          <p:cNvPr id="239" name="Google Shape;239;p7"/>
          <p:cNvGrpSpPr/>
          <p:nvPr/>
        </p:nvGrpSpPr>
        <p:grpSpPr>
          <a:xfrm>
            <a:off x="450775" y="170727"/>
            <a:ext cx="11072282" cy="441809"/>
            <a:chOff x="450775" y="170727"/>
            <a:chExt cx="11072282" cy="441809"/>
          </a:xfrm>
        </p:grpSpPr>
        <p:pic>
          <p:nvPicPr>
            <p:cNvPr id="240" name="Google Shape;240;p7"/>
            <p:cNvPicPr preferRelativeResize="0"/>
            <p:nvPr/>
          </p:nvPicPr>
          <p:blipFill rotWithShape="1">
            <a:blip r:embed="rId3">
              <a:alphaModFix/>
            </a:blip>
            <a:srcRect b="26057" l="0" r="0" t="27019"/>
            <a:stretch/>
          </p:blipFill>
          <p:spPr>
            <a:xfrm>
              <a:off x="450775" y="170727"/>
              <a:ext cx="941559" cy="44180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41" name="Google Shape;241;p7"/>
            <p:cNvSpPr txBox="1"/>
            <p:nvPr/>
          </p:nvSpPr>
          <p:spPr>
            <a:xfrm>
              <a:off x="4038600" y="209068"/>
              <a:ext cx="411480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IN" sz="12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Title of Idea</a:t>
              </a:r>
              <a:endParaRPr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grpSp>
          <p:nvGrpSpPr>
            <p:cNvPr id="242" name="Google Shape;242;p7"/>
            <p:cNvGrpSpPr/>
            <p:nvPr/>
          </p:nvGrpSpPr>
          <p:grpSpPr>
            <a:xfrm>
              <a:off x="11184543" y="285624"/>
              <a:ext cx="338514" cy="212015"/>
              <a:chOff x="521095" y="429142"/>
              <a:chExt cx="463644" cy="290385"/>
            </a:xfrm>
          </p:grpSpPr>
          <p:sp>
            <p:nvSpPr>
              <p:cNvPr id="243" name="Google Shape;243;p7"/>
              <p:cNvSpPr/>
              <p:nvPr/>
            </p:nvSpPr>
            <p:spPr>
              <a:xfrm>
                <a:off x="521095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79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79" y="7169"/>
                    </a:lnTo>
                    <a:lnTo>
                      <a:pt x="5273" y="3576"/>
                    </a:lnTo>
                    <a:lnTo>
                      <a:pt x="1679" y="1"/>
                    </a:lnTo>
                    <a:close/>
                  </a:path>
                </a:pathLst>
              </a:custGeom>
              <a:solidFill>
                <a:srgbClr val="0DE5CB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4" name="Google Shape;244;p7"/>
              <p:cNvSpPr/>
              <p:nvPr/>
            </p:nvSpPr>
            <p:spPr>
              <a:xfrm>
                <a:off x="771183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80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80" y="7169"/>
                    </a:lnTo>
                    <a:lnTo>
                      <a:pt x="5273" y="3576"/>
                    </a:lnTo>
                    <a:lnTo>
                      <a:pt x="16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45" name="Google Shape;245;p7"/>
          <p:cNvSpPr txBox="1"/>
          <p:nvPr/>
        </p:nvSpPr>
        <p:spPr>
          <a:xfrm>
            <a:off x="450774" y="900322"/>
            <a:ext cx="491370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2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Customer Validation</a:t>
            </a:r>
            <a:endParaRPr b="1" sz="24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46" name="Google Shape;246;p7"/>
          <p:cNvSpPr txBox="1"/>
          <p:nvPr/>
        </p:nvSpPr>
        <p:spPr>
          <a:xfrm>
            <a:off x="450774" y="6018926"/>
            <a:ext cx="8471125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IN" sz="900" u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Reference: </a:t>
            </a:r>
            <a:r>
              <a:rPr b="0"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Please write / cite the references used (If any) for this slide </a:t>
            </a:r>
            <a:r>
              <a:rPr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(Font: Verdana, Size: 09, Color</a:t>
            </a:r>
            <a:r>
              <a:rPr i="1" lang="en-IN" sz="900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: Black)</a:t>
            </a:r>
            <a:endParaRPr i="1" sz="2000">
              <a:solidFill>
                <a:srgbClr val="2B08BE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47" name="Google Shape;247;p7"/>
          <p:cNvSpPr txBox="1"/>
          <p:nvPr/>
        </p:nvSpPr>
        <p:spPr>
          <a:xfrm>
            <a:off x="450774" y="1698638"/>
            <a:ext cx="11072283" cy="4917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0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What have you done to validate your value proposition? </a:t>
            </a:r>
            <a:endParaRPr sz="20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248" name="Google Shape;248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05066" y="209068"/>
            <a:ext cx="1136330" cy="36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7" name="Google Shape;257;p8"/>
          <p:cNvGrpSpPr/>
          <p:nvPr/>
        </p:nvGrpSpPr>
        <p:grpSpPr>
          <a:xfrm>
            <a:off x="0" y="6347341"/>
            <a:ext cx="12192000" cy="510659"/>
            <a:chOff x="0" y="6347341"/>
            <a:chExt cx="12192000" cy="510659"/>
          </a:xfrm>
        </p:grpSpPr>
        <p:sp>
          <p:nvSpPr>
            <p:cNvPr id="258" name="Google Shape;258;p8"/>
            <p:cNvSpPr/>
            <p:nvPr/>
          </p:nvSpPr>
          <p:spPr>
            <a:xfrm>
              <a:off x="0" y="6374853"/>
              <a:ext cx="12192000" cy="483147"/>
            </a:xfrm>
            <a:prstGeom prst="rect">
              <a:avLst/>
            </a:prstGeom>
            <a:solidFill>
              <a:srgbClr val="3AF4D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8"/>
            <p:cNvSpPr/>
            <p:nvPr/>
          </p:nvSpPr>
          <p:spPr>
            <a:xfrm flipH="1" rot="10800000">
              <a:off x="0" y="6347341"/>
              <a:ext cx="12192000" cy="4571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37740">
                  <a:srgbClr val="00B0F0"/>
                </a:gs>
                <a:gs pos="46000">
                  <a:srgbClr val="00B0F0"/>
                </a:gs>
                <a:gs pos="57000">
                  <a:srgbClr val="FFC000"/>
                </a:gs>
                <a:gs pos="74000">
                  <a:srgbClr val="FFC000"/>
                </a:gs>
                <a:gs pos="83000">
                  <a:srgbClr val="FFC000"/>
                </a:gs>
                <a:gs pos="100000">
                  <a:srgbClr val="FFC000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0" name="Google Shape;260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23-Jan-2025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61" name="Google Shape;261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Name of the Presenter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62" name="Google Shape;262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>
                <a:solidFill>
                  <a:schemeClr val="dk1"/>
                </a:solidFill>
              </a:rPr>
              <a:t>‹#›</a:t>
            </a:fld>
            <a:endParaRPr>
              <a:solidFill>
                <a:schemeClr val="dk1"/>
              </a:solidFill>
            </a:endParaRPr>
          </a:p>
        </p:txBody>
      </p:sp>
      <p:grpSp>
        <p:nvGrpSpPr>
          <p:cNvPr id="263" name="Google Shape;263;p8"/>
          <p:cNvGrpSpPr/>
          <p:nvPr/>
        </p:nvGrpSpPr>
        <p:grpSpPr>
          <a:xfrm>
            <a:off x="450775" y="170727"/>
            <a:ext cx="11072282" cy="441809"/>
            <a:chOff x="450775" y="170727"/>
            <a:chExt cx="11072282" cy="441809"/>
          </a:xfrm>
        </p:grpSpPr>
        <p:pic>
          <p:nvPicPr>
            <p:cNvPr id="264" name="Google Shape;264;p8"/>
            <p:cNvPicPr preferRelativeResize="0"/>
            <p:nvPr/>
          </p:nvPicPr>
          <p:blipFill rotWithShape="1">
            <a:blip r:embed="rId3">
              <a:alphaModFix/>
            </a:blip>
            <a:srcRect b="26057" l="0" r="0" t="27019"/>
            <a:stretch/>
          </p:blipFill>
          <p:spPr>
            <a:xfrm>
              <a:off x="450775" y="170727"/>
              <a:ext cx="941559" cy="44180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65" name="Google Shape;265;p8"/>
            <p:cNvSpPr txBox="1"/>
            <p:nvPr/>
          </p:nvSpPr>
          <p:spPr>
            <a:xfrm>
              <a:off x="4038600" y="209068"/>
              <a:ext cx="411480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IN" sz="12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Title of Idea</a:t>
              </a:r>
              <a:endParaRPr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grpSp>
          <p:nvGrpSpPr>
            <p:cNvPr id="266" name="Google Shape;266;p8"/>
            <p:cNvGrpSpPr/>
            <p:nvPr/>
          </p:nvGrpSpPr>
          <p:grpSpPr>
            <a:xfrm>
              <a:off x="11184543" y="285624"/>
              <a:ext cx="338514" cy="212015"/>
              <a:chOff x="521095" y="429142"/>
              <a:chExt cx="463644" cy="290385"/>
            </a:xfrm>
          </p:grpSpPr>
          <p:sp>
            <p:nvSpPr>
              <p:cNvPr id="267" name="Google Shape;267;p8"/>
              <p:cNvSpPr/>
              <p:nvPr/>
            </p:nvSpPr>
            <p:spPr>
              <a:xfrm>
                <a:off x="521095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79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79" y="7169"/>
                    </a:lnTo>
                    <a:lnTo>
                      <a:pt x="5273" y="3576"/>
                    </a:lnTo>
                    <a:lnTo>
                      <a:pt x="1679" y="1"/>
                    </a:lnTo>
                    <a:close/>
                  </a:path>
                </a:pathLst>
              </a:custGeom>
              <a:solidFill>
                <a:srgbClr val="0DE5CB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8" name="Google Shape;268;p8"/>
              <p:cNvSpPr/>
              <p:nvPr/>
            </p:nvSpPr>
            <p:spPr>
              <a:xfrm>
                <a:off x="771183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80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80" y="7169"/>
                    </a:lnTo>
                    <a:lnTo>
                      <a:pt x="5273" y="3576"/>
                    </a:lnTo>
                    <a:lnTo>
                      <a:pt x="16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69" name="Google Shape;269;p8"/>
          <p:cNvSpPr txBox="1"/>
          <p:nvPr/>
        </p:nvSpPr>
        <p:spPr>
          <a:xfrm>
            <a:off x="450774" y="900322"/>
            <a:ext cx="491370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2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Market Opportunity</a:t>
            </a:r>
            <a:endParaRPr b="1" sz="24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70" name="Google Shape;270;p8"/>
          <p:cNvSpPr txBox="1"/>
          <p:nvPr/>
        </p:nvSpPr>
        <p:spPr>
          <a:xfrm>
            <a:off x="450774" y="6018926"/>
            <a:ext cx="8471125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IN" sz="900" u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Reference: </a:t>
            </a:r>
            <a:r>
              <a:rPr b="0"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Please write / cite the references used (If any) for this slide </a:t>
            </a:r>
            <a:r>
              <a:rPr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(Font: Verdana, Size: 09, Color</a:t>
            </a:r>
            <a:r>
              <a:rPr i="1" lang="en-IN" sz="900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: Black)</a:t>
            </a:r>
            <a:endParaRPr i="1" sz="2000">
              <a:solidFill>
                <a:srgbClr val="2B08BE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71" name="Google Shape;271;p8"/>
          <p:cNvSpPr txBox="1"/>
          <p:nvPr/>
        </p:nvSpPr>
        <p:spPr>
          <a:xfrm>
            <a:off x="450774" y="1698638"/>
            <a:ext cx="11072283" cy="2031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Define Your Market: What business/space you are in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Total Market Size: Dollar Size, Your Place/Niche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Customers: Clearly define exactly who you serve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Macro Trends &amp; Insights</a:t>
            </a:r>
            <a:endParaRPr/>
          </a:p>
        </p:txBody>
      </p:sp>
      <p:pic>
        <p:nvPicPr>
          <p:cNvPr id="272" name="Google Shape;272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05066" y="209068"/>
            <a:ext cx="1136330" cy="36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1" name="Google Shape;281;p9"/>
          <p:cNvGrpSpPr/>
          <p:nvPr/>
        </p:nvGrpSpPr>
        <p:grpSpPr>
          <a:xfrm>
            <a:off x="0" y="6347341"/>
            <a:ext cx="12192000" cy="510659"/>
            <a:chOff x="0" y="6347341"/>
            <a:chExt cx="12192000" cy="510659"/>
          </a:xfrm>
        </p:grpSpPr>
        <p:sp>
          <p:nvSpPr>
            <p:cNvPr id="282" name="Google Shape;282;p9"/>
            <p:cNvSpPr/>
            <p:nvPr/>
          </p:nvSpPr>
          <p:spPr>
            <a:xfrm>
              <a:off x="0" y="6374853"/>
              <a:ext cx="12192000" cy="483147"/>
            </a:xfrm>
            <a:prstGeom prst="rect">
              <a:avLst/>
            </a:prstGeom>
            <a:solidFill>
              <a:srgbClr val="3AF4D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p9"/>
            <p:cNvSpPr/>
            <p:nvPr/>
          </p:nvSpPr>
          <p:spPr>
            <a:xfrm flipH="1" rot="10800000">
              <a:off x="0" y="6347341"/>
              <a:ext cx="12192000" cy="4571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37740">
                  <a:srgbClr val="00B0F0"/>
                </a:gs>
                <a:gs pos="46000">
                  <a:srgbClr val="00B0F0"/>
                </a:gs>
                <a:gs pos="57000">
                  <a:srgbClr val="FFC000"/>
                </a:gs>
                <a:gs pos="74000">
                  <a:srgbClr val="FFC000"/>
                </a:gs>
                <a:gs pos="83000">
                  <a:srgbClr val="FFC000"/>
                </a:gs>
                <a:gs pos="100000">
                  <a:srgbClr val="FFC000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84" name="Google Shape;284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23-Jan-2025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85" name="Google Shape;285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IN">
                <a:solidFill>
                  <a:schemeClr val="dk1"/>
                </a:solidFill>
              </a:rPr>
              <a:t>Name of the Presenter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86" name="Google Shape;286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>
                <a:solidFill>
                  <a:schemeClr val="dk1"/>
                </a:solidFill>
              </a:rPr>
              <a:t>‹#›</a:t>
            </a:fld>
            <a:endParaRPr>
              <a:solidFill>
                <a:schemeClr val="dk1"/>
              </a:solidFill>
            </a:endParaRPr>
          </a:p>
        </p:txBody>
      </p:sp>
      <p:grpSp>
        <p:nvGrpSpPr>
          <p:cNvPr id="287" name="Google Shape;287;p9"/>
          <p:cNvGrpSpPr/>
          <p:nvPr/>
        </p:nvGrpSpPr>
        <p:grpSpPr>
          <a:xfrm>
            <a:off x="450775" y="170727"/>
            <a:ext cx="11072282" cy="441809"/>
            <a:chOff x="450775" y="170727"/>
            <a:chExt cx="11072282" cy="441809"/>
          </a:xfrm>
        </p:grpSpPr>
        <p:pic>
          <p:nvPicPr>
            <p:cNvPr id="288" name="Google Shape;288;p9"/>
            <p:cNvPicPr preferRelativeResize="0"/>
            <p:nvPr/>
          </p:nvPicPr>
          <p:blipFill rotWithShape="1">
            <a:blip r:embed="rId3">
              <a:alphaModFix/>
            </a:blip>
            <a:srcRect b="26057" l="0" r="0" t="27019"/>
            <a:stretch/>
          </p:blipFill>
          <p:spPr>
            <a:xfrm>
              <a:off x="450775" y="170727"/>
              <a:ext cx="941559" cy="44180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89" name="Google Shape;289;p9"/>
            <p:cNvSpPr txBox="1"/>
            <p:nvPr/>
          </p:nvSpPr>
          <p:spPr>
            <a:xfrm>
              <a:off x="4038600" y="209068"/>
              <a:ext cx="411480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IN" sz="12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Title of Idea</a:t>
              </a:r>
              <a:endParaRPr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grpSp>
          <p:nvGrpSpPr>
            <p:cNvPr id="290" name="Google Shape;290;p9"/>
            <p:cNvGrpSpPr/>
            <p:nvPr/>
          </p:nvGrpSpPr>
          <p:grpSpPr>
            <a:xfrm>
              <a:off x="11184543" y="285624"/>
              <a:ext cx="338514" cy="212015"/>
              <a:chOff x="521095" y="429142"/>
              <a:chExt cx="463644" cy="290385"/>
            </a:xfrm>
          </p:grpSpPr>
          <p:sp>
            <p:nvSpPr>
              <p:cNvPr id="291" name="Google Shape;291;p9"/>
              <p:cNvSpPr/>
              <p:nvPr/>
            </p:nvSpPr>
            <p:spPr>
              <a:xfrm>
                <a:off x="521095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79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79" y="7169"/>
                    </a:lnTo>
                    <a:lnTo>
                      <a:pt x="5273" y="3576"/>
                    </a:lnTo>
                    <a:lnTo>
                      <a:pt x="1679" y="1"/>
                    </a:lnTo>
                    <a:close/>
                  </a:path>
                </a:pathLst>
              </a:custGeom>
              <a:solidFill>
                <a:srgbClr val="0DE5CB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2" name="Google Shape;292;p9"/>
              <p:cNvSpPr/>
              <p:nvPr/>
            </p:nvSpPr>
            <p:spPr>
              <a:xfrm>
                <a:off x="771183" y="429142"/>
                <a:ext cx="213556" cy="290385"/>
              </a:xfrm>
              <a:custGeom>
                <a:rect b="b" l="l" r="r" t="t"/>
                <a:pathLst>
                  <a:path extrusionOk="0" h="7170" w="5273">
                    <a:moveTo>
                      <a:pt x="1680" y="1"/>
                    </a:moveTo>
                    <a:lnTo>
                      <a:pt x="0" y="1680"/>
                    </a:lnTo>
                    <a:lnTo>
                      <a:pt x="1914" y="3576"/>
                    </a:lnTo>
                    <a:lnTo>
                      <a:pt x="0" y="5490"/>
                    </a:lnTo>
                    <a:lnTo>
                      <a:pt x="1680" y="7169"/>
                    </a:lnTo>
                    <a:lnTo>
                      <a:pt x="5273" y="3576"/>
                    </a:lnTo>
                    <a:lnTo>
                      <a:pt x="168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121900" lIns="121900" spcFirstLastPara="1" rIns="121900" wrap="square" tIns="1219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67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93" name="Google Shape;293;p9"/>
          <p:cNvSpPr txBox="1"/>
          <p:nvPr/>
        </p:nvSpPr>
        <p:spPr>
          <a:xfrm>
            <a:off x="450774" y="900322"/>
            <a:ext cx="491370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IN" sz="2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Revenue Model</a:t>
            </a:r>
            <a:endParaRPr b="1" sz="24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94" name="Google Shape;294;p9"/>
          <p:cNvSpPr txBox="1"/>
          <p:nvPr/>
        </p:nvSpPr>
        <p:spPr>
          <a:xfrm>
            <a:off x="450774" y="6018926"/>
            <a:ext cx="8471125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IN" sz="900" u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Reference: </a:t>
            </a:r>
            <a:r>
              <a:rPr b="0"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Please write / cite the references used (If any) for this slide </a:t>
            </a:r>
            <a:r>
              <a:rPr i="1" lang="en-IN" sz="900" u="none" strike="noStrike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(Font: Verdana, Size: 09, Color</a:t>
            </a:r>
            <a:r>
              <a:rPr i="1" lang="en-IN" sz="900">
                <a:solidFill>
                  <a:srgbClr val="2B08BE"/>
                </a:solidFill>
                <a:latin typeface="Verdana"/>
                <a:ea typeface="Verdana"/>
                <a:cs typeface="Verdana"/>
                <a:sym typeface="Verdana"/>
              </a:rPr>
              <a:t>: Black)</a:t>
            </a:r>
            <a:endParaRPr i="1" sz="2000">
              <a:solidFill>
                <a:srgbClr val="2B08BE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95" name="Google Shape;295;p9"/>
          <p:cNvSpPr txBox="1"/>
          <p:nvPr/>
        </p:nvSpPr>
        <p:spPr>
          <a:xfrm>
            <a:off x="450774" y="1698638"/>
            <a:ext cx="11072283" cy="25853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Who is your primary customer &amp; how do you make money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What is the pricing / model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Revenue and # of customers to date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Show basic math on revenues and conversion rates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8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Life-time value of an average Customer (How many months, how many dollars?)</a:t>
            </a:r>
            <a:endParaRPr/>
          </a:p>
        </p:txBody>
      </p:sp>
      <p:pic>
        <p:nvPicPr>
          <p:cNvPr id="296" name="Google Shape;296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05066" y="209068"/>
            <a:ext cx="1136330" cy="36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2021-10-26T04:13:36Z</dcterms:created>
  <dc:creator>Koppula Santhosh Kumar</dc:creator>
</cp:coreProperties>
</file>