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25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ll Sans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D4mNpcAjJxGLP1weKs/cdi5Yw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42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7"/>
          <p:cNvSpPr txBox="1"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Gill Sans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body" idx="1"/>
          </p:nvPr>
        </p:nvSpPr>
        <p:spPr>
          <a:xfrm>
            <a:off x="610197" y="1600647"/>
            <a:ext cx="10971609" cy="452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body" idx="1"/>
          </p:nvPr>
        </p:nvSpPr>
        <p:spPr>
          <a:xfrm>
            <a:off x="962919" y="2906614"/>
            <a:ext cx="103629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3"/>
              <a:buFont typeface="Gill Sans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Gill Sans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0"/>
          <p:cNvSpPr txBox="1"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body" idx="1"/>
          </p:nvPr>
        </p:nvSpPr>
        <p:spPr>
          <a:xfrm>
            <a:off x="610197" y="1600647"/>
            <a:ext cx="5414367" cy="452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body" idx="2"/>
          </p:nvPr>
        </p:nvSpPr>
        <p:spPr>
          <a:xfrm>
            <a:off x="6167439" y="1600647"/>
            <a:ext cx="5414367" cy="452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 txBox="1"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3"/>
              <a:buFont typeface="Gill Sans"/>
              <a:buNone/>
              <a:defRPr sz="17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Gill Sans"/>
              <a:buNone/>
              <a:defRPr sz="1467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body" idx="2"/>
          </p:nvPr>
        </p:nvSpPr>
        <p:spPr>
          <a:xfrm>
            <a:off x="610196" y="2174379"/>
            <a:ext cx="5386091" cy="39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body" idx="3"/>
          </p:nvPr>
        </p:nvSpPr>
        <p:spPr>
          <a:xfrm>
            <a:off x="6192741" y="1534791"/>
            <a:ext cx="5389065" cy="63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b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3"/>
              <a:buFont typeface="Gill Sans"/>
              <a:buNone/>
              <a:defRPr sz="17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Gill Sans"/>
              <a:buNone/>
              <a:defRPr sz="1467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Gill Sans"/>
              <a:buNone/>
              <a:defRPr sz="13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body" idx="4"/>
          </p:nvPr>
        </p:nvSpPr>
        <p:spPr>
          <a:xfrm>
            <a:off x="6192741" y="2174379"/>
            <a:ext cx="5389065" cy="39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2"/>
          <p:cNvSpPr txBox="1"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4"/>
          <p:cNvSpPr txBox="1"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3" name="Google Shape;113;p54"/>
          <p:cNvSpPr txBox="1">
            <a:spLocks noGrp="1"/>
          </p:cNvSpPr>
          <p:nvPr>
            <p:ph type="body" idx="1"/>
          </p:nvPr>
        </p:nvSpPr>
        <p:spPr>
          <a:xfrm>
            <a:off x="4766965" y="273472"/>
            <a:ext cx="6814840" cy="585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body" idx="2"/>
          </p:nvPr>
        </p:nvSpPr>
        <p:spPr>
          <a:xfrm>
            <a:off x="610197" y="1435449"/>
            <a:ext cx="4010919" cy="469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Gill Sans"/>
              <a:buNone/>
              <a:defRPr sz="1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5"/>
          <p:cNvSpPr txBox="1">
            <a:spLocks noGrp="1"/>
          </p:cNvSpPr>
          <p:nvPr>
            <p:ph type="title"/>
          </p:nvPr>
        </p:nvSpPr>
        <p:spPr>
          <a:xfrm>
            <a:off x="2390181" y="4800824"/>
            <a:ext cx="7314903" cy="56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Google Shape;117;p55"/>
          <p:cNvSpPr>
            <a:spLocks noGrp="1"/>
          </p:cNvSpPr>
          <p:nvPr>
            <p:ph type="pic" idx="2"/>
          </p:nvPr>
        </p:nvSpPr>
        <p:spPr>
          <a:xfrm>
            <a:off x="2390181" y="612801"/>
            <a:ext cx="7314903" cy="4114353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55"/>
          <p:cNvSpPr txBox="1">
            <a:spLocks noGrp="1"/>
          </p:cNvSpPr>
          <p:nvPr>
            <p:ph type="body" idx="1"/>
          </p:nvPr>
        </p:nvSpPr>
        <p:spPr>
          <a:xfrm>
            <a:off x="2390181" y="5367859"/>
            <a:ext cx="7314903" cy="8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Gill Sans"/>
              <a:buNone/>
              <a:defRPr sz="1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6"/>
          <p:cNvSpPr txBox="1"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Google Shape;121;p56"/>
          <p:cNvSpPr txBox="1">
            <a:spLocks noGrp="1"/>
          </p:cNvSpPr>
          <p:nvPr>
            <p:ph type="body" idx="1"/>
          </p:nvPr>
        </p:nvSpPr>
        <p:spPr>
          <a:xfrm rot="5400000">
            <a:off x="3833442" y="-1622598"/>
            <a:ext cx="4525119" cy="1097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7"/>
          <p:cNvSpPr txBox="1">
            <a:spLocks noGrp="1"/>
          </p:cNvSpPr>
          <p:nvPr>
            <p:ph type="title"/>
          </p:nvPr>
        </p:nvSpPr>
        <p:spPr>
          <a:xfrm rot="5400000">
            <a:off x="7284765" y="1828727"/>
            <a:ext cx="5851177" cy="27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66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Google Shape;124;p57"/>
          <p:cNvSpPr txBox="1">
            <a:spLocks noGrp="1"/>
          </p:cNvSpPr>
          <p:nvPr>
            <p:ph type="body" idx="1"/>
          </p:nvPr>
        </p:nvSpPr>
        <p:spPr>
          <a:xfrm rot="5400000">
            <a:off x="1727524" y="-842739"/>
            <a:ext cx="5851177" cy="808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RPORATE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8"/>
          <p:cNvSpPr txBox="1">
            <a:spLocks noGrp="1"/>
          </p:cNvSpPr>
          <p:nvPr>
            <p:ph type="sldNum" idx="12"/>
          </p:nvPr>
        </p:nvSpPr>
        <p:spPr>
          <a:xfrm>
            <a:off x="5816600" y="5753101"/>
            <a:ext cx="558800" cy="4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0"/>
          <p:cNvSpPr txBox="1">
            <a:spLocks noGrp="1"/>
          </p:cNvSpPr>
          <p:nvPr>
            <p:ph type="title"/>
          </p:nvPr>
        </p:nvSpPr>
        <p:spPr>
          <a:xfrm>
            <a:off x="112303" y="21794"/>
            <a:ext cx="10972800" cy="88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60"/>
          <p:cNvSpPr txBox="1">
            <a:spLocks noGrp="1"/>
          </p:cNvSpPr>
          <p:nvPr>
            <p:ph type="body" idx="1"/>
          </p:nvPr>
        </p:nvSpPr>
        <p:spPr>
          <a:xfrm>
            <a:off x="485551" y="1244490"/>
            <a:ext cx="10972800" cy="418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33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Calibri"/>
              <a:buChar char="―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ftr" idx="11"/>
          </p:nvPr>
        </p:nvSpPr>
        <p:spPr>
          <a:xfrm>
            <a:off x="486937" y="6292743"/>
            <a:ext cx="49199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sldNum" idx="12"/>
          </p:nvPr>
        </p:nvSpPr>
        <p:spPr>
          <a:xfrm>
            <a:off x="5820333" y="6292743"/>
            <a:ext cx="969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lide">
  <p:cSld name="Title only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1"/>
          <p:cNvSpPr txBox="1">
            <a:spLocks noGrp="1"/>
          </p:cNvSpPr>
          <p:nvPr>
            <p:ph type="title"/>
          </p:nvPr>
        </p:nvSpPr>
        <p:spPr>
          <a:xfrm>
            <a:off x="112303" y="21794"/>
            <a:ext cx="10972800" cy="88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61"/>
          <p:cNvSpPr txBox="1">
            <a:spLocks noGrp="1"/>
          </p:cNvSpPr>
          <p:nvPr>
            <p:ph type="ftr" idx="11"/>
          </p:nvPr>
        </p:nvSpPr>
        <p:spPr>
          <a:xfrm>
            <a:off x="486937" y="6292743"/>
            <a:ext cx="49199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1"/>
          <p:cNvSpPr txBox="1">
            <a:spLocks noGrp="1"/>
          </p:cNvSpPr>
          <p:nvPr>
            <p:ph type="sldNum" idx="12"/>
          </p:nvPr>
        </p:nvSpPr>
        <p:spPr>
          <a:xfrm>
            <a:off x="5820333" y="6292743"/>
            <a:ext cx="969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5" name="Google Shape;15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2"/>
            <a:ext cx="1219199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4" descr="A picture containing text, clipart&#10;&#10;Description automatically generated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495693" y="5902023"/>
            <a:ext cx="2347965" cy="5843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9185" y="190500"/>
            <a:ext cx="891116" cy="127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223501" y="6309784"/>
            <a:ext cx="1657351" cy="3280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9"/>
          <p:cNvSpPr/>
          <p:nvPr/>
        </p:nvSpPr>
        <p:spPr>
          <a:xfrm>
            <a:off x="0" y="0"/>
            <a:ext cx="12192000" cy="600878"/>
          </a:xfrm>
          <a:custGeom>
            <a:avLst/>
            <a:gdLst/>
            <a:ahLst/>
            <a:cxnLst/>
            <a:rect l="l" t="t" r="r" b="b"/>
            <a:pathLst>
              <a:path w="9144000" h="600878" extrusionOk="0">
                <a:moveTo>
                  <a:pt x="0" y="0"/>
                </a:moveTo>
                <a:lnTo>
                  <a:pt x="9144000" y="0"/>
                </a:lnTo>
                <a:lnTo>
                  <a:pt x="9144000" y="333098"/>
                </a:lnTo>
                <a:lnTo>
                  <a:pt x="7452263" y="333098"/>
                </a:lnTo>
                <a:lnTo>
                  <a:pt x="7157706" y="600877"/>
                </a:lnTo>
                <a:lnTo>
                  <a:pt x="7157706" y="600878"/>
                </a:lnTo>
                <a:lnTo>
                  <a:pt x="0" y="600878"/>
                </a:lnTo>
                <a:lnTo>
                  <a:pt x="0" y="333098"/>
                </a:lnTo>
                <a:lnTo>
                  <a:pt x="0" y="319219"/>
                </a:lnTo>
                <a:close/>
              </a:path>
            </a:pathLst>
          </a:custGeom>
          <a:gradFill>
            <a:gsLst>
              <a:gs pos="0">
                <a:srgbClr val="0093D0"/>
              </a:gs>
              <a:gs pos="29000">
                <a:srgbClr val="0093D0"/>
              </a:gs>
              <a:gs pos="100000">
                <a:srgbClr val="5BCBF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3663" y="6365469"/>
            <a:ext cx="1748739" cy="26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9"/>
          <p:cNvSpPr txBox="1">
            <a:spLocks noGrp="1"/>
          </p:cNvSpPr>
          <p:nvPr>
            <p:ph type="ftr" idx="11"/>
          </p:nvPr>
        </p:nvSpPr>
        <p:spPr>
          <a:xfrm>
            <a:off x="486937" y="6292743"/>
            <a:ext cx="49199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59"/>
          <p:cNvSpPr txBox="1">
            <a:spLocks noGrp="1"/>
          </p:cNvSpPr>
          <p:nvPr>
            <p:ph type="sldNum" idx="12"/>
          </p:nvPr>
        </p:nvSpPr>
        <p:spPr>
          <a:xfrm>
            <a:off x="5820333" y="6292743"/>
            <a:ext cx="969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3" name="Google Shape;133;p59"/>
          <p:cNvSpPr txBox="1"/>
          <p:nvPr/>
        </p:nvSpPr>
        <p:spPr>
          <a:xfrm>
            <a:off x="5077296" y="6292743"/>
            <a:ext cx="969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endParaRPr/>
          </a:p>
        </p:txBody>
      </p:sp>
      <p:sp>
        <p:nvSpPr>
          <p:cNvPr id="134" name="Google Shape;134;p59"/>
          <p:cNvSpPr/>
          <p:nvPr/>
        </p:nvSpPr>
        <p:spPr>
          <a:xfrm>
            <a:off x="0" y="1"/>
            <a:ext cx="12192000" cy="601663"/>
          </a:xfrm>
          <a:custGeom>
            <a:avLst/>
            <a:gdLst/>
            <a:ahLst/>
            <a:cxnLst/>
            <a:rect l="l" t="t" r="r" b="b"/>
            <a:pathLst>
              <a:path w="9144000" h="600878" extrusionOk="0">
                <a:moveTo>
                  <a:pt x="0" y="0"/>
                </a:moveTo>
                <a:lnTo>
                  <a:pt x="9144000" y="0"/>
                </a:lnTo>
                <a:lnTo>
                  <a:pt x="9144000" y="333098"/>
                </a:lnTo>
                <a:lnTo>
                  <a:pt x="7452263" y="333098"/>
                </a:lnTo>
                <a:lnTo>
                  <a:pt x="7157706" y="600877"/>
                </a:lnTo>
                <a:lnTo>
                  <a:pt x="7157706" y="600878"/>
                </a:lnTo>
                <a:lnTo>
                  <a:pt x="0" y="600878"/>
                </a:lnTo>
                <a:lnTo>
                  <a:pt x="0" y="333098"/>
                </a:lnTo>
                <a:lnTo>
                  <a:pt x="0" y="319219"/>
                </a:lnTo>
                <a:close/>
              </a:path>
            </a:pathLst>
          </a:custGeom>
          <a:gradFill>
            <a:gsLst>
              <a:gs pos="0">
                <a:srgbClr val="0093D0"/>
              </a:gs>
              <a:gs pos="29000">
                <a:srgbClr val="0093D0"/>
              </a:gs>
              <a:gs pos="100000">
                <a:srgbClr val="5BCBF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4034" y="6365876"/>
            <a:ext cx="1748367" cy="2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9"/>
          <p:cNvSpPr txBox="1"/>
          <p:nvPr/>
        </p:nvSpPr>
        <p:spPr>
          <a:xfrm>
            <a:off x="5077885" y="6292851"/>
            <a:ext cx="969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pabo76/12309769246/" TargetMode="Externa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0" y="3179700"/>
            <a:ext cx="12192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None/>
            </a:pPr>
            <a:r>
              <a:rPr lang="en-US" sz="3600" b="1">
                <a:solidFill>
                  <a:srgbClr val="6DAB44"/>
                </a:solidFill>
                <a:latin typeface="Arial"/>
                <a:ea typeface="Arial"/>
                <a:cs typeface="Arial"/>
                <a:sym typeface="Arial"/>
              </a:rPr>
              <a:t>AIR-to-WATER &amp; WATER-to-WATER HEAT PUMPS</a:t>
            </a:r>
            <a:endParaRPr>
              <a:solidFill>
                <a:srgbClr val="6DAB44"/>
              </a:solidFill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9447742" y="631168"/>
            <a:ext cx="21909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May 2023</a:t>
            </a:r>
            <a:endParaRPr/>
          </a:p>
        </p:txBody>
      </p:sp>
      <p:sp>
        <p:nvSpPr>
          <p:cNvPr id="152" name="Google Shape;152;p1"/>
          <p:cNvSpPr txBox="1"/>
          <p:nvPr/>
        </p:nvSpPr>
        <p:spPr>
          <a:xfrm>
            <a:off x="12423228" y="418732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4381821" y="324922"/>
            <a:ext cx="630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671" y="192336"/>
            <a:ext cx="5962329" cy="14838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/>
        </p:nvSpPr>
        <p:spPr>
          <a:xfrm>
            <a:off x="674624" y="5201920"/>
            <a:ext cx="2893568" cy="9997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>
            <a:spLocks noGrp="1"/>
          </p:cNvSpPr>
          <p:nvPr>
            <p:ph type="ctrTitle"/>
          </p:nvPr>
        </p:nvSpPr>
        <p:spPr>
          <a:xfrm>
            <a:off x="572759" y="1478610"/>
            <a:ext cx="10726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Internationally Recognized Testing Lab</a:t>
            </a:r>
            <a:endParaRPr sz="24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Deeper dive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572759" y="2237678"/>
            <a:ext cx="42655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TUV is a globally recognized testing lab from Europe and it is recognized in the US &amp; Canada (NRTL)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361" y="-175844"/>
            <a:ext cx="51797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Deeper dive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898" y="1354608"/>
            <a:ext cx="8192280" cy="534748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"/>
          <p:cNvSpPr/>
          <p:nvPr/>
        </p:nvSpPr>
        <p:spPr>
          <a:xfrm>
            <a:off x="4524375" y="1522076"/>
            <a:ext cx="1409700" cy="3238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210256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4 pipe Simultaneous ASHP- the advantage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82" y="1228286"/>
            <a:ext cx="8094317" cy="531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82" y="0"/>
            <a:ext cx="8085147" cy="67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252" y="-327107"/>
            <a:ext cx="82290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 txBox="1"/>
          <p:nvPr/>
        </p:nvSpPr>
        <p:spPr>
          <a:xfrm>
            <a:off x="9078686" y="71075"/>
            <a:ext cx="253413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competition tries to catch the load, we track the load with each circuit!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circuit balances (modulates) to meet all loads. We Heat and Cool to the correct capacity AT THE SAME TIME!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others cycle on/off &amp; bounce from one mode to the other using time &amp; loop temperature drift in an effort to catch the load…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it is reactive rather than proactive.</a:t>
            </a:r>
            <a:endParaRPr/>
          </a:p>
        </p:txBody>
      </p:sp>
      <p:pic>
        <p:nvPicPr>
          <p:cNvPr id="289" name="Google Shape;289;p13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95693" y="5730299"/>
            <a:ext cx="2347965" cy="58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>
            <a:spLocks noGrp="1"/>
          </p:cNvSpPr>
          <p:nvPr>
            <p:ph type="ctrTitle"/>
          </p:nvPr>
        </p:nvSpPr>
        <p:spPr>
          <a:xfrm>
            <a:off x="660485" y="1420949"/>
            <a:ext cx="10726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Industry leading reliability-</a:t>
            </a:r>
            <a:endParaRPr sz="24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Deeper dive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4714502" y="3714816"/>
            <a:ext cx="2762996" cy="93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Refrigerant receivers for mismatched loads from cooling &amp; heating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8113976" y="143799"/>
            <a:ext cx="30989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Proper application of compressor operating map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2274" y="1060258"/>
            <a:ext cx="5228320" cy="247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4"/>
          <p:cNvSpPr txBox="1"/>
          <p:nvPr/>
        </p:nvSpPr>
        <p:spPr>
          <a:xfrm>
            <a:off x="8726750" y="3753239"/>
            <a:ext cx="3378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VFDs on compressors &amp; EC motors on air coil fans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325" y="1843825"/>
            <a:ext cx="2925500" cy="483832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/>
          <p:nvPr/>
        </p:nvSpPr>
        <p:spPr>
          <a:xfrm>
            <a:off x="2458075" y="3387074"/>
            <a:ext cx="1831530" cy="197084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>
            <a:spLocks noGrp="1"/>
          </p:cNvSpPr>
          <p:nvPr>
            <p:ph type="ctrTitle"/>
          </p:nvPr>
        </p:nvSpPr>
        <p:spPr>
          <a:xfrm>
            <a:off x="1375107" y="576718"/>
            <a:ext cx="9226731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3300"/>
              <a:buFont typeface="Arial"/>
              <a:buNone/>
            </a:pPr>
            <a:r>
              <a:rPr lang="en-US" sz="3300" i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High Lift (</a:t>
            </a:r>
            <a:r>
              <a:rPr lang="en-US" sz="2900" i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hot water</a:t>
            </a:r>
            <a:r>
              <a:rPr lang="en-US" sz="3300" i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3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3300" i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Low Suction (</a:t>
            </a:r>
            <a:r>
              <a:rPr lang="en-US" sz="2900" i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cold ambient</a:t>
            </a:r>
            <a:r>
              <a:rPr lang="en-US" sz="3300" i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3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conditions in heating mode is a lot like commercial refrigeration….</a:t>
            </a:r>
            <a:br>
              <a:rPr lang="en-US" sz="33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</a:br>
            <a:endParaRPr sz="33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8080190" y="1216241"/>
            <a:ext cx="246421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Just Opposite</a:t>
            </a:r>
            <a:br>
              <a:rPr lang="en-US" sz="33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</a:b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5" descr="A large building with a sign on 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7194" y="2324237"/>
            <a:ext cx="4473111" cy="278785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5"/>
          <p:cNvSpPr txBox="1"/>
          <p:nvPr/>
        </p:nvSpPr>
        <p:spPr>
          <a:xfrm>
            <a:off x="3719512" y="4910137"/>
            <a:ext cx="47529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5" descr="A picture containing tree, outdoor, pla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5107" y="2324236"/>
            <a:ext cx="3717134" cy="2787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5"/>
          <p:cNvSpPr txBox="1"/>
          <p:nvPr/>
        </p:nvSpPr>
        <p:spPr>
          <a:xfrm>
            <a:off x="8309498" y="6858000"/>
            <a:ext cx="23585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Deeper dive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>
            <a:off x="731696" y="1455722"/>
            <a:ext cx="727882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Proper application of compressor operating map</a:t>
            </a: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182" y="2157260"/>
            <a:ext cx="6722635" cy="318572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6"/>
          <p:cNvSpPr txBox="1"/>
          <p:nvPr/>
        </p:nvSpPr>
        <p:spPr>
          <a:xfrm>
            <a:off x="8515350" y="1671165"/>
            <a:ext cx="29449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operating envelop in heating mode for our Reciprocating compressor</a:t>
            </a:r>
            <a:endParaRPr/>
          </a:p>
        </p:txBody>
      </p:sp>
      <p:cxnSp>
        <p:nvCxnSpPr>
          <p:cNvPr id="320" name="Google Shape;320;p16"/>
          <p:cNvCxnSpPr/>
          <p:nvPr/>
        </p:nvCxnSpPr>
        <p:spPr>
          <a:xfrm flipH="1">
            <a:off x="5999764" y="2188946"/>
            <a:ext cx="2302106" cy="103500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1" name="Google Shape;321;p16"/>
          <p:cNvSpPr txBox="1"/>
          <p:nvPr/>
        </p:nvSpPr>
        <p:spPr>
          <a:xfrm>
            <a:off x="6165123" y="3528114"/>
            <a:ext cx="29449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Semi-hermetic compressors designed for high lift &amp; low ambient temperatures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5074" y="2913571"/>
            <a:ext cx="1579566" cy="1417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ctrTitle"/>
          </p:nvPr>
        </p:nvSpPr>
        <p:spPr>
          <a:xfrm>
            <a:off x="1171473" y="1579028"/>
            <a:ext cx="10726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Fully serviceable-</a:t>
            </a:r>
            <a:endParaRPr sz="24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Deeper dive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 txBox="1"/>
          <p:nvPr/>
        </p:nvSpPr>
        <p:spPr>
          <a:xfrm>
            <a:off x="1670904" y="4003395"/>
            <a:ext cx="73905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Shell box heat exchanger can be opened and cleaned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 txBox="1"/>
          <p:nvPr/>
        </p:nvSpPr>
        <p:spPr>
          <a:xfrm>
            <a:off x="1286088" y="2266981"/>
            <a:ext cx="39034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Semi-hermetic compressors are designed to be worked on in place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904" y="4509355"/>
            <a:ext cx="25431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3609" y="1802806"/>
            <a:ext cx="2062946" cy="185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 descr="A picture containing too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0606" y="436799"/>
            <a:ext cx="3378030" cy="229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ctrTitle"/>
          </p:nvPr>
        </p:nvSpPr>
        <p:spPr>
          <a:xfrm>
            <a:off x="572759" y="1478610"/>
            <a:ext cx="10726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Customizable</a:t>
            </a:r>
            <a:endParaRPr sz="24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Deeper dive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8330" y="1403949"/>
            <a:ext cx="4120863" cy="393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759" y="2746654"/>
            <a:ext cx="4571999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951" y="1233770"/>
            <a:ext cx="5145649" cy="557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9181" y="228600"/>
            <a:ext cx="4249693" cy="566368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9"/>
          <p:cNvSpPr/>
          <p:nvPr/>
        </p:nvSpPr>
        <p:spPr>
          <a:xfrm>
            <a:off x="5403273" y="1427018"/>
            <a:ext cx="517236" cy="1246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5403273" y="1427018"/>
            <a:ext cx="517236" cy="1246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20" descr="A picture containing text, kitchen applian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0440" y="588340"/>
            <a:ext cx="5418899" cy="558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7153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 txBox="1">
            <a:spLocks noGrp="1"/>
          </p:cNvSpPr>
          <p:nvPr>
            <p:ph type="ctrTitle"/>
          </p:nvPr>
        </p:nvSpPr>
        <p:spPr>
          <a:xfrm>
            <a:off x="2402938" y="3450847"/>
            <a:ext cx="8529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③ endeavor to source all our parts from the Americas</a:t>
            </a:r>
            <a:endParaRPr sz="19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1153885" y="784629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Design strategy: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2296046" y="2800451"/>
            <a:ext cx="695681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② </a:t>
            </a:r>
            <a:r>
              <a:rPr lang="en-US" sz="22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make our heat pumps fully serviceable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2296046" y="2107925"/>
            <a:ext cx="6183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① </a:t>
            </a:r>
            <a:r>
              <a:rPr lang="en-US" sz="22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prioritize reliable operation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2296046" y="4713149"/>
            <a:ext cx="74393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⑤ the introduction of renewable connectivity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1180260" y="1320687"/>
            <a:ext cx="1023885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leapfrog the competition by solving problems they can’t or won’t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2296046" y="4051574"/>
            <a:ext cx="86635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④ ability to customization our heat pumps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3" y="5801853"/>
            <a:ext cx="2347965" cy="58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6449" y="221891"/>
            <a:ext cx="9013371" cy="636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"/>
          <p:cNvSpPr txBox="1"/>
          <p:nvPr/>
        </p:nvSpPr>
        <p:spPr>
          <a:xfrm>
            <a:off x="1371600" y="822960"/>
            <a:ext cx="61485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About Ec</a:t>
            </a:r>
            <a:r>
              <a:rPr lang="en-US" sz="3600">
                <a:solidFill>
                  <a:srgbClr val="5784A4"/>
                </a:solidFill>
              </a:rPr>
              <a:t>oc</a:t>
            </a:r>
            <a:r>
              <a:rPr lang="en-US" sz="36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hillers</a:t>
            </a:r>
            <a:endParaRPr/>
          </a:p>
        </p:txBody>
      </p:sp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147" y="1455575"/>
            <a:ext cx="5336555" cy="448535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6896522" y="822950"/>
            <a:ext cx="45618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Eco</a:t>
            </a:r>
            <a:r>
              <a:rPr lang="en-US" sz="2400">
                <a:solidFill>
                  <a:srgbClr val="5784A4"/>
                </a:solidFill>
              </a:rPr>
              <a:t>c</a:t>
            </a:r>
            <a:r>
              <a:rPr lang="en-US" sz="24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hillers is a Mexican manufacturer of chillers, and they specialize in heat recovery.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In business for 25yrs they are located in Guadalajara, Mexico just northwest of Mexico City.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Ecogreen heat pumps are another chapter to a long history of production by EcoChiller.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ctrTitle"/>
          </p:nvPr>
        </p:nvSpPr>
        <p:spPr>
          <a:xfrm>
            <a:off x="1171473" y="1579028"/>
            <a:ext cx="107266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A single platform designed around two semi-hermetic compressor types:</a:t>
            </a:r>
            <a:endParaRPr sz="19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What we have created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1521487" y="2165074"/>
            <a:ext cx="9462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nominal 25 ton (clg) reciprocating compressor circuit, ranges from 25T up to 200T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1521487" y="2672369"/>
            <a:ext cx="98245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②nominal 60 ton &amp;120ton (clg) screw compressor circuits, ranges from 60T up to 360T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1128255" y="3616245"/>
            <a:ext cx="102486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4 pipe Simultaneous ASHP is 25 to 200 ton in reciprocating compressor platform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673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"/>
          <p:cNvSpPr txBox="1">
            <a:spLocks noGrp="1"/>
          </p:cNvSpPr>
          <p:nvPr>
            <p:ph type="ctrTitle"/>
          </p:nvPr>
        </p:nvSpPr>
        <p:spPr>
          <a:xfrm>
            <a:off x="1171473" y="1579028"/>
            <a:ext cx="107266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Green Refrigerant R513A</a:t>
            </a:r>
            <a:endParaRPr sz="1900">
              <a:solidFill>
                <a:srgbClr val="578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What we have created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1154034" y="3743250"/>
            <a:ext cx="107266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Designed to achieve ASHRAE 90.1 std 2019 minimum efficiency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1171473" y="4784262"/>
            <a:ext cx="408939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special features such as: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adiabatic precooling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renewable energy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custom hydronic packages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1521487" y="2003667"/>
            <a:ext cx="9462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A1- which is low-toxicity and non-flammable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1521487" y="2976056"/>
            <a:ext cx="10001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③ Azeotropic blend of HFC R134a (44%) &amp; HFO R1234yf (56%) with zero glide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1521487" y="2489862"/>
            <a:ext cx="98245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② Low Global Warming Potential at 630GWP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3260" y="4376264"/>
            <a:ext cx="20478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9820" y="134199"/>
            <a:ext cx="1863161" cy="288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 descr="A picture containing graphical user interfa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1215" y="4152688"/>
            <a:ext cx="4648250" cy="136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95693" y="5902023"/>
            <a:ext cx="2347965" cy="58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"/>
          <p:cNvSpPr txBox="1">
            <a:spLocks noGrp="1"/>
          </p:cNvSpPr>
          <p:nvPr>
            <p:ph type="ctrTitle"/>
          </p:nvPr>
        </p:nvSpPr>
        <p:spPr>
          <a:xfrm>
            <a:off x="1171473" y="1579028"/>
            <a:ext cx="10726614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1900"/>
              <a:buFont typeface="Arial"/>
              <a:buNone/>
            </a:pPr>
            <a:r>
              <a:rPr lang="en-US" sz="19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Each circuit is its own unit controls for best-in-class redundancy</a:t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Our Reciprocating model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426" y="2000249"/>
            <a:ext cx="6343860" cy="409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5868" y="2296736"/>
            <a:ext cx="1463547" cy="308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5693" y="5902023"/>
            <a:ext cx="2347965" cy="58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"/>
          <p:cNvSpPr txBox="1">
            <a:spLocks noGrp="1"/>
          </p:cNvSpPr>
          <p:nvPr>
            <p:ph type="ctrTitle"/>
          </p:nvPr>
        </p:nvSpPr>
        <p:spPr>
          <a:xfrm>
            <a:off x="651641" y="1579028"/>
            <a:ext cx="112251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1900"/>
              <a:buFont typeface="Arial"/>
              <a:buNone/>
            </a:pPr>
            <a:r>
              <a:rPr lang="en-US" sz="19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Ranges in sizes from 25 tons up to 200 tons in the same platform as the 2-pipe reciprocating.  Since all modules are vfd driven and have their own controller, this results in best-in-class reliability &amp; precision control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4 pipe Simultaneous ASHP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7" descr="Diagram, engineer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41" y="2657692"/>
            <a:ext cx="6873240" cy="26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5693" y="5902023"/>
            <a:ext cx="2347965" cy="58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 txBox="1">
            <a:spLocks noGrp="1"/>
          </p:cNvSpPr>
          <p:nvPr>
            <p:ph type="ctrTitle"/>
          </p:nvPr>
        </p:nvSpPr>
        <p:spPr>
          <a:xfrm>
            <a:off x="910436" y="1680843"/>
            <a:ext cx="1037112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A4"/>
              </a:buClr>
              <a:buSzPts val="1900"/>
              <a:buFont typeface="Arial"/>
              <a:buNone/>
            </a:pPr>
            <a:r>
              <a:rPr lang="en-US" sz="1900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Here is a look at our size 200 and typical operating conditions to illustrate performance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911706" y="5194760"/>
            <a:ext cx="96120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 is total energy recovery, and it is in the same units as COP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911706" y="3808520"/>
            <a:ext cx="85656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simultaneous mode we are pulling the heat from the cooling water loop and pushing it into the heating water loop</a:t>
            </a:r>
            <a:endParaRPr/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706" y="2448507"/>
            <a:ext cx="73914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8"/>
          <p:cNvSpPr txBox="1"/>
          <p:nvPr/>
        </p:nvSpPr>
        <p:spPr>
          <a:xfrm>
            <a:off x="911706" y="4604019"/>
            <a:ext cx="61655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conditions above (45/110) this represents a TER of 6.93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2940728" y="5820608"/>
            <a:ext cx="61655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said another way, you put 1.0kw of electricity into this unit at these conditions and you get 7x the input in productive output</a:t>
            </a:r>
            <a:endParaRPr/>
          </a:p>
        </p:txBody>
      </p:sp>
      <p:pic>
        <p:nvPicPr>
          <p:cNvPr id="236" name="Google Shape;236;p8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169" y="1992053"/>
            <a:ext cx="4039149" cy="139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5693" y="5902023"/>
            <a:ext cx="2347965" cy="58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/>
        </p:nvSpPr>
        <p:spPr>
          <a:xfrm>
            <a:off x="1371599" y="682347"/>
            <a:ext cx="961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Renewable Connectivity- a great option!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661" y="1675558"/>
            <a:ext cx="1711701" cy="393501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 descr="Aclara KV2C Demand FM 9S 200A 120-480V 3P4W Meter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4368465" y="1703772"/>
            <a:ext cx="67335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23F ambient day we can make 190mbh of 110F water at a COP of 2.2 with our size 025, draws 25.2kw power….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with some renewable energy sources (</a:t>
            </a: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below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we will only need to consume 1.2kw of utility power</a:t>
            </a:r>
            <a:endParaRPr/>
          </a:p>
        </p:txBody>
      </p:sp>
      <p:pic>
        <p:nvPicPr>
          <p:cNvPr id="246" name="Google Shape;2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841" y="4395424"/>
            <a:ext cx="4023781" cy="167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9841" y="2934089"/>
            <a:ext cx="6488031" cy="138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760" y="3117476"/>
            <a:ext cx="1980994" cy="2406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/>
          <p:nvPr/>
        </p:nvSpPr>
        <p:spPr>
          <a:xfrm>
            <a:off x="1371599" y="682347"/>
            <a:ext cx="87454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784A4"/>
                </a:solidFill>
                <a:latin typeface="Arial"/>
                <a:ea typeface="Arial"/>
                <a:cs typeface="Arial"/>
                <a:sym typeface="Arial"/>
              </a:rPr>
              <a:t>The state of Ecogreen: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1465387" y="1315700"/>
            <a:ext cx="389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2-pipe ASHP product-</a:t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1465387" y="2710985"/>
            <a:ext cx="31923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Dedicated heat recovery- </a:t>
            </a:r>
            <a:endParaRPr sz="2000" b="1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1465387" y="2031281"/>
            <a:ext cx="38920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4 pipe ASHP product-  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2527796" y="4073423"/>
            <a:ext cx="37309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available today!</a:t>
            </a:r>
            <a:endParaRPr sz="2000" b="1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4057705" y="2023564"/>
            <a:ext cx="21218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available today!</a:t>
            </a:r>
            <a:endParaRPr sz="20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3974123" y="1337486"/>
            <a:ext cx="21218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available today!</a:t>
            </a:r>
            <a:endParaRPr sz="20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371599" y="3288886"/>
            <a:ext cx="61722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water-to-water 4-pipe heat pump, &amp;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5784A4"/>
                </a:solidFill>
                <a:latin typeface="Calibri"/>
                <a:ea typeface="Calibri"/>
                <a:cs typeface="Calibri"/>
                <a:sym typeface="Calibri"/>
              </a:rPr>
              <a:t>water-to-water 6-pipe simultaneous heat pump…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4682680" y="2717359"/>
            <a:ext cx="24739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available today!</a:t>
            </a:r>
            <a:endParaRPr sz="20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2695" y="155161"/>
            <a:ext cx="4294532" cy="554078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0"/>
          <p:cNvSpPr txBox="1"/>
          <p:nvPr/>
        </p:nvSpPr>
        <p:spPr>
          <a:xfrm>
            <a:off x="8073575" y="4432475"/>
            <a:ext cx="1789500" cy="646500"/>
          </a:xfrm>
          <a:prstGeom prst="rect">
            <a:avLst/>
          </a:prstGeom>
          <a:solidFill>
            <a:srgbClr val="EEF2F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RPORATE">
  <a:themeElements>
    <a:clrScheme name="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Panorámica</PresentationFormat>
  <Paragraphs>85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Gill Sans</vt:lpstr>
      <vt:lpstr>Calibri</vt:lpstr>
      <vt:lpstr>Office Theme</vt:lpstr>
      <vt:lpstr>1_CORPORATE</vt:lpstr>
      <vt:lpstr>1_Content slides</vt:lpstr>
      <vt:lpstr>Presentación de PowerPoint</vt:lpstr>
      <vt:lpstr>③ endeavor to source all our parts from the Americas</vt:lpstr>
      <vt:lpstr>A single platform designed around two semi-hermetic compressor types:</vt:lpstr>
      <vt:lpstr>Green Refrigerant R513A</vt:lpstr>
      <vt:lpstr>Each circuit is its own unit controls for best-in-class redundancy</vt:lpstr>
      <vt:lpstr>Ranges in sizes from 25 tons up to 200 tons in the same platform as the 2-pipe reciprocating.  Since all modules are vfd driven and have their own controller, this results in best-in-class reliability &amp; precision control</vt:lpstr>
      <vt:lpstr>Here is a look at our size 200 and typical operating conditions to illustrate performance</vt:lpstr>
      <vt:lpstr>Presentación de PowerPoint</vt:lpstr>
      <vt:lpstr>Presentación de PowerPoint</vt:lpstr>
      <vt:lpstr>Internationally Recognized Testing Lab</vt:lpstr>
      <vt:lpstr>Presentación de PowerPoint</vt:lpstr>
      <vt:lpstr>Presentación de PowerPoint</vt:lpstr>
      <vt:lpstr>Industry leading reliability-</vt:lpstr>
      <vt:lpstr>High Lift (hot water) &amp; Low Suction (cold ambient) conditions in heating mode is a lot like commercial refrigeration…. </vt:lpstr>
      <vt:lpstr>Presentación de PowerPoint</vt:lpstr>
      <vt:lpstr>Fully serviceable-</vt:lpstr>
      <vt:lpstr>Customizable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 Li</dc:creator>
  <cp:lastModifiedBy>Danie Casillas</cp:lastModifiedBy>
  <cp:revision>2</cp:revision>
  <dcterms:created xsi:type="dcterms:W3CDTF">2021-03-09T19:49:41Z</dcterms:created>
  <dcterms:modified xsi:type="dcterms:W3CDTF">2024-12-03T23:35:33Z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0x0101008E4B726F0CBDF34BAF346F585C0FA663</vt:lpwstr>
  </property>
</Properties>
</file>