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pen Sans ExtraBold"/>
      <p:bold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h949q1YihRxrSEvxVo+5mwi4WB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ExtraBold-bold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Extra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</a:rPr>
              <a:t>Good morning, nice to meet you all.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800">
                <a:solidFill>
                  <a:schemeClr val="dk1"/>
                </a:solidFill>
              </a:rPr>
              <a:t>I am Thomas BARRE.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</a:rPr>
              <a:t>During 15 years I have lead design teams at Airbus;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1"/>
                </a:solidFill>
              </a:rPr>
              <a:t>At that time I’ve suffered of the lack of digital continuity across data;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800">
                <a:solidFill>
                  <a:srgbClr val="222222"/>
                </a:solidFill>
              </a:rPr>
              <a:t>So 8 years ago I joined the Airbus CTO team to solve this issue.</a:t>
            </a:r>
            <a:endParaRPr sz="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100"/>
              <a:buNone/>
            </a:pPr>
            <a:r>
              <a:rPr lang="fr" sz="800">
                <a:solidFill>
                  <a:srgbClr val="222222"/>
                </a:solidFill>
              </a:rPr>
              <a:t>Today I’ll tell you more about the solutions fo found.</a:t>
            </a:r>
            <a:endParaRPr sz="800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903c8b6da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3903c8b6da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We are creating a use case that will create the reference model as shown previously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of a aerospace program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that design an aircraft from its intended capabilities &amp; behaviours to parts specifications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then develop and operate a manufacturing system to produce aircrafts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This manufacturing system is located into buildings spread over the world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that are supply by trucks, aircrafts and ships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that are registered and audited by DNV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I can continue this story </a:t>
            </a:r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Many thanks for your attention and pertinent questions,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it was a pleasure to share this experience with you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See you!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Our target is digital continuity across data that are siloted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But even best in class companies using ontologies &amp; latest IT solutions fail to federate data at the scale &amp; complexity of huge projects;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They face exponential costs &amp; time to connect billions of data coming from authors having different backgrounds,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in extended enterprise &amp; across IT solutions.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Why? </a:t>
            </a:r>
            <a:endParaRPr sz="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Because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rgbClr val="222222"/>
                </a:solidFill>
              </a:rPr>
              <a:t>they do not share the same meaning reference as shown in this funny picture!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</a:t>
            </a:r>
            <a:r>
              <a:rPr lang="fr" sz="900">
                <a:solidFill>
                  <a:srgbClr val="222222"/>
                </a:solidFill>
              </a:rPr>
              <a:t>was before using a Common Language.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The ambition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rgbClr val="222222"/>
                </a:solidFill>
              </a:rPr>
              <a:t>of this language based on proven international standards is to value data 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by providing practical solutions to clarify, federate &amp; query data, 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at marginal cost and time, even at scale.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vision is to use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a common reference that is shared and recognized;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common reference contains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concepts,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Their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explicit definition,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and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codes.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To be understood at scale by human and machines these concepts are exposed in an ontology format: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is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the foundation ontology.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All the exposed data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are related to this foundation ontology:</a:t>
            </a:r>
            <a:endParaRPr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fr" sz="900">
                <a:solidFill>
                  <a:schemeClr val="dk1"/>
                </a:solidFill>
              </a:rPr>
              <a:t>either directly,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endParaRPr/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fr" sz="900">
                <a:solidFill>
                  <a:schemeClr val="dk1"/>
                </a:solidFill>
              </a:rPr>
              <a:t>or through data model,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-"/>
            </a:pPr>
            <a:r>
              <a:rPr lang="fr" sz="900">
                <a:solidFill>
                  <a:schemeClr val="dk1"/>
                </a:solidFill>
              </a:rPr>
              <a:t>or through the domain ontology concepts.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Practically these relations between data and foundation ontology codes are written on tags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These tags are attached to the data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That allows to use the common reference in a distributed mode.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Now the meanings of the data are coming from the foundation ontology.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Let’s see an example …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…with this hydraulic actuator;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shortened tag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“-MMA” is the link to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definition contained into the foundation ontology.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Use the term you want to name this object as its meaning comes from this definition;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Use the human language you want to write this definition as its meaning remains the same.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Now how Airbus has created this common reference?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To ensure that definitions are recognized by a wide audience we have used recognized standards;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ISO/IEC 81346 “Reference Designation System” is providing a pool of concepts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and their explicit definitions designated by codes.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standard is not only providing a pool of definitions, it organizes them;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standard is dealing with several domains such as Constructions.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As Airbus is designing and producing aircrafts we have extended this standard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to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these domains with the support of the authors of this standard.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For each domain I can use various aspects: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Physical aspect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</a:t>
            </a:r>
            <a:r>
              <a:rPr lang="fr" sz="900">
                <a:solidFill>
                  <a:schemeClr val="dk1"/>
                </a:solidFill>
              </a:rPr>
              <a:t>, functional aspect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,</a:t>
            </a:r>
            <a:r>
              <a:rPr lang="fr" sz="900">
                <a:solidFill>
                  <a:schemeClr val="dk1"/>
                </a:solidFill>
              </a:rPr>
              <a:t>spatial aspect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</a:t>
            </a:r>
            <a:r>
              <a:rPr lang="fr" sz="900">
                <a:solidFill>
                  <a:schemeClr val="dk1"/>
                </a:solidFill>
              </a:rPr>
              <a:t>, and variant aspect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There are libraries of definitions per aspect and domain.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processes libraries were developed by Airbus and can be used for all the domains;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They are used to designate aircrafts’ and plants’ operations, as well as projects activities.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relations libraries are also applicable to all the domains;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Up to here I can designate any element of an aircraft or a plant;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To designate their characteristics such as their dimensions, weight, or cost, …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we use the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properties libraries developed by Airbus.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Ultimately I want to represent all these information into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data or document;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They are designated using another standard - the ISO/IEC 81355 - which is strongly connected to the RDS one.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In a word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</a:t>
            </a:r>
            <a:r>
              <a:rPr lang="fr" sz="900">
                <a:solidFill>
                  <a:schemeClr val="dk1"/>
                </a:solidFill>
              </a:rPr>
              <a:t>, the common reference is more than just a pool of definitions,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this is a framework that structures the representation of data.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It contains about 15000 definitions and relations between them.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Practically, …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:notes"/>
          <p:cNvSpPr/>
          <p:nvPr>
            <p:ph idx="2" type="sldImg"/>
          </p:nvPr>
        </p:nvSpPr>
        <p:spPr>
          <a:xfrm>
            <a:off x="387350" y="642938"/>
            <a:ext cx="3082925" cy="17351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8" name="Google Shape;698;p8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… I can use this framework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to create a reference model: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lang="fr" sz="900">
                <a:solidFill>
                  <a:srgbClr val="222222"/>
                </a:solidFill>
              </a:rPr>
              <a:t>This</a:t>
            </a:r>
            <a:r>
              <a:rPr b="1" lang="fr" sz="900">
                <a:solidFill>
                  <a:srgbClr val="222222"/>
                </a:solidFill>
              </a:rPr>
              <a:t> 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aircraft has several functions;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One of them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is called </a:t>
            </a:r>
            <a:r>
              <a:rPr i="1" lang="fr" sz="900">
                <a:solidFill>
                  <a:schemeClr val="dk1"/>
                </a:solidFill>
              </a:rPr>
              <a:t>“Roll”,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Which code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is </a:t>
            </a:r>
            <a:r>
              <a:rPr i="1" lang="fr" sz="900">
                <a:solidFill>
                  <a:schemeClr val="dk1"/>
                </a:solidFill>
              </a:rPr>
              <a:t>“=BE”;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This code drives you to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definition of the 81346;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This definition ensures that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everybody understand this concept the same way.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This roll function is located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in a given zone of the wing called </a:t>
            </a:r>
            <a:r>
              <a:rPr i="1" lang="fr" sz="900">
                <a:solidFill>
                  <a:schemeClr val="dk1"/>
                </a:solidFill>
              </a:rPr>
              <a:t>“trailing edge”</a:t>
            </a:r>
            <a:r>
              <a:rPr lang="fr" sz="900">
                <a:solidFill>
                  <a:schemeClr val="dk1"/>
                </a:solidFill>
              </a:rPr>
              <a:t>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and is allocated to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physical part called “</a:t>
            </a:r>
            <a:r>
              <a:rPr i="1" lang="fr" sz="900">
                <a:solidFill>
                  <a:schemeClr val="dk1"/>
                </a:solidFill>
              </a:rPr>
              <a:t>aileron</a:t>
            </a:r>
            <a:r>
              <a:rPr lang="fr" sz="900">
                <a:solidFill>
                  <a:schemeClr val="dk1"/>
                </a:solidFill>
              </a:rPr>
              <a:t>”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which elementary parts are joined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by “</a:t>
            </a:r>
            <a:r>
              <a:rPr i="1" lang="fr" sz="900">
                <a:solidFill>
                  <a:schemeClr val="dk1"/>
                </a:solidFill>
              </a:rPr>
              <a:t>rivets</a:t>
            </a:r>
            <a:r>
              <a:rPr lang="fr" sz="900">
                <a:solidFill>
                  <a:schemeClr val="dk1"/>
                </a:solidFill>
              </a:rPr>
              <a:t>”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of a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specific diameter.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On the process side,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rivet is assembled following a </a:t>
            </a:r>
            <a:r>
              <a:rPr i="1" lang="fr" sz="900">
                <a:solidFill>
                  <a:schemeClr val="dk1"/>
                </a:solidFill>
              </a:rPr>
              <a:t>“workorder”</a:t>
            </a:r>
            <a:endParaRPr i="1"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On the manufacturing side,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riveting process is enabled by this </a:t>
            </a:r>
            <a:r>
              <a:rPr i="1" lang="fr" sz="900">
                <a:solidFill>
                  <a:schemeClr val="dk1"/>
                </a:solidFill>
              </a:rPr>
              <a:t>“riveting”</a:t>
            </a:r>
            <a:r>
              <a:rPr lang="fr" sz="900">
                <a:solidFill>
                  <a:schemeClr val="dk1"/>
                </a:solidFill>
              </a:rPr>
              <a:t> function;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This is somehow the specification of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this physical </a:t>
            </a:r>
            <a:r>
              <a:rPr i="1" lang="fr" sz="900">
                <a:solidFill>
                  <a:schemeClr val="dk1"/>
                </a:solidFill>
              </a:rPr>
              <a:t>“torquing tool”</a:t>
            </a:r>
            <a:r>
              <a:rPr lang="fr" sz="900">
                <a:solidFill>
                  <a:schemeClr val="dk1"/>
                </a:solidFill>
              </a:rPr>
              <a:t>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which is located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into this manufacturing space called “</a:t>
            </a:r>
            <a:r>
              <a:rPr i="1" lang="fr" sz="900">
                <a:solidFill>
                  <a:schemeClr val="dk1"/>
                </a:solidFill>
              </a:rPr>
              <a:t>station</a:t>
            </a:r>
            <a:r>
              <a:rPr lang="fr" sz="900">
                <a:solidFill>
                  <a:schemeClr val="dk1"/>
                </a:solidFill>
              </a:rPr>
              <a:t>”,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which is located into this building area called</a:t>
            </a:r>
            <a:r>
              <a:rPr i="1" lang="fr" sz="900">
                <a:solidFill>
                  <a:schemeClr val="dk1"/>
                </a:solidFill>
              </a:rPr>
              <a:t> “hangar”</a:t>
            </a:r>
            <a:r>
              <a:rPr lang="fr" sz="900">
                <a:solidFill>
                  <a:schemeClr val="dk1"/>
                </a:solidFill>
              </a:rPr>
              <a:t>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which has a “</a:t>
            </a:r>
            <a:r>
              <a:rPr i="1" lang="fr" sz="900">
                <a:solidFill>
                  <a:schemeClr val="dk1"/>
                </a:solidFill>
              </a:rPr>
              <a:t>power distribution</a:t>
            </a:r>
            <a:r>
              <a:rPr lang="fr" sz="900">
                <a:solidFill>
                  <a:schemeClr val="dk1"/>
                </a:solidFill>
              </a:rPr>
              <a:t>” function,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enabled by this “</a:t>
            </a:r>
            <a:r>
              <a:rPr i="1" lang="fr" sz="900">
                <a:solidFill>
                  <a:schemeClr val="dk1"/>
                </a:solidFill>
              </a:rPr>
              <a:t>socket”</a:t>
            </a:r>
            <a:r>
              <a:rPr lang="fr" sz="900">
                <a:solidFill>
                  <a:schemeClr val="dk1"/>
                </a:solidFill>
              </a:rPr>
              <a:t>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900">
                <a:solidFill>
                  <a:schemeClr val="dk1"/>
                </a:solidFill>
              </a:rPr>
              <a:t>This is the digital thread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across aspects and domains.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Now you understand how this language allows to link silos.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699" name="Google Shape;699;p8:notes"/>
          <p:cNvSpPr txBox="1"/>
          <p:nvPr>
            <p:ph idx="12" type="sldNum"/>
          </p:nvPr>
        </p:nvSpPr>
        <p:spPr>
          <a:xfrm>
            <a:off x="3884613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4" name="Google Shape;84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 aim of this project is to enable knowledge interoperability at scale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Over the last 8 years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we have first discovered the 81346 standard,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then enhanced it to become a data management method; 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Meanwhile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extensions have been created with the standard authors and hundreds of domain experts;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Then the point is to ensure that this language is used by the whole value chain.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There is no way to impose a language of a given company;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It has to be created by the community of practice of this domain.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Standards are consensus between experts;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That’s why Airbus has decided to offer its common language through its integration into the 81346 standard;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So these extensions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are under the ISO/IEC standardisation process to become parts of this standard;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During this process it has been decided to extend the aircraft domain to all types of vehicles meaning that cars, trucks, helicopters, launchers and ships are now covered.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Manufacturing and processes should be published as international standard within the next 6 months,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vehicles and properties less than 1 year later.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We have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developed tools to ease the application of this standard;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dk1"/>
                </a:solidFill>
              </a:rPr>
              <a:t>Meanwhile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chemeClr val="dk1"/>
                </a:solidFill>
              </a:rPr>
              <a:t>we have tested this language, method and tools on practical cases with success.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So this language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rgbClr val="222222"/>
                </a:solidFill>
              </a:rPr>
              <a:t>is a great candidate for incremental integration into companies operating system;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The target is </a:t>
            </a:r>
            <a:r>
              <a:rPr b="1" lang="fr" sz="900">
                <a:solidFill>
                  <a:srgbClr val="222222"/>
                </a:solidFill>
              </a:rPr>
              <a:t>(</a:t>
            </a:r>
            <a:r>
              <a:rPr b="1" lang="fr" sz="900">
                <a:solidFill>
                  <a:srgbClr val="B1B300"/>
                </a:solidFill>
              </a:rPr>
              <a:t>PRESS KEY</a:t>
            </a:r>
            <a:r>
              <a:rPr b="1" lang="fr" sz="900">
                <a:solidFill>
                  <a:srgbClr val="222222"/>
                </a:solidFill>
              </a:rPr>
              <a:t>) </a:t>
            </a:r>
            <a:r>
              <a:rPr lang="fr" sz="900">
                <a:solidFill>
                  <a:srgbClr val="222222"/>
                </a:solidFill>
              </a:rPr>
              <a:t>to be ready for the next Aircraft program; 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To reach that target it is time to bullet proof this language with others, so the participation to this implementor forum</a:t>
            </a:r>
            <a:endParaRPr sz="9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>
                <a:solidFill>
                  <a:srgbClr val="222222"/>
                </a:solidFill>
              </a:rPr>
              <a:t>Let see what we have started in this forum</a:t>
            </a:r>
            <a:endParaRPr sz="900">
              <a:solidFill>
                <a:srgbClr val="22222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4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8" name="Google Shape;4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4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4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7" name="Google Shape;57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Full Width">
  <p:cSld name="1_Text Full Width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233750" y="179822"/>
            <a:ext cx="8725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1" i="0" sz="2000" u="none" cap="none" strike="noStrike">
                <a:solidFill>
                  <a:srgbClr val="168FD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200"/>
              <a:buFont typeface="Arial"/>
              <a:buNone/>
              <a:defRPr b="0" i="0" sz="1400" u="none" cap="none" strike="noStrike">
                <a:solidFill>
                  <a:srgbClr val="168FD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>
  <p:cSld name="Titel und Inhal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2"/>
          <p:cNvSpPr txBox="1"/>
          <p:nvPr>
            <p:ph type="title"/>
          </p:nvPr>
        </p:nvSpPr>
        <p:spPr>
          <a:xfrm>
            <a:off x="159596" y="220567"/>
            <a:ext cx="84354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52"/>
          <p:cNvSpPr txBox="1"/>
          <p:nvPr>
            <p:ph idx="1" type="body"/>
          </p:nvPr>
        </p:nvSpPr>
        <p:spPr>
          <a:xfrm>
            <a:off x="159595" y="710397"/>
            <a:ext cx="8775600" cy="4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6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1716D"/>
              </a:buClr>
              <a:buSzPts val="1400"/>
              <a:buFont typeface="Arial"/>
              <a:buChar char="▪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52"/>
          <p:cNvSpPr txBox="1"/>
          <p:nvPr>
            <p:ph idx="10" type="dt"/>
          </p:nvPr>
        </p:nvSpPr>
        <p:spPr>
          <a:xfrm>
            <a:off x="662712" y="4833000"/>
            <a:ext cx="869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52"/>
          <p:cNvSpPr txBox="1"/>
          <p:nvPr>
            <p:ph idx="12" type="sldNum"/>
          </p:nvPr>
        </p:nvSpPr>
        <p:spPr>
          <a:xfrm>
            <a:off x="354305" y="4833000"/>
            <a:ext cx="308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9" name="Google Shape;69;p52"/>
          <p:cNvSpPr txBox="1"/>
          <p:nvPr/>
        </p:nvSpPr>
        <p:spPr>
          <a:xfrm>
            <a:off x="8088936" y="86374"/>
            <a:ext cx="942600" cy="1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fr" sz="8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AIRBUS AMBER</a:t>
            </a:r>
            <a:endParaRPr b="0" i="0" sz="8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8FDF"/>
              </a:buClr>
              <a:buSzPts val="2000"/>
              <a:buFont typeface="Open Sans"/>
              <a:buNone/>
              <a:defRPr b="1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2" type="sldNum"/>
          </p:nvPr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content">
  <p:cSld name="Header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0"/>
          <p:cNvSpPr txBox="1"/>
          <p:nvPr>
            <p:ph idx="1" type="body"/>
          </p:nvPr>
        </p:nvSpPr>
        <p:spPr>
          <a:xfrm>
            <a:off x="359100" y="1174458"/>
            <a:ext cx="8424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  <a:buClr>
                <a:srgbClr val="595959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2" type="sldNum"/>
          </p:nvPr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and two columns">
  <p:cSld name="Header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2"/>
          <p:cNvSpPr txBox="1"/>
          <p:nvPr>
            <p:ph type="title"/>
          </p:nvPr>
        </p:nvSpPr>
        <p:spPr>
          <a:xfrm>
            <a:off x="359100" y="491400"/>
            <a:ext cx="84240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2"/>
          <p:cNvSpPr txBox="1"/>
          <p:nvPr>
            <p:ph idx="1" type="body"/>
          </p:nvPr>
        </p:nvSpPr>
        <p:spPr>
          <a:xfrm>
            <a:off x="359569" y="1174499"/>
            <a:ext cx="4063800" cy="3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indent="-3175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indent="-3175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indent="-3175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indent="-3175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indent="-3175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29" name="Google Shape;29;p42"/>
          <p:cNvSpPr txBox="1"/>
          <p:nvPr>
            <p:ph idx="2" type="body"/>
          </p:nvPr>
        </p:nvSpPr>
        <p:spPr>
          <a:xfrm>
            <a:off x="4725939" y="1174499"/>
            <a:ext cx="4063800" cy="32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3pPr>
            <a:lvl4pPr indent="-317500" lvl="3" marL="1828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5pPr>
            <a:lvl6pPr indent="-317500" lvl="5" marL="2743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6pPr>
            <a:lvl7pPr indent="-317500" lvl="6" marL="32004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7pPr>
            <a:lvl8pPr indent="-317500" lvl="7" marL="3657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8pPr>
            <a:lvl9pPr indent="-317500" lvl="8" marL="41148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30" name="Google Shape;30;p42"/>
          <p:cNvSpPr txBox="1"/>
          <p:nvPr>
            <p:ph idx="12" type="sldNum"/>
          </p:nvPr>
        </p:nvSpPr>
        <p:spPr>
          <a:xfrm>
            <a:off x="359100" y="4833000"/>
            <a:ext cx="2160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4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.png"/><Relationship Id="rId13" Type="http://schemas.openxmlformats.org/officeDocument/2006/relationships/hyperlink" Target="mailto:common.language@airbus.com" TargetMode="External"/><Relationship Id="rId12" Type="http://schemas.openxmlformats.org/officeDocument/2006/relationships/hyperlink" Target="mailto:thomas.barre@airbus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irbus.com/en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www.81346.com/" TargetMode="External"/><Relationship Id="rId15" Type="http://schemas.openxmlformats.org/officeDocument/2006/relationships/image" Target="../media/image4.png"/><Relationship Id="rId14" Type="http://schemas.openxmlformats.org/officeDocument/2006/relationships/image" Target="../media/image39.png"/><Relationship Id="rId16" Type="http://schemas.openxmlformats.org/officeDocument/2006/relationships/hyperlink" Target="https://rds4x.org/" TargetMode="External"/><Relationship Id="rId5" Type="http://schemas.openxmlformats.org/officeDocument/2006/relationships/hyperlink" Target="https://www.iso.org/fr/home.html" TargetMode="External"/><Relationship Id="rId6" Type="http://schemas.openxmlformats.org/officeDocument/2006/relationships/image" Target="../media/image46.png"/><Relationship Id="rId7" Type="http://schemas.openxmlformats.org/officeDocument/2006/relationships/hyperlink" Target="https://www.iec.ch/homepage" TargetMode="External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0.png"/><Relationship Id="rId10" Type="http://schemas.openxmlformats.org/officeDocument/2006/relationships/image" Target="../media/image35.png"/><Relationship Id="rId13" Type="http://schemas.openxmlformats.org/officeDocument/2006/relationships/image" Target="../media/image48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Relationship Id="rId9" Type="http://schemas.openxmlformats.org/officeDocument/2006/relationships/image" Target="../media/image44.png"/><Relationship Id="rId15" Type="http://schemas.openxmlformats.org/officeDocument/2006/relationships/image" Target="../media/image26.png"/><Relationship Id="rId14" Type="http://schemas.openxmlformats.org/officeDocument/2006/relationships/image" Target="../media/image52.png"/><Relationship Id="rId5" Type="http://schemas.openxmlformats.org/officeDocument/2006/relationships/hyperlink" Target="https://www.airbus.com/en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41.png"/><Relationship Id="rId8" Type="http://schemas.openxmlformats.org/officeDocument/2006/relationships/hyperlink" Target="https://www.dnv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common.language@airbus.com" TargetMode="External"/><Relationship Id="rId4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http://www.81346.com" TargetMode="External"/><Relationship Id="rId5" Type="http://schemas.openxmlformats.org/officeDocument/2006/relationships/image" Target="../media/image46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9.png"/><Relationship Id="rId13" Type="http://schemas.openxmlformats.org/officeDocument/2006/relationships/image" Target="../media/image31.png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15" Type="http://schemas.openxmlformats.org/officeDocument/2006/relationships/image" Target="../media/image17.png"/><Relationship Id="rId14" Type="http://schemas.openxmlformats.org/officeDocument/2006/relationships/image" Target="../media/image13.png"/><Relationship Id="rId16" Type="http://schemas.openxmlformats.org/officeDocument/2006/relationships/image" Target="../media/image55.png"/><Relationship Id="rId5" Type="http://schemas.openxmlformats.org/officeDocument/2006/relationships/image" Target="../media/image42.png"/><Relationship Id="rId6" Type="http://schemas.openxmlformats.org/officeDocument/2006/relationships/image" Target="../media/image34.png"/><Relationship Id="rId7" Type="http://schemas.openxmlformats.org/officeDocument/2006/relationships/image" Target="../media/image15.png"/><Relationship Id="rId8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43.png"/><Relationship Id="rId13" Type="http://schemas.openxmlformats.org/officeDocument/2006/relationships/image" Target="../media/image27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4.png"/><Relationship Id="rId15" Type="http://schemas.openxmlformats.org/officeDocument/2006/relationships/image" Target="../media/image55.png"/><Relationship Id="rId14" Type="http://schemas.openxmlformats.org/officeDocument/2006/relationships/image" Target="../media/image31.png"/><Relationship Id="rId17" Type="http://schemas.openxmlformats.org/officeDocument/2006/relationships/image" Target="../media/image11.png"/><Relationship Id="rId16" Type="http://schemas.openxmlformats.org/officeDocument/2006/relationships/image" Target="../media/image35.png"/><Relationship Id="rId5" Type="http://schemas.openxmlformats.org/officeDocument/2006/relationships/image" Target="../media/image25.png"/><Relationship Id="rId6" Type="http://schemas.openxmlformats.org/officeDocument/2006/relationships/image" Target="../media/image49.png"/><Relationship Id="rId18" Type="http://schemas.openxmlformats.org/officeDocument/2006/relationships/image" Target="../media/image38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>
            <p:ph type="ctrTitle"/>
          </p:nvPr>
        </p:nvSpPr>
        <p:spPr>
          <a:xfrm>
            <a:off x="0" y="3068708"/>
            <a:ext cx="91440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500">
                <a:solidFill>
                  <a:srgbClr val="000064"/>
                </a:solidFill>
              </a:rPr>
              <a:t>“RDS 4 all” use case</a:t>
            </a:r>
            <a:r>
              <a:rPr lang="fr" sz="2500">
                <a:solidFill>
                  <a:srgbClr val="000064"/>
                </a:solidFill>
              </a:rPr>
              <a:t> </a:t>
            </a:r>
            <a:endParaRPr sz="2500">
              <a:solidFill>
                <a:srgbClr val="000064"/>
              </a:solidFill>
            </a:endParaRPr>
          </a:p>
        </p:txBody>
      </p:sp>
      <p:sp>
        <p:nvSpPr>
          <p:cNvPr id="75" name="Google Shape;75;p1"/>
          <p:cNvSpPr txBox="1"/>
          <p:nvPr>
            <p:ph idx="1" type="subTitle"/>
          </p:nvPr>
        </p:nvSpPr>
        <p:spPr>
          <a:xfrm>
            <a:off x="0" y="3968658"/>
            <a:ext cx="9144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1500">
                <a:solidFill>
                  <a:srgbClr val="ED7D31"/>
                </a:solidFill>
              </a:rPr>
              <a:t>“</a:t>
            </a:r>
            <a:r>
              <a:rPr i="1" lang="fr" sz="1500">
                <a:solidFill>
                  <a:srgbClr val="ED7D31"/>
                </a:solidFill>
              </a:rPr>
              <a:t>A common language for aerospace, … and beyond!</a:t>
            </a:r>
            <a:r>
              <a:rPr lang="fr" sz="1500">
                <a:solidFill>
                  <a:srgbClr val="ED7D31"/>
                </a:solidFill>
              </a:rPr>
              <a:t>” </a:t>
            </a:r>
            <a:endParaRPr sz="1500">
              <a:solidFill>
                <a:srgbClr val="ED7D3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rgbClr val="ED7D31"/>
              </a:solidFill>
            </a:endParaRPr>
          </a:p>
        </p:txBody>
      </p:sp>
      <p:pic>
        <p:nvPicPr>
          <p:cNvPr id="76" name="Google Shape;76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0771" l="14043" r="13784" t="27241"/>
          <a:stretch/>
        </p:blipFill>
        <p:spPr>
          <a:xfrm>
            <a:off x="7740650" y="148300"/>
            <a:ext cx="1332598" cy="28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3583109" y="1637994"/>
            <a:ext cx="2014500" cy="43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fr" sz="16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Common Meaning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9198" y="2013333"/>
            <a:ext cx="831600" cy="7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5106" l="0" r="0" t="2224"/>
          <a:stretch/>
        </p:blipFill>
        <p:spPr>
          <a:xfrm>
            <a:off x="4592553" y="2013333"/>
            <a:ext cx="831600" cy="7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>
            <a:hlinkClick r:id="rId9"/>
          </p:cNvPr>
          <p:cNvSpPr/>
          <p:nvPr/>
        </p:nvSpPr>
        <p:spPr>
          <a:xfrm>
            <a:off x="3769200" y="2785483"/>
            <a:ext cx="1655100" cy="316800"/>
          </a:xfrm>
          <a:prstGeom prst="rect">
            <a:avLst/>
          </a:prstGeom>
          <a:solidFill>
            <a:srgbClr val="00006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fr" sz="21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rPr>
              <a:t>81346 RDS</a:t>
            </a:r>
            <a:endParaRPr b="0" i="0" sz="2100" u="none" cap="none" strike="noStrike">
              <a:solidFill>
                <a:srgbClr val="FE5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" name="Google Shape;81;p1"/>
          <p:cNvGrpSpPr/>
          <p:nvPr/>
        </p:nvGrpSpPr>
        <p:grpSpPr>
          <a:xfrm>
            <a:off x="8022730" y="4056632"/>
            <a:ext cx="1040851" cy="1019092"/>
            <a:chOff x="8022730" y="3846852"/>
            <a:chExt cx="1040851" cy="1019092"/>
          </a:xfrm>
        </p:grpSpPr>
        <p:pic>
          <p:nvPicPr>
            <p:cNvPr id="82" name="Google Shape;82;p1"/>
            <p:cNvPicPr preferRelativeResize="0"/>
            <p:nvPr/>
          </p:nvPicPr>
          <p:blipFill rotWithShape="1">
            <a:blip r:embed="rId10">
              <a:alphaModFix amt="75000"/>
            </a:blip>
            <a:srcRect b="0" l="0" r="0" t="0"/>
            <a:stretch/>
          </p:blipFill>
          <p:spPr>
            <a:xfrm>
              <a:off x="8022730" y="3846852"/>
              <a:ext cx="1040851" cy="1019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"/>
            <p:cNvPicPr preferRelativeResize="0"/>
            <p:nvPr/>
          </p:nvPicPr>
          <p:blipFill rotWithShape="1">
            <a:blip r:embed="rId11">
              <a:alphaModFix amt="75000"/>
            </a:blip>
            <a:srcRect b="0" l="0" r="0" t="0"/>
            <a:stretch/>
          </p:blipFill>
          <p:spPr>
            <a:xfrm>
              <a:off x="8632658" y="4759574"/>
              <a:ext cx="282321" cy="79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"/>
          <p:cNvSpPr txBox="1"/>
          <p:nvPr/>
        </p:nvSpPr>
        <p:spPr>
          <a:xfrm>
            <a:off x="273674" y="4770155"/>
            <a:ext cx="67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Presented by Thomas BARRÉ (</a:t>
            </a:r>
            <a:r>
              <a:rPr b="0" i="0" lang="fr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thomas.barre@airbus.com</a:t>
            </a:r>
            <a:r>
              <a:rPr b="0" i="0" lang="fr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/  </a:t>
            </a:r>
            <a:r>
              <a:rPr b="0" i="0" lang="fr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common.language@airbus.com</a:t>
            </a:r>
            <a:r>
              <a:rPr b="0" i="0" lang="fr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9875" y="2013337"/>
            <a:ext cx="3552852" cy="127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475892" y="1548497"/>
            <a:ext cx="3552849" cy="126185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>
            <a:hlinkClick r:id="rId16"/>
          </p:cNvPr>
          <p:cNvSpPr txBox="1"/>
          <p:nvPr/>
        </p:nvSpPr>
        <p:spPr>
          <a:xfrm>
            <a:off x="-11" y="-2852"/>
            <a:ext cx="59763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fr" sz="5800" u="none" cap="none" strike="noStrike">
                <a:solidFill>
                  <a:srgbClr val="0A0A0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RDS4X.org</a:t>
            </a:r>
            <a:endParaRPr b="1" i="0" sz="6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" name="Google Shape;949;g3903c8b6dab_0_12"/>
          <p:cNvGrpSpPr/>
          <p:nvPr/>
        </p:nvGrpSpPr>
        <p:grpSpPr>
          <a:xfrm>
            <a:off x="597725" y="772370"/>
            <a:ext cx="7910096" cy="3545042"/>
            <a:chOff x="597725" y="772370"/>
            <a:chExt cx="7910096" cy="3545042"/>
          </a:xfrm>
        </p:grpSpPr>
        <p:grpSp>
          <p:nvGrpSpPr>
            <p:cNvPr id="950" name="Google Shape;950;g3903c8b6dab_0_12"/>
            <p:cNvGrpSpPr/>
            <p:nvPr/>
          </p:nvGrpSpPr>
          <p:grpSpPr>
            <a:xfrm>
              <a:off x="2990638" y="795763"/>
              <a:ext cx="1299000" cy="575188"/>
              <a:chOff x="2990638" y="795763"/>
              <a:chExt cx="1299000" cy="575188"/>
            </a:xfrm>
          </p:grpSpPr>
          <p:sp>
            <p:nvSpPr>
              <p:cNvPr id="951" name="Google Shape;951;g3903c8b6dab_0_12"/>
              <p:cNvSpPr txBox="1"/>
              <p:nvPr/>
            </p:nvSpPr>
            <p:spPr>
              <a:xfrm>
                <a:off x="2990638" y="795763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52" name="Google Shape;952;g3903c8b6dab_0_12"/>
              <p:cNvCxnSpPr/>
              <p:nvPr/>
            </p:nvCxnSpPr>
            <p:spPr>
              <a:xfrm>
                <a:off x="3638300" y="1100951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3" name="Google Shape;953;g3903c8b6dab_0_12"/>
            <p:cNvGrpSpPr/>
            <p:nvPr/>
          </p:nvGrpSpPr>
          <p:grpSpPr>
            <a:xfrm>
              <a:off x="7208821" y="772370"/>
              <a:ext cx="1299000" cy="587559"/>
              <a:chOff x="7208821" y="772370"/>
              <a:chExt cx="1299000" cy="587559"/>
            </a:xfrm>
          </p:grpSpPr>
          <p:sp>
            <p:nvSpPr>
              <p:cNvPr id="954" name="Google Shape;954;g3903c8b6dab_0_12"/>
              <p:cNvSpPr txBox="1"/>
              <p:nvPr/>
            </p:nvSpPr>
            <p:spPr>
              <a:xfrm>
                <a:off x="7208821" y="772370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55" name="Google Shape;955;g3903c8b6dab_0_12"/>
              <p:cNvCxnSpPr/>
              <p:nvPr/>
            </p:nvCxnSpPr>
            <p:spPr>
              <a:xfrm>
                <a:off x="7867654" y="1089929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6" name="Google Shape;956;g3903c8b6dab_0_12"/>
            <p:cNvGrpSpPr/>
            <p:nvPr/>
          </p:nvGrpSpPr>
          <p:grpSpPr>
            <a:xfrm>
              <a:off x="7208821" y="3742848"/>
              <a:ext cx="1299000" cy="574563"/>
              <a:chOff x="7208821" y="3742848"/>
              <a:chExt cx="1299000" cy="574563"/>
            </a:xfrm>
          </p:grpSpPr>
          <p:sp>
            <p:nvSpPr>
              <p:cNvPr id="957" name="Google Shape;957;g3903c8b6dab_0_12"/>
              <p:cNvSpPr txBox="1"/>
              <p:nvPr/>
            </p:nvSpPr>
            <p:spPr>
              <a:xfrm>
                <a:off x="7208821" y="3991612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58" name="Google Shape;958;g3903c8b6dab_0_12"/>
              <p:cNvCxnSpPr/>
              <p:nvPr/>
            </p:nvCxnSpPr>
            <p:spPr>
              <a:xfrm>
                <a:off x="7888616" y="3742848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59" name="Google Shape;959;g3903c8b6dab_0_12"/>
            <p:cNvGrpSpPr/>
            <p:nvPr/>
          </p:nvGrpSpPr>
          <p:grpSpPr>
            <a:xfrm>
              <a:off x="5025906" y="3740427"/>
              <a:ext cx="1299000" cy="546659"/>
              <a:chOff x="5025906" y="3740427"/>
              <a:chExt cx="1299000" cy="546659"/>
            </a:xfrm>
          </p:grpSpPr>
          <p:sp>
            <p:nvSpPr>
              <p:cNvPr id="960" name="Google Shape;960;g3903c8b6dab_0_12"/>
              <p:cNvSpPr txBox="1"/>
              <p:nvPr/>
            </p:nvSpPr>
            <p:spPr>
              <a:xfrm>
                <a:off x="5025906" y="3961287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61" name="Google Shape;961;g3903c8b6dab_0_12"/>
              <p:cNvCxnSpPr/>
              <p:nvPr/>
            </p:nvCxnSpPr>
            <p:spPr>
              <a:xfrm>
                <a:off x="5667093" y="3740427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62" name="Google Shape;962;g3903c8b6dab_0_12"/>
            <p:cNvGrpSpPr/>
            <p:nvPr/>
          </p:nvGrpSpPr>
          <p:grpSpPr>
            <a:xfrm>
              <a:off x="2990638" y="3720804"/>
              <a:ext cx="1299000" cy="566283"/>
              <a:chOff x="2990638" y="3720804"/>
              <a:chExt cx="1299000" cy="566283"/>
            </a:xfrm>
          </p:grpSpPr>
          <p:sp>
            <p:nvSpPr>
              <p:cNvPr id="963" name="Google Shape;963;g3903c8b6dab_0_12"/>
              <p:cNvSpPr txBox="1"/>
              <p:nvPr/>
            </p:nvSpPr>
            <p:spPr>
              <a:xfrm>
                <a:off x="2990638" y="3961287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64" name="Google Shape;964;g3903c8b6dab_0_12"/>
              <p:cNvCxnSpPr/>
              <p:nvPr/>
            </p:nvCxnSpPr>
            <p:spPr>
              <a:xfrm>
                <a:off x="3634796" y="3720804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65" name="Google Shape;965;g3903c8b6dab_0_12"/>
            <p:cNvGrpSpPr/>
            <p:nvPr/>
          </p:nvGrpSpPr>
          <p:grpSpPr>
            <a:xfrm>
              <a:off x="597725" y="3735585"/>
              <a:ext cx="1299000" cy="551501"/>
              <a:chOff x="597725" y="3735585"/>
              <a:chExt cx="1299000" cy="551501"/>
            </a:xfrm>
          </p:grpSpPr>
          <p:sp>
            <p:nvSpPr>
              <p:cNvPr id="966" name="Google Shape;966;g3903c8b6dab_0_12"/>
              <p:cNvSpPr txBox="1"/>
              <p:nvPr/>
            </p:nvSpPr>
            <p:spPr>
              <a:xfrm>
                <a:off x="597725" y="3961287"/>
                <a:ext cx="1299000" cy="32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Properties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  <p:cxnSp>
            <p:nvCxnSpPr>
              <p:cNvPr id="967" name="Google Shape;967;g3903c8b6dab_0_12"/>
              <p:cNvCxnSpPr/>
              <p:nvPr/>
            </p:nvCxnSpPr>
            <p:spPr>
              <a:xfrm>
                <a:off x="1249850" y="3735585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68" name="Google Shape;968;g3903c8b6dab_0_12"/>
          <p:cNvGrpSpPr/>
          <p:nvPr/>
        </p:nvGrpSpPr>
        <p:grpSpPr>
          <a:xfrm>
            <a:off x="1038468" y="121052"/>
            <a:ext cx="7045813" cy="4861944"/>
            <a:chOff x="1038468" y="121052"/>
            <a:chExt cx="7045813" cy="4861944"/>
          </a:xfrm>
        </p:grpSpPr>
        <p:grpSp>
          <p:nvGrpSpPr>
            <p:cNvPr id="969" name="Google Shape;969;g3903c8b6dab_0_12"/>
            <p:cNvGrpSpPr/>
            <p:nvPr/>
          </p:nvGrpSpPr>
          <p:grpSpPr>
            <a:xfrm>
              <a:off x="3431381" y="121052"/>
              <a:ext cx="417515" cy="714205"/>
              <a:chOff x="3431381" y="121052"/>
              <a:chExt cx="417515" cy="714205"/>
            </a:xfrm>
          </p:grpSpPr>
          <p:pic>
            <p:nvPicPr>
              <p:cNvPr id="970" name="Google Shape;970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31381" y="121052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71" name="Google Shape;971;g3903c8b6dab_0_12"/>
              <p:cNvCxnSpPr/>
              <p:nvPr/>
            </p:nvCxnSpPr>
            <p:spPr>
              <a:xfrm>
                <a:off x="3644480" y="565258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72" name="Google Shape;972;g3903c8b6dab_0_12"/>
            <p:cNvGrpSpPr/>
            <p:nvPr/>
          </p:nvGrpSpPr>
          <p:grpSpPr>
            <a:xfrm>
              <a:off x="7649563" y="121052"/>
              <a:ext cx="417515" cy="703183"/>
              <a:chOff x="7649563" y="121052"/>
              <a:chExt cx="417515" cy="703183"/>
            </a:xfrm>
          </p:grpSpPr>
          <p:pic>
            <p:nvPicPr>
              <p:cNvPr id="973" name="Google Shape;973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649563" y="121052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74" name="Google Shape;974;g3903c8b6dab_0_12"/>
              <p:cNvCxnSpPr/>
              <p:nvPr/>
            </p:nvCxnSpPr>
            <p:spPr>
              <a:xfrm>
                <a:off x="7873834" y="554235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75" name="Google Shape;975;g3903c8b6dab_0_12"/>
            <p:cNvGrpSpPr/>
            <p:nvPr/>
          </p:nvGrpSpPr>
          <p:grpSpPr>
            <a:xfrm>
              <a:off x="7666766" y="4278542"/>
              <a:ext cx="417515" cy="704454"/>
              <a:chOff x="7666766" y="4278542"/>
              <a:chExt cx="417515" cy="704454"/>
            </a:xfrm>
          </p:grpSpPr>
          <p:pic>
            <p:nvPicPr>
              <p:cNvPr id="976" name="Google Shape;976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666766" y="4510071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77" name="Google Shape;977;g3903c8b6dab_0_12"/>
              <p:cNvCxnSpPr/>
              <p:nvPr/>
            </p:nvCxnSpPr>
            <p:spPr>
              <a:xfrm>
                <a:off x="7882436" y="4278542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78" name="Google Shape;978;g3903c8b6dab_0_12"/>
            <p:cNvGrpSpPr/>
            <p:nvPr/>
          </p:nvGrpSpPr>
          <p:grpSpPr>
            <a:xfrm>
              <a:off x="5466649" y="4276121"/>
              <a:ext cx="417515" cy="706875"/>
              <a:chOff x="5466649" y="4276121"/>
              <a:chExt cx="417515" cy="706875"/>
            </a:xfrm>
          </p:grpSpPr>
          <p:pic>
            <p:nvPicPr>
              <p:cNvPr id="979" name="Google Shape;979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466649" y="4510071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80" name="Google Shape;980;g3903c8b6dab_0_12"/>
              <p:cNvCxnSpPr/>
              <p:nvPr/>
            </p:nvCxnSpPr>
            <p:spPr>
              <a:xfrm>
                <a:off x="5660913" y="4276121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81" name="Google Shape;981;g3903c8b6dab_0_12"/>
            <p:cNvGrpSpPr/>
            <p:nvPr/>
          </p:nvGrpSpPr>
          <p:grpSpPr>
            <a:xfrm>
              <a:off x="3431381" y="4256498"/>
              <a:ext cx="417515" cy="726499"/>
              <a:chOff x="3431381" y="4256498"/>
              <a:chExt cx="417515" cy="726499"/>
            </a:xfrm>
          </p:grpSpPr>
          <p:pic>
            <p:nvPicPr>
              <p:cNvPr id="982" name="Google Shape;982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431381" y="4510071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83" name="Google Shape;983;g3903c8b6dab_0_12"/>
              <p:cNvCxnSpPr/>
              <p:nvPr/>
            </p:nvCxnSpPr>
            <p:spPr>
              <a:xfrm>
                <a:off x="3628615" y="4256498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984" name="Google Shape;984;g3903c8b6dab_0_12"/>
            <p:cNvGrpSpPr/>
            <p:nvPr/>
          </p:nvGrpSpPr>
          <p:grpSpPr>
            <a:xfrm>
              <a:off x="1038468" y="4271279"/>
              <a:ext cx="417515" cy="711717"/>
              <a:chOff x="1038468" y="4271279"/>
              <a:chExt cx="417515" cy="711717"/>
            </a:xfrm>
          </p:grpSpPr>
          <p:pic>
            <p:nvPicPr>
              <p:cNvPr id="985" name="Google Shape;985;g3903c8b6dab_0_1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038468" y="4510071"/>
                <a:ext cx="417515" cy="47292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986" name="Google Shape;986;g3903c8b6dab_0_12"/>
              <p:cNvCxnSpPr/>
              <p:nvPr/>
            </p:nvCxnSpPr>
            <p:spPr>
              <a:xfrm>
                <a:off x="1243670" y="4271279"/>
                <a:ext cx="3600" cy="270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987" name="Google Shape;987;g3903c8b6dab_0_12"/>
          <p:cNvSpPr txBox="1"/>
          <p:nvPr>
            <p:ph type="title"/>
          </p:nvPr>
        </p:nvSpPr>
        <p:spPr>
          <a:xfrm>
            <a:off x="359100" y="491400"/>
            <a:ext cx="3087900" cy="6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RDS4X use case</a:t>
            </a:r>
            <a:endParaRPr/>
          </a:p>
        </p:txBody>
      </p:sp>
      <p:grpSp>
        <p:nvGrpSpPr>
          <p:cNvPr id="988" name="Google Shape;988;g3903c8b6dab_0_12"/>
          <p:cNvGrpSpPr/>
          <p:nvPr/>
        </p:nvGrpSpPr>
        <p:grpSpPr>
          <a:xfrm>
            <a:off x="2236288" y="1359350"/>
            <a:ext cx="2807700" cy="1136108"/>
            <a:chOff x="1221350" y="1264737"/>
            <a:chExt cx="2807700" cy="1136108"/>
          </a:xfrm>
        </p:grpSpPr>
        <p:grpSp>
          <p:nvGrpSpPr>
            <p:cNvPr id="989" name="Google Shape;989;g3903c8b6dab_0_12"/>
            <p:cNvGrpSpPr/>
            <p:nvPr/>
          </p:nvGrpSpPr>
          <p:grpSpPr>
            <a:xfrm>
              <a:off x="2222288" y="1264737"/>
              <a:ext cx="797152" cy="749294"/>
              <a:chOff x="1942100" y="1359150"/>
              <a:chExt cx="1549975" cy="1456919"/>
            </a:xfrm>
          </p:grpSpPr>
          <p:pic>
            <p:nvPicPr>
              <p:cNvPr id="990" name="Google Shape;990;g3903c8b6dab_0_1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942100" y="1359150"/>
                <a:ext cx="1549975" cy="14569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1" name="Google Shape;991;g3903c8b6dab_0_12"/>
              <p:cNvSpPr/>
              <p:nvPr/>
            </p:nvSpPr>
            <p:spPr>
              <a:xfrm>
                <a:off x="2496171" y="1445968"/>
                <a:ext cx="451800" cy="297900"/>
              </a:xfrm>
              <a:prstGeom prst="rect">
                <a:avLst/>
              </a:prstGeom>
              <a:solidFill>
                <a:schemeClr val="lt1"/>
              </a:solidFill>
              <a:ln cap="flat" cmpd="sng" w="63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0325" lIns="60325" spcFirstLastPara="1" rIns="60325" wrap="square" tIns="603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23"/>
              </a:p>
            </p:txBody>
          </p:sp>
          <p:pic>
            <p:nvPicPr>
              <p:cNvPr id="992" name="Google Shape;992;g3903c8b6dab_0_12">
                <a:hlinkClick r:id="rId5"/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b="30769" l="14044" r="13784" t="27242"/>
              <a:stretch/>
            </p:blipFill>
            <p:spPr>
              <a:xfrm>
                <a:off x="2462097" y="1480786"/>
                <a:ext cx="522501" cy="1126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93" name="Google Shape;993;g3903c8b6dab_0_12"/>
            <p:cNvSpPr txBox="1"/>
            <p:nvPr/>
          </p:nvSpPr>
          <p:spPr>
            <a:xfrm>
              <a:off x="1221350" y="1928046"/>
              <a:ext cx="28077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dk2"/>
                  </a:solidFill>
                </a:rPr>
                <a:t>Project devlpt &amp; mngt</a:t>
              </a:r>
              <a:endParaRPr sz="1200">
                <a:solidFill>
                  <a:schemeClr val="dk2"/>
                </a:solidFill>
              </a:endParaRPr>
            </a:p>
          </p:txBody>
        </p:sp>
      </p:grpSp>
      <p:grpSp>
        <p:nvGrpSpPr>
          <p:cNvPr id="994" name="Google Shape;994;g3903c8b6dab_0_12"/>
          <p:cNvGrpSpPr/>
          <p:nvPr/>
        </p:nvGrpSpPr>
        <p:grpSpPr>
          <a:xfrm>
            <a:off x="2487538" y="2348660"/>
            <a:ext cx="2305200" cy="1470230"/>
            <a:chOff x="2487538" y="2348660"/>
            <a:chExt cx="2305200" cy="1470230"/>
          </a:xfrm>
        </p:grpSpPr>
        <p:grpSp>
          <p:nvGrpSpPr>
            <p:cNvPr id="995" name="Google Shape;995;g3903c8b6dab_0_12"/>
            <p:cNvGrpSpPr/>
            <p:nvPr/>
          </p:nvGrpSpPr>
          <p:grpSpPr>
            <a:xfrm>
              <a:off x="2487538" y="2695310"/>
              <a:ext cx="2305200" cy="1123580"/>
              <a:chOff x="2350601" y="2660906"/>
              <a:chExt cx="2305200" cy="1123580"/>
            </a:xfrm>
          </p:grpSpPr>
          <p:pic>
            <p:nvPicPr>
              <p:cNvPr id="996" name="Google Shape;996;g3903c8b6dab_0_12"/>
              <p:cNvPicPr preferRelativeResize="0"/>
              <p:nvPr/>
            </p:nvPicPr>
            <p:blipFill rotWithShape="1">
              <a:blip r:embed="rId7">
                <a:alphaModFix/>
              </a:blip>
              <a:srcRect b="11827" l="11351" r="10420" t="10719"/>
              <a:stretch/>
            </p:blipFill>
            <p:spPr>
              <a:xfrm>
                <a:off x="3150925" y="2660906"/>
                <a:ext cx="705025" cy="6980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7" name="Google Shape;997;g3903c8b6dab_0_12"/>
              <p:cNvSpPr txBox="1"/>
              <p:nvPr/>
            </p:nvSpPr>
            <p:spPr>
              <a:xfrm>
                <a:off x="2350601" y="3245985"/>
                <a:ext cx="2305200" cy="53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From process to operations using Agents etc… 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998" name="Google Shape;998;g3903c8b6dab_0_12"/>
            <p:cNvCxnSpPr/>
            <p:nvPr/>
          </p:nvCxnSpPr>
          <p:spPr>
            <a:xfrm>
              <a:off x="3628622" y="2348660"/>
              <a:ext cx="3600" cy="30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999" name="Google Shape;999;g3903c8b6dab_0_12"/>
          <p:cNvGrpSpPr/>
          <p:nvPr/>
        </p:nvGrpSpPr>
        <p:grpSpPr>
          <a:xfrm>
            <a:off x="6611221" y="1333843"/>
            <a:ext cx="2494200" cy="1258995"/>
            <a:chOff x="6611221" y="1333843"/>
            <a:chExt cx="2494200" cy="1258995"/>
          </a:xfrm>
        </p:grpSpPr>
        <p:grpSp>
          <p:nvGrpSpPr>
            <p:cNvPr id="1000" name="Google Shape;1000;g3903c8b6dab_0_12"/>
            <p:cNvGrpSpPr/>
            <p:nvPr/>
          </p:nvGrpSpPr>
          <p:grpSpPr>
            <a:xfrm>
              <a:off x="6611221" y="1333843"/>
              <a:ext cx="2494200" cy="1048809"/>
              <a:chOff x="7252375" y="1136016"/>
              <a:chExt cx="2494200" cy="1048809"/>
            </a:xfrm>
          </p:grpSpPr>
          <p:grpSp>
            <p:nvGrpSpPr>
              <p:cNvPr id="1001" name="Google Shape;1001;g3903c8b6dab_0_12"/>
              <p:cNvGrpSpPr/>
              <p:nvPr/>
            </p:nvGrpSpPr>
            <p:grpSpPr>
              <a:xfrm>
                <a:off x="8102229" y="1136016"/>
                <a:ext cx="797152" cy="749439"/>
                <a:chOff x="3849150" y="1186975"/>
                <a:chExt cx="1549975" cy="1456919"/>
              </a:xfrm>
            </p:grpSpPr>
            <p:pic>
              <p:nvPicPr>
                <p:cNvPr id="1002" name="Google Shape;1002;g3903c8b6dab_0_1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3849150" y="1186975"/>
                  <a:ext cx="1549975" cy="145691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03" name="Google Shape;1003;g3903c8b6dab_0_12"/>
                <p:cNvSpPr/>
                <p:nvPr/>
              </p:nvSpPr>
              <p:spPr>
                <a:xfrm>
                  <a:off x="4403221" y="1273793"/>
                  <a:ext cx="451800" cy="2979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62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60350" lIns="60350" spcFirstLastPara="1" rIns="60350" wrap="square" tIns="6035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24"/>
                </a:p>
              </p:txBody>
            </p:sp>
            <p:pic>
              <p:nvPicPr>
                <p:cNvPr id="1004" name="Google Shape;1004;g3903c8b6dab_0_12">
                  <a:hlinkClick r:id="rId8"/>
                </p:cNvPr>
                <p:cNvPicPr preferRelativeResize="0"/>
                <p:nvPr/>
              </p:nvPicPr>
              <p:blipFill rotWithShape="1">
                <a:blip r:embed="rId9">
                  <a:alphaModFix/>
                </a:blip>
                <a:srcRect b="0" l="0" r="0" t="0"/>
                <a:stretch/>
              </p:blipFill>
              <p:spPr>
                <a:xfrm>
                  <a:off x="4336117" y="1242342"/>
                  <a:ext cx="569751" cy="244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05" name="Google Shape;1005;g3903c8b6dab_0_12"/>
              <p:cNvSpPr txBox="1"/>
              <p:nvPr/>
            </p:nvSpPr>
            <p:spPr>
              <a:xfrm>
                <a:off x="7252375" y="1808025"/>
                <a:ext cx="2494200" cy="37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Registers &amp; audits ships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1006" name="Google Shape;1006;g3903c8b6dab_0_12"/>
            <p:cNvCxnSpPr/>
            <p:nvPr/>
          </p:nvCxnSpPr>
          <p:spPr>
            <a:xfrm>
              <a:off x="7867652" y="2322838"/>
              <a:ext cx="3600" cy="270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07" name="Google Shape;1007;g3903c8b6dab_0_12"/>
          <p:cNvGrpSpPr/>
          <p:nvPr/>
        </p:nvGrpSpPr>
        <p:grpSpPr>
          <a:xfrm>
            <a:off x="3630137" y="2339544"/>
            <a:ext cx="2860969" cy="1479270"/>
            <a:chOff x="3630137" y="2339544"/>
            <a:chExt cx="2860969" cy="1479270"/>
          </a:xfrm>
        </p:grpSpPr>
        <p:grpSp>
          <p:nvGrpSpPr>
            <p:cNvPr id="1008" name="Google Shape;1008;g3903c8b6dab_0_12"/>
            <p:cNvGrpSpPr/>
            <p:nvPr/>
          </p:nvGrpSpPr>
          <p:grpSpPr>
            <a:xfrm>
              <a:off x="4859706" y="2668044"/>
              <a:ext cx="1631400" cy="1150770"/>
              <a:chOff x="4859706" y="2547628"/>
              <a:chExt cx="1631400" cy="1150770"/>
            </a:xfrm>
          </p:grpSpPr>
          <p:pic>
            <p:nvPicPr>
              <p:cNvPr id="1009" name="Google Shape;1009;g3903c8b6dab_0_12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5320925" y="2547628"/>
                <a:ext cx="705025" cy="6521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10" name="Google Shape;1010;g3903c8b6dab_0_12"/>
              <p:cNvSpPr txBox="1"/>
              <p:nvPr/>
            </p:nvSpPr>
            <p:spPr>
              <a:xfrm>
                <a:off x="4859706" y="3130798"/>
                <a:ext cx="1631400" cy="56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Located on buildings of several sites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1011" name="Google Shape;1011;g3903c8b6dab_0_12"/>
            <p:cNvCxnSpPr>
              <a:stCxn id="1012" idx="2"/>
              <a:endCxn id="1009" idx="0"/>
            </p:cNvCxnSpPr>
            <p:nvPr/>
          </p:nvCxnSpPr>
          <p:spPr>
            <a:xfrm>
              <a:off x="3630137" y="2339544"/>
              <a:ext cx="2043300" cy="3285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13" name="Google Shape;1013;g3903c8b6dab_0_12"/>
          <p:cNvGrpSpPr/>
          <p:nvPr/>
        </p:nvGrpSpPr>
        <p:grpSpPr>
          <a:xfrm>
            <a:off x="94625" y="2339588"/>
            <a:ext cx="3535526" cy="1479251"/>
            <a:chOff x="94625" y="2339588"/>
            <a:chExt cx="3535526" cy="1479251"/>
          </a:xfrm>
        </p:grpSpPr>
        <p:grpSp>
          <p:nvGrpSpPr>
            <p:cNvPr id="1014" name="Google Shape;1014;g3903c8b6dab_0_12"/>
            <p:cNvGrpSpPr/>
            <p:nvPr/>
          </p:nvGrpSpPr>
          <p:grpSpPr>
            <a:xfrm>
              <a:off x="94625" y="2710388"/>
              <a:ext cx="2305200" cy="1108451"/>
              <a:chOff x="94625" y="2607174"/>
              <a:chExt cx="2305200" cy="1108451"/>
            </a:xfrm>
          </p:grpSpPr>
          <p:grpSp>
            <p:nvGrpSpPr>
              <p:cNvPr id="1015" name="Google Shape;1015;g3903c8b6dab_0_12"/>
              <p:cNvGrpSpPr/>
              <p:nvPr/>
            </p:nvGrpSpPr>
            <p:grpSpPr>
              <a:xfrm>
                <a:off x="849556" y="2607174"/>
                <a:ext cx="797189" cy="675005"/>
                <a:chOff x="304338" y="1103763"/>
                <a:chExt cx="1450490" cy="1228175"/>
              </a:xfrm>
            </p:grpSpPr>
            <p:pic>
              <p:nvPicPr>
                <p:cNvPr id="1016" name="Google Shape;1016;g3903c8b6dab_0_12"/>
                <p:cNvPicPr preferRelativeResize="0"/>
                <p:nvPr/>
              </p:nvPicPr>
              <p:blipFill rotWithShape="1">
                <a:blip r:embed="rId11">
                  <a:alphaModFix/>
                </a:blip>
                <a:srcRect b="12644" l="6196" r="5906" t="12934"/>
                <a:stretch/>
              </p:blipFill>
              <p:spPr>
                <a:xfrm>
                  <a:off x="304338" y="1103763"/>
                  <a:ext cx="1450490" cy="12281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017" name="Google Shape;1017;g3903c8b6dab_0_12"/>
                <p:cNvSpPr/>
                <p:nvPr/>
              </p:nvSpPr>
              <p:spPr>
                <a:xfrm>
                  <a:off x="610675" y="1229975"/>
                  <a:ext cx="507600" cy="507600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52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50250" lIns="50250" spcFirstLastPara="1" rIns="50250" wrap="square" tIns="50250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769"/>
                </a:p>
              </p:txBody>
            </p:sp>
            <p:pic>
              <p:nvPicPr>
                <p:cNvPr id="1018" name="Google Shape;1018;g3903c8b6dab_0_12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 b="0" l="0" r="0" t="0"/>
                <a:stretch/>
              </p:blipFill>
              <p:spPr>
                <a:xfrm flipH="1" rot="-2700008">
                  <a:off x="670883" y="1257679"/>
                  <a:ext cx="411576" cy="4115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19" name="Google Shape;1019;g3903c8b6dab_0_12"/>
              <p:cNvSpPr txBox="1"/>
              <p:nvPr/>
            </p:nvSpPr>
            <p:spPr>
              <a:xfrm>
                <a:off x="94625" y="3173825"/>
                <a:ext cx="2305200" cy="54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From capabilities &amp; behaviours to parts specs’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1020" name="Google Shape;1020;g3903c8b6dab_0_12"/>
            <p:cNvCxnSpPr>
              <a:stCxn id="1012" idx="2"/>
              <a:endCxn id="1016" idx="0"/>
            </p:cNvCxnSpPr>
            <p:nvPr/>
          </p:nvCxnSpPr>
          <p:spPr>
            <a:xfrm flipH="1">
              <a:off x="1248151" y="2339588"/>
              <a:ext cx="2382000" cy="370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021" name="Google Shape;1021;g3903c8b6dab_0_12"/>
          <p:cNvGrpSpPr/>
          <p:nvPr/>
        </p:nvGrpSpPr>
        <p:grpSpPr>
          <a:xfrm>
            <a:off x="3630196" y="2339709"/>
            <a:ext cx="5475225" cy="1493852"/>
            <a:chOff x="3630196" y="2339709"/>
            <a:chExt cx="5475225" cy="1493852"/>
          </a:xfrm>
        </p:grpSpPr>
        <p:grpSp>
          <p:nvGrpSpPr>
            <p:cNvPr id="1022" name="Google Shape;1022;g3903c8b6dab_0_12"/>
            <p:cNvGrpSpPr/>
            <p:nvPr/>
          </p:nvGrpSpPr>
          <p:grpSpPr>
            <a:xfrm>
              <a:off x="6611221" y="2566509"/>
              <a:ext cx="2494200" cy="1267052"/>
              <a:chOff x="7048900" y="2541850"/>
              <a:chExt cx="2494200" cy="1267052"/>
            </a:xfrm>
          </p:grpSpPr>
          <p:grpSp>
            <p:nvGrpSpPr>
              <p:cNvPr id="1023" name="Google Shape;1023;g3903c8b6dab_0_12"/>
              <p:cNvGrpSpPr/>
              <p:nvPr/>
            </p:nvGrpSpPr>
            <p:grpSpPr>
              <a:xfrm>
                <a:off x="7900475" y="2541850"/>
                <a:ext cx="797200" cy="805643"/>
                <a:chOff x="8158500" y="608650"/>
                <a:chExt cx="797200" cy="805643"/>
              </a:xfrm>
            </p:grpSpPr>
            <p:pic>
              <p:nvPicPr>
                <p:cNvPr id="1024" name="Google Shape;1024;g3903c8b6dab_0_12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 b="21084" l="16120" r="16229" t="15539"/>
                <a:stretch/>
              </p:blipFill>
              <p:spPr>
                <a:xfrm>
                  <a:off x="8158500" y="608650"/>
                  <a:ext cx="797200" cy="80564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25" name="Google Shape;1025;g3903c8b6dab_0_12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 b="29688" l="60424" r="26201" t="61859"/>
                <a:stretch/>
              </p:blipFill>
              <p:spPr>
                <a:xfrm>
                  <a:off x="8402300" y="1008526"/>
                  <a:ext cx="309600" cy="195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26" name="Google Shape;1026;g3903c8b6dab_0_12"/>
              <p:cNvSpPr txBox="1"/>
              <p:nvPr/>
            </p:nvSpPr>
            <p:spPr>
              <a:xfrm>
                <a:off x="7048900" y="3223002"/>
                <a:ext cx="2494200" cy="58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1200">
                    <a:solidFill>
                      <a:schemeClr val="dk2"/>
                    </a:solidFill>
                  </a:rPr>
                  <a:t>Supply chain operated with trucks, ships, aircrafts, …</a:t>
                </a:r>
                <a:endParaRPr sz="1200">
                  <a:solidFill>
                    <a:schemeClr val="dk2"/>
                  </a:solidFill>
                </a:endParaRPr>
              </a:p>
            </p:txBody>
          </p:sp>
        </p:grpSp>
        <p:cxnSp>
          <p:nvCxnSpPr>
            <p:cNvPr id="1027" name="Google Shape;1027;g3903c8b6dab_0_12"/>
            <p:cNvCxnSpPr>
              <a:stCxn id="1012" idx="2"/>
              <a:endCxn id="1024" idx="0"/>
            </p:cNvCxnSpPr>
            <p:nvPr/>
          </p:nvCxnSpPr>
          <p:spPr>
            <a:xfrm>
              <a:off x="3630196" y="2339709"/>
              <a:ext cx="4231200" cy="2268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028" name="Google Shape;1028;g3903c8b6dab_0_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439809" y="2015546"/>
            <a:ext cx="3510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g3903c8b6dab_0_12"/>
          <p:cNvSpPr txBox="1"/>
          <p:nvPr/>
        </p:nvSpPr>
        <p:spPr>
          <a:xfrm>
            <a:off x="78075" y="1100944"/>
            <a:ext cx="3432000" cy="11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-"/>
            </a:pPr>
            <a:r>
              <a:rPr lang="fr" sz="1300">
                <a:solidFill>
                  <a:schemeClr val="dk2"/>
                </a:solidFill>
              </a:rPr>
              <a:t>started btw Airbus &amp; DNV &amp; SysEng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-"/>
            </a:pPr>
            <a:r>
              <a:rPr lang="fr" sz="1300">
                <a:solidFill>
                  <a:schemeClr val="dk2"/>
                </a:solidFill>
              </a:rPr>
              <a:t>intermediate delivery in Dec’ 2025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-"/>
            </a:pPr>
            <a:r>
              <a:rPr lang="fr" sz="1300">
                <a:solidFill>
                  <a:schemeClr val="dk2"/>
                </a:solidFill>
              </a:rPr>
              <a:t>formal prez’ end of Q1 2026</a:t>
            </a:r>
            <a:endParaRPr sz="13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-"/>
            </a:pPr>
            <a:r>
              <a:rPr lang="fr" sz="1300">
                <a:solidFill>
                  <a:schemeClr val="dk2"/>
                </a:solidFill>
              </a:rPr>
              <a:t>call for software editors 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5"/>
          <p:cNvSpPr txBox="1"/>
          <p:nvPr/>
        </p:nvSpPr>
        <p:spPr>
          <a:xfrm>
            <a:off x="338760" y="2445704"/>
            <a:ext cx="4467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fr" sz="2000" u="none" cap="none" strike="noStrike">
                <a:solidFill>
                  <a:srgbClr val="140D8A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 b="0" i="0" sz="2000" u="none" cap="none" strike="noStrike">
              <a:solidFill>
                <a:srgbClr val="140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35"/>
          <p:cNvSpPr txBox="1"/>
          <p:nvPr/>
        </p:nvSpPr>
        <p:spPr>
          <a:xfrm>
            <a:off x="368046" y="3798371"/>
            <a:ext cx="66579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document and all information contained herein is the sole property of Airbus.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intellectual property rights are granted by the delivery of this document or the disclosure of its content.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document shall not be reproduced or disclosed to a third party without the expressed written consent of Airbus.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document and its content shall not be used for any purpose other than that for which it is supplied.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Airbus, its logo and product names are registered trademarks.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35"/>
          <p:cNvSpPr txBox="1"/>
          <p:nvPr/>
        </p:nvSpPr>
        <p:spPr>
          <a:xfrm>
            <a:off x="369593" y="3437596"/>
            <a:ext cx="79668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Copyright Airbus SAS 2025 / A Common Language as at scale digital continuity enabler - “A common language for aerospace, … and beyond!” -  PLM Road Map &amp; PDT Europe 2025 | Paris, France | 5-6 Nov’ 2025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35"/>
          <p:cNvSpPr txBox="1"/>
          <p:nvPr>
            <p:ph idx="12" type="sldNum"/>
          </p:nvPr>
        </p:nvSpPr>
        <p:spPr>
          <a:xfrm>
            <a:off x="2428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fr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8" name="Google Shape;1038;p35"/>
          <p:cNvGrpSpPr/>
          <p:nvPr/>
        </p:nvGrpSpPr>
        <p:grpSpPr>
          <a:xfrm>
            <a:off x="326750" y="1550874"/>
            <a:ext cx="8589836" cy="805361"/>
            <a:chOff x="326750" y="4132869"/>
            <a:chExt cx="8589836" cy="805361"/>
          </a:xfrm>
        </p:grpSpPr>
        <p:sp>
          <p:nvSpPr>
            <p:cNvPr id="1039" name="Google Shape;1039;p35"/>
            <p:cNvSpPr txBox="1"/>
            <p:nvPr/>
          </p:nvSpPr>
          <p:spPr>
            <a:xfrm>
              <a:off x="326750" y="4262675"/>
              <a:ext cx="785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" sz="2000" u="none" cap="none" strike="noStrike">
                  <a:solidFill>
                    <a:srgbClr val="ED7D31"/>
                  </a:solidFill>
                  <a:latin typeface="Arial"/>
                  <a:ea typeface="Arial"/>
                  <a:cs typeface="Arial"/>
                  <a:sym typeface="Arial"/>
                </a:rPr>
                <a:t>Want to try? Any question? =&gt;</a:t>
              </a:r>
              <a:r>
                <a:rPr b="1" i="0" lang="fr" sz="2000" u="none" cap="none" strike="noStrike">
                  <a:solidFill>
                    <a:srgbClr val="ED561B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fr" sz="2000" u="sng" cap="none" strike="noStrike">
                  <a:solidFill>
                    <a:srgbClr val="001A5C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common.language@airbus.com</a:t>
              </a:r>
              <a:endParaRPr b="1" i="0" sz="2000" u="none" cap="none" strike="noStrike">
                <a:solidFill>
                  <a:srgbClr val="001A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0" name="Google Shape;1040;p35"/>
            <p:cNvGrpSpPr/>
            <p:nvPr/>
          </p:nvGrpSpPr>
          <p:grpSpPr>
            <a:xfrm>
              <a:off x="8111225" y="4132869"/>
              <a:ext cx="805361" cy="805361"/>
              <a:chOff x="427269" y="1949675"/>
              <a:chExt cx="1610721" cy="1610721"/>
            </a:xfrm>
          </p:grpSpPr>
          <p:sp>
            <p:nvSpPr>
              <p:cNvPr id="1041" name="Google Shape;1041;p35"/>
              <p:cNvSpPr/>
              <p:nvPr/>
            </p:nvSpPr>
            <p:spPr>
              <a:xfrm>
                <a:off x="470000" y="1986450"/>
                <a:ext cx="1525200" cy="153420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42" name="Google Shape;1042;p35" title="Untitled.png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27269" y="1949675"/>
                <a:ext cx="1610721" cy="16107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The vision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311700" y="9334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Data is the new gold. </a:t>
            </a:r>
            <a:endParaRPr i="1" sz="1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Digital continuity &amp; digital thread are key to co-operations &amp; data-based studies </a:t>
            </a:r>
            <a:endParaRPr sz="1400"/>
          </a:p>
        </p:txBody>
      </p:sp>
      <p:sp>
        <p:nvSpPr>
          <p:cNvPr id="94" name="Google Shape;94;p2"/>
          <p:cNvSpPr txBox="1"/>
          <p:nvPr>
            <p:ph idx="12" type="sldNum"/>
          </p:nvPr>
        </p:nvSpPr>
        <p:spPr>
          <a:xfrm>
            <a:off x="2428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31272" l="14932" r="14059" t="30442"/>
          <a:stretch/>
        </p:blipFill>
        <p:spPr>
          <a:xfrm>
            <a:off x="8382776" y="4409050"/>
            <a:ext cx="750925" cy="15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6" y="1823200"/>
            <a:ext cx="9144001" cy="280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"/>
              <a:t>From the pain to the solution</a:t>
            </a:r>
            <a:endParaRPr/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930775" y="3598700"/>
            <a:ext cx="4128600" cy="1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The ambition of this language </a:t>
            </a:r>
            <a:endParaRPr i="1" sz="1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based on proven international standards </a:t>
            </a:r>
            <a:endParaRPr i="1" sz="1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is to value data by providing practical solutions </a:t>
            </a:r>
            <a:endParaRPr i="1" sz="1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to clarify, federate &amp; query data, </a:t>
            </a:r>
            <a:endParaRPr i="1" sz="14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fr" sz="1400">
                <a:solidFill>
                  <a:srgbClr val="222222"/>
                </a:solidFill>
                <a:highlight>
                  <a:schemeClr val="lt1"/>
                </a:highlight>
              </a:rPr>
              <a:t>at marginal cost and time, even at scale</a:t>
            </a:r>
            <a:endParaRPr sz="1400"/>
          </a:p>
        </p:txBody>
      </p:sp>
      <p:sp>
        <p:nvSpPr>
          <p:cNvPr id="103" name="Google Shape;103;p3"/>
          <p:cNvSpPr txBox="1"/>
          <p:nvPr>
            <p:ph idx="12" type="sldNum"/>
          </p:nvPr>
        </p:nvSpPr>
        <p:spPr>
          <a:xfrm>
            <a:off x="2428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cxnSp>
        <p:nvCxnSpPr>
          <p:cNvPr id="104" name="Google Shape;104;p3"/>
          <p:cNvCxnSpPr/>
          <p:nvPr/>
        </p:nvCxnSpPr>
        <p:spPr>
          <a:xfrm>
            <a:off x="654680" y="999915"/>
            <a:ext cx="3600" cy="3672000"/>
          </a:xfrm>
          <a:prstGeom prst="straightConnector1">
            <a:avLst/>
          </a:prstGeom>
          <a:noFill/>
          <a:ln cap="flat" cmpd="sng" w="19050">
            <a:solidFill>
              <a:srgbClr val="00205B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05" name="Google Shape;105;p3"/>
          <p:cNvCxnSpPr/>
          <p:nvPr/>
        </p:nvCxnSpPr>
        <p:spPr>
          <a:xfrm rot="5400000">
            <a:off x="2185210" y="3132118"/>
            <a:ext cx="3600" cy="3052800"/>
          </a:xfrm>
          <a:prstGeom prst="straightConnector1">
            <a:avLst/>
          </a:prstGeom>
          <a:noFill/>
          <a:ln cap="flat" cmpd="sng" w="19050">
            <a:solidFill>
              <a:srgbClr val="00205B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06" name="Google Shape;106;p3"/>
          <p:cNvSpPr txBox="1"/>
          <p:nvPr/>
        </p:nvSpPr>
        <p:spPr>
          <a:xfrm>
            <a:off x="855898" y="4667100"/>
            <a:ext cx="2992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Nb of data, domains, enterprises, IT systems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 rot="-5400000">
            <a:off x="-1343910" y="2561115"/>
            <a:ext cx="362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/ time to manage data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789203" y="1856468"/>
            <a:ext cx="104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664268" y="1009650"/>
            <a:ext cx="1757767" cy="3638541"/>
          </a:xfrm>
          <a:custGeom>
            <a:rect b="b" l="l" r="r" t="t"/>
            <a:pathLst>
              <a:path extrusionOk="0" h="154686" w="78105">
                <a:moveTo>
                  <a:pt x="0" y="154686"/>
                </a:moveTo>
                <a:cubicBezTo>
                  <a:pt x="3937" y="153099"/>
                  <a:pt x="17526" y="147892"/>
                  <a:pt x="23622" y="145161"/>
                </a:cubicBezTo>
                <a:cubicBezTo>
                  <a:pt x="29718" y="142431"/>
                  <a:pt x="33211" y="140208"/>
                  <a:pt x="36576" y="138303"/>
                </a:cubicBezTo>
                <a:cubicBezTo>
                  <a:pt x="39942" y="136398"/>
                  <a:pt x="41021" y="135890"/>
                  <a:pt x="43815" y="133731"/>
                </a:cubicBezTo>
                <a:cubicBezTo>
                  <a:pt x="46609" y="131572"/>
                  <a:pt x="50292" y="128334"/>
                  <a:pt x="53340" y="125349"/>
                </a:cubicBezTo>
                <a:cubicBezTo>
                  <a:pt x="56388" y="122365"/>
                  <a:pt x="59690" y="119507"/>
                  <a:pt x="62103" y="115824"/>
                </a:cubicBezTo>
                <a:cubicBezTo>
                  <a:pt x="64516" y="112141"/>
                  <a:pt x="66104" y="107823"/>
                  <a:pt x="67818" y="103251"/>
                </a:cubicBezTo>
                <a:cubicBezTo>
                  <a:pt x="69533" y="98679"/>
                  <a:pt x="70993" y="94679"/>
                  <a:pt x="72390" y="88392"/>
                </a:cubicBezTo>
                <a:cubicBezTo>
                  <a:pt x="73787" y="82106"/>
                  <a:pt x="75248" y="80264"/>
                  <a:pt x="76200" y="65532"/>
                </a:cubicBezTo>
                <a:cubicBezTo>
                  <a:pt x="77153" y="50800"/>
                  <a:pt x="77788" y="10922"/>
                  <a:pt x="78105" y="0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5020442" y="902750"/>
            <a:ext cx="2320508" cy="2368000"/>
            <a:chOff x="3344042" y="1207550"/>
            <a:chExt cx="2320508" cy="2368000"/>
          </a:xfrm>
        </p:grpSpPr>
        <p:sp>
          <p:nvSpPr>
            <p:cNvPr id="111" name="Google Shape;111;p3"/>
            <p:cNvSpPr txBox="1"/>
            <p:nvPr/>
          </p:nvSpPr>
          <p:spPr>
            <a:xfrm>
              <a:off x="3344042" y="1301853"/>
              <a:ext cx="1241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I’M A HUGE METAL FAN.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94925" y="1285775"/>
              <a:ext cx="2245952" cy="2289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3"/>
            <p:cNvSpPr txBox="1"/>
            <p:nvPr/>
          </p:nvSpPr>
          <p:spPr>
            <a:xfrm>
              <a:off x="4774450" y="1207550"/>
              <a:ext cx="890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fr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 TOO !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621012" y="1719287"/>
              <a:ext cx="181124" cy="569181"/>
            </a:xfrm>
            <a:custGeom>
              <a:rect b="b" l="l" r="r" t="t"/>
              <a:pathLst>
                <a:path extrusionOk="0" h="24502" w="7797">
                  <a:moveTo>
                    <a:pt x="1869" y="0"/>
                  </a:moveTo>
                  <a:cubicBezTo>
                    <a:pt x="1606" y="2569"/>
                    <a:pt x="-700" y="11329"/>
                    <a:pt x="288" y="15413"/>
                  </a:cubicBezTo>
                  <a:cubicBezTo>
                    <a:pt x="1276" y="19497"/>
                    <a:pt x="6546" y="22987"/>
                    <a:pt x="7797" y="24502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06565" y="1471419"/>
              <a:ext cx="42813" cy="211161"/>
            </a:xfrm>
            <a:custGeom>
              <a:rect b="b" l="l" r="r" t="t"/>
              <a:pathLst>
                <a:path extrusionOk="0" h="9090" w="1843">
                  <a:moveTo>
                    <a:pt x="1580" y="0"/>
                  </a:moveTo>
                  <a:cubicBezTo>
                    <a:pt x="1580" y="725"/>
                    <a:pt x="1843" y="2833"/>
                    <a:pt x="1580" y="4348"/>
                  </a:cubicBezTo>
                  <a:cubicBezTo>
                    <a:pt x="1317" y="5863"/>
                    <a:pt x="263" y="8300"/>
                    <a:pt x="0" y="9090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3"/>
          <p:cNvGrpSpPr/>
          <p:nvPr/>
        </p:nvGrpSpPr>
        <p:grpSpPr>
          <a:xfrm>
            <a:off x="663862" y="3554775"/>
            <a:ext cx="3073177" cy="841676"/>
            <a:chOff x="663862" y="3658894"/>
            <a:chExt cx="3073177" cy="841676"/>
          </a:xfrm>
        </p:grpSpPr>
        <p:cxnSp>
          <p:nvCxnSpPr>
            <p:cNvPr id="117" name="Google Shape;117;p3"/>
            <p:cNvCxnSpPr/>
            <p:nvPr/>
          </p:nvCxnSpPr>
          <p:spPr>
            <a:xfrm flipH="1" rot="10800000">
              <a:off x="663862" y="3706170"/>
              <a:ext cx="2992800" cy="794400"/>
            </a:xfrm>
            <a:prstGeom prst="straightConnector1">
              <a:avLst/>
            </a:prstGeom>
            <a:noFill/>
            <a:ln cap="flat" cmpd="sng" w="38100">
              <a:solidFill>
                <a:srgbClr val="84BD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8" name="Google Shape;118;p3"/>
            <p:cNvSpPr txBox="1"/>
            <p:nvPr/>
          </p:nvSpPr>
          <p:spPr>
            <a:xfrm rot="-893299">
              <a:off x="2077120" y="3864407"/>
              <a:ext cx="1643991" cy="3387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f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With common language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 txBox="1"/>
          <p:nvPr/>
        </p:nvSpPr>
        <p:spPr>
          <a:xfrm>
            <a:off x="5905500" y="3124200"/>
            <a:ext cx="1619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fr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READI.org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1732133" y="2454948"/>
            <a:ext cx="2400300" cy="2563200"/>
          </a:xfrm>
          <a:prstGeom prst="roundRect">
            <a:avLst>
              <a:gd fmla="val 6324" name="adj"/>
            </a:avLst>
          </a:prstGeom>
          <a:noFill/>
          <a:ln cap="flat" cmpd="sng" w="9525">
            <a:solidFill>
              <a:srgbClr val="035F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Domain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205946" y="2464148"/>
            <a:ext cx="2400300" cy="2563200"/>
          </a:xfrm>
          <a:prstGeom prst="roundRect">
            <a:avLst>
              <a:gd fmla="val 6324" name="adj"/>
            </a:avLst>
          </a:prstGeom>
          <a:noFill/>
          <a:ln cap="flat" cmpd="sng" w="9525">
            <a:solidFill>
              <a:srgbClr val="035F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Domain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678559" y="2464148"/>
            <a:ext cx="2400300" cy="2563200"/>
          </a:xfrm>
          <a:prstGeom prst="roundRect">
            <a:avLst>
              <a:gd fmla="val 6324" name="adj"/>
            </a:avLst>
          </a:prstGeom>
          <a:noFill/>
          <a:ln cap="flat" cmpd="sng" w="9525">
            <a:solidFill>
              <a:srgbClr val="035F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Domain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4"/>
          <p:cNvCxnSpPr>
            <a:stCxn id="128" idx="0"/>
            <a:endCxn id="129" idx="4"/>
          </p:cNvCxnSpPr>
          <p:nvPr/>
        </p:nvCxnSpPr>
        <p:spPr>
          <a:xfrm flipH="1" rot="10800000">
            <a:off x="2210479" y="2138260"/>
            <a:ext cx="1559100" cy="8613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4"/>
          <p:cNvCxnSpPr>
            <a:stCxn id="131" idx="6"/>
            <a:endCxn id="132" idx="4"/>
          </p:cNvCxnSpPr>
          <p:nvPr/>
        </p:nvCxnSpPr>
        <p:spPr>
          <a:xfrm flipH="1" rot="10800000">
            <a:off x="3646751" y="2123777"/>
            <a:ext cx="2021700" cy="14580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133" name="Google Shape;133;p4"/>
          <p:cNvCxnSpPr>
            <a:stCxn id="134" idx="0"/>
            <a:endCxn id="132" idx="4"/>
          </p:cNvCxnSpPr>
          <p:nvPr/>
        </p:nvCxnSpPr>
        <p:spPr>
          <a:xfrm flipH="1" rot="10800000">
            <a:off x="4676742" y="2123706"/>
            <a:ext cx="991500" cy="10224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p4"/>
          <p:cNvCxnSpPr>
            <a:stCxn id="136" idx="0"/>
            <a:endCxn id="137" idx="4"/>
          </p:cNvCxnSpPr>
          <p:nvPr/>
        </p:nvCxnSpPr>
        <p:spPr>
          <a:xfrm rot="10800000">
            <a:off x="7606779" y="2123541"/>
            <a:ext cx="697200" cy="21207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138" name="Google Shape;138;p4"/>
          <p:cNvCxnSpPr>
            <a:stCxn id="139" idx="7"/>
            <a:endCxn id="137" idx="4"/>
          </p:cNvCxnSpPr>
          <p:nvPr/>
        </p:nvCxnSpPr>
        <p:spPr>
          <a:xfrm flipH="1" rot="10800000">
            <a:off x="6040926" y="2123629"/>
            <a:ext cx="1566000" cy="5781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cxnSp>
        <p:nvCxnSpPr>
          <p:cNvPr id="140" name="Google Shape;140;p4"/>
          <p:cNvCxnSpPr>
            <a:stCxn id="141" idx="0"/>
            <a:endCxn id="137" idx="4"/>
          </p:cNvCxnSpPr>
          <p:nvPr/>
        </p:nvCxnSpPr>
        <p:spPr>
          <a:xfrm flipH="1" rot="10800000">
            <a:off x="7145832" y="2123541"/>
            <a:ext cx="461100" cy="21207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ashDot"/>
            <a:round/>
            <a:headEnd len="sm" w="sm" type="none"/>
            <a:tailEnd len="med" w="med" type="triangle"/>
          </a:ln>
        </p:spPr>
      </p:cxnSp>
      <p:sp>
        <p:nvSpPr>
          <p:cNvPr id="142" name="Google Shape;142;p4"/>
          <p:cNvSpPr/>
          <p:nvPr/>
        </p:nvSpPr>
        <p:spPr>
          <a:xfrm>
            <a:off x="1732175" y="1483975"/>
            <a:ext cx="7347000" cy="899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35F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Common Reference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4224800" y="1583950"/>
            <a:ext cx="4688975" cy="345600"/>
            <a:chOff x="4224800" y="1583950"/>
            <a:chExt cx="4688975" cy="345600"/>
          </a:xfrm>
        </p:grpSpPr>
        <p:sp>
          <p:nvSpPr>
            <p:cNvPr id="144" name="Google Shape;144;p4"/>
            <p:cNvSpPr/>
            <p:nvPr/>
          </p:nvSpPr>
          <p:spPr>
            <a:xfrm>
              <a:off x="4403600" y="1587850"/>
              <a:ext cx="612000" cy="2382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Definition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5" name="Google Shape;145;p4"/>
            <p:cNvCxnSpPr>
              <a:stCxn id="144" idx="2"/>
              <a:endCxn id="129" idx="6"/>
            </p:cNvCxnSpPr>
            <p:nvPr/>
          </p:nvCxnSpPr>
          <p:spPr>
            <a:xfrm flipH="1">
              <a:off x="4224800" y="1706950"/>
              <a:ext cx="178800" cy="222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  <p:sp>
          <p:nvSpPr>
            <p:cNvPr id="146" name="Google Shape;146;p4"/>
            <p:cNvSpPr/>
            <p:nvPr/>
          </p:nvSpPr>
          <p:spPr>
            <a:xfrm>
              <a:off x="6361400" y="1583950"/>
              <a:ext cx="612000" cy="2376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Definition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7" name="Google Shape;147;p4"/>
            <p:cNvCxnSpPr>
              <a:stCxn id="146" idx="2"/>
              <a:endCxn id="132" idx="6"/>
            </p:cNvCxnSpPr>
            <p:nvPr/>
          </p:nvCxnSpPr>
          <p:spPr>
            <a:xfrm flipH="1">
              <a:off x="6163400" y="1702750"/>
              <a:ext cx="198000" cy="21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  <p:sp>
          <p:nvSpPr>
            <p:cNvPr id="148" name="Google Shape;148;p4"/>
            <p:cNvSpPr/>
            <p:nvPr/>
          </p:nvSpPr>
          <p:spPr>
            <a:xfrm>
              <a:off x="8301775" y="1583950"/>
              <a:ext cx="612000" cy="2376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Definition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9" name="Google Shape;149;p4"/>
            <p:cNvCxnSpPr>
              <a:stCxn id="148" idx="2"/>
              <a:endCxn id="137" idx="6"/>
            </p:cNvCxnSpPr>
            <p:nvPr/>
          </p:nvCxnSpPr>
          <p:spPr>
            <a:xfrm flipH="1">
              <a:off x="8101975" y="1702750"/>
              <a:ext cx="199800" cy="21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</p:grpSp>
      <p:grpSp>
        <p:nvGrpSpPr>
          <p:cNvPr id="150" name="Google Shape;150;p4"/>
          <p:cNvGrpSpPr/>
          <p:nvPr/>
        </p:nvGrpSpPr>
        <p:grpSpPr>
          <a:xfrm>
            <a:off x="4224625" y="1914775"/>
            <a:ext cx="4669025" cy="353925"/>
            <a:chOff x="4224625" y="1914775"/>
            <a:chExt cx="4669025" cy="353925"/>
          </a:xfrm>
        </p:grpSpPr>
        <p:sp>
          <p:nvSpPr>
            <p:cNvPr id="151" name="Google Shape;151;p4"/>
            <p:cNvSpPr/>
            <p:nvPr/>
          </p:nvSpPr>
          <p:spPr>
            <a:xfrm>
              <a:off x="4402525" y="2031100"/>
              <a:ext cx="612000" cy="2376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" name="Google Shape;152;p4"/>
            <p:cNvCxnSpPr>
              <a:stCxn id="151" idx="2"/>
              <a:endCxn id="129" idx="6"/>
            </p:cNvCxnSpPr>
            <p:nvPr/>
          </p:nvCxnSpPr>
          <p:spPr>
            <a:xfrm rot="10800000">
              <a:off x="4224625" y="1929400"/>
              <a:ext cx="177900" cy="22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  <p:sp>
          <p:nvSpPr>
            <p:cNvPr id="153" name="Google Shape;153;p4"/>
            <p:cNvSpPr/>
            <p:nvPr/>
          </p:nvSpPr>
          <p:spPr>
            <a:xfrm>
              <a:off x="6341275" y="2024575"/>
              <a:ext cx="612000" cy="2376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4"/>
            <p:cNvCxnSpPr>
              <a:stCxn id="153" idx="2"/>
              <a:endCxn id="132" idx="6"/>
            </p:cNvCxnSpPr>
            <p:nvPr/>
          </p:nvCxnSpPr>
          <p:spPr>
            <a:xfrm rot="10800000">
              <a:off x="6163375" y="1914775"/>
              <a:ext cx="177900" cy="22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  <p:sp>
          <p:nvSpPr>
            <p:cNvPr id="155" name="Google Shape;155;p4"/>
            <p:cNvSpPr/>
            <p:nvPr/>
          </p:nvSpPr>
          <p:spPr>
            <a:xfrm>
              <a:off x="8281650" y="2024575"/>
              <a:ext cx="612000" cy="237600"/>
            </a:xfrm>
            <a:prstGeom prst="ellipse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Code</a:t>
              </a:r>
              <a:endParaRPr b="0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6" name="Google Shape;156;p4"/>
            <p:cNvCxnSpPr>
              <a:stCxn id="155" idx="2"/>
              <a:endCxn id="137" idx="6"/>
            </p:cNvCxnSpPr>
            <p:nvPr/>
          </p:nvCxnSpPr>
          <p:spPr>
            <a:xfrm rot="10800000">
              <a:off x="8101950" y="1914775"/>
              <a:ext cx="179700" cy="22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triangle"/>
              <a:tailEnd len="med" w="med" type="diamond"/>
            </a:ln>
          </p:spPr>
        </p:cxnSp>
      </p:grpSp>
      <p:sp>
        <p:nvSpPr>
          <p:cNvPr id="157" name="Google Shape;157;p4"/>
          <p:cNvSpPr/>
          <p:nvPr/>
        </p:nvSpPr>
        <p:spPr>
          <a:xfrm>
            <a:off x="3070824" y="2554071"/>
            <a:ext cx="622500" cy="597900"/>
          </a:xfrm>
          <a:prstGeom prst="ellipse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B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4"/>
          <p:cNvCxnSpPr>
            <a:stCxn id="128" idx="6"/>
            <a:endCxn id="157" idx="2"/>
          </p:cNvCxnSpPr>
          <p:nvPr/>
        </p:nvCxnSpPr>
        <p:spPr>
          <a:xfrm flipH="1" rot="10800000">
            <a:off x="2521729" y="2853010"/>
            <a:ext cx="549000" cy="4455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9" name="Google Shape;159;p4"/>
          <p:cNvCxnSpPr>
            <a:stCxn id="157" idx="4"/>
            <a:endCxn id="131" idx="0"/>
          </p:cNvCxnSpPr>
          <p:nvPr/>
        </p:nvCxnSpPr>
        <p:spPr>
          <a:xfrm flipH="1">
            <a:off x="3335574" y="3151971"/>
            <a:ext cx="46500" cy="1308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4"/>
          <p:cNvCxnSpPr>
            <a:stCxn id="128" idx="6"/>
            <a:endCxn id="131" idx="2"/>
          </p:cNvCxnSpPr>
          <p:nvPr/>
        </p:nvCxnSpPr>
        <p:spPr>
          <a:xfrm>
            <a:off x="2521729" y="3298510"/>
            <a:ext cx="502500" cy="2832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" name="Google Shape;161;p4"/>
          <p:cNvCxnSpPr>
            <a:stCxn id="162" idx="0"/>
            <a:endCxn id="128" idx="4"/>
          </p:cNvCxnSpPr>
          <p:nvPr/>
        </p:nvCxnSpPr>
        <p:spPr>
          <a:xfrm flipH="1" rot="10800000">
            <a:off x="2188131" y="3597453"/>
            <a:ext cx="22200" cy="6468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163" name="Google Shape;163;p4"/>
          <p:cNvCxnSpPr>
            <a:stCxn id="164" idx="0"/>
            <a:endCxn id="131" idx="4"/>
          </p:cNvCxnSpPr>
          <p:nvPr/>
        </p:nvCxnSpPr>
        <p:spPr>
          <a:xfrm flipH="1" rot="10800000">
            <a:off x="3334953" y="3880641"/>
            <a:ext cx="600" cy="3636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ot"/>
            <a:round/>
            <a:headEnd len="sm" w="sm" type="none"/>
            <a:tailEnd len="med" w="med" type="triangle"/>
          </a:ln>
        </p:spPr>
      </p:cxnSp>
      <p:cxnSp>
        <p:nvCxnSpPr>
          <p:cNvPr id="165" name="Google Shape;165;p4"/>
          <p:cNvCxnSpPr>
            <a:stCxn id="166" idx="0"/>
            <a:endCxn id="139" idx="4"/>
          </p:cNvCxnSpPr>
          <p:nvPr/>
        </p:nvCxnSpPr>
        <p:spPr>
          <a:xfrm rot="10800000">
            <a:off x="5820816" y="3211941"/>
            <a:ext cx="2100" cy="10323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34" name="Google Shape;134;p4"/>
          <p:cNvSpPr/>
          <p:nvPr/>
        </p:nvSpPr>
        <p:spPr>
          <a:xfrm>
            <a:off x="4365492" y="3146106"/>
            <a:ext cx="622500" cy="597900"/>
          </a:xfrm>
          <a:prstGeom prst="ellipse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5509589" y="2614169"/>
            <a:ext cx="622500" cy="597900"/>
          </a:xfrm>
          <a:prstGeom prst="ellipse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4"/>
          <p:cNvCxnSpPr>
            <a:stCxn id="168" idx="0"/>
            <a:endCxn id="134" idx="4"/>
          </p:cNvCxnSpPr>
          <p:nvPr/>
        </p:nvCxnSpPr>
        <p:spPr>
          <a:xfrm flipH="1" rot="10800000">
            <a:off x="4675670" y="3744141"/>
            <a:ext cx="1200" cy="500100"/>
          </a:xfrm>
          <a:prstGeom prst="straightConnector1">
            <a:avLst/>
          </a:prstGeom>
          <a:noFill/>
          <a:ln cap="flat" cmpd="sng" w="9525">
            <a:solidFill>
              <a:srgbClr val="00205B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169" name="Google Shape;169;p4"/>
          <p:cNvSpPr txBox="1"/>
          <p:nvPr/>
        </p:nvSpPr>
        <p:spPr>
          <a:xfrm>
            <a:off x="64825" y="3067658"/>
            <a:ext cx="162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Local ontologies</a:t>
            </a:r>
            <a:endParaRPr b="1" i="0" sz="1200" u="none" cap="none" strike="noStrike">
              <a:solidFill>
                <a:srgbClr val="035F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66450" y="4243953"/>
            <a:ext cx="113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1" i="0" sz="1200" u="none" cap="none" strike="noStrike">
              <a:solidFill>
                <a:srgbClr val="035F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1899229" y="2999560"/>
            <a:ext cx="622500" cy="597900"/>
          </a:xfrm>
          <a:prstGeom prst="ellipse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3024251" y="3282827"/>
            <a:ext cx="622500" cy="597900"/>
          </a:xfrm>
          <a:prstGeom prst="ellipse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Class C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787781" y="4244253"/>
            <a:ext cx="800700" cy="4002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1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2935353" y="4244241"/>
            <a:ext cx="799200" cy="3996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2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6746232" y="4244241"/>
            <a:ext cx="799200" cy="3996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5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7904379" y="4244241"/>
            <a:ext cx="799200" cy="3996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6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4276070" y="4244241"/>
            <a:ext cx="799200" cy="3996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3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5423316" y="4244241"/>
            <a:ext cx="799200" cy="399600"/>
          </a:xfrm>
          <a:prstGeom prst="rect">
            <a:avLst/>
          </a:prstGeom>
          <a:solidFill>
            <a:srgbClr val="005587"/>
          </a:solidFill>
          <a:ln cap="flat" cmpd="sng" w="9525">
            <a:solidFill>
              <a:srgbClr val="00205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fr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Data 4</a:t>
            </a:r>
            <a:endParaRPr b="1" i="1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" name="Google Shape;171;p4"/>
          <p:cNvGrpSpPr/>
          <p:nvPr/>
        </p:nvGrpSpPr>
        <p:grpSpPr>
          <a:xfrm>
            <a:off x="3314475" y="1706075"/>
            <a:ext cx="4787400" cy="432225"/>
            <a:chOff x="3314475" y="1706075"/>
            <a:chExt cx="4787400" cy="432225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3314475" y="1706075"/>
              <a:ext cx="4787400" cy="432225"/>
              <a:chOff x="3314475" y="1706075"/>
              <a:chExt cx="4787400" cy="432225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7111875" y="1706075"/>
                <a:ext cx="990000" cy="417600"/>
              </a:xfrm>
              <a:prstGeom prst="ellipse">
                <a:avLst/>
              </a:prstGeom>
              <a:solidFill>
                <a:srgbClr val="38761D"/>
              </a:solidFill>
              <a:ln cap="flat" cmpd="sng" w="9525">
                <a:solidFill>
                  <a:srgbClr val="00205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fr" sz="1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Concept γ</a:t>
                </a:r>
                <a:endParaRPr b="1" i="1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314475" y="1720700"/>
                <a:ext cx="910200" cy="417600"/>
              </a:xfrm>
              <a:prstGeom prst="ellipse">
                <a:avLst/>
              </a:prstGeom>
              <a:solidFill>
                <a:srgbClr val="00205B"/>
              </a:solidFill>
              <a:ln cap="flat" cmpd="sng" w="9525">
                <a:solidFill>
                  <a:srgbClr val="00205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fr" sz="1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Concept ∝</a:t>
                </a:r>
                <a:endParaRPr b="1" i="1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5173325" y="1706075"/>
                <a:ext cx="990000" cy="417600"/>
              </a:xfrm>
              <a:prstGeom prst="ellipse">
                <a:avLst/>
              </a:prstGeom>
              <a:solidFill>
                <a:srgbClr val="FF9900"/>
              </a:solidFill>
              <a:ln cap="flat" cmpd="sng" w="9525">
                <a:solidFill>
                  <a:srgbClr val="00205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0" spcFirstLastPara="1" rIns="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1" lang="fr" sz="10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Concept β</a:t>
                </a:r>
                <a:endParaRPr b="1" i="1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3" name="Google Shape;173;p4"/>
            <p:cNvCxnSpPr>
              <a:stCxn id="132" idx="6"/>
              <a:endCxn id="137" idx="2"/>
            </p:cNvCxnSpPr>
            <p:nvPr/>
          </p:nvCxnSpPr>
          <p:spPr>
            <a:xfrm>
              <a:off x="6163325" y="1914875"/>
              <a:ext cx="948600" cy="0"/>
            </a:xfrm>
            <a:prstGeom prst="straightConnector1">
              <a:avLst/>
            </a:prstGeom>
            <a:noFill/>
            <a:ln cap="flat" cmpd="sng" w="9525">
              <a:solidFill>
                <a:srgbClr val="00205B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74" name="Google Shape;174;p4"/>
          <p:cNvGrpSpPr/>
          <p:nvPr/>
        </p:nvGrpSpPr>
        <p:grpSpPr>
          <a:xfrm>
            <a:off x="323850" y="137442"/>
            <a:ext cx="8820300" cy="1295933"/>
            <a:chOff x="323850" y="137442"/>
            <a:chExt cx="8820300" cy="1295933"/>
          </a:xfrm>
        </p:grpSpPr>
        <p:sp>
          <p:nvSpPr>
            <p:cNvPr id="175" name="Google Shape;175;p4"/>
            <p:cNvSpPr txBox="1"/>
            <p:nvPr/>
          </p:nvSpPr>
          <p:spPr>
            <a:xfrm>
              <a:off x="323850" y="817775"/>
              <a:ext cx="8820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fr" sz="1400" u="none" cap="none" strike="noStrike">
                  <a:solidFill>
                    <a:srgbClr val="222222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The innovation is to use a common business language on tags as bridge between data: new &amp; legacy data are understood &amp; operated across silos (</a:t>
              </a:r>
              <a:r>
                <a:rPr b="0" i="1" lang="fr" sz="1300" u="none" cap="none" strike="noStrike">
                  <a:solidFill>
                    <a:srgbClr val="222222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domains, enterprises, IT solutions, …</a:t>
              </a:r>
              <a:r>
                <a:rPr b="0" i="1" lang="fr" sz="1400" u="none" cap="none" strike="noStrike">
                  <a:solidFill>
                    <a:srgbClr val="222222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) at marginal cost and time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" name="Google Shape;176;p4"/>
            <p:cNvGrpSpPr/>
            <p:nvPr/>
          </p:nvGrpSpPr>
          <p:grpSpPr>
            <a:xfrm>
              <a:off x="6763531" y="137442"/>
              <a:ext cx="2327317" cy="785080"/>
              <a:chOff x="6763700" y="-243564"/>
              <a:chExt cx="2327375" cy="785100"/>
            </a:xfrm>
          </p:grpSpPr>
          <p:grpSp>
            <p:nvGrpSpPr>
              <p:cNvPr id="177" name="Google Shape;177;p4"/>
              <p:cNvGrpSpPr/>
              <p:nvPr/>
            </p:nvGrpSpPr>
            <p:grpSpPr>
              <a:xfrm>
                <a:off x="7178875" y="-243564"/>
                <a:ext cx="1912200" cy="785100"/>
                <a:chOff x="7593625" y="-1430189"/>
                <a:chExt cx="1912200" cy="785100"/>
              </a:xfrm>
            </p:grpSpPr>
            <p:sp>
              <p:nvSpPr>
                <p:cNvPr id="178" name="Google Shape;178;p4"/>
                <p:cNvSpPr/>
                <p:nvPr/>
              </p:nvSpPr>
              <p:spPr>
                <a:xfrm>
                  <a:off x="7945350" y="-1357811"/>
                  <a:ext cx="1491900" cy="622500"/>
                </a:xfrm>
                <a:prstGeom prst="rect">
                  <a:avLst/>
                </a:prstGeom>
                <a:solidFill>
                  <a:srgbClr val="9FC5E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4"/>
                <p:cNvSpPr/>
                <p:nvPr/>
              </p:nvSpPr>
              <p:spPr>
                <a:xfrm rot="-5400000">
                  <a:off x="7457275" y="-1222211"/>
                  <a:ext cx="622800" cy="350100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3D85C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4"/>
                <p:cNvSpPr/>
                <p:nvPr/>
              </p:nvSpPr>
              <p:spPr>
                <a:xfrm>
                  <a:off x="7686675" y="-1076336"/>
                  <a:ext cx="72000" cy="72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4"/>
                <p:cNvSpPr txBox="1"/>
                <p:nvPr/>
              </p:nvSpPr>
              <p:spPr>
                <a:xfrm>
                  <a:off x="7943725" y="-1430189"/>
                  <a:ext cx="1562100" cy="785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00"/>
                    <a:buFont typeface="Arial"/>
                    <a:buNone/>
                  </a:pPr>
                  <a:r>
                    <a:rPr b="0" i="0" lang="fr" sz="13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link to common reference concept</a:t>
                  </a:r>
                  <a:endParaRPr b="0" i="0" sz="13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300"/>
                    <a:buFont typeface="Arial"/>
                    <a:buNone/>
                  </a:pPr>
                  <a:r>
                    <a:rPr b="0" i="0" lang="fr" sz="13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(e.g. using codes)</a:t>
                  </a:r>
                  <a:endParaRPr b="0" i="0" sz="13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2" name="Google Shape;182;p4"/>
              <p:cNvSpPr txBox="1"/>
              <p:nvPr/>
            </p:nvSpPr>
            <p:spPr>
              <a:xfrm>
                <a:off x="6763700" y="-54111"/>
                <a:ext cx="5055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fr" sz="1200" u="none" cap="none" strike="noStrike">
                    <a:solidFill>
                      <a:srgbClr val="035F95"/>
                    </a:solidFill>
                    <a:latin typeface="Arial"/>
                    <a:ea typeface="Arial"/>
                    <a:cs typeface="Arial"/>
                    <a:sym typeface="Arial"/>
                  </a:rPr>
                  <a:t>Tag</a:t>
                </a:r>
                <a:endParaRPr b="1" i="0" sz="1200" u="none" cap="none" strike="noStrike">
                  <a:solidFill>
                    <a:srgbClr val="035F9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" name="Google Shape;183;p4"/>
          <p:cNvGrpSpPr/>
          <p:nvPr/>
        </p:nvGrpSpPr>
        <p:grpSpPr>
          <a:xfrm>
            <a:off x="2260118" y="3051335"/>
            <a:ext cx="6710909" cy="1919296"/>
            <a:chOff x="2260118" y="3051335"/>
            <a:chExt cx="6710909" cy="1919296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2260118" y="3104957"/>
              <a:ext cx="6710909" cy="1861579"/>
              <a:chOff x="2260175" y="2724025"/>
              <a:chExt cx="6711077" cy="1861625"/>
            </a:xfrm>
          </p:grpSpPr>
          <p:pic>
            <p:nvPicPr>
              <p:cNvPr id="185" name="Google Shape;185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403475" y="3400526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6" name="Google Shape;186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260175" y="3127613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5895938" y="2724025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37813" y="3266000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433951" y="4202250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587852" y="4202250"/>
                <a:ext cx="383400" cy="383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1" name="Google Shape;191;p4"/>
            <p:cNvGrpSpPr/>
            <p:nvPr/>
          </p:nvGrpSpPr>
          <p:grpSpPr>
            <a:xfrm>
              <a:off x="2474431" y="4587241"/>
              <a:ext cx="4019559" cy="383390"/>
              <a:chOff x="3299241" y="5608321"/>
              <a:chExt cx="5359412" cy="511186"/>
            </a:xfrm>
          </p:grpSpPr>
          <p:pic>
            <p:nvPicPr>
              <p:cNvPr id="192" name="Google Shape;192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299241" y="5608321"/>
                <a:ext cx="511186" cy="5111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3" name="Google Shape;193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823241" y="5608321"/>
                <a:ext cx="511186" cy="5111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613941" y="5608321"/>
                <a:ext cx="511187" cy="5111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5" name="Google Shape;195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147466" y="5608321"/>
                <a:ext cx="511187" cy="5111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6" name="Google Shape;19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79318" y="3051335"/>
              <a:ext cx="383391" cy="3833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4"/>
          <p:cNvSpPr txBox="1"/>
          <p:nvPr>
            <p:ph type="title"/>
          </p:nvPr>
        </p:nvSpPr>
        <p:spPr>
          <a:xfrm>
            <a:off x="311700" y="425975"/>
            <a:ext cx="618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"/>
              <a:t>Value proposal - common reference concept</a:t>
            </a:r>
            <a:endParaRPr/>
          </a:p>
        </p:txBody>
      </p:sp>
      <p:sp>
        <p:nvSpPr>
          <p:cNvPr id="198" name="Google Shape;198;p4"/>
          <p:cNvSpPr txBox="1"/>
          <p:nvPr>
            <p:ph idx="12" type="sldNum"/>
          </p:nvPr>
        </p:nvSpPr>
        <p:spPr>
          <a:xfrm>
            <a:off x="2428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fr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66450" y="1729600"/>
            <a:ext cx="18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fr" sz="1200" u="none" cap="none" strike="noStrike">
                <a:solidFill>
                  <a:srgbClr val="035F95"/>
                </a:solidFill>
                <a:latin typeface="Arial"/>
                <a:ea typeface="Arial"/>
                <a:cs typeface="Arial"/>
                <a:sym typeface="Arial"/>
              </a:rPr>
              <a:t>Foundation ontology</a:t>
            </a:r>
            <a:endParaRPr b="1" i="0" sz="1200" u="none" cap="none" strike="noStrike">
              <a:solidFill>
                <a:srgbClr val="035F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297825" y="455175"/>
            <a:ext cx="8767153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Value proposal - Example</a:t>
            </a:r>
            <a:endParaRPr b="1">
              <a:solidFill>
                <a:srgbClr val="168FD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5" name="Google Shape;205;p5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6" name="Google Shape;206;p5"/>
          <p:cNvSpPr txBox="1"/>
          <p:nvPr>
            <p:ph idx="4294967295" type="sldNum"/>
          </p:nvPr>
        </p:nvSpPr>
        <p:spPr>
          <a:xfrm>
            <a:off x="0" y="45862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7" name="Google Shape;207;p5"/>
          <p:cNvSpPr txBox="1"/>
          <p:nvPr/>
        </p:nvSpPr>
        <p:spPr>
          <a:xfrm>
            <a:off x="267426" y="3555354"/>
            <a:ext cx="8876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fr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MMA</a:t>
            </a:r>
            <a:r>
              <a:rPr b="0" i="0" lang="fr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1" lang="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hydraulic cylinder”</a:t>
            </a:r>
            <a:r>
              <a:rPr b="0" i="0" lang="fr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for providing mechanical movement or force,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powered by fluid displacement or pressure, 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providing movement corresponding to a liquid volume.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5"/>
          <p:cNvPicPr preferRelativeResize="0"/>
          <p:nvPr/>
        </p:nvPicPr>
        <p:blipFill rotWithShape="1">
          <a:blip r:embed="rId3">
            <a:alphaModFix/>
          </a:blip>
          <a:srcRect b="30317" l="0" r="0" t="30069"/>
          <a:stretch/>
        </p:blipFill>
        <p:spPr>
          <a:xfrm flipH="1">
            <a:off x="316973" y="2332052"/>
            <a:ext cx="2143125" cy="8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/>
          <p:nvPr/>
        </p:nvSpPr>
        <p:spPr>
          <a:xfrm>
            <a:off x="2314775" y="2603090"/>
            <a:ext cx="582543" cy="511831"/>
          </a:xfrm>
          <a:custGeom>
            <a:rect b="b" l="l" r="r" t="t"/>
            <a:pathLst>
              <a:path extrusionOk="0" h="24795" w="27813">
                <a:moveTo>
                  <a:pt x="27813" y="187"/>
                </a:moveTo>
                <a:cubicBezTo>
                  <a:pt x="24598" y="187"/>
                  <a:pt x="20562" y="-563"/>
                  <a:pt x="18288" y="1711"/>
                </a:cubicBezTo>
                <a:cubicBezTo>
                  <a:pt x="13709" y="6290"/>
                  <a:pt x="14120" y="14320"/>
                  <a:pt x="9906" y="19237"/>
                </a:cubicBezTo>
                <a:cubicBezTo>
                  <a:pt x="7722" y="21785"/>
                  <a:pt x="3827" y="26203"/>
                  <a:pt x="1143" y="24190"/>
                </a:cubicBezTo>
                <a:cubicBezTo>
                  <a:pt x="-114" y="23247"/>
                  <a:pt x="381" y="21142"/>
                  <a:pt x="0" y="1961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5"/>
          <p:cNvCxnSpPr/>
          <p:nvPr/>
        </p:nvCxnSpPr>
        <p:spPr>
          <a:xfrm>
            <a:off x="2972523" y="2392266"/>
            <a:ext cx="4083900" cy="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5"/>
          <p:cNvCxnSpPr/>
          <p:nvPr/>
        </p:nvCxnSpPr>
        <p:spPr>
          <a:xfrm flipH="1">
            <a:off x="7047219" y="2401866"/>
            <a:ext cx="3300" cy="43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2" name="Google Shape;212;p5"/>
          <p:cNvGrpSpPr/>
          <p:nvPr/>
        </p:nvGrpSpPr>
        <p:grpSpPr>
          <a:xfrm>
            <a:off x="2753429" y="2392311"/>
            <a:ext cx="219673" cy="459098"/>
            <a:chOff x="2941367" y="1700305"/>
            <a:chExt cx="333900" cy="669825"/>
          </a:xfrm>
        </p:grpSpPr>
        <p:cxnSp>
          <p:nvCxnSpPr>
            <p:cNvPr id="213" name="Google Shape;213;p5"/>
            <p:cNvCxnSpPr/>
            <p:nvPr/>
          </p:nvCxnSpPr>
          <p:spPr>
            <a:xfrm flipH="1">
              <a:off x="2941367" y="1700305"/>
              <a:ext cx="331200" cy="339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5"/>
            <p:cNvCxnSpPr/>
            <p:nvPr/>
          </p:nvCxnSpPr>
          <p:spPr>
            <a:xfrm rot="10800000">
              <a:off x="2950967" y="2040130"/>
              <a:ext cx="324300" cy="33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15" name="Google Shape;215;p5"/>
          <p:cNvSpPr/>
          <p:nvPr/>
        </p:nvSpPr>
        <p:spPr>
          <a:xfrm>
            <a:off x="2848698" y="2570141"/>
            <a:ext cx="76200" cy="900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2909751" y="2421125"/>
            <a:ext cx="1620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f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Unique Identifier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5"/>
          <p:cNvGrpSpPr/>
          <p:nvPr/>
        </p:nvGrpSpPr>
        <p:grpSpPr>
          <a:xfrm>
            <a:off x="2312123" y="2849466"/>
            <a:ext cx="5317101" cy="671061"/>
            <a:chOff x="2312123" y="2849466"/>
            <a:chExt cx="5317101" cy="671061"/>
          </a:xfrm>
        </p:grpSpPr>
        <p:sp>
          <p:nvSpPr>
            <p:cNvPr id="218" name="Google Shape;218;p5"/>
            <p:cNvSpPr/>
            <p:nvPr/>
          </p:nvSpPr>
          <p:spPr>
            <a:xfrm>
              <a:off x="2312123" y="3098944"/>
              <a:ext cx="590523" cy="228635"/>
            </a:xfrm>
            <a:custGeom>
              <a:rect b="b" l="l" r="r" t="t"/>
              <a:pathLst>
                <a:path extrusionOk="0" h="14122" w="28194">
                  <a:moveTo>
                    <a:pt x="28194" y="11811"/>
                  </a:moveTo>
                  <a:cubicBezTo>
                    <a:pt x="20989" y="19016"/>
                    <a:pt x="7205" y="7205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9" name="Google Shape;219;p5"/>
            <p:cNvCxnSpPr/>
            <p:nvPr/>
          </p:nvCxnSpPr>
          <p:spPr>
            <a:xfrm>
              <a:off x="2972523" y="2849466"/>
              <a:ext cx="40839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20" name="Google Shape;220;p5"/>
            <p:cNvSpPr txBox="1"/>
            <p:nvPr/>
          </p:nvSpPr>
          <p:spPr>
            <a:xfrm>
              <a:off x="6183224" y="3090025"/>
              <a:ext cx="144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-MMA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 txBox="1"/>
            <p:nvPr/>
          </p:nvSpPr>
          <p:spPr>
            <a:xfrm>
              <a:off x="2903901" y="3102425"/>
              <a:ext cx="2970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fr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Common Language tag (shortened) 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" name="Google Shape;222;p5"/>
            <p:cNvCxnSpPr/>
            <p:nvPr/>
          </p:nvCxnSpPr>
          <p:spPr>
            <a:xfrm>
              <a:off x="2972523" y="3059727"/>
              <a:ext cx="40761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3" name="Google Shape;223;p5"/>
            <p:cNvCxnSpPr/>
            <p:nvPr/>
          </p:nvCxnSpPr>
          <p:spPr>
            <a:xfrm flipH="1">
              <a:off x="7047219" y="3069327"/>
              <a:ext cx="3300" cy="439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24" name="Google Shape;224;p5"/>
            <p:cNvGrpSpPr/>
            <p:nvPr/>
          </p:nvGrpSpPr>
          <p:grpSpPr>
            <a:xfrm>
              <a:off x="2753429" y="3059772"/>
              <a:ext cx="219673" cy="459098"/>
              <a:chOff x="2941367" y="1700305"/>
              <a:chExt cx="333900" cy="669825"/>
            </a:xfrm>
          </p:grpSpPr>
          <p:cxnSp>
            <p:nvCxnSpPr>
              <p:cNvPr id="225" name="Google Shape;225;p5"/>
              <p:cNvCxnSpPr/>
              <p:nvPr/>
            </p:nvCxnSpPr>
            <p:spPr>
              <a:xfrm flipH="1">
                <a:off x="2941367" y="1700305"/>
                <a:ext cx="331200" cy="339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6" name="Google Shape;226;p5"/>
              <p:cNvCxnSpPr/>
              <p:nvPr/>
            </p:nvCxnSpPr>
            <p:spPr>
              <a:xfrm rot="10800000">
                <a:off x="2950967" y="2040130"/>
                <a:ext cx="324300" cy="33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227" name="Google Shape;227;p5"/>
            <p:cNvSpPr/>
            <p:nvPr/>
          </p:nvSpPr>
          <p:spPr>
            <a:xfrm>
              <a:off x="2848698" y="3237602"/>
              <a:ext cx="76200" cy="90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" name="Google Shape;228;p5"/>
            <p:cNvCxnSpPr/>
            <p:nvPr/>
          </p:nvCxnSpPr>
          <p:spPr>
            <a:xfrm>
              <a:off x="2972523" y="3516927"/>
              <a:ext cx="40680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29" name="Google Shape;229;p5"/>
          <p:cNvSpPr txBox="1"/>
          <p:nvPr/>
        </p:nvSpPr>
        <p:spPr>
          <a:xfrm>
            <a:off x="271450" y="1867600"/>
            <a:ext cx="81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language is used to provide meaning to data thanks to tags applied on top of Unique Identifiers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5994866" y="3062451"/>
            <a:ext cx="1052400" cy="4590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>
            <p:ph type="title"/>
          </p:nvPr>
        </p:nvSpPr>
        <p:spPr>
          <a:xfrm>
            <a:off x="297825" y="436125"/>
            <a:ext cx="8846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The origin</a:t>
            </a:r>
            <a:endParaRPr b="1">
              <a:solidFill>
                <a:srgbClr val="168FD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6" name="Google Shape;236;p6"/>
          <p:cNvSpPr txBox="1"/>
          <p:nvPr>
            <p:ph idx="12" type="sldNum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0000"/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37" name="Google Shape;237;p6"/>
          <p:cNvSpPr txBox="1"/>
          <p:nvPr>
            <p:ph idx="4294967295" type="sldNum"/>
          </p:nvPr>
        </p:nvSpPr>
        <p:spPr>
          <a:xfrm>
            <a:off x="0" y="45862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grpSp>
        <p:nvGrpSpPr>
          <p:cNvPr id="238" name="Google Shape;238;p6"/>
          <p:cNvGrpSpPr/>
          <p:nvPr/>
        </p:nvGrpSpPr>
        <p:grpSpPr>
          <a:xfrm>
            <a:off x="2159325" y="1732667"/>
            <a:ext cx="6580800" cy="956637"/>
            <a:chOff x="2159325" y="1709019"/>
            <a:chExt cx="6580800" cy="956637"/>
          </a:xfrm>
        </p:grpSpPr>
        <p:pic>
          <p:nvPicPr>
            <p:cNvPr id="239" name="Google Shape;239;p6"/>
            <p:cNvPicPr preferRelativeResize="0"/>
            <p:nvPr/>
          </p:nvPicPr>
          <p:blipFill rotWithShape="1">
            <a:blip r:embed="rId3">
              <a:alphaModFix/>
            </a:blip>
            <a:srcRect b="0" l="26798" r="0" t="73505"/>
            <a:stretch/>
          </p:blipFill>
          <p:spPr>
            <a:xfrm>
              <a:off x="2186699" y="2003063"/>
              <a:ext cx="4319330" cy="4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6"/>
            <p:cNvSpPr txBox="1"/>
            <p:nvPr/>
          </p:nvSpPr>
          <p:spPr>
            <a:xfrm>
              <a:off x="2159325" y="1709019"/>
              <a:ext cx="6580800" cy="57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fr" sz="2000" u="none" cap="none" strike="noStrike">
                  <a:solidFill>
                    <a:srgbClr val="000064"/>
                  </a:solidFill>
                  <a:latin typeface="Arial"/>
                  <a:ea typeface="Arial"/>
                  <a:cs typeface="Arial"/>
                  <a:sym typeface="Arial"/>
                </a:rPr>
                <a:t>ISO/IEC 81346 Reference Designation System (RDS)</a:t>
              </a:r>
              <a:endParaRPr b="1" i="0" sz="2000" u="none" cap="none" strike="noStrike">
                <a:solidFill>
                  <a:srgbClr val="00006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 txBox="1"/>
            <p:nvPr/>
          </p:nvSpPr>
          <p:spPr>
            <a:xfrm>
              <a:off x="2163800" y="2265456"/>
              <a:ext cx="1620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fr" sz="1400" u="sng" cap="none" strike="noStrike">
                  <a:solidFill>
                    <a:srgbClr val="FE5000"/>
                  </a:solidFill>
                  <a:latin typeface="Arial"/>
                  <a:ea typeface="Arial"/>
                  <a:cs typeface="Arial"/>
                  <a:sym typeface="Aria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www.81346.com</a:t>
              </a:r>
              <a:endParaRPr b="0" i="0" sz="1400" u="none" cap="none" strike="noStrike">
                <a:solidFill>
                  <a:srgbClr val="FE5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475" y="1831300"/>
            <a:ext cx="831600" cy="7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6"/>
          <p:cNvPicPr preferRelativeResize="0"/>
          <p:nvPr/>
        </p:nvPicPr>
        <p:blipFill rotWithShape="1">
          <a:blip r:embed="rId6">
            <a:alphaModFix/>
          </a:blip>
          <a:srcRect b="5106" l="0" r="0" t="2224"/>
          <a:stretch/>
        </p:blipFill>
        <p:spPr>
          <a:xfrm>
            <a:off x="1195830" y="1831300"/>
            <a:ext cx="831600" cy="7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/>
          <p:nvPr/>
        </p:nvSpPr>
        <p:spPr>
          <a:xfrm>
            <a:off x="372025" y="1346075"/>
            <a:ext cx="7494900" cy="2223600"/>
          </a:xfrm>
          <a:prstGeom prst="roundRect">
            <a:avLst>
              <a:gd fmla="val 3911" name="adj"/>
            </a:avLst>
          </a:prstGeom>
          <a:solidFill>
            <a:srgbClr val="CAD8E2"/>
          </a:solidFill>
          <a:ln>
            <a:noFill/>
          </a:ln>
          <a:effectLst>
            <a:outerShdw blurRad="57150" rotWithShape="0" algn="bl" dir="20640000" dist="57150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7"/>
          <p:cNvSpPr txBox="1"/>
          <p:nvPr>
            <p:ph type="title"/>
          </p:nvPr>
        </p:nvSpPr>
        <p:spPr>
          <a:xfrm>
            <a:off x="359100" y="539025"/>
            <a:ext cx="6967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fr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A common framework</a:t>
            </a:r>
            <a:endParaRPr b="1" sz="2000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7"/>
          <p:cNvSpPr txBox="1"/>
          <p:nvPr>
            <p:ph idx="12" type="sldNum"/>
          </p:nvPr>
        </p:nvSpPr>
        <p:spPr>
          <a:xfrm>
            <a:off x="242858" y="4587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fr" sz="10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372025" y="4563875"/>
            <a:ext cx="7494900" cy="383400"/>
          </a:xfrm>
          <a:prstGeom prst="roundRect">
            <a:avLst>
              <a:gd fmla="val 16667" name="adj"/>
            </a:avLst>
          </a:prstGeom>
          <a:solidFill>
            <a:srgbClr val="CAD8E2"/>
          </a:solidFill>
          <a:ln>
            <a:noFill/>
          </a:ln>
          <a:effectLst>
            <a:outerShdw blurRad="57150" rotWithShape="0" algn="bl" dir="20640000" dist="57150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6229" y="1400691"/>
            <a:ext cx="35051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/>
          <p:nvPr/>
        </p:nvSpPr>
        <p:spPr>
          <a:xfrm>
            <a:off x="3744632" y="1466250"/>
            <a:ext cx="9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Systems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>
            <a:off x="3389533" y="4585798"/>
            <a:ext cx="4384380" cy="360922"/>
            <a:chOff x="3389533" y="4585798"/>
            <a:chExt cx="4384380" cy="360922"/>
          </a:xfrm>
        </p:grpSpPr>
        <p:pic>
          <p:nvPicPr>
            <p:cNvPr id="255" name="Google Shape;255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389533" y="4585798"/>
              <a:ext cx="263903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7"/>
            <p:cNvSpPr txBox="1"/>
            <p:nvPr/>
          </p:nvSpPr>
          <p:spPr>
            <a:xfrm>
              <a:off x="3744632" y="4642460"/>
              <a:ext cx="986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Documents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11113" y="4775691"/>
              <a:ext cx="262800" cy="17102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" name="Google Shape;258;p7"/>
          <p:cNvGrpSpPr/>
          <p:nvPr/>
        </p:nvGrpSpPr>
        <p:grpSpPr>
          <a:xfrm>
            <a:off x="372025" y="3643150"/>
            <a:ext cx="7494900" cy="383400"/>
            <a:chOff x="372025" y="3643150"/>
            <a:chExt cx="7494900" cy="383400"/>
          </a:xfrm>
        </p:grpSpPr>
        <p:sp>
          <p:nvSpPr>
            <p:cNvPr id="259" name="Google Shape;259;p7"/>
            <p:cNvSpPr/>
            <p:nvPr/>
          </p:nvSpPr>
          <p:spPr>
            <a:xfrm>
              <a:off x="372025" y="3643150"/>
              <a:ext cx="7494900" cy="383400"/>
            </a:xfrm>
            <a:prstGeom prst="roundRect">
              <a:avLst>
                <a:gd fmla="val 16667" name="adj"/>
              </a:avLst>
            </a:prstGeom>
            <a:solidFill>
              <a:srgbClr val="CAD8E2"/>
            </a:solidFill>
            <a:ln>
              <a:noFill/>
            </a:ln>
            <a:effectLst>
              <a:outerShdw blurRad="57150" rotWithShape="0" algn="bl" dir="20640000" dist="57150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46229" y="3664845"/>
              <a:ext cx="35051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" name="Google Shape;261;p7"/>
            <p:cNvSpPr txBox="1"/>
            <p:nvPr/>
          </p:nvSpPr>
          <p:spPr>
            <a:xfrm>
              <a:off x="3744632" y="3716205"/>
              <a:ext cx="1056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Relations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" name="Google Shape;262;p7"/>
            <p:cNvPicPr preferRelativeResize="0"/>
            <p:nvPr/>
          </p:nvPicPr>
          <p:blipFill rotWithShape="1">
            <a:blip r:embed="rId7">
              <a:alphaModFix/>
            </a:blip>
            <a:srcRect b="30771" l="14043" r="13784" t="27241"/>
            <a:stretch/>
          </p:blipFill>
          <p:spPr>
            <a:xfrm>
              <a:off x="7499441" y="3914924"/>
              <a:ext cx="262799" cy="56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3" name="Google Shape;263;p7"/>
          <p:cNvGrpSpPr/>
          <p:nvPr/>
        </p:nvGrpSpPr>
        <p:grpSpPr>
          <a:xfrm>
            <a:off x="372025" y="4107100"/>
            <a:ext cx="7494900" cy="383400"/>
            <a:chOff x="372025" y="4107100"/>
            <a:chExt cx="7494900" cy="383400"/>
          </a:xfrm>
        </p:grpSpPr>
        <p:sp>
          <p:nvSpPr>
            <p:cNvPr id="264" name="Google Shape;264;p7"/>
            <p:cNvSpPr/>
            <p:nvPr/>
          </p:nvSpPr>
          <p:spPr>
            <a:xfrm>
              <a:off x="372025" y="4107100"/>
              <a:ext cx="7494900" cy="383400"/>
            </a:xfrm>
            <a:prstGeom prst="roundRect">
              <a:avLst>
                <a:gd fmla="val 16667" name="adj"/>
              </a:avLst>
            </a:prstGeom>
            <a:solidFill>
              <a:srgbClr val="CAD8E2"/>
            </a:solidFill>
            <a:ln>
              <a:noFill/>
            </a:ln>
            <a:effectLst>
              <a:outerShdw blurRad="57150" rotWithShape="0" algn="bl" dir="20640000" dist="57150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5" name="Google Shape;26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45984" y="4128671"/>
              <a:ext cx="351000" cy="32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7"/>
            <p:cNvSpPr txBox="1"/>
            <p:nvPr/>
          </p:nvSpPr>
          <p:spPr>
            <a:xfrm>
              <a:off x="3744632" y="4178694"/>
              <a:ext cx="903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Properties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7" name="Google Shape;267;p7"/>
            <p:cNvPicPr preferRelativeResize="0"/>
            <p:nvPr/>
          </p:nvPicPr>
          <p:blipFill rotWithShape="1">
            <a:blip r:embed="rId7">
              <a:alphaModFix/>
            </a:blip>
            <a:srcRect b="30771" l="14043" r="13784" t="27241"/>
            <a:stretch/>
          </p:blipFill>
          <p:spPr>
            <a:xfrm>
              <a:off x="7499441" y="4372124"/>
              <a:ext cx="262799" cy="563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8" name="Google Shape;268;p7"/>
          <p:cNvSpPr/>
          <p:nvPr/>
        </p:nvSpPr>
        <p:spPr>
          <a:xfrm>
            <a:off x="476543" y="1774172"/>
            <a:ext cx="774900" cy="1245000"/>
          </a:xfrm>
          <a:prstGeom prst="roundRect">
            <a:avLst>
              <a:gd fmla="val 16667" name="adj"/>
            </a:avLst>
          </a:prstGeom>
          <a:solidFill>
            <a:srgbClr val="A7C1D2"/>
          </a:solidFill>
          <a:ln>
            <a:noFill/>
          </a:ln>
          <a:effectLst>
            <a:outerShdw blurRad="57150" rotWithShape="0" algn="bl" dir="20520000" dist="47625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3312" y="2155537"/>
            <a:ext cx="352278" cy="32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 txBox="1"/>
          <p:nvPr/>
        </p:nvSpPr>
        <p:spPr>
          <a:xfrm>
            <a:off x="486773" y="1898606"/>
            <a:ext cx="751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  <a:endParaRPr b="1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3284199" y="1774172"/>
            <a:ext cx="774900" cy="1245000"/>
          </a:xfrm>
          <a:prstGeom prst="roundRect">
            <a:avLst>
              <a:gd fmla="val 16667" name="adj"/>
            </a:avLst>
          </a:prstGeom>
          <a:solidFill>
            <a:srgbClr val="A7C1D2"/>
          </a:solidFill>
          <a:ln>
            <a:noFill/>
          </a:ln>
          <a:effectLst>
            <a:outerShdw blurRad="57150" rotWithShape="0" algn="bl" dir="20520000" dist="47625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3291174" y="1909481"/>
            <a:ext cx="758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Oil &amp; Gas</a:t>
            </a:r>
            <a:endParaRPr b="1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70587" y="2155106"/>
            <a:ext cx="189000" cy="3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7"/>
          <p:cNvSpPr/>
          <p:nvPr/>
        </p:nvSpPr>
        <p:spPr>
          <a:xfrm>
            <a:off x="1414674" y="1774172"/>
            <a:ext cx="774900" cy="1245000"/>
          </a:xfrm>
          <a:prstGeom prst="roundRect">
            <a:avLst>
              <a:gd fmla="val 16667" name="adj"/>
            </a:avLst>
          </a:prstGeom>
          <a:solidFill>
            <a:srgbClr val="A7C1D2"/>
          </a:solidFill>
          <a:ln>
            <a:noFill/>
          </a:ln>
          <a:effectLst>
            <a:outerShdw blurRad="57150" rotWithShape="0" algn="bl" dir="20520000" dist="47625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1414669" y="1909481"/>
            <a:ext cx="7749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fr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Powerplant</a:t>
            </a:r>
            <a:endParaRPr b="1" i="0" sz="9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663446" y="2155106"/>
            <a:ext cx="299474" cy="326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7"/>
          <p:cNvGrpSpPr/>
          <p:nvPr/>
        </p:nvGrpSpPr>
        <p:grpSpPr>
          <a:xfrm>
            <a:off x="4212840" y="1774728"/>
            <a:ext cx="3595247" cy="1245000"/>
            <a:chOff x="4218142" y="1774172"/>
            <a:chExt cx="3595247" cy="1245000"/>
          </a:xfrm>
        </p:grpSpPr>
        <p:sp>
          <p:nvSpPr>
            <p:cNvPr id="278" name="Google Shape;278;p7"/>
            <p:cNvSpPr/>
            <p:nvPr/>
          </p:nvSpPr>
          <p:spPr>
            <a:xfrm>
              <a:off x="5160459" y="1774172"/>
              <a:ext cx="774900" cy="1245000"/>
            </a:xfrm>
            <a:prstGeom prst="roundRect">
              <a:avLst>
                <a:gd fmla="val 16667" name="adj"/>
              </a:avLst>
            </a:prstGeom>
            <a:solidFill>
              <a:srgbClr val="A7C1D2"/>
            </a:solidFill>
            <a:ln>
              <a:noFill/>
            </a:ln>
            <a:effectLst>
              <a:outerShdw blurRad="57150" rotWithShape="0" algn="bl" dir="20520000" dist="47625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6098590" y="1774172"/>
              <a:ext cx="774900" cy="1245000"/>
            </a:xfrm>
            <a:prstGeom prst="roundRect">
              <a:avLst>
                <a:gd fmla="val 16667" name="adj"/>
              </a:avLst>
            </a:prstGeom>
            <a:solidFill>
              <a:srgbClr val="A7C1D2"/>
            </a:solidFill>
            <a:ln>
              <a:noFill/>
            </a:ln>
            <a:effectLst>
              <a:outerShdw blurRad="57150" rotWithShape="0" algn="bl" dir="20520000" dist="47625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015382" y="1774172"/>
              <a:ext cx="774900" cy="1245000"/>
            </a:xfrm>
            <a:prstGeom prst="roundRect">
              <a:avLst>
                <a:gd fmla="val 16667" name="adj"/>
              </a:avLst>
            </a:prstGeom>
            <a:solidFill>
              <a:srgbClr val="A7C1D2"/>
            </a:solidFill>
            <a:ln>
              <a:noFill/>
            </a:ln>
            <a:effectLst>
              <a:outerShdw blurRad="57150" rotWithShape="0" algn="bl" dir="20520000" dist="47625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 txBox="1"/>
            <p:nvPr/>
          </p:nvSpPr>
          <p:spPr>
            <a:xfrm>
              <a:off x="7038770" y="1851769"/>
              <a:ext cx="751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"/>
            <p:cNvSpPr txBox="1"/>
            <p:nvPr/>
          </p:nvSpPr>
          <p:spPr>
            <a:xfrm>
              <a:off x="7015389" y="2208768"/>
              <a:ext cx="798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"/>
            <p:cNvSpPr txBox="1"/>
            <p:nvPr/>
          </p:nvSpPr>
          <p:spPr>
            <a:xfrm>
              <a:off x="6101055" y="1909481"/>
              <a:ext cx="7749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fr" sz="8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Manufacturing</a:t>
              </a:r>
              <a:endParaRPr b="1" i="0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 txBox="1"/>
            <p:nvPr/>
          </p:nvSpPr>
          <p:spPr>
            <a:xfrm>
              <a:off x="5177238" y="1909481"/>
              <a:ext cx="7749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fr" sz="9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Aerospace</a:t>
              </a:r>
              <a:endParaRPr b="1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6293248" y="2155537"/>
              <a:ext cx="352275" cy="3258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376842" y="2155530"/>
              <a:ext cx="352275" cy="3258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7" name="Google Shape;287;p7"/>
            <p:cNvSpPr/>
            <p:nvPr/>
          </p:nvSpPr>
          <p:spPr>
            <a:xfrm>
              <a:off x="4229730" y="1774172"/>
              <a:ext cx="774900" cy="1245000"/>
            </a:xfrm>
            <a:prstGeom prst="roundRect">
              <a:avLst>
                <a:gd fmla="val 16667" name="adj"/>
              </a:avLst>
            </a:prstGeom>
            <a:solidFill>
              <a:srgbClr val="A7C1D2"/>
            </a:solidFill>
            <a:ln>
              <a:noFill/>
            </a:ln>
            <a:effectLst>
              <a:outerShdw blurRad="57150" rotWithShape="0" algn="bl" dir="20520000" dist="47625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4238819" y="1831781"/>
              <a:ext cx="774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 txBox="1"/>
            <p:nvPr/>
          </p:nvSpPr>
          <p:spPr>
            <a:xfrm>
              <a:off x="4218142" y="2208768"/>
              <a:ext cx="798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p7"/>
          <p:cNvSpPr/>
          <p:nvPr/>
        </p:nvSpPr>
        <p:spPr>
          <a:xfrm>
            <a:off x="2350188" y="1774172"/>
            <a:ext cx="774900" cy="1245000"/>
          </a:xfrm>
          <a:prstGeom prst="roundRect">
            <a:avLst>
              <a:gd fmla="val 16667" name="adj"/>
            </a:avLst>
          </a:prstGeom>
          <a:solidFill>
            <a:srgbClr val="A7C1D2"/>
          </a:solidFill>
          <a:ln>
            <a:noFill/>
          </a:ln>
          <a:effectLst>
            <a:outerShdw blurRad="57150" rotWithShape="0" algn="bl" dir="20520000" dist="47625">
              <a:srgbClr val="000000">
                <a:alpha val="49411"/>
              </a:srgbClr>
            </a:outerShdw>
          </a:effectLst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2373576" y="1851769"/>
            <a:ext cx="751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2350195" y="2208768"/>
            <a:ext cx="79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5370" y="2853251"/>
            <a:ext cx="263900" cy="1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924572" y="2860652"/>
            <a:ext cx="263900" cy="172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770804" y="2902121"/>
            <a:ext cx="262800" cy="5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7"/>
          <p:cNvSpPr txBox="1"/>
          <p:nvPr/>
        </p:nvSpPr>
        <p:spPr>
          <a:xfrm>
            <a:off x="285750" y="760625"/>
            <a:ext cx="88203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fr" sz="13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The common reference is a set of structured concepts definitions &amp; associated designation language</a:t>
            </a:r>
            <a:endParaRPr b="0" i="1" sz="13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fr" sz="1300" u="none" cap="none" strike="noStrike">
                <a:solidFill>
                  <a:srgbClr val="222222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It is made of 15 000 definitions &amp; relations between them</a:t>
            </a:r>
            <a:endParaRPr b="0" i="1" sz="1300" u="none" cap="none" strike="noStrike">
              <a:solidFill>
                <a:srgbClr val="22222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7"/>
          <p:cNvGrpSpPr/>
          <p:nvPr/>
        </p:nvGrpSpPr>
        <p:grpSpPr>
          <a:xfrm>
            <a:off x="476550" y="3106175"/>
            <a:ext cx="7318800" cy="381600"/>
            <a:chOff x="476550" y="3106175"/>
            <a:chExt cx="7318800" cy="381600"/>
          </a:xfrm>
        </p:grpSpPr>
        <p:sp>
          <p:nvSpPr>
            <p:cNvPr id="298" name="Google Shape;298;p7"/>
            <p:cNvSpPr/>
            <p:nvPr/>
          </p:nvSpPr>
          <p:spPr>
            <a:xfrm>
              <a:off x="476550" y="3106175"/>
              <a:ext cx="7318800" cy="381600"/>
            </a:xfrm>
            <a:prstGeom prst="roundRect">
              <a:avLst>
                <a:gd fmla="val 16667" name="adj"/>
              </a:avLst>
            </a:prstGeom>
            <a:solidFill>
              <a:srgbClr val="A7C1D2"/>
            </a:solidFill>
            <a:ln>
              <a:noFill/>
            </a:ln>
            <a:effectLst>
              <a:outerShdw blurRad="57150" rotWithShape="0" algn="bl" dir="20520000" dist="47625">
                <a:srgbClr val="000000">
                  <a:alpha val="49411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 txBox="1"/>
            <p:nvPr/>
          </p:nvSpPr>
          <p:spPr>
            <a:xfrm>
              <a:off x="3744646" y="3203675"/>
              <a:ext cx="903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fr" sz="1400" u="none" cap="none" strike="noStrik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Processes </a:t>
              </a:r>
              <a:endParaRPr b="1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0" name="Google Shape;300;p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3345883" y="3130082"/>
              <a:ext cx="351203" cy="32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7"/>
            <p:cNvPicPr preferRelativeResize="0"/>
            <p:nvPr/>
          </p:nvPicPr>
          <p:blipFill rotWithShape="1">
            <a:blip r:embed="rId7">
              <a:alphaModFix/>
            </a:blip>
            <a:srcRect b="30771" l="14043" r="13784" t="27241"/>
            <a:stretch/>
          </p:blipFill>
          <p:spPr>
            <a:xfrm>
              <a:off x="7499441" y="3381524"/>
              <a:ext cx="262799" cy="563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2" name="Google Shape;302;p7"/>
          <p:cNvGrpSpPr/>
          <p:nvPr/>
        </p:nvGrpSpPr>
        <p:grpSpPr>
          <a:xfrm>
            <a:off x="955968" y="2079772"/>
            <a:ext cx="8439937" cy="746310"/>
            <a:chOff x="955968" y="2079772"/>
            <a:chExt cx="8439937" cy="746310"/>
          </a:xfrm>
        </p:grpSpPr>
        <p:grpSp>
          <p:nvGrpSpPr>
            <p:cNvPr id="303" name="Google Shape;303;p7"/>
            <p:cNvGrpSpPr/>
            <p:nvPr/>
          </p:nvGrpSpPr>
          <p:grpSpPr>
            <a:xfrm>
              <a:off x="8537459" y="2079772"/>
              <a:ext cx="236860" cy="219976"/>
              <a:chOff x="8537459" y="2079772"/>
              <a:chExt cx="236860" cy="219976"/>
            </a:xfrm>
          </p:grpSpPr>
          <p:sp>
            <p:nvSpPr>
              <p:cNvPr id="304" name="Google Shape;304;p7"/>
              <p:cNvSpPr/>
              <p:nvPr/>
            </p:nvSpPr>
            <p:spPr>
              <a:xfrm>
                <a:off x="8570232" y="2177061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8537459" y="220641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flipH="1">
                <a:off x="8655890" y="220641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8603361" y="2137689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8576005" y="2156192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 flipH="1">
                <a:off x="8655925" y="2156192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8609417" y="208053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 flipH="1">
                <a:off x="8655335" y="2079772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" name="Google Shape;312;p7"/>
            <p:cNvSpPr txBox="1"/>
            <p:nvPr/>
          </p:nvSpPr>
          <p:spPr>
            <a:xfrm rot="1834055">
              <a:off x="8641767" y="2434382"/>
              <a:ext cx="751542" cy="21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fr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Variant  aspect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" name="Google Shape;313;p7"/>
            <p:cNvGrpSpPr/>
            <p:nvPr/>
          </p:nvGrpSpPr>
          <p:grpSpPr>
            <a:xfrm>
              <a:off x="5644248" y="2545013"/>
              <a:ext cx="236859" cy="219957"/>
              <a:chOff x="14593714" y="3844205"/>
              <a:chExt cx="1812237" cy="1682917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7"/>
            <p:cNvGrpSpPr/>
            <p:nvPr/>
          </p:nvGrpSpPr>
          <p:grpSpPr>
            <a:xfrm>
              <a:off x="6583470" y="2545013"/>
              <a:ext cx="236859" cy="219957"/>
              <a:chOff x="14593714" y="3844205"/>
              <a:chExt cx="1812237" cy="1682917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" name="Google Shape;333;p7"/>
            <p:cNvGrpSpPr/>
            <p:nvPr/>
          </p:nvGrpSpPr>
          <p:grpSpPr>
            <a:xfrm>
              <a:off x="1895190" y="2545013"/>
              <a:ext cx="236859" cy="219957"/>
              <a:chOff x="14593714" y="3844205"/>
              <a:chExt cx="1812237" cy="1682917"/>
            </a:xfrm>
          </p:grpSpPr>
          <p:sp>
            <p:nvSpPr>
              <p:cNvPr id="334" name="Google Shape;334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7"/>
            <p:cNvGrpSpPr/>
            <p:nvPr/>
          </p:nvGrpSpPr>
          <p:grpSpPr>
            <a:xfrm>
              <a:off x="4712428" y="2545013"/>
              <a:ext cx="236859" cy="219957"/>
              <a:chOff x="14593714" y="3844205"/>
              <a:chExt cx="1812237" cy="1682917"/>
            </a:xfrm>
          </p:grpSpPr>
          <p:sp>
            <p:nvSpPr>
              <p:cNvPr id="344" name="Google Shape;344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" name="Google Shape;353;p7"/>
            <p:cNvGrpSpPr/>
            <p:nvPr/>
          </p:nvGrpSpPr>
          <p:grpSpPr>
            <a:xfrm>
              <a:off x="3765805" y="2545013"/>
              <a:ext cx="236859" cy="219957"/>
              <a:chOff x="14593714" y="3844205"/>
              <a:chExt cx="1812237" cy="1682917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7"/>
            <p:cNvGrpSpPr/>
            <p:nvPr/>
          </p:nvGrpSpPr>
          <p:grpSpPr>
            <a:xfrm>
              <a:off x="955968" y="2545013"/>
              <a:ext cx="236860" cy="219976"/>
              <a:chOff x="955968" y="2545013"/>
              <a:chExt cx="236860" cy="219976"/>
            </a:xfrm>
          </p:grpSpPr>
          <p:sp>
            <p:nvSpPr>
              <p:cNvPr id="364" name="Google Shape;364;p7"/>
              <p:cNvSpPr/>
              <p:nvPr/>
            </p:nvSpPr>
            <p:spPr>
              <a:xfrm>
                <a:off x="988740" y="2642302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955968" y="2671657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flipH="1">
                <a:off x="1074399" y="2671657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1021870" y="2602930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>
                <a:off x="994514" y="2621433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 flipH="1">
                <a:off x="1074434" y="2621433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1027925" y="2545774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 flipH="1">
                <a:off x="1073844" y="254501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2" name="Google Shape;372;p7"/>
            <p:cNvGrpSpPr/>
            <p:nvPr/>
          </p:nvGrpSpPr>
          <p:grpSpPr>
            <a:xfrm>
              <a:off x="7503535" y="2545013"/>
              <a:ext cx="236859" cy="219957"/>
              <a:chOff x="14593714" y="3844205"/>
              <a:chExt cx="1812237" cy="1682917"/>
            </a:xfrm>
          </p:grpSpPr>
          <p:sp>
            <p:nvSpPr>
              <p:cNvPr id="373" name="Google Shape;373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2" name="Google Shape;382;p7"/>
            <p:cNvGrpSpPr/>
            <p:nvPr/>
          </p:nvGrpSpPr>
          <p:grpSpPr>
            <a:xfrm>
              <a:off x="2838341" y="2545013"/>
              <a:ext cx="236859" cy="219957"/>
              <a:chOff x="14593714" y="3844205"/>
              <a:chExt cx="1812237" cy="1682917"/>
            </a:xfrm>
          </p:grpSpPr>
          <p:sp>
            <p:nvSpPr>
              <p:cNvPr id="383" name="Google Shape;383;p7"/>
              <p:cNvSpPr/>
              <p:nvPr/>
            </p:nvSpPr>
            <p:spPr>
              <a:xfrm>
                <a:off x="14936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14844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7"/>
              <p:cNvSpPr/>
              <p:nvPr/>
            </p:nvSpPr>
            <p:spPr>
              <a:xfrm>
                <a:off x="14593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7A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 flipH="1">
                <a:off x="15499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15097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7"/>
              <p:cNvSpPr/>
              <p:nvPr/>
            </p:nvSpPr>
            <p:spPr>
              <a:xfrm>
                <a:off x="14888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7"/>
              <p:cNvSpPr/>
              <p:nvPr/>
            </p:nvSpPr>
            <p:spPr>
              <a:xfrm flipH="1">
                <a:off x="15500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15144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 flipH="1">
                <a:off x="15495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7"/>
          <p:cNvGrpSpPr/>
          <p:nvPr/>
        </p:nvGrpSpPr>
        <p:grpSpPr>
          <a:xfrm>
            <a:off x="4911381" y="3150958"/>
            <a:ext cx="236859" cy="219976"/>
            <a:chOff x="4911381" y="3150958"/>
            <a:chExt cx="236859" cy="219976"/>
          </a:xfrm>
        </p:grpSpPr>
        <p:sp>
          <p:nvSpPr>
            <p:cNvPr id="393" name="Google Shape;393;p7"/>
            <p:cNvSpPr/>
            <p:nvPr/>
          </p:nvSpPr>
          <p:spPr>
            <a:xfrm>
              <a:off x="4977282" y="3208875"/>
              <a:ext cx="105533" cy="39487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983338" y="3151718"/>
              <a:ext cx="46741" cy="8093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F8C8C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7"/>
            <p:cNvSpPr/>
            <p:nvPr/>
          </p:nvSpPr>
          <p:spPr>
            <a:xfrm flipH="1">
              <a:off x="5029256" y="3150958"/>
              <a:ext cx="46741" cy="80939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4944153" y="3248247"/>
              <a:ext cx="171215" cy="6409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 flipH="1">
              <a:off x="5029811" y="3277602"/>
              <a:ext cx="118429" cy="93332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911381" y="3277602"/>
              <a:ext cx="118429" cy="93332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7A0000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4949926" y="3227378"/>
              <a:ext cx="80156" cy="68418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F8C8C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 flipH="1">
              <a:off x="5029847" y="3227378"/>
              <a:ext cx="80156" cy="68418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C3C2C2"/>
            </a:solidFill>
            <a:ln>
              <a:noFill/>
            </a:ln>
            <a:effectLst>
              <a:outerShdw blurRad="57150" rotWithShape="0" algn="bl" dist="9525">
                <a:srgbClr val="6D4C05">
                  <a:alpha val="49411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7"/>
          <p:cNvGrpSpPr/>
          <p:nvPr/>
        </p:nvGrpSpPr>
        <p:grpSpPr>
          <a:xfrm>
            <a:off x="4766746" y="2124273"/>
            <a:ext cx="4486284" cy="1291185"/>
            <a:chOff x="4766746" y="2124273"/>
            <a:chExt cx="4486284" cy="1291185"/>
          </a:xfrm>
        </p:grpSpPr>
        <p:grpSp>
          <p:nvGrpSpPr>
            <p:cNvPr id="402" name="Google Shape;402;p7"/>
            <p:cNvGrpSpPr/>
            <p:nvPr/>
          </p:nvGrpSpPr>
          <p:grpSpPr>
            <a:xfrm>
              <a:off x="8392825" y="2124273"/>
              <a:ext cx="236905" cy="220000"/>
              <a:chOff x="8392825" y="2124273"/>
              <a:chExt cx="236905" cy="220000"/>
            </a:xfrm>
          </p:grpSpPr>
          <p:sp>
            <p:nvSpPr>
              <p:cNvPr id="403" name="Google Shape;403;p7"/>
              <p:cNvSpPr/>
              <p:nvPr/>
            </p:nvSpPr>
            <p:spPr>
              <a:xfrm>
                <a:off x="8425603" y="2221580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7"/>
              <p:cNvSpPr/>
              <p:nvPr/>
            </p:nvSpPr>
            <p:spPr>
              <a:xfrm>
                <a:off x="8392825" y="2250941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12D03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7"/>
              <p:cNvSpPr/>
              <p:nvPr/>
            </p:nvSpPr>
            <p:spPr>
              <a:xfrm flipH="1">
                <a:off x="8511301" y="2250941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6D4C05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7"/>
              <p:cNvSpPr/>
              <p:nvPr/>
            </p:nvSpPr>
            <p:spPr>
              <a:xfrm>
                <a:off x="8458739" y="2182201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8431378" y="2200707"/>
                <a:ext cx="80156" cy="68453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 flipH="1">
                <a:off x="8511329" y="2200707"/>
                <a:ext cx="80156" cy="68453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8464796" y="2125033"/>
                <a:ext cx="46741" cy="80980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 flipH="1">
                <a:off x="8510732" y="2124273"/>
                <a:ext cx="46741" cy="80980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" name="Google Shape;411;p7"/>
            <p:cNvSpPr txBox="1"/>
            <p:nvPr/>
          </p:nvSpPr>
          <p:spPr>
            <a:xfrm rot="1834055">
              <a:off x="8498892" y="2472482"/>
              <a:ext cx="751542" cy="21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fr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Procedural aspect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7"/>
            <p:cNvGrpSpPr/>
            <p:nvPr/>
          </p:nvGrpSpPr>
          <p:grpSpPr>
            <a:xfrm>
              <a:off x="4766746" y="3195458"/>
              <a:ext cx="236905" cy="220000"/>
              <a:chOff x="4766746" y="3195458"/>
              <a:chExt cx="236905" cy="220000"/>
            </a:xfrm>
          </p:grpSpPr>
          <p:sp>
            <p:nvSpPr>
              <p:cNvPr id="413" name="Google Shape;413;p7"/>
              <p:cNvSpPr/>
              <p:nvPr/>
            </p:nvSpPr>
            <p:spPr>
              <a:xfrm>
                <a:off x="4832661" y="3253386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4838717" y="3196219"/>
                <a:ext cx="46741" cy="80980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 flipH="1">
                <a:off x="4884653" y="3195458"/>
                <a:ext cx="46741" cy="80980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799525" y="3292766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4766746" y="332212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12D03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 flipH="1">
                <a:off x="4885222" y="332212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6D4C05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4805299" y="3271893"/>
                <a:ext cx="80156" cy="68453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 flipH="1">
                <a:off x="4885250" y="3271893"/>
                <a:ext cx="80156" cy="68453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6D4C0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1" name="Google Shape;421;p7"/>
          <p:cNvGrpSpPr/>
          <p:nvPr/>
        </p:nvGrpSpPr>
        <p:grpSpPr>
          <a:xfrm>
            <a:off x="815070" y="2168405"/>
            <a:ext cx="8298647" cy="742242"/>
            <a:chOff x="815070" y="2168405"/>
            <a:chExt cx="8298647" cy="742242"/>
          </a:xfrm>
        </p:grpSpPr>
        <p:grpSp>
          <p:nvGrpSpPr>
            <p:cNvPr id="422" name="Google Shape;422;p7"/>
            <p:cNvGrpSpPr/>
            <p:nvPr/>
          </p:nvGrpSpPr>
          <p:grpSpPr>
            <a:xfrm>
              <a:off x="8251582" y="2168405"/>
              <a:ext cx="236860" cy="219957"/>
              <a:chOff x="8251582" y="2168405"/>
              <a:chExt cx="236860" cy="219957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8284355" y="2265693"/>
                <a:ext cx="171315" cy="64061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8251582" y="2295048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 flipH="1">
                <a:off x="8369944" y="2295048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8317484" y="2226322"/>
                <a:ext cx="105519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8290128" y="2244824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 flipH="1">
                <a:off x="8370058" y="2244824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8323540" y="2169165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 flipH="1">
                <a:off x="8369463" y="2168405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7"/>
            <p:cNvSpPr txBox="1"/>
            <p:nvPr/>
          </p:nvSpPr>
          <p:spPr>
            <a:xfrm rot="1834055">
              <a:off x="8359579" y="2518947"/>
              <a:ext cx="751542" cy="21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fr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Spatial aspect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2" name="Google Shape;432;p7"/>
            <p:cNvGrpSpPr/>
            <p:nvPr/>
          </p:nvGrpSpPr>
          <p:grpSpPr>
            <a:xfrm>
              <a:off x="5503350" y="2589233"/>
              <a:ext cx="236859" cy="219957"/>
              <a:chOff x="12688714" y="3844205"/>
              <a:chExt cx="1812237" cy="1682917"/>
            </a:xfrm>
          </p:grpSpPr>
          <p:sp>
            <p:nvSpPr>
              <p:cNvPr id="433" name="Google Shape;43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2" name="Google Shape;442;p7"/>
            <p:cNvGrpSpPr/>
            <p:nvPr/>
          </p:nvGrpSpPr>
          <p:grpSpPr>
            <a:xfrm>
              <a:off x="6442571" y="2589233"/>
              <a:ext cx="236859" cy="219957"/>
              <a:chOff x="12688714" y="3844205"/>
              <a:chExt cx="1812237" cy="1682917"/>
            </a:xfrm>
          </p:grpSpPr>
          <p:sp>
            <p:nvSpPr>
              <p:cNvPr id="443" name="Google Shape;44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7"/>
            <p:cNvGrpSpPr/>
            <p:nvPr/>
          </p:nvGrpSpPr>
          <p:grpSpPr>
            <a:xfrm>
              <a:off x="1754291" y="2589233"/>
              <a:ext cx="236859" cy="219957"/>
              <a:chOff x="12688714" y="3844205"/>
              <a:chExt cx="1812237" cy="1682917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p7"/>
            <p:cNvGrpSpPr/>
            <p:nvPr/>
          </p:nvGrpSpPr>
          <p:grpSpPr>
            <a:xfrm>
              <a:off x="4571529" y="2589233"/>
              <a:ext cx="236859" cy="219957"/>
              <a:chOff x="12688714" y="3844205"/>
              <a:chExt cx="1812237" cy="1682917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7"/>
            <p:cNvGrpSpPr/>
            <p:nvPr/>
          </p:nvGrpSpPr>
          <p:grpSpPr>
            <a:xfrm>
              <a:off x="3624907" y="2589233"/>
              <a:ext cx="236859" cy="219957"/>
              <a:chOff x="12688714" y="3844205"/>
              <a:chExt cx="1812237" cy="1682917"/>
            </a:xfrm>
          </p:grpSpPr>
          <p:sp>
            <p:nvSpPr>
              <p:cNvPr id="473" name="Google Shape;47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2" name="Google Shape;482;p7"/>
            <p:cNvGrpSpPr/>
            <p:nvPr/>
          </p:nvGrpSpPr>
          <p:grpSpPr>
            <a:xfrm>
              <a:off x="7362637" y="2589233"/>
              <a:ext cx="236859" cy="219957"/>
              <a:chOff x="12688714" y="3844205"/>
              <a:chExt cx="1812237" cy="1682917"/>
            </a:xfrm>
          </p:grpSpPr>
          <p:sp>
            <p:nvSpPr>
              <p:cNvPr id="483" name="Google Shape;48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7"/>
            <p:cNvGrpSpPr/>
            <p:nvPr/>
          </p:nvGrpSpPr>
          <p:grpSpPr>
            <a:xfrm>
              <a:off x="2697442" y="2589233"/>
              <a:ext cx="236859" cy="219957"/>
              <a:chOff x="12688714" y="3844205"/>
              <a:chExt cx="1812237" cy="1682917"/>
            </a:xfrm>
          </p:grpSpPr>
          <p:sp>
            <p:nvSpPr>
              <p:cNvPr id="493" name="Google Shape;493;p7"/>
              <p:cNvSpPr/>
              <p:nvPr/>
            </p:nvSpPr>
            <p:spPr>
              <a:xfrm>
                <a:off x="13031616" y="45945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7"/>
              <p:cNvSpPr/>
              <p:nvPr/>
            </p:nvSpPr>
            <p:spPr>
              <a:xfrm>
                <a:off x="12939459" y="45885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12688714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 flipH="1">
                <a:off x="13594313" y="48131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7"/>
              <p:cNvSpPr/>
              <p:nvPr/>
            </p:nvSpPr>
            <p:spPr>
              <a:xfrm>
                <a:off x="13192934" y="42873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>
                <a:off x="12983630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flipH="1">
                <a:off x="13595184" y="44289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7"/>
              <p:cNvSpPr/>
              <p:nvPr/>
            </p:nvSpPr>
            <p:spPr>
              <a:xfrm>
                <a:off x="13239267" y="38500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7"/>
              <p:cNvSpPr/>
              <p:nvPr/>
            </p:nvSpPr>
            <p:spPr>
              <a:xfrm flipH="1">
                <a:off x="13590636" y="38442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7"/>
            <p:cNvGrpSpPr/>
            <p:nvPr/>
          </p:nvGrpSpPr>
          <p:grpSpPr>
            <a:xfrm>
              <a:off x="815070" y="2589233"/>
              <a:ext cx="236859" cy="219976"/>
              <a:chOff x="815070" y="2589233"/>
              <a:chExt cx="236859" cy="219976"/>
            </a:xfrm>
          </p:grpSpPr>
          <p:sp>
            <p:nvSpPr>
              <p:cNvPr id="503" name="Google Shape;503;p7"/>
              <p:cNvSpPr/>
              <p:nvPr/>
            </p:nvSpPr>
            <p:spPr>
              <a:xfrm>
                <a:off x="847842" y="2686522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7"/>
              <p:cNvSpPr/>
              <p:nvPr/>
            </p:nvSpPr>
            <p:spPr>
              <a:xfrm>
                <a:off x="815070" y="2715877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40612B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7"/>
              <p:cNvSpPr/>
              <p:nvPr/>
            </p:nvSpPr>
            <p:spPr>
              <a:xfrm flipH="1">
                <a:off x="933500" y="2715877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538135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80971" y="2647150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7"/>
              <p:cNvSpPr/>
              <p:nvPr/>
            </p:nvSpPr>
            <p:spPr>
              <a:xfrm>
                <a:off x="853615" y="2665653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7"/>
              <p:cNvSpPr/>
              <p:nvPr/>
            </p:nvSpPr>
            <p:spPr>
              <a:xfrm flipH="1">
                <a:off x="933536" y="2665653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87027" y="258999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7"/>
              <p:cNvSpPr/>
              <p:nvPr/>
            </p:nvSpPr>
            <p:spPr>
              <a:xfrm flipH="1">
                <a:off x="932945" y="258923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538135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1" name="Google Shape;511;p7"/>
          <p:cNvGrpSpPr/>
          <p:nvPr/>
        </p:nvGrpSpPr>
        <p:grpSpPr>
          <a:xfrm>
            <a:off x="674171" y="2214564"/>
            <a:ext cx="8296663" cy="739349"/>
            <a:chOff x="674171" y="2214564"/>
            <a:chExt cx="8296663" cy="739349"/>
          </a:xfrm>
        </p:grpSpPr>
        <p:grpSp>
          <p:nvGrpSpPr>
            <p:cNvPr id="512" name="Google Shape;512;p7"/>
            <p:cNvGrpSpPr/>
            <p:nvPr/>
          </p:nvGrpSpPr>
          <p:grpSpPr>
            <a:xfrm>
              <a:off x="8110609" y="2214564"/>
              <a:ext cx="236860" cy="219957"/>
              <a:chOff x="8110609" y="2214564"/>
              <a:chExt cx="236860" cy="219957"/>
            </a:xfrm>
          </p:grpSpPr>
          <p:sp>
            <p:nvSpPr>
              <p:cNvPr id="513" name="Google Shape;513;p7"/>
              <p:cNvSpPr/>
              <p:nvPr/>
            </p:nvSpPr>
            <p:spPr>
              <a:xfrm>
                <a:off x="8143382" y="2311853"/>
                <a:ext cx="171315" cy="64061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7"/>
              <p:cNvSpPr/>
              <p:nvPr/>
            </p:nvSpPr>
            <p:spPr>
              <a:xfrm>
                <a:off x="8110609" y="2341207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 flipH="1">
                <a:off x="8228971" y="2341207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7"/>
              <p:cNvSpPr/>
              <p:nvPr/>
            </p:nvSpPr>
            <p:spPr>
              <a:xfrm>
                <a:off x="8176511" y="2272481"/>
                <a:ext cx="105519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7"/>
              <p:cNvSpPr/>
              <p:nvPr/>
            </p:nvSpPr>
            <p:spPr>
              <a:xfrm>
                <a:off x="8149155" y="2290983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 flipH="1">
                <a:off x="8229085" y="2290983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7"/>
              <p:cNvSpPr/>
              <p:nvPr/>
            </p:nvSpPr>
            <p:spPr>
              <a:xfrm>
                <a:off x="8182567" y="2215324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7"/>
              <p:cNvSpPr/>
              <p:nvPr/>
            </p:nvSpPr>
            <p:spPr>
              <a:xfrm flipH="1">
                <a:off x="8228490" y="2214564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7"/>
            <p:cNvSpPr txBox="1"/>
            <p:nvPr/>
          </p:nvSpPr>
          <p:spPr>
            <a:xfrm rot="1834055">
              <a:off x="8216696" y="2562213"/>
              <a:ext cx="751542" cy="21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fr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Functional aspect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7"/>
            <p:cNvGrpSpPr/>
            <p:nvPr/>
          </p:nvGrpSpPr>
          <p:grpSpPr>
            <a:xfrm>
              <a:off x="5362451" y="2635433"/>
              <a:ext cx="236859" cy="219957"/>
              <a:chOff x="14593714" y="5825405"/>
              <a:chExt cx="1812237" cy="1682917"/>
            </a:xfrm>
          </p:grpSpPr>
          <p:sp>
            <p:nvSpPr>
              <p:cNvPr id="523" name="Google Shape;52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2" name="Google Shape;532;p7"/>
            <p:cNvGrpSpPr/>
            <p:nvPr/>
          </p:nvGrpSpPr>
          <p:grpSpPr>
            <a:xfrm>
              <a:off x="6301673" y="2635433"/>
              <a:ext cx="236859" cy="219957"/>
              <a:chOff x="14593714" y="5825405"/>
              <a:chExt cx="1812237" cy="1682917"/>
            </a:xfrm>
          </p:grpSpPr>
          <p:sp>
            <p:nvSpPr>
              <p:cNvPr id="533" name="Google Shape;53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7"/>
            <p:cNvGrpSpPr/>
            <p:nvPr/>
          </p:nvGrpSpPr>
          <p:grpSpPr>
            <a:xfrm>
              <a:off x="1613393" y="2635433"/>
              <a:ext cx="236859" cy="219957"/>
              <a:chOff x="14593714" y="5825405"/>
              <a:chExt cx="1812237" cy="1682917"/>
            </a:xfrm>
          </p:grpSpPr>
          <p:sp>
            <p:nvSpPr>
              <p:cNvPr id="543" name="Google Shape;54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2" name="Google Shape;552;p7"/>
            <p:cNvGrpSpPr/>
            <p:nvPr/>
          </p:nvGrpSpPr>
          <p:grpSpPr>
            <a:xfrm>
              <a:off x="4430631" y="2635433"/>
              <a:ext cx="236859" cy="219957"/>
              <a:chOff x="14593714" y="5825405"/>
              <a:chExt cx="1812237" cy="1682917"/>
            </a:xfrm>
          </p:grpSpPr>
          <p:sp>
            <p:nvSpPr>
              <p:cNvPr id="553" name="Google Shape;55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2" name="Google Shape;562;p7"/>
            <p:cNvGrpSpPr/>
            <p:nvPr/>
          </p:nvGrpSpPr>
          <p:grpSpPr>
            <a:xfrm>
              <a:off x="3484009" y="2635433"/>
              <a:ext cx="236859" cy="219957"/>
              <a:chOff x="14593714" y="5825405"/>
              <a:chExt cx="1812237" cy="1682917"/>
            </a:xfrm>
          </p:grpSpPr>
          <p:sp>
            <p:nvSpPr>
              <p:cNvPr id="563" name="Google Shape;56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2" name="Google Shape;572;p7"/>
            <p:cNvGrpSpPr/>
            <p:nvPr/>
          </p:nvGrpSpPr>
          <p:grpSpPr>
            <a:xfrm>
              <a:off x="7221738" y="2635433"/>
              <a:ext cx="236859" cy="219957"/>
              <a:chOff x="14593714" y="5825405"/>
              <a:chExt cx="1812237" cy="1682917"/>
            </a:xfrm>
          </p:grpSpPr>
          <p:sp>
            <p:nvSpPr>
              <p:cNvPr id="573" name="Google Shape;573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2" name="Google Shape;582;p7"/>
            <p:cNvGrpSpPr/>
            <p:nvPr/>
          </p:nvGrpSpPr>
          <p:grpSpPr>
            <a:xfrm>
              <a:off x="674171" y="2635433"/>
              <a:ext cx="236860" cy="219975"/>
              <a:chOff x="674171" y="2635433"/>
              <a:chExt cx="236860" cy="219975"/>
            </a:xfrm>
          </p:grpSpPr>
          <p:sp>
            <p:nvSpPr>
              <p:cNvPr id="583" name="Google Shape;583;p7"/>
              <p:cNvSpPr/>
              <p:nvPr/>
            </p:nvSpPr>
            <p:spPr>
              <a:xfrm>
                <a:off x="706944" y="2732721"/>
                <a:ext cx="171215" cy="64096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674171" y="276207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 flipH="1">
                <a:off x="792602" y="2762076"/>
                <a:ext cx="118429" cy="93332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740073" y="2693350"/>
                <a:ext cx="105533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712717" y="2711852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 flipH="1">
                <a:off x="792637" y="2711852"/>
                <a:ext cx="80156" cy="68418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46129" y="263619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 flipH="1">
                <a:off x="792047" y="2635433"/>
                <a:ext cx="46741" cy="80939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1" name="Google Shape;591;p7"/>
            <p:cNvGrpSpPr/>
            <p:nvPr/>
          </p:nvGrpSpPr>
          <p:grpSpPr>
            <a:xfrm>
              <a:off x="2556544" y="2635433"/>
              <a:ext cx="236859" cy="219957"/>
              <a:chOff x="14593714" y="5825405"/>
              <a:chExt cx="1812237" cy="1682917"/>
            </a:xfrm>
          </p:grpSpPr>
          <p:sp>
            <p:nvSpPr>
              <p:cNvPr id="592" name="Google Shape;592;p7"/>
              <p:cNvSpPr/>
              <p:nvPr/>
            </p:nvSpPr>
            <p:spPr>
              <a:xfrm>
                <a:off x="14936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14844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14593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A7582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 flipH="1">
                <a:off x="15499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15097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14888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 flipH="1">
                <a:off x="15500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15144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7"/>
              <p:cNvSpPr/>
              <p:nvPr/>
            </p:nvSpPr>
            <p:spPr>
              <a:xfrm flipH="1">
                <a:off x="15495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E69138">
                    <a:alpha val="4823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" name="Google Shape;601;p7"/>
          <p:cNvGrpSpPr/>
          <p:nvPr/>
        </p:nvGrpSpPr>
        <p:grpSpPr>
          <a:xfrm>
            <a:off x="533273" y="2260772"/>
            <a:ext cx="8297388" cy="740050"/>
            <a:chOff x="533273" y="2260772"/>
            <a:chExt cx="8297388" cy="740050"/>
          </a:xfrm>
        </p:grpSpPr>
        <p:grpSp>
          <p:nvGrpSpPr>
            <p:cNvPr id="602" name="Google Shape;602;p7"/>
            <p:cNvGrpSpPr/>
            <p:nvPr/>
          </p:nvGrpSpPr>
          <p:grpSpPr>
            <a:xfrm>
              <a:off x="7969731" y="2260772"/>
              <a:ext cx="236860" cy="219958"/>
              <a:chOff x="7969731" y="2260772"/>
              <a:chExt cx="236860" cy="219958"/>
            </a:xfrm>
          </p:grpSpPr>
          <p:sp>
            <p:nvSpPr>
              <p:cNvPr id="603" name="Google Shape;603;p7"/>
              <p:cNvSpPr/>
              <p:nvPr/>
            </p:nvSpPr>
            <p:spPr>
              <a:xfrm>
                <a:off x="8014549" y="2358843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7"/>
              <p:cNvSpPr/>
              <p:nvPr/>
            </p:nvSpPr>
            <p:spPr>
              <a:xfrm>
                <a:off x="8002504" y="2358061"/>
                <a:ext cx="171315" cy="64061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7"/>
              <p:cNvSpPr/>
              <p:nvPr/>
            </p:nvSpPr>
            <p:spPr>
              <a:xfrm>
                <a:off x="7969731" y="2387416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7"/>
              <p:cNvSpPr/>
              <p:nvPr/>
            </p:nvSpPr>
            <p:spPr>
              <a:xfrm>
                <a:off x="8035633" y="2318689"/>
                <a:ext cx="105519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7"/>
              <p:cNvSpPr/>
              <p:nvPr/>
            </p:nvSpPr>
            <p:spPr>
              <a:xfrm>
                <a:off x="8008277" y="2337192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7"/>
              <p:cNvSpPr/>
              <p:nvPr/>
            </p:nvSpPr>
            <p:spPr>
              <a:xfrm flipH="1">
                <a:off x="8088207" y="2337192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7"/>
              <p:cNvSpPr/>
              <p:nvPr/>
            </p:nvSpPr>
            <p:spPr>
              <a:xfrm flipH="1">
                <a:off x="8087613" y="2260772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7"/>
              <p:cNvSpPr/>
              <p:nvPr/>
            </p:nvSpPr>
            <p:spPr>
              <a:xfrm flipH="1">
                <a:off x="8088093" y="2387416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7"/>
              <p:cNvSpPr/>
              <p:nvPr/>
            </p:nvSpPr>
            <p:spPr>
              <a:xfrm>
                <a:off x="8041689" y="2261532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2" name="Google Shape;612;p7"/>
            <p:cNvSpPr txBox="1"/>
            <p:nvPr/>
          </p:nvSpPr>
          <p:spPr>
            <a:xfrm rot="1834055">
              <a:off x="8076523" y="2609122"/>
              <a:ext cx="751542" cy="2155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fr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 aspect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" name="Google Shape;613;p7"/>
            <p:cNvGrpSpPr/>
            <p:nvPr/>
          </p:nvGrpSpPr>
          <p:grpSpPr>
            <a:xfrm>
              <a:off x="7080840" y="2681632"/>
              <a:ext cx="236859" cy="219957"/>
              <a:chOff x="12688714" y="5825405"/>
              <a:chExt cx="1812237" cy="1682917"/>
            </a:xfrm>
          </p:grpSpPr>
          <p:sp>
            <p:nvSpPr>
              <p:cNvPr id="614" name="Google Shape;61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623;p7"/>
            <p:cNvGrpSpPr/>
            <p:nvPr/>
          </p:nvGrpSpPr>
          <p:grpSpPr>
            <a:xfrm>
              <a:off x="5221553" y="2681632"/>
              <a:ext cx="236859" cy="219957"/>
              <a:chOff x="12688714" y="5825405"/>
              <a:chExt cx="1812237" cy="1682917"/>
            </a:xfrm>
          </p:grpSpPr>
          <p:sp>
            <p:nvSpPr>
              <p:cNvPr id="624" name="Google Shape;62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3" name="Google Shape;633;p7"/>
            <p:cNvGrpSpPr/>
            <p:nvPr/>
          </p:nvGrpSpPr>
          <p:grpSpPr>
            <a:xfrm>
              <a:off x="6160775" y="2681632"/>
              <a:ext cx="236859" cy="219957"/>
              <a:chOff x="12688714" y="5825405"/>
              <a:chExt cx="1812237" cy="1682917"/>
            </a:xfrm>
          </p:grpSpPr>
          <p:sp>
            <p:nvSpPr>
              <p:cNvPr id="634" name="Google Shape;63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3" name="Google Shape;643;p7"/>
            <p:cNvGrpSpPr/>
            <p:nvPr/>
          </p:nvGrpSpPr>
          <p:grpSpPr>
            <a:xfrm>
              <a:off x="1472494" y="2681632"/>
              <a:ext cx="236859" cy="219957"/>
              <a:chOff x="12688714" y="5825405"/>
              <a:chExt cx="1812237" cy="1682917"/>
            </a:xfrm>
          </p:grpSpPr>
          <p:sp>
            <p:nvSpPr>
              <p:cNvPr id="644" name="Google Shape;64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p7"/>
            <p:cNvGrpSpPr/>
            <p:nvPr/>
          </p:nvGrpSpPr>
          <p:grpSpPr>
            <a:xfrm>
              <a:off x="4289732" y="2681632"/>
              <a:ext cx="236859" cy="219957"/>
              <a:chOff x="12688714" y="5825405"/>
              <a:chExt cx="1812237" cy="1682917"/>
            </a:xfrm>
          </p:grpSpPr>
          <p:sp>
            <p:nvSpPr>
              <p:cNvPr id="654" name="Google Shape;65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7"/>
            <p:cNvGrpSpPr/>
            <p:nvPr/>
          </p:nvGrpSpPr>
          <p:grpSpPr>
            <a:xfrm>
              <a:off x="3343110" y="2681632"/>
              <a:ext cx="236859" cy="219957"/>
              <a:chOff x="12688714" y="5825405"/>
              <a:chExt cx="1812237" cy="1682917"/>
            </a:xfrm>
          </p:grpSpPr>
          <p:sp>
            <p:nvSpPr>
              <p:cNvPr id="664" name="Google Shape;66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3" name="Google Shape;673;p7"/>
            <p:cNvGrpSpPr/>
            <p:nvPr/>
          </p:nvGrpSpPr>
          <p:grpSpPr>
            <a:xfrm>
              <a:off x="533273" y="2681632"/>
              <a:ext cx="236860" cy="219958"/>
              <a:chOff x="533273" y="2681632"/>
              <a:chExt cx="236860" cy="219958"/>
            </a:xfrm>
          </p:grpSpPr>
          <p:sp>
            <p:nvSpPr>
              <p:cNvPr id="674" name="Google Shape;674;p7"/>
              <p:cNvSpPr/>
              <p:nvPr/>
            </p:nvSpPr>
            <p:spPr>
              <a:xfrm>
                <a:off x="578090" y="2779703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566045" y="2778921"/>
                <a:ext cx="171315" cy="64061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533273" y="2808276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 flipH="1">
                <a:off x="651635" y="2808276"/>
                <a:ext cx="118498" cy="93314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599175" y="2739549"/>
                <a:ext cx="105519" cy="39487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571818" y="2758052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 flipH="1">
                <a:off x="651749" y="2758052"/>
                <a:ext cx="80146" cy="6843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605230" y="2682393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 flipH="1">
                <a:off x="651154" y="2681632"/>
                <a:ext cx="46735" cy="80958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3" name="Google Shape;683;p7"/>
            <p:cNvGrpSpPr/>
            <p:nvPr/>
          </p:nvGrpSpPr>
          <p:grpSpPr>
            <a:xfrm>
              <a:off x="2415645" y="2681632"/>
              <a:ext cx="236859" cy="219957"/>
              <a:chOff x="12688714" y="5825405"/>
              <a:chExt cx="1812237" cy="1682917"/>
            </a:xfrm>
          </p:grpSpPr>
          <p:sp>
            <p:nvSpPr>
              <p:cNvPr id="684" name="Google Shape;684;p7"/>
              <p:cNvSpPr/>
              <p:nvPr/>
            </p:nvSpPr>
            <p:spPr>
              <a:xfrm>
                <a:off x="13031616" y="6575757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802017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12939459" y="6569772"/>
                <a:ext cx="1310747" cy="490137"/>
              </a:xfrm>
              <a:custGeom>
                <a:rect b="b" l="l" r="r" t="t"/>
                <a:pathLst>
                  <a:path extrusionOk="0" h="43529" w="126826">
                    <a:moveTo>
                      <a:pt x="0" y="20002"/>
                    </a:moveTo>
                    <a:lnTo>
                      <a:pt x="63389" y="43529"/>
                    </a:lnTo>
                    <a:lnTo>
                      <a:pt x="126826" y="19907"/>
                    </a:lnTo>
                    <a:lnTo>
                      <a:pt x="6358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12688714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0006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 flipH="1">
                <a:off x="13594313" y="6794369"/>
                <a:ext cx="906638" cy="713953"/>
              </a:xfrm>
              <a:custGeom>
                <a:rect b="b" l="l" r="r" t="t"/>
                <a:pathLst>
                  <a:path extrusionOk="0" h="63817" w="87725">
                    <a:moveTo>
                      <a:pt x="24288" y="0"/>
                    </a:moveTo>
                    <a:lnTo>
                      <a:pt x="0" y="29908"/>
                    </a:lnTo>
                    <a:lnTo>
                      <a:pt x="87725" y="63817"/>
                    </a:lnTo>
                    <a:lnTo>
                      <a:pt x="87725" y="42291"/>
                    </a:lnTo>
                    <a:lnTo>
                      <a:pt x="87725" y="23526"/>
                    </a:lnTo>
                    <a:close/>
                  </a:path>
                </a:pathLst>
              </a:custGeom>
              <a:solidFill>
                <a:srgbClr val="0202B4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13192934" y="6268534"/>
                <a:ext cx="807339" cy="302121"/>
              </a:xfrm>
              <a:custGeom>
                <a:rect b="b" l="l" r="r" t="t"/>
                <a:pathLst>
                  <a:path extrusionOk="0" h="8150" w="24053">
                    <a:moveTo>
                      <a:pt x="0" y="3827"/>
                    </a:moveTo>
                    <a:lnTo>
                      <a:pt x="11976" y="8150"/>
                    </a:lnTo>
                    <a:lnTo>
                      <a:pt x="24053" y="3827"/>
                    </a:lnTo>
                    <a:lnTo>
                      <a:pt x="121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12983630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 flipH="1">
                <a:off x="13595184" y="6410100"/>
                <a:ext cx="613207" cy="523594"/>
              </a:xfrm>
              <a:custGeom>
                <a:rect b="b" l="l" r="r" t="t"/>
                <a:pathLst>
                  <a:path extrusionOk="0" h="14114" w="18238">
                    <a:moveTo>
                      <a:pt x="6262" y="0"/>
                    </a:moveTo>
                    <a:lnTo>
                      <a:pt x="18238" y="4324"/>
                    </a:lnTo>
                    <a:lnTo>
                      <a:pt x="18238" y="14114"/>
                    </a:lnTo>
                    <a:lnTo>
                      <a:pt x="0" y="7554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13239267" y="5831221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8F8C8C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 flipH="1">
                <a:off x="13590636" y="5825405"/>
                <a:ext cx="357575" cy="619417"/>
              </a:xfrm>
              <a:custGeom>
                <a:rect b="b" l="l" r="r" t="t"/>
                <a:pathLst>
                  <a:path extrusionOk="0" h="16697" w="10635">
                    <a:moveTo>
                      <a:pt x="10635" y="0"/>
                    </a:moveTo>
                    <a:lnTo>
                      <a:pt x="0" y="12722"/>
                    </a:lnTo>
                    <a:lnTo>
                      <a:pt x="10635" y="16697"/>
                    </a:lnTo>
                    <a:close/>
                  </a:path>
                </a:pathLst>
              </a:custGeom>
              <a:solidFill>
                <a:srgbClr val="C3C2C2"/>
              </a:solidFill>
              <a:ln>
                <a:noFill/>
              </a:ln>
              <a:effectLst>
                <a:outerShdw blurRad="57150" rotWithShape="0" algn="bl" dist="9525">
                  <a:srgbClr val="000064">
                    <a:alpha val="49411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3" name="Google Shape;693;p7"/>
          <p:cNvGrpSpPr/>
          <p:nvPr/>
        </p:nvGrpSpPr>
        <p:grpSpPr>
          <a:xfrm>
            <a:off x="5633638" y="2902121"/>
            <a:ext cx="1199401" cy="56314"/>
            <a:chOff x="5633638" y="2902121"/>
            <a:chExt cx="1199401" cy="56314"/>
          </a:xfrm>
        </p:grpSpPr>
        <p:pic>
          <p:nvPicPr>
            <p:cNvPr id="694" name="Google Shape;694;p7"/>
            <p:cNvPicPr preferRelativeResize="0"/>
            <p:nvPr/>
          </p:nvPicPr>
          <p:blipFill rotWithShape="1">
            <a:blip r:embed="rId7">
              <a:alphaModFix/>
            </a:blip>
            <a:srcRect b="30771" l="14043" r="13784" t="27241"/>
            <a:stretch/>
          </p:blipFill>
          <p:spPr>
            <a:xfrm>
              <a:off x="5633638" y="2902121"/>
              <a:ext cx="262799" cy="563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5" name="Google Shape;695;p7"/>
            <p:cNvPicPr preferRelativeResize="0"/>
            <p:nvPr/>
          </p:nvPicPr>
          <p:blipFill rotWithShape="1">
            <a:blip r:embed="rId7">
              <a:alphaModFix/>
            </a:blip>
            <a:srcRect b="30771" l="14043" r="13784" t="27241"/>
            <a:stretch/>
          </p:blipFill>
          <p:spPr>
            <a:xfrm>
              <a:off x="6570240" y="2902121"/>
              <a:ext cx="262799" cy="56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"/>
          <p:cNvSpPr txBox="1"/>
          <p:nvPr/>
        </p:nvSpPr>
        <p:spPr>
          <a:xfrm>
            <a:off x="87000" y="4495800"/>
            <a:ext cx="39660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r" sz="600" u="none" cap="none" strike="noStrike">
                <a:solidFill>
                  <a:schemeClr val="lt1"/>
                </a:solidFill>
                <a:highlight>
                  <a:srgbClr val="ED7D31"/>
                </a:highlight>
                <a:latin typeface="Arial"/>
                <a:ea typeface="Arial"/>
                <a:cs typeface="Arial"/>
                <a:sym typeface="Arial"/>
              </a:rPr>
              <a:t>=BE</a:t>
            </a:r>
            <a:r>
              <a:rPr b="0" i="0" lang="fr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Direction system creating roll movement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8"/>
          <p:cNvSpPr/>
          <p:nvPr/>
        </p:nvSpPr>
        <p:spPr>
          <a:xfrm>
            <a:off x="7980186" y="4627386"/>
            <a:ext cx="1152600" cy="504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8"/>
          <p:cNvSpPr txBox="1"/>
          <p:nvPr/>
        </p:nvSpPr>
        <p:spPr>
          <a:xfrm>
            <a:off x="981014" y="2588975"/>
            <a:ext cx="7332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fr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“Roll”</a:t>
            </a:r>
            <a:endParaRPr b="0" i="1" sz="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4" name="Google Shape;7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879226" y="3334268"/>
            <a:ext cx="417975" cy="2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"/>
          <p:cNvSpPr txBox="1"/>
          <p:nvPr>
            <p:ph type="title"/>
          </p:nvPr>
        </p:nvSpPr>
        <p:spPr>
          <a:xfrm>
            <a:off x="359100" y="539025"/>
            <a:ext cx="69675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000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The reference model in action</a:t>
            </a:r>
            <a:endParaRPr b="1" sz="2000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8"/>
          <p:cNvSpPr txBox="1"/>
          <p:nvPr>
            <p:ph idx="1" type="body"/>
          </p:nvPr>
        </p:nvSpPr>
        <p:spPr>
          <a:xfrm>
            <a:off x="321700" y="2081871"/>
            <a:ext cx="8424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1" lang="fr" sz="1300">
                <a:solidFill>
                  <a:srgbClr val="222222"/>
                </a:solidFill>
                <a:highlight>
                  <a:schemeClr val="lt1"/>
                </a:highlight>
              </a:rPr>
              <a:t>This language is used to designate and federate data (</a:t>
            </a:r>
            <a:r>
              <a:rPr b="1" i="1" lang="fr" sz="1300">
                <a:solidFill>
                  <a:srgbClr val="FF00FF"/>
                </a:solidFill>
                <a:highlight>
                  <a:schemeClr val="lt1"/>
                </a:highlight>
              </a:rPr>
              <a:t>digital thread</a:t>
            </a:r>
            <a:r>
              <a:rPr i="1" lang="fr" sz="1300">
                <a:solidFill>
                  <a:srgbClr val="222222"/>
                </a:solidFill>
                <a:highlight>
                  <a:schemeClr val="lt1"/>
                </a:highlight>
              </a:rPr>
              <a:t>) across silos using the same framework</a:t>
            </a:r>
            <a:endParaRPr>
              <a:highlight>
                <a:schemeClr val="lt1"/>
              </a:highlight>
            </a:endParaRPr>
          </a:p>
        </p:txBody>
      </p:sp>
      <p:grpSp>
        <p:nvGrpSpPr>
          <p:cNvPr id="707" name="Google Shape;707;p8"/>
          <p:cNvGrpSpPr/>
          <p:nvPr/>
        </p:nvGrpSpPr>
        <p:grpSpPr>
          <a:xfrm>
            <a:off x="551123" y="2510017"/>
            <a:ext cx="8236200" cy="514838"/>
            <a:chOff x="551123" y="2510017"/>
            <a:chExt cx="8236200" cy="514838"/>
          </a:xfrm>
        </p:grpSpPr>
        <p:cxnSp>
          <p:nvCxnSpPr>
            <p:cNvPr id="708" name="Google Shape;708;p8"/>
            <p:cNvCxnSpPr/>
            <p:nvPr/>
          </p:nvCxnSpPr>
          <p:spPr>
            <a:xfrm>
              <a:off x="2213098" y="2538255"/>
              <a:ext cx="0" cy="48660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709" name="Google Shape;709;p8"/>
            <p:cNvCxnSpPr/>
            <p:nvPr/>
          </p:nvCxnSpPr>
          <p:spPr>
            <a:xfrm flipH="1">
              <a:off x="2225375" y="2511275"/>
              <a:ext cx="1002300" cy="50760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710" name="Google Shape;710;p8"/>
            <p:cNvCxnSpPr/>
            <p:nvPr/>
          </p:nvCxnSpPr>
          <p:spPr>
            <a:xfrm>
              <a:off x="551123" y="2510017"/>
              <a:ext cx="8236200" cy="0"/>
            </a:xfrm>
            <a:prstGeom prst="straightConnector1">
              <a:avLst/>
            </a:prstGeom>
            <a:noFill/>
            <a:ln cap="flat" cmpd="sng" w="28575">
              <a:solidFill>
                <a:srgbClr val="FF00FF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sp>
        <p:nvSpPr>
          <p:cNvPr id="711" name="Google Shape;711;p8"/>
          <p:cNvSpPr/>
          <p:nvPr/>
        </p:nvSpPr>
        <p:spPr>
          <a:xfrm>
            <a:off x="8092000" y="87375"/>
            <a:ext cx="958500" cy="5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2" name="Google Shape;712;p8"/>
          <p:cNvGrpSpPr/>
          <p:nvPr/>
        </p:nvGrpSpPr>
        <p:grpSpPr>
          <a:xfrm>
            <a:off x="2212" y="1892500"/>
            <a:ext cx="4874588" cy="2771900"/>
            <a:chOff x="2212" y="1892500"/>
            <a:chExt cx="4874588" cy="2771900"/>
          </a:xfrm>
        </p:grpSpPr>
        <p:sp>
          <p:nvSpPr>
            <p:cNvPr id="713" name="Google Shape;713;p8"/>
            <p:cNvSpPr txBox="1"/>
            <p:nvPr/>
          </p:nvSpPr>
          <p:spPr>
            <a:xfrm>
              <a:off x="87000" y="45720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538135"/>
                  </a:highlight>
                  <a:latin typeface="Arial"/>
                  <a:ea typeface="Arial"/>
                  <a:cs typeface="Arial"/>
                  <a:sym typeface="Arial"/>
                </a:rPr>
                <a:t>+DCA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Equipment operation space providing equipment movement space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4" name="Google Shape;714;p8"/>
            <p:cNvGrpSpPr/>
            <p:nvPr/>
          </p:nvGrpSpPr>
          <p:grpSpPr>
            <a:xfrm>
              <a:off x="2212" y="1892500"/>
              <a:ext cx="1014125" cy="2555432"/>
              <a:chOff x="2212" y="2425900"/>
              <a:chExt cx="1014125" cy="2555432"/>
            </a:xfrm>
          </p:grpSpPr>
          <p:grpSp>
            <p:nvGrpSpPr>
              <p:cNvPr id="715" name="Google Shape;715;p8"/>
              <p:cNvGrpSpPr/>
              <p:nvPr/>
            </p:nvGrpSpPr>
            <p:grpSpPr>
              <a:xfrm>
                <a:off x="2212" y="2425900"/>
                <a:ext cx="1014125" cy="2555432"/>
                <a:chOff x="2212" y="2425900"/>
                <a:chExt cx="1014125" cy="2555432"/>
              </a:xfrm>
            </p:grpSpPr>
            <p:pic>
              <p:nvPicPr>
                <p:cNvPr id="716" name="Google Shape;716;p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2212" y="4235644"/>
                  <a:ext cx="1014125" cy="7456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717" name="Google Shape;717;p8"/>
                <p:cNvCxnSpPr/>
                <p:nvPr/>
              </p:nvCxnSpPr>
              <p:spPr>
                <a:xfrm>
                  <a:off x="509250" y="2425900"/>
                  <a:ext cx="0" cy="2088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7C1D2"/>
                  </a:solidFill>
                  <a:prstDash val="lgDashDot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18" name="Google Shape;718;p8"/>
                <p:cNvSpPr/>
                <p:nvPr/>
              </p:nvSpPr>
              <p:spPr>
                <a:xfrm>
                  <a:off x="258675" y="2955667"/>
                  <a:ext cx="477900" cy="171900"/>
                </a:xfrm>
                <a:prstGeom prst="rect">
                  <a:avLst/>
                </a:prstGeom>
                <a:solidFill>
                  <a:srgbClr val="538135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fr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+DCA</a:t>
                  </a:r>
                  <a:endParaRPr b="0" i="0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9" name="Google Shape;719;p8"/>
              <p:cNvSpPr txBox="1"/>
              <p:nvPr/>
            </p:nvSpPr>
            <p:spPr>
              <a:xfrm>
                <a:off x="74975" y="3122375"/>
                <a:ext cx="8883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1" lang="fr" sz="7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“Trailing edge”</a:t>
                </a:r>
                <a:endParaRPr b="0" i="1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0" name="Google Shape;720;p8"/>
          <p:cNvSpPr txBox="1"/>
          <p:nvPr/>
        </p:nvSpPr>
        <p:spPr>
          <a:xfrm>
            <a:off x="4705404" y="2588986"/>
            <a:ext cx="7332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1" name="Google Shape;721;p8"/>
          <p:cNvGrpSpPr/>
          <p:nvPr/>
        </p:nvGrpSpPr>
        <p:grpSpPr>
          <a:xfrm>
            <a:off x="992863" y="1869350"/>
            <a:ext cx="913330" cy="1831835"/>
            <a:chOff x="992863" y="1869350"/>
            <a:chExt cx="913330" cy="1831835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992863" y="2962950"/>
              <a:ext cx="913330" cy="738235"/>
              <a:chOff x="992863" y="2962950"/>
              <a:chExt cx="913330" cy="738235"/>
            </a:xfrm>
          </p:grpSpPr>
          <p:pic>
            <p:nvPicPr>
              <p:cNvPr id="723" name="Google Shape;723;p8"/>
              <p:cNvPicPr preferRelativeResize="0"/>
              <p:nvPr/>
            </p:nvPicPr>
            <p:blipFill rotWithShape="1">
              <a:blip r:embed="rId5">
                <a:alphaModFix/>
              </a:blip>
              <a:srcRect b="31179" l="16389" r="11630" t="4066"/>
              <a:stretch/>
            </p:blipFill>
            <p:spPr>
              <a:xfrm>
                <a:off x="1042125" y="3013600"/>
                <a:ext cx="825149" cy="541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24" name="Google Shape;724;p8"/>
              <p:cNvSpPr/>
              <p:nvPr/>
            </p:nvSpPr>
            <p:spPr>
              <a:xfrm>
                <a:off x="1285650" y="2962950"/>
                <a:ext cx="150600" cy="1719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8"/>
              <p:cNvSpPr/>
              <p:nvPr/>
            </p:nvSpPr>
            <p:spPr>
              <a:xfrm>
                <a:off x="1571575" y="3313400"/>
                <a:ext cx="286800" cy="978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8"/>
              <p:cNvSpPr/>
              <p:nvPr/>
            </p:nvSpPr>
            <p:spPr>
              <a:xfrm rot="2375186">
                <a:off x="1410140" y="3501141"/>
                <a:ext cx="150649" cy="171737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 rot="2700000">
                <a:off x="970662" y="3139058"/>
                <a:ext cx="286803" cy="56003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 rot="4357167">
                <a:off x="1805406" y="3094786"/>
                <a:ext cx="77331" cy="105983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29" name="Google Shape;729;p8"/>
            <p:cNvCxnSpPr/>
            <p:nvPr/>
          </p:nvCxnSpPr>
          <p:spPr>
            <a:xfrm>
              <a:off x="1354850" y="1869350"/>
              <a:ext cx="0" cy="1186200"/>
            </a:xfrm>
            <a:prstGeom prst="straightConnector1">
              <a:avLst/>
            </a:prstGeom>
            <a:noFill/>
            <a:ln cap="flat" cmpd="sng" w="9525">
              <a:solidFill>
                <a:srgbClr val="A7C1D2"/>
              </a:solidFill>
              <a:prstDash val="lgDashDot"/>
              <a:round/>
              <a:headEnd len="sm" w="sm" type="none"/>
              <a:tailEnd len="sm" w="sm" type="none"/>
            </a:ln>
          </p:spPr>
        </p:cxnSp>
      </p:grpSp>
      <p:grpSp>
        <p:nvGrpSpPr>
          <p:cNvPr id="730" name="Google Shape;730;p8"/>
          <p:cNvGrpSpPr/>
          <p:nvPr/>
        </p:nvGrpSpPr>
        <p:grpSpPr>
          <a:xfrm>
            <a:off x="87000" y="1892500"/>
            <a:ext cx="4789800" cy="2848100"/>
            <a:chOff x="87000" y="1892500"/>
            <a:chExt cx="4789800" cy="2848100"/>
          </a:xfrm>
        </p:grpSpPr>
        <p:grpSp>
          <p:nvGrpSpPr>
            <p:cNvPr id="731" name="Google Shape;731;p8"/>
            <p:cNvGrpSpPr/>
            <p:nvPr/>
          </p:nvGrpSpPr>
          <p:grpSpPr>
            <a:xfrm>
              <a:off x="1626050" y="1892500"/>
              <a:ext cx="1014125" cy="2510017"/>
              <a:chOff x="1626050" y="1892500"/>
              <a:chExt cx="1014125" cy="2510017"/>
            </a:xfrm>
          </p:grpSpPr>
          <p:sp>
            <p:nvSpPr>
              <p:cNvPr id="732" name="Google Shape;732;p8"/>
              <p:cNvSpPr txBox="1"/>
              <p:nvPr/>
            </p:nvSpPr>
            <p:spPr>
              <a:xfrm>
                <a:off x="1860339" y="2588975"/>
                <a:ext cx="7332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1" lang="fr" sz="7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“Aileron”</a:t>
                </a:r>
                <a:endParaRPr b="0" i="1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33" name="Google Shape;733;p8"/>
              <p:cNvGrpSpPr/>
              <p:nvPr/>
            </p:nvGrpSpPr>
            <p:grpSpPr>
              <a:xfrm>
                <a:off x="1626050" y="1892500"/>
                <a:ext cx="1014125" cy="2510017"/>
                <a:chOff x="1626050" y="1892500"/>
                <a:chExt cx="1014125" cy="2510017"/>
              </a:xfrm>
            </p:grpSpPr>
            <p:pic>
              <p:nvPicPr>
                <p:cNvPr id="734" name="Google Shape;734;p8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 flipH="1">
                  <a:off x="1626050" y="3732120"/>
                  <a:ext cx="1014125" cy="6703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735" name="Google Shape;735;p8"/>
                <p:cNvCxnSpPr/>
                <p:nvPr/>
              </p:nvCxnSpPr>
              <p:spPr>
                <a:xfrm>
                  <a:off x="2213100" y="1892500"/>
                  <a:ext cx="0" cy="2127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7C1D2"/>
                  </a:solidFill>
                  <a:prstDash val="lgDashDot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36" name="Google Shape;736;p8"/>
                <p:cNvSpPr/>
                <p:nvPr/>
              </p:nvSpPr>
              <p:spPr>
                <a:xfrm>
                  <a:off x="1973125" y="2422267"/>
                  <a:ext cx="477900" cy="171900"/>
                </a:xfrm>
                <a:prstGeom prst="rect">
                  <a:avLst/>
                </a:prstGeom>
                <a:solidFill>
                  <a:srgbClr val="000064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fr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-QPC</a:t>
                  </a:r>
                  <a:endParaRPr b="0" i="0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37" name="Google Shape;737;p8"/>
            <p:cNvSpPr txBox="1"/>
            <p:nvPr/>
          </p:nvSpPr>
          <p:spPr>
            <a:xfrm>
              <a:off x="87000" y="46482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000064"/>
                  </a:highlight>
                  <a:latin typeface="Arial"/>
                  <a:ea typeface="Arial"/>
                  <a:cs typeface="Arial"/>
                  <a:sym typeface="Arial"/>
                </a:rPr>
                <a:t>-QPC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Open flow controlling object for directing a flow by variable means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8"/>
          <p:cNvGrpSpPr/>
          <p:nvPr/>
        </p:nvGrpSpPr>
        <p:grpSpPr>
          <a:xfrm>
            <a:off x="87000" y="3258675"/>
            <a:ext cx="4789800" cy="1634325"/>
            <a:chOff x="87000" y="3258675"/>
            <a:chExt cx="4789800" cy="1634325"/>
          </a:xfrm>
        </p:grpSpPr>
        <p:grpSp>
          <p:nvGrpSpPr>
            <p:cNvPr id="739" name="Google Shape;739;p8"/>
            <p:cNvGrpSpPr/>
            <p:nvPr/>
          </p:nvGrpSpPr>
          <p:grpSpPr>
            <a:xfrm>
              <a:off x="1932235" y="3258675"/>
              <a:ext cx="567902" cy="389921"/>
              <a:chOff x="2127498" y="3792075"/>
              <a:chExt cx="567902" cy="389921"/>
            </a:xfrm>
          </p:grpSpPr>
          <p:sp>
            <p:nvSpPr>
              <p:cNvPr id="740" name="Google Shape;740;p8"/>
              <p:cNvSpPr/>
              <p:nvPr/>
            </p:nvSpPr>
            <p:spPr>
              <a:xfrm>
                <a:off x="2140400" y="3792075"/>
                <a:ext cx="555000" cy="1719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@AAAAAD</a:t>
                </a:r>
                <a:endParaRPr b="0" i="0" sz="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8"/>
              <p:cNvSpPr txBox="1"/>
              <p:nvPr/>
            </p:nvSpPr>
            <p:spPr>
              <a:xfrm>
                <a:off x="2127498" y="3918296"/>
                <a:ext cx="5550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1" lang="fr" sz="7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“Dia.”</a:t>
                </a:r>
                <a:endParaRPr b="0" i="1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2" name="Google Shape;742;p8"/>
            <p:cNvSpPr txBox="1"/>
            <p:nvPr/>
          </p:nvSpPr>
          <p:spPr>
            <a:xfrm>
              <a:off x="87000" y="48006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chemeClr val="dk1"/>
                  </a:highlight>
                  <a:latin typeface="Arial"/>
                  <a:ea typeface="Arial"/>
                  <a:cs typeface="Arial"/>
                  <a:sym typeface="Arial"/>
                </a:rPr>
                <a:t>@AAAAAD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Width of circle, cylinder or sphere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8"/>
          <p:cNvGrpSpPr/>
          <p:nvPr/>
        </p:nvGrpSpPr>
        <p:grpSpPr>
          <a:xfrm>
            <a:off x="3780612" y="1869338"/>
            <a:ext cx="5116288" cy="2718862"/>
            <a:chOff x="3780612" y="1869338"/>
            <a:chExt cx="5116288" cy="2718862"/>
          </a:xfrm>
        </p:grpSpPr>
        <p:sp>
          <p:nvSpPr>
            <p:cNvPr id="744" name="Google Shape;744;p8"/>
            <p:cNvSpPr txBox="1"/>
            <p:nvPr/>
          </p:nvSpPr>
          <p:spPr>
            <a:xfrm>
              <a:off x="3849916" y="2588975"/>
              <a:ext cx="7332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“Riveting”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5" name="Google Shape;745;p8"/>
            <p:cNvGrpSpPr/>
            <p:nvPr/>
          </p:nvGrpSpPr>
          <p:grpSpPr>
            <a:xfrm>
              <a:off x="3780612" y="1869338"/>
              <a:ext cx="5116288" cy="2718862"/>
              <a:chOff x="3780612" y="1869338"/>
              <a:chExt cx="5116288" cy="2718862"/>
            </a:xfrm>
          </p:grpSpPr>
          <p:grpSp>
            <p:nvGrpSpPr>
              <p:cNvPr id="746" name="Google Shape;746;p8"/>
              <p:cNvGrpSpPr/>
              <p:nvPr/>
            </p:nvGrpSpPr>
            <p:grpSpPr>
              <a:xfrm>
                <a:off x="3780612" y="1869338"/>
                <a:ext cx="888275" cy="2578593"/>
                <a:chOff x="3780612" y="2402738"/>
                <a:chExt cx="888275" cy="2578593"/>
              </a:xfrm>
            </p:grpSpPr>
            <p:pic>
              <p:nvPicPr>
                <p:cNvPr id="747" name="Google Shape;747;p8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 b="0" l="0" r="0" t="0"/>
                <a:stretch/>
              </p:blipFill>
              <p:spPr>
                <a:xfrm>
                  <a:off x="3780612" y="4235656"/>
                  <a:ext cx="888275" cy="7456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748" name="Google Shape;748;p8"/>
                <p:cNvCxnSpPr/>
                <p:nvPr/>
              </p:nvCxnSpPr>
              <p:spPr>
                <a:xfrm>
                  <a:off x="4224750" y="2402738"/>
                  <a:ext cx="0" cy="1723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7C1D2"/>
                  </a:solidFill>
                  <a:prstDash val="lgDashDot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49" name="Google Shape;749;p8"/>
                <p:cNvSpPr/>
                <p:nvPr/>
              </p:nvSpPr>
              <p:spPr>
                <a:xfrm>
                  <a:off x="3985979" y="2955667"/>
                  <a:ext cx="477900" cy="171900"/>
                </a:xfrm>
                <a:prstGeom prst="rect">
                  <a:avLst/>
                </a:prstGeom>
                <a:solidFill>
                  <a:srgbClr val="ED7D3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fr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=UQA</a:t>
                  </a:r>
                  <a:endParaRPr b="0" i="0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0" name="Google Shape;750;p8"/>
              <p:cNvSpPr txBox="1"/>
              <p:nvPr/>
            </p:nvSpPr>
            <p:spPr>
              <a:xfrm>
                <a:off x="4107100" y="4495800"/>
                <a:ext cx="47898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fr" sz="600" u="none" cap="none" strike="noStrike">
                    <a:solidFill>
                      <a:schemeClr val="lt1"/>
                    </a:solidFill>
                    <a:highlight>
                      <a:srgbClr val="ED7D31"/>
                    </a:highlight>
                    <a:latin typeface="Arial"/>
                    <a:ea typeface="Arial"/>
                    <a:cs typeface="Arial"/>
                    <a:sym typeface="Arial"/>
                  </a:rPr>
                  <a:t>=UQA</a:t>
                </a:r>
                <a:r>
                  <a:rPr b="0" i="0" lang="fr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Object for localising other objects, by static jointing, with rigid and permanent mechanical means</a:t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1" name="Google Shape;751;p8"/>
          <p:cNvGrpSpPr/>
          <p:nvPr/>
        </p:nvGrpSpPr>
        <p:grpSpPr>
          <a:xfrm>
            <a:off x="4107100" y="1955557"/>
            <a:ext cx="4789800" cy="2708843"/>
            <a:chOff x="4107100" y="1955557"/>
            <a:chExt cx="4789800" cy="2708843"/>
          </a:xfrm>
        </p:grpSpPr>
        <p:sp>
          <p:nvSpPr>
            <p:cNvPr id="752" name="Google Shape;752;p8"/>
            <p:cNvSpPr txBox="1"/>
            <p:nvPr/>
          </p:nvSpPr>
          <p:spPr>
            <a:xfrm>
              <a:off x="4614204" y="2588975"/>
              <a:ext cx="9474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“Torquing tool”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" name="Google Shape;753;p8"/>
            <p:cNvGrpSpPr/>
            <p:nvPr/>
          </p:nvGrpSpPr>
          <p:grpSpPr>
            <a:xfrm>
              <a:off x="4107100" y="1955557"/>
              <a:ext cx="4789800" cy="2708843"/>
              <a:chOff x="4107100" y="1955557"/>
              <a:chExt cx="4789800" cy="2708843"/>
            </a:xfrm>
          </p:grpSpPr>
          <p:grpSp>
            <p:nvGrpSpPr>
              <p:cNvPr id="754" name="Google Shape;754;p8"/>
              <p:cNvGrpSpPr/>
              <p:nvPr/>
            </p:nvGrpSpPr>
            <p:grpSpPr>
              <a:xfrm>
                <a:off x="4664099" y="1955557"/>
                <a:ext cx="825157" cy="1736700"/>
                <a:chOff x="4664099" y="2488957"/>
                <a:chExt cx="825157" cy="1736700"/>
              </a:xfrm>
            </p:grpSpPr>
            <p:pic>
              <p:nvPicPr>
                <p:cNvPr id="755" name="Google Shape;755;p8"/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 b="0" l="0" r="0" t="0"/>
                <a:stretch/>
              </p:blipFill>
              <p:spPr>
                <a:xfrm>
                  <a:off x="4664099" y="3550657"/>
                  <a:ext cx="825157" cy="675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cxnSp>
              <p:nvCxnSpPr>
                <p:cNvPr id="756" name="Google Shape;756;p8"/>
                <p:cNvCxnSpPr>
                  <a:endCxn id="755" idx="0"/>
                </p:cNvCxnSpPr>
                <p:nvPr/>
              </p:nvCxnSpPr>
              <p:spPr>
                <a:xfrm>
                  <a:off x="5076678" y="2488957"/>
                  <a:ext cx="0" cy="10617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A7C1D2"/>
                  </a:solidFill>
                  <a:prstDash val="lgDashDot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757" name="Google Shape;757;p8"/>
                <p:cNvSpPr/>
                <p:nvPr/>
              </p:nvSpPr>
              <p:spPr>
                <a:xfrm>
                  <a:off x="4837725" y="2955667"/>
                  <a:ext cx="477900" cy="171900"/>
                </a:xfrm>
                <a:prstGeom prst="rect">
                  <a:avLst/>
                </a:prstGeom>
                <a:solidFill>
                  <a:srgbClr val="000064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fr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-TPA</a:t>
                  </a:r>
                  <a:endParaRPr b="0" i="0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8" name="Google Shape;758;p8"/>
              <p:cNvSpPr txBox="1"/>
              <p:nvPr/>
            </p:nvSpPr>
            <p:spPr>
              <a:xfrm>
                <a:off x="4107100" y="4572000"/>
                <a:ext cx="4789800" cy="9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fr" sz="600" u="none" cap="none" strike="noStrike">
                    <a:solidFill>
                      <a:schemeClr val="lt1"/>
                    </a:solidFill>
                    <a:highlight>
                      <a:srgbClr val="000064"/>
                    </a:highlight>
                    <a:latin typeface="Arial"/>
                    <a:ea typeface="Arial"/>
                    <a:cs typeface="Arial"/>
                    <a:sym typeface="Arial"/>
                  </a:rPr>
                  <a:t>-TPA</a:t>
                </a:r>
                <a:r>
                  <a:rPr b="0" i="0" lang="fr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  Object for transforming other objects of matter by shape forging</a:t>
                </a:r>
                <a:endParaRPr b="0" i="0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9" name="Google Shape;759;p8"/>
          <p:cNvGrpSpPr/>
          <p:nvPr/>
        </p:nvGrpSpPr>
        <p:grpSpPr>
          <a:xfrm>
            <a:off x="4107100" y="1869337"/>
            <a:ext cx="4789800" cy="2871263"/>
            <a:chOff x="4107100" y="1869337"/>
            <a:chExt cx="4789800" cy="2871263"/>
          </a:xfrm>
        </p:grpSpPr>
        <p:grpSp>
          <p:nvGrpSpPr>
            <p:cNvPr id="760" name="Google Shape;760;p8"/>
            <p:cNvGrpSpPr/>
            <p:nvPr/>
          </p:nvGrpSpPr>
          <p:grpSpPr>
            <a:xfrm>
              <a:off x="5427637" y="1869337"/>
              <a:ext cx="1014125" cy="2548675"/>
              <a:chOff x="5427637" y="2402738"/>
              <a:chExt cx="1014125" cy="2548675"/>
            </a:xfrm>
          </p:grpSpPr>
          <p:pic>
            <p:nvPicPr>
              <p:cNvPr id="761" name="Google Shape;761;p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42002" t="0"/>
              <a:stretch/>
            </p:blipFill>
            <p:spPr>
              <a:xfrm>
                <a:off x="5427637" y="4265557"/>
                <a:ext cx="1014125" cy="68585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62" name="Google Shape;762;p8"/>
              <p:cNvCxnSpPr/>
              <p:nvPr/>
            </p:nvCxnSpPr>
            <p:spPr>
              <a:xfrm>
                <a:off x="5928600" y="2402738"/>
                <a:ext cx="0" cy="1723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7C1D2"/>
                </a:solidFill>
                <a:prstDash val="lgDash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763" name="Google Shape;763;p8"/>
              <p:cNvSpPr/>
              <p:nvPr/>
            </p:nvSpPr>
            <p:spPr>
              <a:xfrm>
                <a:off x="5684163" y="2955667"/>
                <a:ext cx="477900" cy="171900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fr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+DBB</a:t>
                </a:r>
                <a:endParaRPr b="0" i="0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4" name="Google Shape;764;p8"/>
            <p:cNvSpPr txBox="1"/>
            <p:nvPr/>
          </p:nvSpPr>
          <p:spPr>
            <a:xfrm>
              <a:off x="5461004" y="2588975"/>
              <a:ext cx="9474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“Station”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8"/>
            <p:cNvSpPr txBox="1"/>
            <p:nvPr/>
          </p:nvSpPr>
          <p:spPr>
            <a:xfrm>
              <a:off x="4107100" y="46482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538135"/>
                  </a:highlight>
                  <a:latin typeface="Arial"/>
                  <a:ea typeface="Arial"/>
                  <a:cs typeface="Arial"/>
                  <a:sym typeface="Arial"/>
                </a:rPr>
                <a:t>+DBB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Space designed for active technical systems which support human activities of fabricating and preparing products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" name="Google Shape;766;p8"/>
          <p:cNvGrpSpPr/>
          <p:nvPr/>
        </p:nvGrpSpPr>
        <p:grpSpPr>
          <a:xfrm>
            <a:off x="4107100" y="1849522"/>
            <a:ext cx="4789800" cy="2967278"/>
            <a:chOff x="4107100" y="1849522"/>
            <a:chExt cx="4789800" cy="2967278"/>
          </a:xfrm>
        </p:grpSpPr>
        <p:grpSp>
          <p:nvGrpSpPr>
            <p:cNvPr id="767" name="Google Shape;767;p8"/>
            <p:cNvGrpSpPr/>
            <p:nvPr/>
          </p:nvGrpSpPr>
          <p:grpSpPr>
            <a:xfrm>
              <a:off x="6551498" y="1849522"/>
              <a:ext cx="733301" cy="1798746"/>
              <a:chOff x="6551498" y="2382922"/>
              <a:chExt cx="733301" cy="1798746"/>
            </a:xfrm>
          </p:grpSpPr>
          <p:pic>
            <p:nvPicPr>
              <p:cNvPr id="768" name="Google Shape;768;p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42868" t="0"/>
              <a:stretch/>
            </p:blipFill>
            <p:spPr>
              <a:xfrm>
                <a:off x="6551498" y="3614722"/>
                <a:ext cx="733301" cy="56694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69" name="Google Shape;769;p8"/>
              <p:cNvCxnSpPr>
                <a:endCxn id="768" idx="0"/>
              </p:cNvCxnSpPr>
              <p:nvPr/>
            </p:nvCxnSpPr>
            <p:spPr>
              <a:xfrm flipH="1">
                <a:off x="6918149" y="2382922"/>
                <a:ext cx="3600" cy="12318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7C1D2"/>
                </a:solidFill>
                <a:prstDash val="lgDash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770" name="Google Shape;770;p8"/>
              <p:cNvSpPr/>
              <p:nvPr/>
            </p:nvSpPr>
            <p:spPr>
              <a:xfrm>
                <a:off x="6673900" y="2955667"/>
                <a:ext cx="477900" cy="171900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fr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+GBA</a:t>
                </a:r>
                <a:endParaRPr b="0" i="0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1" name="Google Shape;771;p8"/>
            <p:cNvSpPr txBox="1"/>
            <p:nvPr/>
          </p:nvSpPr>
          <p:spPr>
            <a:xfrm>
              <a:off x="6451604" y="2588975"/>
              <a:ext cx="9474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“Hangar”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8"/>
            <p:cNvSpPr txBox="1"/>
            <p:nvPr/>
          </p:nvSpPr>
          <p:spPr>
            <a:xfrm>
              <a:off x="4107100" y="47244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538135"/>
                  </a:highlight>
                  <a:latin typeface="Arial"/>
                  <a:ea typeface="Arial"/>
                  <a:cs typeface="Arial"/>
                  <a:sym typeface="Arial"/>
                </a:rPr>
                <a:t>+GBA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Space defined by physical boundary, designed to host one or more activity spaces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" name="Google Shape;773;p8"/>
          <p:cNvGrpSpPr/>
          <p:nvPr/>
        </p:nvGrpSpPr>
        <p:grpSpPr>
          <a:xfrm>
            <a:off x="4107100" y="1935613"/>
            <a:ext cx="4789800" cy="2957387"/>
            <a:chOff x="4107100" y="1935613"/>
            <a:chExt cx="4789800" cy="2957387"/>
          </a:xfrm>
        </p:grpSpPr>
        <p:grpSp>
          <p:nvGrpSpPr>
            <p:cNvPr id="774" name="Google Shape;774;p8"/>
            <p:cNvGrpSpPr/>
            <p:nvPr/>
          </p:nvGrpSpPr>
          <p:grpSpPr>
            <a:xfrm>
              <a:off x="7200500" y="1935613"/>
              <a:ext cx="1146341" cy="2402455"/>
              <a:chOff x="7200500" y="2469013"/>
              <a:chExt cx="1146341" cy="2402455"/>
            </a:xfrm>
          </p:grpSpPr>
          <p:pic>
            <p:nvPicPr>
              <p:cNvPr id="775" name="Google Shape;775;p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200500" y="4329969"/>
                <a:ext cx="1146341" cy="541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76" name="Google Shape;776;p8"/>
              <p:cNvCxnSpPr/>
              <p:nvPr/>
            </p:nvCxnSpPr>
            <p:spPr>
              <a:xfrm>
                <a:off x="7773700" y="2469013"/>
                <a:ext cx="0" cy="17232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7C1D2"/>
                </a:solidFill>
                <a:prstDash val="lgDash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777" name="Google Shape;777;p8"/>
              <p:cNvSpPr/>
              <p:nvPr/>
            </p:nvSpPr>
            <p:spPr>
              <a:xfrm>
                <a:off x="7531125" y="2955667"/>
                <a:ext cx="477900" cy="171900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fr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=HG</a:t>
                </a:r>
                <a:endParaRPr b="0" i="0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8" name="Google Shape;778;p8"/>
            <p:cNvSpPr txBox="1"/>
            <p:nvPr/>
          </p:nvSpPr>
          <p:spPr>
            <a:xfrm>
              <a:off x="7262947" y="2588975"/>
              <a:ext cx="10140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“Pwr distribution”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8"/>
            <p:cNvSpPr txBox="1"/>
            <p:nvPr/>
          </p:nvSpPr>
          <p:spPr>
            <a:xfrm>
              <a:off x="4107100" y="48006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ED7D31"/>
                  </a:highlight>
                  <a:latin typeface="Arial"/>
                  <a:ea typeface="Arial"/>
                  <a:cs typeface="Arial"/>
                  <a:sym typeface="Arial"/>
                </a:rPr>
                <a:t>=HG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Technical system supplying other systems with electrical energy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8"/>
          <p:cNvGrpSpPr/>
          <p:nvPr/>
        </p:nvGrpSpPr>
        <p:grpSpPr>
          <a:xfrm>
            <a:off x="4107100" y="1855477"/>
            <a:ext cx="4887843" cy="3113723"/>
            <a:chOff x="4107100" y="1855477"/>
            <a:chExt cx="4887843" cy="3113723"/>
          </a:xfrm>
        </p:grpSpPr>
        <p:grpSp>
          <p:nvGrpSpPr>
            <p:cNvPr id="781" name="Google Shape;781;p8"/>
            <p:cNvGrpSpPr/>
            <p:nvPr/>
          </p:nvGrpSpPr>
          <p:grpSpPr>
            <a:xfrm>
              <a:off x="8388350" y="1855477"/>
              <a:ext cx="477900" cy="1699635"/>
              <a:chOff x="8388350" y="2388877"/>
              <a:chExt cx="477900" cy="1699635"/>
            </a:xfrm>
          </p:grpSpPr>
          <p:pic>
            <p:nvPicPr>
              <p:cNvPr id="782" name="Google Shape;782;p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8435879" y="3720277"/>
                <a:ext cx="368200" cy="36823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783" name="Google Shape;783;p8"/>
              <p:cNvCxnSpPr>
                <a:endCxn id="782" idx="0"/>
              </p:cNvCxnSpPr>
              <p:nvPr/>
            </p:nvCxnSpPr>
            <p:spPr>
              <a:xfrm flipH="1">
                <a:off x="8619979" y="2388877"/>
                <a:ext cx="11100" cy="1331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7C1D2"/>
                </a:solidFill>
                <a:prstDash val="lgDashDot"/>
                <a:round/>
                <a:headEnd len="sm" w="sm" type="none"/>
                <a:tailEnd len="sm" w="sm" type="none"/>
              </a:ln>
            </p:spPr>
          </p:cxnSp>
          <p:sp>
            <p:nvSpPr>
              <p:cNvPr id="784" name="Google Shape;784;p8"/>
              <p:cNvSpPr/>
              <p:nvPr/>
            </p:nvSpPr>
            <p:spPr>
              <a:xfrm>
                <a:off x="8388350" y="2955667"/>
                <a:ext cx="477900" cy="1719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fr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-XDB</a:t>
                </a:r>
                <a:endParaRPr b="0" i="0" sz="9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8"/>
            <p:cNvSpPr txBox="1"/>
            <p:nvPr/>
          </p:nvSpPr>
          <p:spPr>
            <a:xfrm>
              <a:off x="8261743" y="2588975"/>
              <a:ext cx="7332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“Socket”</a:t>
              </a:r>
              <a:endParaRPr b="0" i="1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"/>
            <p:cNvSpPr txBox="1"/>
            <p:nvPr/>
          </p:nvSpPr>
          <p:spPr>
            <a:xfrm>
              <a:off x="4107100" y="48768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000064"/>
                  </a:highlight>
                  <a:latin typeface="Arial"/>
                  <a:ea typeface="Arial"/>
                  <a:cs typeface="Arial"/>
                  <a:sym typeface="Arial"/>
                </a:rPr>
                <a:t>-XDB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Interfacing object for low voltage electric power, with for pluggable connections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7" name="Google Shape;787;p8"/>
          <p:cNvSpPr/>
          <p:nvPr/>
        </p:nvSpPr>
        <p:spPr>
          <a:xfrm>
            <a:off x="2446338" y="2324100"/>
            <a:ext cx="534900" cy="26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8" name="Google Shape;788;p8"/>
          <p:cNvGrpSpPr/>
          <p:nvPr/>
        </p:nvGrpSpPr>
        <p:grpSpPr>
          <a:xfrm>
            <a:off x="87000" y="2931617"/>
            <a:ext cx="4789800" cy="1885183"/>
            <a:chOff x="87000" y="2931617"/>
            <a:chExt cx="4789800" cy="1885183"/>
          </a:xfrm>
        </p:grpSpPr>
        <p:sp>
          <p:nvSpPr>
            <p:cNvPr id="789" name="Google Shape;789;p8"/>
            <p:cNvSpPr txBox="1"/>
            <p:nvPr/>
          </p:nvSpPr>
          <p:spPr>
            <a:xfrm>
              <a:off x="87000" y="4724400"/>
              <a:ext cx="47898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0" lang="fr" sz="600" u="none" cap="none" strike="noStrike">
                  <a:solidFill>
                    <a:schemeClr val="lt1"/>
                  </a:solidFill>
                  <a:highlight>
                    <a:srgbClr val="000064"/>
                  </a:highlight>
                  <a:latin typeface="Arial"/>
                  <a:ea typeface="Arial"/>
                  <a:cs typeface="Arial"/>
                  <a:sym typeface="Arial"/>
                </a:rPr>
                <a:t>-UQA</a:t>
              </a:r>
              <a:r>
                <a:rPr b="0" i="0" lang="fr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Object for localising other objects, by static jointing, with rigid and permanent mechanical means</a:t>
              </a:r>
              <a:endPara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0" name="Google Shape;790;p8"/>
            <p:cNvGrpSpPr/>
            <p:nvPr/>
          </p:nvGrpSpPr>
          <p:grpSpPr>
            <a:xfrm>
              <a:off x="1886002" y="2931617"/>
              <a:ext cx="649549" cy="1264279"/>
              <a:chOff x="1886002" y="2931617"/>
              <a:chExt cx="649549" cy="1264279"/>
            </a:xfrm>
          </p:grpSpPr>
          <p:grpSp>
            <p:nvGrpSpPr>
              <p:cNvPr id="791" name="Google Shape;791;p8"/>
              <p:cNvGrpSpPr/>
              <p:nvPr/>
            </p:nvGrpSpPr>
            <p:grpSpPr>
              <a:xfrm>
                <a:off x="1886002" y="3584412"/>
                <a:ext cx="609250" cy="611484"/>
                <a:chOff x="1886002" y="3584412"/>
                <a:chExt cx="609250" cy="611484"/>
              </a:xfrm>
            </p:grpSpPr>
            <p:grpSp>
              <p:nvGrpSpPr>
                <p:cNvPr id="792" name="Google Shape;792;p8"/>
                <p:cNvGrpSpPr/>
                <p:nvPr/>
              </p:nvGrpSpPr>
              <p:grpSpPr>
                <a:xfrm>
                  <a:off x="2434952" y="3901712"/>
                  <a:ext cx="60300" cy="294184"/>
                  <a:chOff x="2434952" y="4435112"/>
                  <a:chExt cx="60300" cy="294184"/>
                </a:xfrm>
              </p:grpSpPr>
              <p:pic>
                <p:nvPicPr>
                  <p:cNvPr id="793" name="Google Shape;793;p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2434952" y="4435112"/>
                    <a:ext cx="60300" cy="118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794" name="Google Shape;794;p8"/>
                  <p:cNvCxnSpPr/>
                  <p:nvPr/>
                </p:nvCxnSpPr>
                <p:spPr>
                  <a:xfrm>
                    <a:off x="2465111" y="4566996"/>
                    <a:ext cx="0" cy="162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lgDashDot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95" name="Google Shape;795;p8"/>
                <p:cNvGrpSpPr/>
                <p:nvPr/>
              </p:nvGrpSpPr>
              <p:grpSpPr>
                <a:xfrm>
                  <a:off x="2253202" y="3788662"/>
                  <a:ext cx="60300" cy="294184"/>
                  <a:chOff x="2434952" y="4435112"/>
                  <a:chExt cx="60300" cy="294184"/>
                </a:xfrm>
              </p:grpSpPr>
              <p:pic>
                <p:nvPicPr>
                  <p:cNvPr id="796" name="Google Shape;796;p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2434952" y="4435112"/>
                    <a:ext cx="60300" cy="118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797" name="Google Shape;797;p8"/>
                  <p:cNvCxnSpPr/>
                  <p:nvPr/>
                </p:nvCxnSpPr>
                <p:spPr>
                  <a:xfrm>
                    <a:off x="2465111" y="4566996"/>
                    <a:ext cx="0" cy="162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lgDashDot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798" name="Google Shape;798;p8"/>
                <p:cNvGrpSpPr/>
                <p:nvPr/>
              </p:nvGrpSpPr>
              <p:grpSpPr>
                <a:xfrm>
                  <a:off x="2049539" y="3680387"/>
                  <a:ext cx="60300" cy="294184"/>
                  <a:chOff x="2434952" y="4435112"/>
                  <a:chExt cx="60300" cy="294184"/>
                </a:xfrm>
              </p:grpSpPr>
              <p:pic>
                <p:nvPicPr>
                  <p:cNvPr id="799" name="Google Shape;799;p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2434952" y="4435112"/>
                    <a:ext cx="60300" cy="118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800" name="Google Shape;800;p8"/>
                  <p:cNvCxnSpPr/>
                  <p:nvPr/>
                </p:nvCxnSpPr>
                <p:spPr>
                  <a:xfrm>
                    <a:off x="2465111" y="4566996"/>
                    <a:ext cx="0" cy="162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lgDashDot"/>
                    <a:round/>
                    <a:headEnd len="sm" w="sm" type="none"/>
                    <a:tailEnd len="sm" w="sm" type="none"/>
                  </a:ln>
                </p:spPr>
              </p:cxnSp>
            </p:grpSp>
            <p:grpSp>
              <p:nvGrpSpPr>
                <p:cNvPr id="801" name="Google Shape;801;p8"/>
                <p:cNvGrpSpPr/>
                <p:nvPr/>
              </p:nvGrpSpPr>
              <p:grpSpPr>
                <a:xfrm>
                  <a:off x="1886002" y="3584412"/>
                  <a:ext cx="60300" cy="294184"/>
                  <a:chOff x="2434952" y="4435112"/>
                  <a:chExt cx="60300" cy="294184"/>
                </a:xfrm>
              </p:grpSpPr>
              <p:pic>
                <p:nvPicPr>
                  <p:cNvPr id="802" name="Google Shape;802;p8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 b="0" l="0" r="0" t="0"/>
                  <a:stretch/>
                </p:blipFill>
                <p:spPr>
                  <a:xfrm>
                    <a:off x="2434952" y="4435112"/>
                    <a:ext cx="60300" cy="11877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803" name="Google Shape;803;p8"/>
                  <p:cNvCxnSpPr/>
                  <p:nvPr/>
                </p:nvCxnSpPr>
                <p:spPr>
                  <a:xfrm>
                    <a:off x="2465111" y="4566996"/>
                    <a:ext cx="0" cy="1623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4"/>
                    </a:solidFill>
                    <a:prstDash val="lgDashDot"/>
                    <a:round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804" name="Google Shape;804;p8"/>
              <p:cNvGrpSpPr/>
              <p:nvPr/>
            </p:nvGrpSpPr>
            <p:grpSpPr>
              <a:xfrm>
                <a:off x="1905251" y="2931617"/>
                <a:ext cx="630300" cy="385158"/>
                <a:chOff x="1919538" y="3465017"/>
                <a:chExt cx="630300" cy="385158"/>
              </a:xfrm>
            </p:grpSpPr>
            <p:sp>
              <p:nvSpPr>
                <p:cNvPr id="805" name="Google Shape;805;p8"/>
                <p:cNvSpPr/>
                <p:nvPr/>
              </p:nvSpPr>
              <p:spPr>
                <a:xfrm>
                  <a:off x="1988000" y="3465017"/>
                  <a:ext cx="477900" cy="171900"/>
                </a:xfrm>
                <a:prstGeom prst="rect">
                  <a:avLst/>
                </a:prstGeom>
                <a:solidFill>
                  <a:srgbClr val="000064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900"/>
                    <a:buFont typeface="Arial"/>
                    <a:buNone/>
                  </a:pPr>
                  <a:r>
                    <a:rPr b="0" i="0" lang="fr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-UQA</a:t>
                  </a:r>
                  <a:endParaRPr b="0" i="0" sz="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8"/>
                <p:cNvSpPr txBox="1"/>
                <p:nvPr/>
              </p:nvSpPr>
              <p:spPr>
                <a:xfrm>
                  <a:off x="1919538" y="3586475"/>
                  <a:ext cx="630300" cy="263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Arial"/>
                    <a:buNone/>
                  </a:pPr>
                  <a:r>
                    <a:rPr b="0" i="1" lang="fr" sz="700" u="none" cap="none" strike="noStrike">
                      <a:solidFill>
                        <a:srgbClr val="595959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“Rivets”</a:t>
                  </a:r>
                  <a:endParaRPr b="0" i="1" sz="7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07" name="Google Shape;807;p8"/>
          <p:cNvGrpSpPr/>
          <p:nvPr/>
        </p:nvGrpSpPr>
        <p:grpSpPr>
          <a:xfrm>
            <a:off x="44650" y="969825"/>
            <a:ext cx="9044376" cy="1008900"/>
            <a:chOff x="44650" y="969825"/>
            <a:chExt cx="9044376" cy="1008900"/>
          </a:xfrm>
        </p:grpSpPr>
        <p:grpSp>
          <p:nvGrpSpPr>
            <p:cNvPr id="808" name="Google Shape;808;p8"/>
            <p:cNvGrpSpPr/>
            <p:nvPr/>
          </p:nvGrpSpPr>
          <p:grpSpPr>
            <a:xfrm>
              <a:off x="44650" y="969825"/>
              <a:ext cx="9044376" cy="1008900"/>
              <a:chOff x="44650" y="1503225"/>
              <a:chExt cx="9044376" cy="1008900"/>
            </a:xfrm>
          </p:grpSpPr>
          <p:sp>
            <p:nvSpPr>
              <p:cNvPr id="809" name="Google Shape;809;p8"/>
              <p:cNvSpPr/>
              <p:nvPr/>
            </p:nvSpPr>
            <p:spPr>
              <a:xfrm>
                <a:off x="2736526" y="1503225"/>
                <a:ext cx="958500" cy="1008900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20520000" dist="47625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3758302" y="1503225"/>
                <a:ext cx="2630700" cy="1008900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20520000" dist="47625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6458326" y="1503225"/>
                <a:ext cx="2630700" cy="1008900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20520000" dist="47625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44650" y="1503225"/>
                <a:ext cx="2630700" cy="1008900"/>
              </a:xfrm>
              <a:prstGeom prst="roundRect">
                <a:avLst>
                  <a:gd fmla="val 16667" name="adj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57150" rotWithShape="0" algn="bl" dir="20520000" dist="47625">
                  <a:srgbClr val="000000">
                    <a:alpha val="49411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130975" y="1961725"/>
                <a:ext cx="756600" cy="425700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982892" y="1961725"/>
                <a:ext cx="756600" cy="425700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1834809" y="1961725"/>
                <a:ext cx="756600" cy="42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Physical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2839125" y="1961725"/>
                <a:ext cx="756600" cy="425700"/>
              </a:xfrm>
              <a:prstGeom prst="rect">
                <a:avLst/>
              </a:prstGeom>
              <a:solidFill>
                <a:srgbClr val="6D4C0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$</a:t>
                </a: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Procedural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5543200" y="1961725"/>
                <a:ext cx="756600" cy="425700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3858383" y="1961725"/>
                <a:ext cx="756600" cy="425700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4700796" y="1957600"/>
                <a:ext cx="756600" cy="42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Physical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6543449" y="1961725"/>
                <a:ext cx="756600" cy="425700"/>
              </a:xfrm>
              <a:prstGeom prst="rect">
                <a:avLst/>
              </a:prstGeom>
              <a:solidFill>
                <a:srgbClr val="53813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7395366" y="1961725"/>
                <a:ext cx="756600" cy="425700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=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8247283" y="1961725"/>
                <a:ext cx="756600" cy="42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fr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fr" sz="1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Physical</a:t>
                </a:r>
                <a:endParaRPr b="1" i="0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823" name="Google Shape;823;p8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1185054" y="1580717"/>
                <a:ext cx="352275" cy="3258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4" name="Google Shape;824;p8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818312" y="1580295"/>
                <a:ext cx="351203" cy="326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5" name="Google Shape;825;p8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4900535" y="1580737"/>
                <a:ext cx="352275" cy="3258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6" name="Google Shape;826;p8"/>
              <p:cNvPicPr preferRelativeResize="0"/>
              <p:nvPr/>
            </p:nvPicPr>
            <p:blipFill rotWithShape="1">
              <a:blip r:embed="rId17">
                <a:alphaModFix/>
              </a:blip>
              <a:srcRect b="0" l="0" r="0" t="0"/>
              <a:stretch/>
            </p:blipFill>
            <p:spPr>
              <a:xfrm>
                <a:off x="7597537" y="1580725"/>
                <a:ext cx="352278" cy="3258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27" name="Google Shape;827;p8"/>
            <p:cNvSpPr txBox="1"/>
            <p:nvPr/>
          </p:nvSpPr>
          <p:spPr>
            <a:xfrm>
              <a:off x="1436150" y="1089323"/>
              <a:ext cx="7332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fr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Aircraft</a:t>
              </a:r>
              <a:endPara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8"/>
            <p:cNvSpPr txBox="1"/>
            <p:nvPr/>
          </p:nvSpPr>
          <p:spPr>
            <a:xfrm>
              <a:off x="5205650" y="1089323"/>
              <a:ext cx="10485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fr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Manufacturing</a:t>
              </a:r>
              <a:endPara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8"/>
            <p:cNvSpPr txBox="1"/>
            <p:nvPr/>
          </p:nvSpPr>
          <p:spPr>
            <a:xfrm>
              <a:off x="7697200" y="1089323"/>
              <a:ext cx="10485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fr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Building</a:t>
              </a:r>
              <a:endPara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8"/>
            <p:cNvSpPr txBox="1"/>
            <p:nvPr/>
          </p:nvSpPr>
          <p:spPr>
            <a:xfrm>
              <a:off x="3046252" y="1089323"/>
              <a:ext cx="733200" cy="26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fr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b="0" i="0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" name="Google Shape;831;p8"/>
          <p:cNvSpPr/>
          <p:nvPr/>
        </p:nvSpPr>
        <p:spPr>
          <a:xfrm>
            <a:off x="1115900" y="2422267"/>
            <a:ext cx="477900" cy="1719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f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=BE</a:t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p8"/>
          <p:cNvGrpSpPr/>
          <p:nvPr/>
        </p:nvGrpSpPr>
        <p:grpSpPr>
          <a:xfrm>
            <a:off x="87000" y="1947586"/>
            <a:ext cx="3996000" cy="3021614"/>
            <a:chOff x="87000" y="1947586"/>
            <a:chExt cx="3996000" cy="3021614"/>
          </a:xfrm>
        </p:grpSpPr>
        <p:grpSp>
          <p:nvGrpSpPr>
            <p:cNvPr id="833" name="Google Shape;833;p8"/>
            <p:cNvGrpSpPr/>
            <p:nvPr/>
          </p:nvGrpSpPr>
          <p:grpSpPr>
            <a:xfrm>
              <a:off x="87000" y="1947586"/>
              <a:ext cx="3996000" cy="3021614"/>
              <a:chOff x="87000" y="1947586"/>
              <a:chExt cx="3996000" cy="3021614"/>
            </a:xfrm>
          </p:grpSpPr>
          <p:sp>
            <p:nvSpPr>
              <p:cNvPr id="834" name="Google Shape;834;p8"/>
              <p:cNvSpPr txBox="1"/>
              <p:nvPr/>
            </p:nvSpPr>
            <p:spPr>
              <a:xfrm>
                <a:off x="2859316" y="2588975"/>
                <a:ext cx="733200" cy="2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1" lang="fr" sz="7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“Workorder”</a:t>
                </a:r>
                <a:endParaRPr b="0" i="1" sz="7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35" name="Google Shape;835;p8"/>
              <p:cNvGrpSpPr/>
              <p:nvPr/>
            </p:nvGrpSpPr>
            <p:grpSpPr>
              <a:xfrm>
                <a:off x="87000" y="1947586"/>
                <a:ext cx="3996000" cy="3021614"/>
                <a:chOff x="87000" y="1947586"/>
                <a:chExt cx="3996000" cy="3021614"/>
              </a:xfrm>
            </p:grpSpPr>
            <p:grpSp>
              <p:nvGrpSpPr>
                <p:cNvPr id="836" name="Google Shape;836;p8"/>
                <p:cNvGrpSpPr/>
                <p:nvPr/>
              </p:nvGrpSpPr>
              <p:grpSpPr>
                <a:xfrm>
                  <a:off x="2739675" y="1947586"/>
                  <a:ext cx="958500" cy="1736471"/>
                  <a:chOff x="2739675" y="2480986"/>
                  <a:chExt cx="958500" cy="1736471"/>
                </a:xfrm>
              </p:grpSpPr>
              <p:pic>
                <p:nvPicPr>
                  <p:cNvPr id="837" name="Google Shape;837;p8"/>
                  <p:cNvPicPr preferRelativeResize="0"/>
                  <p:nvPr/>
                </p:nvPicPr>
                <p:blipFill rotWithShape="1">
                  <a:blip r:embed="rId18">
                    <a:alphaModFix/>
                  </a:blip>
                  <a:srcRect b="0" l="0" r="0" t="0"/>
                  <a:stretch/>
                </p:blipFill>
                <p:spPr>
                  <a:xfrm>
                    <a:off x="2739675" y="3558883"/>
                    <a:ext cx="958500" cy="65857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838" name="Google Shape;838;p8"/>
                  <p:cNvCxnSpPr/>
                  <p:nvPr/>
                </p:nvCxnSpPr>
                <p:spPr>
                  <a:xfrm>
                    <a:off x="3225550" y="2480986"/>
                    <a:ext cx="0" cy="999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A7C1D2"/>
                    </a:solidFill>
                    <a:prstDash val="lgDashDot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839" name="Google Shape;839;p8"/>
                  <p:cNvSpPr/>
                  <p:nvPr/>
                </p:nvSpPr>
                <p:spPr>
                  <a:xfrm>
                    <a:off x="2979975" y="2955667"/>
                    <a:ext cx="477900" cy="171900"/>
                  </a:xfrm>
                  <a:prstGeom prst="rect">
                    <a:avLst/>
                  </a:prstGeom>
                  <a:solidFill>
                    <a:srgbClr val="6D4C05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900"/>
                      <a:buFont typeface="Arial"/>
                      <a:buNone/>
                    </a:pPr>
                    <a:r>
                      <a:rPr b="0" i="0" lang="fr" sz="9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$CAL</a:t>
                    </a:r>
                    <a:endParaRPr b="0" i="0" sz="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40" name="Google Shape;840;p8"/>
                <p:cNvSpPr txBox="1"/>
                <p:nvPr/>
              </p:nvSpPr>
              <p:spPr>
                <a:xfrm>
                  <a:off x="87000" y="4876800"/>
                  <a:ext cx="3996000" cy="9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i="0" lang="fr" sz="600" u="none" cap="none" strike="noStrike">
                      <a:solidFill>
                        <a:schemeClr val="lt1"/>
                      </a:solidFill>
                      <a:highlight>
                        <a:srgbClr val="6D4C05"/>
                      </a:highlight>
                      <a:latin typeface="Arial"/>
                      <a:ea typeface="Arial"/>
                      <a:cs typeface="Arial"/>
                      <a:sym typeface="Arial"/>
                    </a:rPr>
                    <a:t>$CAL</a:t>
                  </a:r>
                  <a:r>
                    <a:rPr b="0" i="0" lang="fr" sz="600" u="none" cap="none" strike="noStrik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        Process of joining objects or materials, shaping by irreversible assembling, by deformation</a:t>
                  </a:r>
                  <a:endParaRPr b="0" i="0" sz="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841" name="Google Shape;841;p8"/>
            <p:cNvSpPr/>
            <p:nvPr/>
          </p:nvSpPr>
          <p:spPr>
            <a:xfrm>
              <a:off x="3371850" y="3295650"/>
              <a:ext cx="276300" cy="57300"/>
            </a:xfrm>
            <a:prstGeom prst="rect">
              <a:avLst/>
            </a:prstGeom>
            <a:solidFill>
              <a:srgbClr val="8058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7"/>
          <p:cNvSpPr txBox="1"/>
          <p:nvPr/>
        </p:nvSpPr>
        <p:spPr>
          <a:xfrm>
            <a:off x="8171650" y="958535"/>
            <a:ext cx="1027200" cy="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r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7" name="Google Shape;847;p27"/>
          <p:cNvGrpSpPr/>
          <p:nvPr/>
        </p:nvGrpSpPr>
        <p:grpSpPr>
          <a:xfrm>
            <a:off x="1670275" y="2131425"/>
            <a:ext cx="6675275" cy="2895875"/>
            <a:chOff x="1956025" y="2131425"/>
            <a:chExt cx="6675275" cy="2895875"/>
          </a:xfrm>
        </p:grpSpPr>
        <p:grpSp>
          <p:nvGrpSpPr>
            <p:cNvPr id="848" name="Google Shape;848;p27"/>
            <p:cNvGrpSpPr/>
            <p:nvPr/>
          </p:nvGrpSpPr>
          <p:grpSpPr>
            <a:xfrm>
              <a:off x="1956025" y="2131425"/>
              <a:ext cx="6675275" cy="1167250"/>
              <a:chOff x="1956025" y="2131425"/>
              <a:chExt cx="6675275" cy="1167250"/>
            </a:xfrm>
          </p:grpSpPr>
          <p:sp>
            <p:nvSpPr>
              <p:cNvPr id="849" name="Google Shape;849;p27"/>
              <p:cNvSpPr txBox="1"/>
              <p:nvPr/>
            </p:nvSpPr>
            <p:spPr>
              <a:xfrm>
                <a:off x="5124450" y="2450550"/>
                <a:ext cx="2743200" cy="24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ISO/IEC 81346 part 14 - Manufacturing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27"/>
              <p:cNvSpPr txBox="1"/>
              <p:nvPr/>
            </p:nvSpPr>
            <p:spPr>
              <a:xfrm>
                <a:off x="5431250" y="3052975"/>
                <a:ext cx="2601300" cy="24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ISO/IEC 81346 part 50 - Processes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27"/>
              <p:cNvSpPr txBox="1"/>
              <p:nvPr/>
            </p:nvSpPr>
            <p:spPr>
              <a:xfrm>
                <a:off x="6324600" y="2131425"/>
                <a:ext cx="2080500" cy="24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t" bIns="91425" lIns="18000" spcFirstLastPara="1" rIns="18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ISO/IEC 81346 part 20 - Vehicles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7"/>
              <p:cNvSpPr txBox="1"/>
              <p:nvPr/>
            </p:nvSpPr>
            <p:spPr>
              <a:xfrm>
                <a:off x="6515100" y="2733850"/>
                <a:ext cx="2116200" cy="245700"/>
              </a:xfrm>
              <a:prstGeom prst="rect">
                <a:avLst/>
              </a:prstGeom>
              <a:solidFill>
                <a:srgbClr val="000064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ISO/IEC 81346 part 8 - Properties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53" name="Google Shape;853;p27"/>
              <p:cNvCxnSpPr>
                <a:stCxn id="854" idx="3"/>
                <a:endCxn id="851" idx="1"/>
              </p:cNvCxnSpPr>
              <p:nvPr/>
            </p:nvCxnSpPr>
            <p:spPr>
              <a:xfrm flipH="1" rot="10800000">
                <a:off x="1956025" y="2254200"/>
                <a:ext cx="4368600" cy="1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5" name="Google Shape;855;p27"/>
              <p:cNvCxnSpPr>
                <a:stCxn id="856" idx="3"/>
                <a:endCxn id="849" idx="1"/>
              </p:cNvCxnSpPr>
              <p:nvPr/>
            </p:nvCxnSpPr>
            <p:spPr>
              <a:xfrm>
                <a:off x="2832975" y="2573398"/>
                <a:ext cx="22914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7" name="Google Shape;857;p27"/>
              <p:cNvCxnSpPr>
                <a:stCxn id="858" idx="3"/>
                <a:endCxn id="852" idx="1"/>
              </p:cNvCxnSpPr>
              <p:nvPr/>
            </p:nvCxnSpPr>
            <p:spPr>
              <a:xfrm flipH="1" rot="10800000">
                <a:off x="3516975" y="2856573"/>
                <a:ext cx="299820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9" name="Google Shape;859;p27"/>
              <p:cNvCxnSpPr>
                <a:stCxn id="860" idx="3"/>
                <a:endCxn id="850" idx="1"/>
              </p:cNvCxnSpPr>
              <p:nvPr/>
            </p:nvCxnSpPr>
            <p:spPr>
              <a:xfrm>
                <a:off x="4612125" y="3175833"/>
                <a:ext cx="819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61" name="Google Shape;861;p27"/>
            <p:cNvSpPr txBox="1"/>
            <p:nvPr/>
          </p:nvSpPr>
          <p:spPr>
            <a:xfrm>
              <a:off x="5008315" y="4802600"/>
              <a:ext cx="1112400" cy="224700"/>
            </a:xfrm>
            <a:prstGeom prst="rect">
              <a:avLst/>
            </a:prstGeom>
            <a:solidFill>
              <a:srgbClr val="000064"/>
            </a:solidFill>
            <a:ln>
              <a:noFill/>
            </a:ln>
          </p:spPr>
          <p:txBody>
            <a:bodyPr anchorCtr="0" anchor="t" bIns="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Standardisation</a:t>
              </a:r>
              <a:endParaRPr b="0" i="1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27"/>
          <p:cNvGrpSpPr/>
          <p:nvPr/>
        </p:nvGrpSpPr>
        <p:grpSpPr>
          <a:xfrm>
            <a:off x="-219875" y="506134"/>
            <a:ext cx="9549929" cy="1463041"/>
            <a:chOff x="56350" y="506134"/>
            <a:chExt cx="9549929" cy="1463041"/>
          </a:xfrm>
        </p:grpSpPr>
        <p:sp>
          <p:nvSpPr>
            <p:cNvPr id="863" name="Google Shape;863;p27"/>
            <p:cNvSpPr/>
            <p:nvPr/>
          </p:nvSpPr>
          <p:spPr>
            <a:xfrm>
              <a:off x="371475" y="1126775"/>
              <a:ext cx="8993400" cy="842400"/>
            </a:xfrm>
            <a:prstGeom prst="rightArrow">
              <a:avLst>
                <a:gd fmla="val 50000" name="adj1"/>
                <a:gd fmla="val 21700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4" name="Google Shape;864;p27"/>
            <p:cNvGrpSpPr/>
            <p:nvPr/>
          </p:nvGrpSpPr>
          <p:grpSpPr>
            <a:xfrm>
              <a:off x="56350" y="958535"/>
              <a:ext cx="8571000" cy="321000"/>
              <a:chOff x="56350" y="1202737"/>
              <a:chExt cx="8571000" cy="321000"/>
            </a:xfrm>
          </p:grpSpPr>
          <p:sp>
            <p:nvSpPr>
              <p:cNvPr id="865" name="Google Shape;865;p27"/>
              <p:cNvSpPr txBox="1"/>
              <p:nvPr/>
            </p:nvSpPr>
            <p:spPr>
              <a:xfrm>
                <a:off x="563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2017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7"/>
              <p:cNvSpPr txBox="1"/>
              <p:nvPr/>
            </p:nvSpPr>
            <p:spPr>
              <a:xfrm>
                <a:off x="76001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2026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7"/>
              <p:cNvSpPr txBox="1"/>
              <p:nvPr/>
            </p:nvSpPr>
            <p:spPr>
              <a:xfrm>
                <a:off x="8945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2018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7"/>
              <p:cNvSpPr txBox="1"/>
              <p:nvPr/>
            </p:nvSpPr>
            <p:spPr>
              <a:xfrm>
                <a:off x="17327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2019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7"/>
              <p:cNvSpPr txBox="1"/>
              <p:nvPr/>
            </p:nvSpPr>
            <p:spPr>
              <a:xfrm>
                <a:off x="25709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2020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7"/>
              <p:cNvSpPr txBox="1"/>
              <p:nvPr/>
            </p:nvSpPr>
            <p:spPr>
              <a:xfrm>
                <a:off x="34091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2021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7"/>
              <p:cNvSpPr txBox="1"/>
              <p:nvPr/>
            </p:nvSpPr>
            <p:spPr>
              <a:xfrm>
                <a:off x="42473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2022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7"/>
              <p:cNvSpPr txBox="1"/>
              <p:nvPr/>
            </p:nvSpPr>
            <p:spPr>
              <a:xfrm>
                <a:off x="50855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2023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7"/>
              <p:cNvSpPr txBox="1"/>
              <p:nvPr/>
            </p:nvSpPr>
            <p:spPr>
              <a:xfrm>
                <a:off x="59237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2024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7"/>
              <p:cNvSpPr txBox="1"/>
              <p:nvPr/>
            </p:nvSpPr>
            <p:spPr>
              <a:xfrm>
                <a:off x="6761950" y="1202737"/>
                <a:ext cx="10272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fr" sz="10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2025</a:t>
                </a:r>
                <a:endParaRPr b="0" i="0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75" name="Google Shape;875;p27"/>
            <p:cNvSpPr/>
            <p:nvPr/>
          </p:nvSpPr>
          <p:spPr>
            <a:xfrm>
              <a:off x="414575" y="1395325"/>
              <a:ext cx="1403700" cy="3210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 txBox="1"/>
            <p:nvPr/>
          </p:nvSpPr>
          <p:spPr>
            <a:xfrm>
              <a:off x="427125" y="1355175"/>
              <a:ext cx="14037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CTO - research</a:t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1865175" y="1395321"/>
              <a:ext cx="3879600" cy="3210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 txBox="1"/>
            <p:nvPr/>
          </p:nvSpPr>
          <p:spPr>
            <a:xfrm>
              <a:off x="1861350" y="1355175"/>
              <a:ext cx="38796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DDMS - development</a:t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5791675" y="1395325"/>
              <a:ext cx="3391200" cy="321000"/>
            </a:xfrm>
            <a:prstGeom prst="rect">
              <a:avLst/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 txBox="1"/>
            <p:nvPr/>
          </p:nvSpPr>
          <p:spPr>
            <a:xfrm>
              <a:off x="5845674" y="1355175"/>
              <a:ext cx="3324900" cy="22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fr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PM&amp;T - incremental deployment</a:t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1" name="Google Shape;881;p27"/>
            <p:cNvCxnSpPr/>
            <p:nvPr/>
          </p:nvCxnSpPr>
          <p:spPr>
            <a:xfrm rot="10800000">
              <a:off x="9925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2" name="Google Shape;882;p27"/>
            <p:cNvCxnSpPr/>
            <p:nvPr/>
          </p:nvCxnSpPr>
          <p:spPr>
            <a:xfrm rot="10800000">
              <a:off x="18307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3" name="Google Shape;883;p27"/>
            <p:cNvCxnSpPr/>
            <p:nvPr/>
          </p:nvCxnSpPr>
          <p:spPr>
            <a:xfrm rot="10800000">
              <a:off x="26689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4" name="Google Shape;884;p27"/>
            <p:cNvCxnSpPr/>
            <p:nvPr/>
          </p:nvCxnSpPr>
          <p:spPr>
            <a:xfrm rot="10800000">
              <a:off x="35071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5" name="Google Shape;885;p27"/>
            <p:cNvCxnSpPr/>
            <p:nvPr/>
          </p:nvCxnSpPr>
          <p:spPr>
            <a:xfrm rot="10800000">
              <a:off x="43453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6" name="Google Shape;886;p27"/>
            <p:cNvCxnSpPr/>
            <p:nvPr/>
          </p:nvCxnSpPr>
          <p:spPr>
            <a:xfrm rot="10800000">
              <a:off x="51835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7" name="Google Shape;887;p27"/>
            <p:cNvCxnSpPr/>
            <p:nvPr/>
          </p:nvCxnSpPr>
          <p:spPr>
            <a:xfrm rot="10800000">
              <a:off x="60217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8" name="Google Shape;888;p27"/>
            <p:cNvCxnSpPr/>
            <p:nvPr/>
          </p:nvCxnSpPr>
          <p:spPr>
            <a:xfrm rot="10800000">
              <a:off x="68599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27"/>
            <p:cNvCxnSpPr/>
            <p:nvPr/>
          </p:nvCxnSpPr>
          <p:spPr>
            <a:xfrm rot="10800000">
              <a:off x="76981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90" name="Google Shape;890;p27"/>
            <p:cNvSpPr txBox="1"/>
            <p:nvPr/>
          </p:nvSpPr>
          <p:spPr>
            <a:xfrm>
              <a:off x="414575" y="1513100"/>
              <a:ext cx="1403700" cy="2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(Chief Technical Officer)</a:t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7"/>
            <p:cNvSpPr/>
            <p:nvPr/>
          </p:nvSpPr>
          <p:spPr>
            <a:xfrm rot="10800000">
              <a:off x="9068884" y="777309"/>
              <a:ext cx="208500" cy="25680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7"/>
            <p:cNvSpPr/>
            <p:nvPr/>
          </p:nvSpPr>
          <p:spPr>
            <a:xfrm rot="10800000">
              <a:off x="307325" y="777309"/>
              <a:ext cx="208500" cy="25680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7"/>
            <p:cNvSpPr txBox="1"/>
            <p:nvPr/>
          </p:nvSpPr>
          <p:spPr>
            <a:xfrm>
              <a:off x="7699779" y="506134"/>
              <a:ext cx="19065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fr" sz="9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Ready for application at scale</a:t>
              </a:r>
              <a:endPara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7"/>
            <p:cNvSpPr txBox="1"/>
            <p:nvPr/>
          </p:nvSpPr>
          <p:spPr>
            <a:xfrm>
              <a:off x="86930" y="506134"/>
              <a:ext cx="6564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fr" sz="9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Start</a:t>
              </a:r>
              <a:endPara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7"/>
            <p:cNvSpPr txBox="1"/>
            <p:nvPr/>
          </p:nvSpPr>
          <p:spPr>
            <a:xfrm>
              <a:off x="1861350" y="1514251"/>
              <a:ext cx="3879600" cy="28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(Digital Design Manufacturing &amp; Services ⇔ Airbus transformation program)</a:t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7"/>
            <p:cNvSpPr txBox="1"/>
            <p:nvPr/>
          </p:nvSpPr>
          <p:spPr>
            <a:xfrm>
              <a:off x="5791400" y="1517150"/>
              <a:ext cx="3391200" cy="15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(Processes, Methods &amp; Tools)</a:t>
              </a:r>
              <a:endParaRPr b="0" i="0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" name="Google Shape;897;p27"/>
          <p:cNvGrpSpPr/>
          <p:nvPr/>
        </p:nvGrpSpPr>
        <p:grpSpPr>
          <a:xfrm>
            <a:off x="1564050" y="3846625"/>
            <a:ext cx="7339575" cy="1180675"/>
            <a:chOff x="1830750" y="3846625"/>
            <a:chExt cx="7339575" cy="1180675"/>
          </a:xfrm>
        </p:grpSpPr>
        <p:grpSp>
          <p:nvGrpSpPr>
            <p:cNvPr id="898" name="Google Shape;898;p27"/>
            <p:cNvGrpSpPr/>
            <p:nvPr/>
          </p:nvGrpSpPr>
          <p:grpSpPr>
            <a:xfrm>
              <a:off x="1830750" y="3846625"/>
              <a:ext cx="7339575" cy="245700"/>
              <a:chOff x="1830750" y="3846625"/>
              <a:chExt cx="7339575" cy="245700"/>
            </a:xfrm>
          </p:grpSpPr>
          <p:sp>
            <p:nvSpPr>
              <p:cNvPr id="899" name="Google Shape;899;p27"/>
              <p:cNvSpPr txBox="1"/>
              <p:nvPr/>
            </p:nvSpPr>
            <p:spPr>
              <a:xfrm>
                <a:off x="1830750" y="3846625"/>
                <a:ext cx="912600" cy="245700"/>
              </a:xfrm>
              <a:prstGeom prst="rect">
                <a:avLst/>
              </a:prstGeom>
              <a:solidFill>
                <a:srgbClr val="A75822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Libraries browser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27"/>
              <p:cNvSpPr txBox="1"/>
              <p:nvPr/>
            </p:nvSpPr>
            <p:spPr>
              <a:xfrm>
                <a:off x="4193100" y="3846625"/>
                <a:ext cx="949200" cy="245700"/>
              </a:xfrm>
              <a:prstGeom prst="rect">
                <a:avLst/>
              </a:prstGeom>
              <a:solidFill>
                <a:srgbClr val="A75822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Tag automation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27"/>
              <p:cNvSpPr txBox="1"/>
              <p:nvPr/>
            </p:nvSpPr>
            <p:spPr>
              <a:xfrm>
                <a:off x="5186177" y="3846625"/>
                <a:ext cx="569400" cy="245700"/>
              </a:xfrm>
              <a:prstGeom prst="rect">
                <a:avLst/>
              </a:prstGeom>
              <a:solidFill>
                <a:srgbClr val="A75822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Table 2 graph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27"/>
              <p:cNvSpPr txBox="1"/>
              <p:nvPr/>
            </p:nvSpPr>
            <p:spPr>
              <a:xfrm>
                <a:off x="5801925" y="3846625"/>
                <a:ext cx="3368400" cy="245700"/>
              </a:xfrm>
              <a:prstGeom prst="rect">
                <a:avLst/>
              </a:prstGeom>
              <a:solidFill>
                <a:srgbClr val="A75822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Text 2 graph converter &amp; Common Language standard as a service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27"/>
              <p:cNvSpPr txBox="1"/>
              <p:nvPr/>
            </p:nvSpPr>
            <p:spPr>
              <a:xfrm>
                <a:off x="2772850" y="3846625"/>
                <a:ext cx="1384200" cy="245700"/>
              </a:xfrm>
              <a:prstGeom prst="rect">
                <a:avLst/>
              </a:prstGeom>
              <a:solidFill>
                <a:srgbClr val="A75822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Ontologies with 81346 tags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4" name="Google Shape;904;p27"/>
            <p:cNvSpPr txBox="1"/>
            <p:nvPr/>
          </p:nvSpPr>
          <p:spPr>
            <a:xfrm>
              <a:off x="6533520" y="4802600"/>
              <a:ext cx="1112400" cy="224700"/>
            </a:xfrm>
            <a:prstGeom prst="rect">
              <a:avLst/>
            </a:prstGeom>
            <a:solidFill>
              <a:srgbClr val="A75822"/>
            </a:solidFill>
            <a:ln>
              <a:noFill/>
            </a:ln>
          </p:spPr>
          <p:txBody>
            <a:bodyPr anchorCtr="0" anchor="t" bIns="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Tools</a:t>
              </a:r>
              <a:endParaRPr b="0" i="1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5" name="Google Shape;905;p27"/>
          <p:cNvSpPr txBox="1"/>
          <p:nvPr/>
        </p:nvSpPr>
        <p:spPr>
          <a:xfrm>
            <a:off x="48125" y="4632200"/>
            <a:ext cx="838500" cy="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fr" sz="800" u="sng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Legend:</a:t>
            </a:r>
            <a:endParaRPr b="0" i="0" sz="800" u="sng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6" name="Google Shape;906;p27"/>
          <p:cNvGrpSpPr/>
          <p:nvPr/>
        </p:nvGrpSpPr>
        <p:grpSpPr>
          <a:xfrm>
            <a:off x="612175" y="2145750"/>
            <a:ext cx="4131075" cy="2881550"/>
            <a:chOff x="888400" y="2145750"/>
            <a:chExt cx="4131075" cy="2881550"/>
          </a:xfrm>
        </p:grpSpPr>
        <p:sp>
          <p:nvSpPr>
            <p:cNvPr id="907" name="Google Shape;907;p27"/>
            <p:cNvSpPr txBox="1"/>
            <p:nvPr/>
          </p:nvSpPr>
          <p:spPr>
            <a:xfrm>
              <a:off x="3473585" y="4802600"/>
              <a:ext cx="1112400" cy="224700"/>
            </a:xfrm>
            <a:prstGeom prst="rect">
              <a:avLst/>
            </a:prstGeom>
            <a:solidFill>
              <a:srgbClr val="168FDF"/>
            </a:solidFill>
            <a:ln>
              <a:noFill/>
            </a:ln>
          </p:spPr>
          <p:txBody>
            <a:bodyPr anchorCtr="0" anchor="t" bIns="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Libraries</a:t>
              </a:r>
              <a:endParaRPr b="0" i="1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7"/>
            <p:cNvSpPr txBox="1"/>
            <p:nvPr/>
          </p:nvSpPr>
          <p:spPr>
            <a:xfrm>
              <a:off x="1946880" y="4802600"/>
              <a:ext cx="1113900" cy="224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Domain exploration</a:t>
              </a:r>
              <a:endParaRPr b="0" i="1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9" name="Google Shape;909;p27"/>
            <p:cNvGrpSpPr/>
            <p:nvPr/>
          </p:nvGrpSpPr>
          <p:grpSpPr>
            <a:xfrm>
              <a:off x="888400" y="2145750"/>
              <a:ext cx="4131075" cy="1590972"/>
              <a:chOff x="888400" y="2145750"/>
              <a:chExt cx="4131075" cy="1590972"/>
            </a:xfrm>
          </p:grpSpPr>
          <p:sp>
            <p:nvSpPr>
              <p:cNvPr id="854" name="Google Shape;854;p27"/>
              <p:cNvSpPr txBox="1"/>
              <p:nvPr/>
            </p:nvSpPr>
            <p:spPr>
              <a:xfrm>
                <a:off x="888400" y="2145750"/>
                <a:ext cx="1058100" cy="245700"/>
              </a:xfrm>
              <a:prstGeom prst="rect">
                <a:avLst/>
              </a:prstGeom>
              <a:solidFill>
                <a:srgbClr val="168FD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Aircrafts &amp; relations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7"/>
              <p:cNvSpPr txBox="1"/>
              <p:nvPr/>
            </p:nvSpPr>
            <p:spPr>
              <a:xfrm>
                <a:off x="1830750" y="2450548"/>
                <a:ext cx="992700" cy="245700"/>
              </a:xfrm>
              <a:prstGeom prst="rect">
                <a:avLst/>
              </a:prstGeom>
              <a:solidFill>
                <a:srgbClr val="168FD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Manufacturing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7"/>
              <p:cNvSpPr txBox="1"/>
              <p:nvPr/>
            </p:nvSpPr>
            <p:spPr>
              <a:xfrm>
                <a:off x="2668950" y="2734323"/>
                <a:ext cx="838500" cy="245700"/>
              </a:xfrm>
              <a:prstGeom prst="rect">
                <a:avLst/>
              </a:prstGeom>
              <a:solidFill>
                <a:srgbClr val="168FD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Properties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7"/>
              <p:cNvSpPr txBox="1"/>
              <p:nvPr/>
            </p:nvSpPr>
            <p:spPr>
              <a:xfrm>
                <a:off x="3853800" y="3052983"/>
                <a:ext cx="748800" cy="245700"/>
              </a:xfrm>
              <a:prstGeom prst="rect">
                <a:avLst/>
              </a:prstGeom>
              <a:solidFill>
                <a:srgbClr val="168FDF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27"/>
              <p:cNvSpPr txBox="1"/>
              <p:nvPr/>
            </p:nvSpPr>
            <p:spPr>
              <a:xfrm>
                <a:off x="4246975" y="3491022"/>
                <a:ext cx="772500" cy="2457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Economy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27"/>
              <p:cNvSpPr txBox="1"/>
              <p:nvPr/>
            </p:nvSpPr>
            <p:spPr>
              <a:xfrm>
                <a:off x="3560575" y="3491022"/>
                <a:ext cx="615900" cy="245700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Models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27"/>
              <p:cNvSpPr txBox="1"/>
              <p:nvPr/>
            </p:nvSpPr>
            <p:spPr>
              <a:xfrm>
                <a:off x="892550" y="2315875"/>
                <a:ext cx="1058100" cy="28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2000 definitions</a:t>
                </a:r>
                <a:endParaRPr b="0" i="0" sz="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27"/>
              <p:cNvSpPr txBox="1"/>
              <p:nvPr/>
            </p:nvSpPr>
            <p:spPr>
              <a:xfrm>
                <a:off x="1756150" y="2620675"/>
                <a:ext cx="1058100" cy="28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2700 definitions</a:t>
                </a:r>
                <a:endParaRPr b="0" i="0" sz="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27"/>
              <p:cNvSpPr txBox="1"/>
              <p:nvPr/>
            </p:nvSpPr>
            <p:spPr>
              <a:xfrm>
                <a:off x="2581650" y="2900075"/>
                <a:ext cx="1058100" cy="28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900 definitions</a:t>
                </a:r>
                <a:endParaRPr b="0" i="0" sz="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7"/>
              <p:cNvSpPr txBox="1"/>
              <p:nvPr/>
            </p:nvSpPr>
            <p:spPr>
              <a:xfrm>
                <a:off x="3699150" y="3203338"/>
                <a:ext cx="1058100" cy="28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250 definitions</a:t>
                </a:r>
                <a:endParaRPr b="0" i="0" sz="8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6" name="Google Shape;916;p27"/>
          <p:cNvGrpSpPr/>
          <p:nvPr/>
        </p:nvGrpSpPr>
        <p:grpSpPr>
          <a:xfrm>
            <a:off x="201500" y="3062575"/>
            <a:ext cx="3133775" cy="696517"/>
            <a:chOff x="477725" y="3214975"/>
            <a:chExt cx="3133775" cy="696517"/>
          </a:xfrm>
        </p:grpSpPr>
        <p:pic>
          <p:nvPicPr>
            <p:cNvPr id="917" name="Google Shape;917;p27"/>
            <p:cNvPicPr preferRelativeResize="0"/>
            <p:nvPr/>
          </p:nvPicPr>
          <p:blipFill rotWithShape="1">
            <a:blip r:embed="rId3">
              <a:alphaModFix/>
            </a:blip>
            <a:srcRect b="31334" l="25419" r="25391" t="32220"/>
            <a:stretch/>
          </p:blipFill>
          <p:spPr>
            <a:xfrm>
              <a:off x="477725" y="3214975"/>
              <a:ext cx="943200" cy="696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27"/>
            <p:cNvSpPr txBox="1"/>
            <p:nvPr/>
          </p:nvSpPr>
          <p:spPr>
            <a:xfrm>
              <a:off x="1195000" y="3533475"/>
              <a:ext cx="241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fr" sz="1600" u="none" cap="none" strike="noStrike">
                  <a:solidFill>
                    <a:srgbClr val="F5832C"/>
                  </a:solidFill>
                  <a:latin typeface="Arial"/>
                  <a:ea typeface="Arial"/>
                  <a:cs typeface="Arial"/>
                  <a:sym typeface="Arial"/>
                </a:rPr>
                <a:t>Ready for integration!</a:t>
              </a:r>
              <a:endParaRPr b="0" i="0" sz="900" u="none" cap="none" strike="noStrike">
                <a:solidFill>
                  <a:srgbClr val="F583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" name="Google Shape;919;p27"/>
          <p:cNvGrpSpPr/>
          <p:nvPr/>
        </p:nvGrpSpPr>
        <p:grpSpPr>
          <a:xfrm>
            <a:off x="1124300" y="4161850"/>
            <a:ext cx="7789650" cy="865450"/>
            <a:chOff x="1124300" y="4161850"/>
            <a:chExt cx="7789650" cy="865450"/>
          </a:xfrm>
        </p:grpSpPr>
        <p:grpSp>
          <p:nvGrpSpPr>
            <p:cNvPr id="920" name="Google Shape;920;p27"/>
            <p:cNvGrpSpPr/>
            <p:nvPr/>
          </p:nvGrpSpPr>
          <p:grpSpPr>
            <a:xfrm>
              <a:off x="1124300" y="4161850"/>
              <a:ext cx="7789650" cy="865450"/>
              <a:chOff x="1400525" y="4161850"/>
              <a:chExt cx="7789650" cy="865450"/>
            </a:xfrm>
          </p:grpSpPr>
          <p:grpSp>
            <p:nvGrpSpPr>
              <p:cNvPr id="921" name="Google Shape;921;p27"/>
              <p:cNvGrpSpPr/>
              <p:nvPr/>
            </p:nvGrpSpPr>
            <p:grpSpPr>
              <a:xfrm>
                <a:off x="1400525" y="4161850"/>
                <a:ext cx="7784100" cy="245700"/>
                <a:chOff x="1400525" y="4161850"/>
                <a:chExt cx="7784100" cy="245700"/>
              </a:xfrm>
            </p:grpSpPr>
            <p:sp>
              <p:nvSpPr>
                <p:cNvPr id="922" name="Google Shape;922;p27"/>
                <p:cNvSpPr txBox="1"/>
                <p:nvPr/>
              </p:nvSpPr>
              <p:spPr>
                <a:xfrm>
                  <a:off x="1400525" y="4161850"/>
                  <a:ext cx="4621200" cy="245700"/>
                </a:xfrm>
                <a:prstGeom prst="rect">
                  <a:avLst/>
                </a:prstGeom>
                <a:solidFill>
                  <a:srgbClr val="FE5000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0" i="0" lang="fr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Practical Use Cases (for design, manufacturing, customer services, …)</a:t>
                  </a:r>
                  <a:endParaRPr b="0" i="0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7"/>
                <p:cNvSpPr txBox="1"/>
                <p:nvPr/>
              </p:nvSpPr>
              <p:spPr>
                <a:xfrm>
                  <a:off x="6050825" y="4161850"/>
                  <a:ext cx="3133800" cy="245700"/>
                </a:xfrm>
                <a:prstGeom prst="rect">
                  <a:avLst/>
                </a:prstGeom>
                <a:solidFill>
                  <a:srgbClr val="FE5000"/>
                </a:solidFill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800"/>
                    <a:buFont typeface="Arial"/>
                    <a:buNone/>
                  </a:pPr>
                  <a:r>
                    <a:rPr b="0" i="0" lang="fr" sz="800" u="none" cap="none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Incremental local implementations</a:t>
                  </a:r>
                  <a:endParaRPr b="0" i="0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4" name="Google Shape;924;p27"/>
              <p:cNvSpPr txBox="1"/>
              <p:nvPr/>
            </p:nvSpPr>
            <p:spPr>
              <a:xfrm>
                <a:off x="8077775" y="4802600"/>
                <a:ext cx="1112400" cy="224700"/>
              </a:xfrm>
              <a:prstGeom prst="rect">
                <a:avLst/>
              </a:prstGeom>
              <a:solidFill>
                <a:srgbClr val="FE5000"/>
              </a:solidFill>
              <a:ln>
                <a:noFill/>
              </a:ln>
            </p:spPr>
            <p:txBody>
              <a:bodyPr anchorCtr="0" anchor="t" bIns="0" lIns="91425" spcFirstLastPara="1" rIns="91425" wrap="square" tIns="36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b="0" i="1" lang="fr" sz="7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Use Cases</a:t>
                </a:r>
                <a:endParaRPr b="0" i="1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" name="Google Shape;925;p27"/>
            <p:cNvSpPr txBox="1"/>
            <p:nvPr/>
          </p:nvSpPr>
          <p:spPr>
            <a:xfrm>
              <a:off x="7001725" y="4466650"/>
              <a:ext cx="1904700" cy="245700"/>
            </a:xfrm>
            <a:prstGeom prst="rect">
              <a:avLst/>
            </a:prstGeom>
            <a:solidFill>
              <a:srgbClr val="FE50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fr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External use cases</a:t>
              </a:r>
              <a:endParaRPr b="0" i="0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26" name="Google Shape;926;p27"/>
          <p:cNvCxnSpPr/>
          <p:nvPr/>
        </p:nvCxnSpPr>
        <p:spPr>
          <a:xfrm>
            <a:off x="138900" y="1043944"/>
            <a:ext cx="3600" cy="35676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ashDot"/>
            <a:round/>
            <a:headEnd len="sm" w="sm" type="none"/>
            <a:tailEnd len="sm" w="sm" type="none"/>
          </a:ln>
        </p:spPr>
      </p:cxnSp>
      <p:grpSp>
        <p:nvGrpSpPr>
          <p:cNvPr id="927" name="Google Shape;927;p27"/>
          <p:cNvGrpSpPr/>
          <p:nvPr/>
        </p:nvGrpSpPr>
        <p:grpSpPr>
          <a:xfrm>
            <a:off x="145450" y="1828325"/>
            <a:ext cx="8741325" cy="3198975"/>
            <a:chOff x="421675" y="1828325"/>
            <a:chExt cx="8741325" cy="3198975"/>
          </a:xfrm>
        </p:grpSpPr>
        <p:grpSp>
          <p:nvGrpSpPr>
            <p:cNvPr id="928" name="Google Shape;928;p27"/>
            <p:cNvGrpSpPr/>
            <p:nvPr/>
          </p:nvGrpSpPr>
          <p:grpSpPr>
            <a:xfrm>
              <a:off x="427125" y="1828325"/>
              <a:ext cx="8735875" cy="245700"/>
              <a:chOff x="427125" y="1828325"/>
              <a:chExt cx="8735875" cy="245700"/>
            </a:xfrm>
          </p:grpSpPr>
          <p:sp>
            <p:nvSpPr>
              <p:cNvPr id="929" name="Google Shape;929;p27"/>
              <p:cNvSpPr txBox="1"/>
              <p:nvPr/>
            </p:nvSpPr>
            <p:spPr>
              <a:xfrm>
                <a:off x="427125" y="1828325"/>
                <a:ext cx="1384800" cy="245700"/>
              </a:xfrm>
              <a:prstGeom prst="rect">
                <a:avLst/>
              </a:prstGeom>
              <a:solidFill>
                <a:srgbClr val="93C47D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Discover ISO/IEC 81346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27"/>
              <p:cNvSpPr txBox="1"/>
              <p:nvPr/>
            </p:nvSpPr>
            <p:spPr>
              <a:xfrm>
                <a:off x="3882474" y="1828325"/>
                <a:ext cx="1058100" cy="2457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As foundation ontology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27"/>
              <p:cNvSpPr txBox="1"/>
              <p:nvPr/>
            </p:nvSpPr>
            <p:spPr>
              <a:xfrm>
                <a:off x="4992400" y="1828325"/>
                <a:ext cx="4170600" cy="2457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At scale knowledge interoperability method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27"/>
              <p:cNvSpPr txBox="1"/>
              <p:nvPr/>
            </p:nvSpPr>
            <p:spPr>
              <a:xfrm>
                <a:off x="1861348" y="1828325"/>
                <a:ext cx="748800" cy="2457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Conf. &amp; change 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27"/>
              <p:cNvSpPr txBox="1"/>
              <p:nvPr/>
            </p:nvSpPr>
            <p:spPr>
              <a:xfrm>
                <a:off x="2668299" y="1828325"/>
                <a:ext cx="1167900" cy="245700"/>
              </a:xfrm>
              <a:prstGeom prst="rect">
                <a:avLst/>
              </a:prstGeom>
              <a:solidFill>
                <a:srgbClr val="84BD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fr" sz="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Operable by machines</a:t>
                </a:r>
                <a:endParaRPr b="0" i="0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4" name="Google Shape;934;p27"/>
            <p:cNvSpPr txBox="1"/>
            <p:nvPr/>
          </p:nvSpPr>
          <p:spPr>
            <a:xfrm>
              <a:off x="421675" y="4802600"/>
              <a:ext cx="1112400" cy="224700"/>
            </a:xfrm>
            <a:prstGeom prst="rect">
              <a:avLst/>
            </a:prstGeom>
            <a:solidFill>
              <a:srgbClr val="84BD00"/>
            </a:solidFill>
            <a:ln>
              <a:noFill/>
            </a:ln>
          </p:spPr>
          <p:txBody>
            <a:bodyPr anchorCtr="0" anchor="t" bIns="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1" lang="fr" sz="7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Method</a:t>
              </a:r>
              <a:endParaRPr b="0" i="1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5" name="Google Shape;935;p27"/>
          <p:cNvGrpSpPr/>
          <p:nvPr/>
        </p:nvGrpSpPr>
        <p:grpSpPr>
          <a:xfrm>
            <a:off x="7421928" y="1035961"/>
            <a:ext cx="838200" cy="256800"/>
            <a:chOff x="6859953" y="1035961"/>
            <a:chExt cx="838200" cy="256800"/>
          </a:xfrm>
        </p:grpSpPr>
        <p:cxnSp>
          <p:nvCxnSpPr>
            <p:cNvPr id="936" name="Google Shape;936;p27"/>
            <p:cNvCxnSpPr/>
            <p:nvPr/>
          </p:nvCxnSpPr>
          <p:spPr>
            <a:xfrm rot="10800000">
              <a:off x="68599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7" name="Google Shape;937;p27"/>
            <p:cNvCxnSpPr/>
            <p:nvPr/>
          </p:nvCxnSpPr>
          <p:spPr>
            <a:xfrm rot="10800000">
              <a:off x="7698153" y="1035961"/>
              <a:ext cx="0" cy="256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8" name="Google Shape;938;p27"/>
          <p:cNvGrpSpPr/>
          <p:nvPr/>
        </p:nvGrpSpPr>
        <p:grpSpPr>
          <a:xfrm>
            <a:off x="6719508" y="506134"/>
            <a:ext cx="1027200" cy="4203575"/>
            <a:chOff x="6313173" y="506134"/>
            <a:chExt cx="1027200" cy="4203575"/>
          </a:xfrm>
        </p:grpSpPr>
        <p:sp>
          <p:nvSpPr>
            <p:cNvPr id="939" name="Google Shape;939;p27"/>
            <p:cNvSpPr/>
            <p:nvPr/>
          </p:nvSpPr>
          <p:spPr>
            <a:xfrm rot="10800000">
              <a:off x="6730362" y="777309"/>
              <a:ext cx="208500" cy="25680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7"/>
            <p:cNvSpPr txBox="1"/>
            <p:nvPr/>
          </p:nvSpPr>
          <p:spPr>
            <a:xfrm>
              <a:off x="6313173" y="506134"/>
              <a:ext cx="10272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fr" sz="9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Today</a:t>
              </a:r>
              <a:endParaRPr b="0" i="0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1" name="Google Shape;941;p27"/>
            <p:cNvCxnSpPr/>
            <p:nvPr/>
          </p:nvCxnSpPr>
          <p:spPr>
            <a:xfrm>
              <a:off x="6834612" y="1034109"/>
              <a:ext cx="3600" cy="3675600"/>
            </a:xfrm>
            <a:prstGeom prst="straightConnector1">
              <a:avLst/>
            </a:prstGeom>
            <a:noFill/>
            <a:ln cap="flat" cmpd="sng" w="38100">
              <a:solidFill>
                <a:srgbClr val="C00000"/>
              </a:solidFill>
              <a:prstDash val="dashDot"/>
              <a:round/>
              <a:headEnd len="sm" w="sm" type="none"/>
              <a:tailEnd len="sm" w="sm" type="none"/>
            </a:ln>
          </p:spPr>
        </p:cxnSp>
      </p:grpSp>
      <p:cxnSp>
        <p:nvCxnSpPr>
          <p:cNvPr id="942" name="Google Shape;942;p27"/>
          <p:cNvCxnSpPr/>
          <p:nvPr/>
        </p:nvCxnSpPr>
        <p:spPr>
          <a:xfrm>
            <a:off x="8894233" y="1024274"/>
            <a:ext cx="3600" cy="367560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943" name="Google Shape;943;p27"/>
          <p:cNvSpPr/>
          <p:nvPr/>
        </p:nvSpPr>
        <p:spPr>
          <a:xfrm>
            <a:off x="7546200" y="506125"/>
            <a:ext cx="1597800" cy="256800"/>
          </a:xfrm>
          <a:prstGeom prst="rect">
            <a:avLst/>
          </a:prstGeom>
          <a:noFill/>
          <a:ln cap="flat" cmpd="sng" w="38100">
            <a:solidFill>
              <a:srgbClr val="FE5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rgbClr val="168FDF"/>
                </a:solidFill>
                <a:latin typeface="Open Sans"/>
                <a:ea typeface="Open Sans"/>
                <a:cs typeface="Open Sans"/>
                <a:sym typeface="Open Sans"/>
              </a:rPr>
              <a:t>The Common Language project</a:t>
            </a:r>
            <a:endParaRPr b="1" i="0" sz="2000" u="none" cap="none" strike="noStrike">
              <a:solidFill>
                <a:srgbClr val="168FD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