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9144000" cy="6858000"/>
  <p:embeddedFontLst>
    <p:embeddedFont>
      <p:font typeface="Helvetica Neue" panose="02000503040000020004" pitchFamily="50" charset="-52"/>
      <p:regular r:id="rId37"/>
      <p:bold r:id="rId38"/>
      <p:italic r:id="rId39"/>
      <p:boldItalic r:id="rId40"/>
    </p:embeddedFont>
    <p:embeddedFont>
      <p:font typeface="Helvetica Neue Light" panose="020B0604020202020204" charset="0"/>
      <p:regular r:id="rId41"/>
      <p:bold r:id="rId42"/>
      <p:italic r:id="rId43"/>
      <p:boldItalic r:id="rId44"/>
    </p:embeddedFont>
    <p:embeddedFont>
      <p:font typeface="Oswald" panose="00000500000000000000" pitchFamily="2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b678e03c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b678e03ce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g2b678e03ce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bedb32a92b_3_2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bedb32a92b_3_218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bedb32a92b_3_1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bedb32a92b_3_179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544;g3bedb32a92b_3_179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bedb32a92b_3_2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bedb32a92b_3_22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" name="Google Shape;560;g3bedb32a92b_3_22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bedb32a92b_3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bedb32a92b_3_83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78" name="Google Shape;578;g3bedb32a92b_3_83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bedb32a92b_3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bedb32a92b_3_14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g3bedb32a92b_3_141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bedb32a92b_3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bedb32a92b_3_84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7" name="Google Shape;597;g3bedb32a92b_3_84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bedb32a92b_3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bedb32a92b_3_85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4" name="Google Shape;614;g3bedb32a92b_3_85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bedb32a92b_3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bedb32a92b_3_87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1" name="Google Shape;631;g3bedb32a92b_3_87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bedb32a92b_3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bedb32a92b_3_89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50" name="Google Shape;650;g3bedb32a92b_3_89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bedb32a92b_3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bedb32a92b_3_9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4" name="Google Shape;664;g3bedb32a92b_3_90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edb32a92b_3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bedb32a92b_3_42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g3bedb32a92b_3_42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bedb32a92b_3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bedb32a92b_3_91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g3bedb32a92b_3_91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bedb32a92b_3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bedb32a92b_3_92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0" name="Google Shape;690;g3bedb32a92b_3_92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bedb32a92b_3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bedb32a92b_3_94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8" name="Google Shape;708;g3bedb32a92b_3_94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bedb32a92b_3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bedb32a92b_3_9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26" name="Google Shape;726;g3bedb32a92b_3_96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bedb32a92b_3_2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bedb32a92b_3_260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bedae15c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bedae15c20_0_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4" name="Google Shape;754;g3bedae15c20_0_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bedb32a92b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bedb32a92b_3_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3" name="Google Shape;763;g3bedb32a92b_3_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bedae15c2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bedae15c20_0_2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5" name="Google Shape;775;g3bedae15c20_0_2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bedb32a92b_3_2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bedb32a92b_3_22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bedb32a92b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bedb32a92b_3_3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2" name="Google Shape;802;g3bedb32a92b_3_3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7ccc5fd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a7ccc5fd72_0_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bedb32a92b_3_1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bedb32a92b_3_134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3" name="Google Shape;813;g3bedb32a92b_3_134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bedb32a92b_3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bedb32a92b_3_13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3" name="Google Shape;823;g3bedb32a92b_3_136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bedb32a92b_3_1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bedb32a92b_3_140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bedb32a92b_3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bedb32a92b_3_4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9" name="Google Shape;849;g3bedb32a92b_3_43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bed8c7c89b_0_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1" name="Google Shape;861;g3bed8c7c89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a7cbbd1e4c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a7cbbd1e4c_0_37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a2f79e649b_0_1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g2a2f79e649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bed980cfa5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Google Shape;454;g3bed980cf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beda14b081_0_3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1" name="Google Shape;471;g3beda14b08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bedb32a92b_3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bedb32a92b_3_137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beda14b08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beda14b081_0_7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beda14b081_0_7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424600"/>
          </a:xfrm>
          <a:prstGeom prst="rect">
            <a:avLst/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0" y="5412023"/>
            <a:ext cx="11992902" cy="0"/>
            <a:chOff x="0" y="3175"/>
            <a:chExt cx="6626" cy="0"/>
          </a:xfrm>
        </p:grpSpPr>
        <p:sp>
          <p:nvSpPr>
            <p:cNvPr id="19" name="Google Shape;19;p2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305016" y="3136668"/>
            <a:ext cx="60312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3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25" name="Google Shape;25;p2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- white logo">
  <p:cSld name="Picture - white logo">
    <p:bg>
      <p:bgPr>
        <a:solidFill>
          <a:srgbClr val="D8D8D8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1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grpSp>
        <p:nvGrpSpPr>
          <p:cNvPr id="121" name="Google Shape;121;p11"/>
          <p:cNvGrpSpPr/>
          <p:nvPr/>
        </p:nvGrpSpPr>
        <p:grpSpPr>
          <a:xfrm>
            <a:off x="10852037" y="6462294"/>
            <a:ext cx="1080009" cy="202309"/>
            <a:chOff x="1925" y="0"/>
            <a:chExt cx="3000025" cy="3010550"/>
          </a:xfrm>
        </p:grpSpPr>
        <p:sp>
          <p:nvSpPr>
            <p:cNvPr id="122" name="Google Shape;122;p11"/>
            <p:cNvSpPr/>
            <p:nvPr/>
          </p:nvSpPr>
          <p:spPr>
            <a:xfrm>
              <a:off x="905025" y="52625"/>
              <a:ext cx="478700" cy="2894750"/>
            </a:xfrm>
            <a:custGeom>
              <a:avLst/>
              <a:gdLst/>
              <a:ahLst/>
              <a:cxnLst/>
              <a:rect l="l" t="t" r="r" b="b"/>
              <a:pathLst>
                <a:path w="19148" h="115790" extrusionOk="0">
                  <a:moveTo>
                    <a:pt x="1" y="0"/>
                  </a:moveTo>
                  <a:cubicBezTo>
                    <a:pt x="1" y="115790"/>
                    <a:pt x="1" y="115790"/>
                    <a:pt x="1" y="115790"/>
                  </a:cubicBezTo>
                  <a:lnTo>
                    <a:pt x="5194" y="115790"/>
                  </a:lnTo>
                  <a:cubicBezTo>
                    <a:pt x="5194" y="25263"/>
                    <a:pt x="5194" y="25263"/>
                    <a:pt x="5194" y="25263"/>
                  </a:cubicBezTo>
                  <a:lnTo>
                    <a:pt x="11086" y="25263"/>
                  </a:lnTo>
                  <a:cubicBezTo>
                    <a:pt x="13256" y="25263"/>
                    <a:pt x="14032" y="32000"/>
                    <a:pt x="14032" y="39579"/>
                  </a:cubicBezTo>
                  <a:cubicBezTo>
                    <a:pt x="14032" y="47579"/>
                    <a:pt x="13179" y="53895"/>
                    <a:pt x="11008" y="53895"/>
                  </a:cubicBezTo>
                  <a:lnTo>
                    <a:pt x="5970" y="53895"/>
                  </a:lnTo>
                  <a:cubicBezTo>
                    <a:pt x="13101" y="115790"/>
                    <a:pt x="13101" y="115790"/>
                    <a:pt x="13101" y="115790"/>
                  </a:cubicBezTo>
                  <a:lnTo>
                    <a:pt x="19070" y="115790"/>
                  </a:lnTo>
                  <a:cubicBezTo>
                    <a:pt x="19070" y="115790"/>
                    <a:pt x="14187" y="74527"/>
                    <a:pt x="14187" y="74527"/>
                  </a:cubicBezTo>
                  <a:cubicBezTo>
                    <a:pt x="17210" y="70316"/>
                    <a:pt x="19148" y="58948"/>
                    <a:pt x="19148" y="39158"/>
                  </a:cubicBezTo>
                  <a:cubicBezTo>
                    <a:pt x="19148" y="16842"/>
                    <a:pt x="16512" y="0"/>
                    <a:pt x="1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687975" y="52625"/>
              <a:ext cx="129875" cy="2894750"/>
            </a:xfrm>
            <a:custGeom>
              <a:avLst/>
              <a:gdLst/>
              <a:ahLst/>
              <a:cxnLst/>
              <a:rect l="l" t="t" r="r" b="b"/>
              <a:pathLst>
                <a:path w="5195" h="115790" extrusionOk="0">
                  <a:moveTo>
                    <a:pt x="0" y="0"/>
                  </a:moveTo>
                  <a:lnTo>
                    <a:pt x="0" y="115790"/>
                  </a:lnTo>
                  <a:lnTo>
                    <a:pt x="5194" y="115790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925" y="52625"/>
              <a:ext cx="657000" cy="2894750"/>
            </a:xfrm>
            <a:custGeom>
              <a:avLst/>
              <a:gdLst/>
              <a:ahLst/>
              <a:cxnLst/>
              <a:rect l="l" t="t" r="r" b="b"/>
              <a:pathLst>
                <a:path w="26280" h="115790" extrusionOk="0">
                  <a:moveTo>
                    <a:pt x="10853" y="0"/>
                  </a:moveTo>
                  <a:lnTo>
                    <a:pt x="1" y="115790"/>
                  </a:lnTo>
                  <a:lnTo>
                    <a:pt x="5814" y="115790"/>
                  </a:lnTo>
                  <a:lnTo>
                    <a:pt x="7597" y="96421"/>
                  </a:lnTo>
                  <a:lnTo>
                    <a:pt x="16357" y="96421"/>
                  </a:lnTo>
                  <a:lnTo>
                    <a:pt x="14187" y="72421"/>
                  </a:lnTo>
                  <a:lnTo>
                    <a:pt x="9768" y="72421"/>
                  </a:lnTo>
                  <a:lnTo>
                    <a:pt x="13024" y="36632"/>
                  </a:lnTo>
                  <a:lnTo>
                    <a:pt x="13101" y="36632"/>
                  </a:lnTo>
                  <a:lnTo>
                    <a:pt x="20311" y="115790"/>
                  </a:lnTo>
                  <a:lnTo>
                    <a:pt x="26280" y="115790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445725" y="52625"/>
              <a:ext cx="498075" cy="2894750"/>
            </a:xfrm>
            <a:custGeom>
              <a:avLst/>
              <a:gdLst/>
              <a:ahLst/>
              <a:cxnLst/>
              <a:rect l="l" t="t" r="r" b="b"/>
              <a:pathLst>
                <a:path w="19923" h="115790" extrusionOk="0">
                  <a:moveTo>
                    <a:pt x="12171" y="24842"/>
                  </a:moveTo>
                  <a:cubicBezTo>
                    <a:pt x="13179" y="24842"/>
                    <a:pt x="13954" y="29053"/>
                    <a:pt x="13954" y="34948"/>
                  </a:cubicBezTo>
                  <a:cubicBezTo>
                    <a:pt x="13954" y="40842"/>
                    <a:pt x="13179" y="45053"/>
                    <a:pt x="12093" y="45053"/>
                  </a:cubicBezTo>
                  <a:lnTo>
                    <a:pt x="5194" y="45053"/>
                  </a:lnTo>
                  <a:lnTo>
                    <a:pt x="5194" y="24842"/>
                  </a:lnTo>
                  <a:close/>
                  <a:moveTo>
                    <a:pt x="12249" y="68211"/>
                  </a:moveTo>
                  <a:cubicBezTo>
                    <a:pt x="13566" y="68211"/>
                    <a:pt x="14497" y="72842"/>
                    <a:pt x="14497" y="79579"/>
                  </a:cubicBezTo>
                  <a:cubicBezTo>
                    <a:pt x="14497" y="86737"/>
                    <a:pt x="13566" y="91790"/>
                    <a:pt x="12249" y="91790"/>
                  </a:cubicBezTo>
                  <a:lnTo>
                    <a:pt x="5194" y="91790"/>
                  </a:lnTo>
                  <a:cubicBezTo>
                    <a:pt x="5194" y="68211"/>
                    <a:pt x="5194" y="68211"/>
                    <a:pt x="5194" y="68211"/>
                  </a:cubicBezTo>
                  <a:close/>
                  <a:moveTo>
                    <a:pt x="0" y="0"/>
                  </a:moveTo>
                  <a:cubicBezTo>
                    <a:pt x="0" y="115790"/>
                    <a:pt x="0" y="115790"/>
                    <a:pt x="0" y="115790"/>
                  </a:cubicBezTo>
                  <a:lnTo>
                    <a:pt x="12636" y="115790"/>
                  </a:lnTo>
                  <a:cubicBezTo>
                    <a:pt x="17055" y="115790"/>
                    <a:pt x="19923" y="103158"/>
                    <a:pt x="19923" y="83369"/>
                  </a:cubicBezTo>
                  <a:cubicBezTo>
                    <a:pt x="19923" y="69895"/>
                    <a:pt x="18528" y="59790"/>
                    <a:pt x="16512" y="56000"/>
                  </a:cubicBezTo>
                  <a:cubicBezTo>
                    <a:pt x="18140" y="50948"/>
                    <a:pt x="18993" y="42948"/>
                    <a:pt x="18993" y="31579"/>
                  </a:cubicBezTo>
                  <a:cubicBezTo>
                    <a:pt x="18993" y="12632"/>
                    <a:pt x="16435" y="0"/>
                    <a:pt x="12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000000" y="52625"/>
              <a:ext cx="486450" cy="2957925"/>
            </a:xfrm>
            <a:custGeom>
              <a:avLst/>
              <a:gdLst/>
              <a:ahLst/>
              <a:cxnLst/>
              <a:rect l="l" t="t" r="r" b="b"/>
              <a:pathLst>
                <a:path w="19458" h="118317" extrusionOk="0">
                  <a:moveTo>
                    <a:pt x="0" y="0"/>
                  </a:moveTo>
                  <a:cubicBezTo>
                    <a:pt x="0" y="62737"/>
                    <a:pt x="0" y="62737"/>
                    <a:pt x="0" y="62737"/>
                  </a:cubicBezTo>
                  <a:cubicBezTo>
                    <a:pt x="0" y="98527"/>
                    <a:pt x="3411" y="118316"/>
                    <a:pt x="9690" y="118316"/>
                  </a:cubicBezTo>
                  <a:cubicBezTo>
                    <a:pt x="15969" y="118316"/>
                    <a:pt x="19457" y="98527"/>
                    <a:pt x="19457" y="62737"/>
                  </a:cubicBezTo>
                  <a:cubicBezTo>
                    <a:pt x="19457" y="0"/>
                    <a:pt x="19457" y="0"/>
                    <a:pt x="19457" y="0"/>
                  </a:cubicBezTo>
                  <a:lnTo>
                    <a:pt x="14109" y="0"/>
                  </a:lnTo>
                  <a:lnTo>
                    <a:pt x="14109" y="64842"/>
                  </a:lnTo>
                  <a:cubicBezTo>
                    <a:pt x="14109" y="82527"/>
                    <a:pt x="12636" y="92211"/>
                    <a:pt x="9690" y="92211"/>
                  </a:cubicBezTo>
                  <a:cubicBezTo>
                    <a:pt x="6744" y="92211"/>
                    <a:pt x="5271" y="82527"/>
                    <a:pt x="5271" y="64842"/>
                  </a:cubicBezTo>
                  <a:cubicBezTo>
                    <a:pt x="5271" y="0"/>
                    <a:pt x="5271" y="0"/>
                    <a:pt x="5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2531000" y="0"/>
              <a:ext cx="470950" cy="3010550"/>
            </a:xfrm>
            <a:custGeom>
              <a:avLst/>
              <a:gdLst/>
              <a:ahLst/>
              <a:cxnLst/>
              <a:rect l="l" t="t" r="r" b="b"/>
              <a:pathLst>
                <a:path w="18838" h="120422" extrusionOk="0">
                  <a:moveTo>
                    <a:pt x="9458" y="0"/>
                  </a:moveTo>
                  <a:cubicBezTo>
                    <a:pt x="3954" y="0"/>
                    <a:pt x="853" y="14737"/>
                    <a:pt x="853" y="34526"/>
                  </a:cubicBezTo>
                  <a:cubicBezTo>
                    <a:pt x="853" y="56000"/>
                    <a:pt x="3179" y="64842"/>
                    <a:pt x="8450" y="70737"/>
                  </a:cubicBezTo>
                  <a:cubicBezTo>
                    <a:pt x="12558" y="75789"/>
                    <a:pt x="13489" y="78737"/>
                    <a:pt x="13489" y="85053"/>
                  </a:cubicBezTo>
                  <a:cubicBezTo>
                    <a:pt x="13489" y="91789"/>
                    <a:pt x="12326" y="95158"/>
                    <a:pt x="10078" y="95158"/>
                  </a:cubicBezTo>
                  <a:cubicBezTo>
                    <a:pt x="6822" y="95158"/>
                    <a:pt x="3954" y="90526"/>
                    <a:pt x="1551" y="83789"/>
                  </a:cubicBezTo>
                  <a:cubicBezTo>
                    <a:pt x="0" y="108211"/>
                    <a:pt x="0" y="108211"/>
                    <a:pt x="0" y="108211"/>
                  </a:cubicBezTo>
                  <a:cubicBezTo>
                    <a:pt x="2558" y="115789"/>
                    <a:pt x="6357" y="120421"/>
                    <a:pt x="10233" y="120421"/>
                  </a:cubicBezTo>
                  <a:cubicBezTo>
                    <a:pt x="15582" y="120421"/>
                    <a:pt x="18838" y="106947"/>
                    <a:pt x="18838" y="84211"/>
                  </a:cubicBezTo>
                  <a:cubicBezTo>
                    <a:pt x="18838" y="66105"/>
                    <a:pt x="16667" y="54316"/>
                    <a:pt x="12093" y="48421"/>
                  </a:cubicBezTo>
                  <a:cubicBezTo>
                    <a:pt x="7132" y="41684"/>
                    <a:pt x="6047" y="41263"/>
                    <a:pt x="6047" y="33684"/>
                  </a:cubicBezTo>
                  <a:cubicBezTo>
                    <a:pt x="6047" y="27368"/>
                    <a:pt x="7287" y="24842"/>
                    <a:pt x="9380" y="24842"/>
                  </a:cubicBezTo>
                  <a:cubicBezTo>
                    <a:pt x="12171" y="24842"/>
                    <a:pt x="15117" y="28211"/>
                    <a:pt x="16745" y="34105"/>
                  </a:cubicBezTo>
                  <a:cubicBezTo>
                    <a:pt x="18372" y="10526"/>
                    <a:pt x="18372" y="10526"/>
                    <a:pt x="18372" y="10526"/>
                  </a:cubicBezTo>
                  <a:cubicBezTo>
                    <a:pt x="16279" y="4211"/>
                    <a:pt x="13101" y="0"/>
                    <a:pt x="9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1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text">
  <p:cSld name="Two pictures with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479425" y="1566001"/>
            <a:ext cx="5418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2"/>
          </p:nvPr>
        </p:nvSpPr>
        <p:spPr>
          <a:xfrm>
            <a:off x="6301252" y="1566000"/>
            <a:ext cx="54183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>
            <a:spLocks noGrp="1"/>
          </p:cNvSpPr>
          <p:nvPr>
            <p:ph type="pic" idx="3"/>
          </p:nvPr>
        </p:nvSpPr>
        <p:spPr>
          <a:xfrm>
            <a:off x="479423" y="2060849"/>
            <a:ext cx="5418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2"/>
          <p:cNvSpPr>
            <a:spLocks noGrp="1"/>
          </p:cNvSpPr>
          <p:nvPr>
            <p:ph type="pic" idx="4"/>
          </p:nvPr>
        </p:nvSpPr>
        <p:spPr>
          <a:xfrm>
            <a:off x="6299397" y="2060848"/>
            <a:ext cx="5418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2"/>
          <p:cNvSpPr txBox="1">
            <a:spLocks noGrp="1"/>
          </p:cNvSpPr>
          <p:nvPr>
            <p:ph type="body" idx="5"/>
          </p:nvPr>
        </p:nvSpPr>
        <p:spPr>
          <a:xfrm>
            <a:off x="479425" y="5589240"/>
            <a:ext cx="5418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6"/>
          </p:nvPr>
        </p:nvSpPr>
        <p:spPr>
          <a:xfrm>
            <a:off x="6299397" y="5589240"/>
            <a:ext cx="5418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with text">
  <p:cSld name="Three pictures with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481929" y="1566001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body" idx="2"/>
          </p:nvPr>
        </p:nvSpPr>
        <p:spPr>
          <a:xfrm>
            <a:off x="4296000" y="1566000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>
            <a:spLocks noGrp="1"/>
          </p:cNvSpPr>
          <p:nvPr>
            <p:ph type="pic" idx="3"/>
          </p:nvPr>
        </p:nvSpPr>
        <p:spPr>
          <a:xfrm>
            <a:off x="479425" y="2060849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13"/>
          <p:cNvSpPr>
            <a:spLocks noGrp="1"/>
          </p:cNvSpPr>
          <p:nvPr>
            <p:ph type="pic" idx="4"/>
          </p:nvPr>
        </p:nvSpPr>
        <p:spPr>
          <a:xfrm>
            <a:off x="4294145" y="2060848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3"/>
          <p:cNvSpPr txBox="1">
            <a:spLocks noGrp="1"/>
          </p:cNvSpPr>
          <p:nvPr>
            <p:ph type="body" idx="5"/>
          </p:nvPr>
        </p:nvSpPr>
        <p:spPr>
          <a:xfrm>
            <a:off x="8117741" y="1568369"/>
            <a:ext cx="3600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>
            <a:spLocks noGrp="1"/>
          </p:cNvSpPr>
          <p:nvPr>
            <p:ph type="pic" idx="6"/>
          </p:nvPr>
        </p:nvSpPr>
        <p:spPr>
          <a:xfrm>
            <a:off x="8115886" y="2063217"/>
            <a:ext cx="3600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3"/>
          <p:cNvSpPr txBox="1">
            <a:spLocks noGrp="1"/>
          </p:cNvSpPr>
          <p:nvPr>
            <p:ph type="body" idx="7"/>
          </p:nvPr>
        </p:nvSpPr>
        <p:spPr>
          <a:xfrm>
            <a:off x="479425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8"/>
          </p:nvPr>
        </p:nvSpPr>
        <p:spPr>
          <a:xfrm>
            <a:off x="4294145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9"/>
          </p:nvPr>
        </p:nvSpPr>
        <p:spPr>
          <a:xfrm>
            <a:off x="8117291" y="5592240"/>
            <a:ext cx="3600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56" name="Google Shape;156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sidebar">
  <p:cSld name="Picture and sidebar">
    <p:bg>
      <p:bgPr>
        <a:solidFill>
          <a:srgbClr val="D8D8D8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>
            <a:spLocks noGrp="1"/>
          </p:cNvSpPr>
          <p:nvPr>
            <p:ph type="pic" idx="2"/>
          </p:nvPr>
        </p:nvSpPr>
        <p:spPr>
          <a:xfrm>
            <a:off x="0" y="0"/>
            <a:ext cx="9345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4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62" name="Google Shape;162;p14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/>
          <p:nvPr/>
        </p:nvSpPr>
        <p:spPr>
          <a:xfrm>
            <a:off x="9345600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14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165" name="Google Shape;165;p14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14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7" name="Google Shape;167;p14"/>
          <p:cNvSpPr txBox="1">
            <a:spLocks noGrp="1"/>
          </p:cNvSpPr>
          <p:nvPr>
            <p:ph type="body" idx="1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3"/>
          </p:nvPr>
        </p:nvSpPr>
        <p:spPr>
          <a:xfrm>
            <a:off x="9630834" y="4834442"/>
            <a:ext cx="23019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4"/>
          </p:nvPr>
        </p:nvSpPr>
        <p:spPr>
          <a:xfrm>
            <a:off x="9630834" y="3656258"/>
            <a:ext cx="23019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170" name="Google Shape;170;p14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1" name="Google Shape;171;p14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172" name="Google Shape;172;p14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9630000" y="657226"/>
            <a:ext cx="245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">
  <p:cSld name="Two pictures, text and sidebar"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85" name="Google Shape;185;p15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"/>
          <p:cNvSpPr/>
          <p:nvPr/>
        </p:nvSpPr>
        <p:spPr>
          <a:xfrm>
            <a:off x="9345492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15"/>
          <p:cNvGrpSpPr/>
          <p:nvPr/>
        </p:nvGrpSpPr>
        <p:grpSpPr>
          <a:xfrm>
            <a:off x="9630834" y="2417713"/>
            <a:ext cx="2560800" cy="29113"/>
            <a:chOff x="9639300" y="2417713"/>
            <a:chExt cx="2560800" cy="29113"/>
          </a:xfrm>
        </p:grpSpPr>
        <p:cxnSp>
          <p:nvCxnSpPr>
            <p:cNvPr id="188" name="Google Shape;188;p15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15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79425" y="654051"/>
            <a:ext cx="8580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marL="914400" lvl="1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marL="1371600" lvl="2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marL="1828800" lvl="3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marL="2286000" lvl="4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2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3"/>
          </p:nvPr>
        </p:nvSpPr>
        <p:spPr>
          <a:xfrm>
            <a:off x="9630834" y="4834442"/>
            <a:ext cx="23019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4"/>
          </p:nvPr>
        </p:nvSpPr>
        <p:spPr>
          <a:xfrm>
            <a:off x="9630834" y="3656258"/>
            <a:ext cx="23019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9630835" y="654051"/>
            <a:ext cx="23103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5"/>
          </p:nvPr>
        </p:nvSpPr>
        <p:spPr>
          <a:xfrm>
            <a:off x="478800" y="15660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6"/>
          </p:nvPr>
        </p:nvSpPr>
        <p:spPr>
          <a:xfrm>
            <a:off x="4942800" y="15660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97" name="Google Shape;197;p15"/>
          <p:cNvSpPr>
            <a:spLocks noGrp="1"/>
          </p:cNvSpPr>
          <p:nvPr>
            <p:ph type="pic" idx="7"/>
          </p:nvPr>
        </p:nvSpPr>
        <p:spPr>
          <a:xfrm>
            <a:off x="479425" y="2060848"/>
            <a:ext cx="4104000" cy="3462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15"/>
          <p:cNvSpPr>
            <a:spLocks noGrp="1"/>
          </p:cNvSpPr>
          <p:nvPr>
            <p:ph type="pic" idx="8"/>
          </p:nvPr>
        </p:nvSpPr>
        <p:spPr>
          <a:xfrm>
            <a:off x="4942800" y="2060848"/>
            <a:ext cx="4104000" cy="346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9" name="Google Shape;199;p15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0" name="Google Shape;200;p15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01" name="Google Shape;201;p15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5"/>
          <p:cNvSpPr txBox="1">
            <a:spLocks noGrp="1"/>
          </p:cNvSpPr>
          <p:nvPr>
            <p:ph type="body" idx="9"/>
          </p:nvPr>
        </p:nvSpPr>
        <p:spPr>
          <a:xfrm>
            <a:off x="479425" y="5595646"/>
            <a:ext cx="4103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body" idx="13"/>
          </p:nvPr>
        </p:nvSpPr>
        <p:spPr>
          <a:xfrm>
            <a:off x="4942800" y="5595646"/>
            <a:ext cx="4103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sidebar">
  <p:cSld name="Content and sidebar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body" idx="1"/>
          </p:nvPr>
        </p:nvSpPr>
        <p:spPr>
          <a:xfrm>
            <a:off x="479425" y="1566000"/>
            <a:ext cx="8577300" cy="4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16" name="Google Shape;216;p16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/>
          <p:nvPr/>
        </p:nvSpPr>
        <p:spPr>
          <a:xfrm>
            <a:off x="9345491" y="0"/>
            <a:ext cx="284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16"/>
          <p:cNvGrpSpPr/>
          <p:nvPr/>
        </p:nvGrpSpPr>
        <p:grpSpPr>
          <a:xfrm>
            <a:off x="9630834" y="2417713"/>
            <a:ext cx="2561100" cy="29113"/>
            <a:chOff x="9639300" y="2417713"/>
            <a:chExt cx="2561100" cy="29113"/>
          </a:xfrm>
        </p:grpSpPr>
        <p:cxnSp>
          <p:nvCxnSpPr>
            <p:cNvPr id="219" name="Google Shape;219;p16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6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1" name="Google Shape;221;p16"/>
          <p:cNvSpPr txBox="1">
            <a:spLocks noGrp="1"/>
          </p:cNvSpPr>
          <p:nvPr>
            <p:ph type="body" idx="2"/>
          </p:nvPr>
        </p:nvSpPr>
        <p:spPr>
          <a:xfrm>
            <a:off x="478800" y="655200"/>
            <a:ext cx="858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marL="914400" lvl="1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marL="1371600" lvl="2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marL="1828800" lvl="3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marL="2286000" lvl="4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3"/>
          </p:nvPr>
        </p:nvSpPr>
        <p:spPr>
          <a:xfrm>
            <a:off x="9630834" y="2764843"/>
            <a:ext cx="23019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4"/>
          </p:nvPr>
        </p:nvSpPr>
        <p:spPr>
          <a:xfrm>
            <a:off x="9630834" y="4834442"/>
            <a:ext cx="23019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body" idx="5"/>
          </p:nvPr>
        </p:nvSpPr>
        <p:spPr>
          <a:xfrm>
            <a:off x="9630834" y="3656258"/>
            <a:ext cx="23019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9630835" y="655200"/>
            <a:ext cx="2311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6"/>
          <p:cNvCxnSpPr/>
          <p:nvPr/>
        </p:nvCxnSpPr>
        <p:spPr>
          <a:xfrm>
            <a:off x="93454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27" name="Google Shape;227;p16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28" name="Google Shape;228;p16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16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wide sidebar">
  <p:cSld name="Picture and wide sidebar">
    <p:bg>
      <p:bgPr>
        <a:solidFill>
          <a:srgbClr val="D8D8D8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>
            <a:spLocks noGrp="1"/>
          </p:cNvSpPr>
          <p:nvPr>
            <p:ph type="pic" idx="2"/>
          </p:nvPr>
        </p:nvSpPr>
        <p:spPr>
          <a:xfrm>
            <a:off x="0" y="0"/>
            <a:ext cx="654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7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41" name="Google Shape;241;p17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17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244" name="Google Shape;244;p17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17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6" name="Google Shape;246;p17"/>
          <p:cNvSpPr txBox="1">
            <a:spLocks noGrp="1"/>
          </p:cNvSpPr>
          <p:nvPr>
            <p:ph type="body" idx="1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3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4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9" name="Google Shape;249;p17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0" name="Google Shape;250;p17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51" name="Google Shape;251;p17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6825844" y="654847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, text and wide sidebar">
  <p:cSld name="Picture, text and wide sidebar"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64" name="Google Shape;264;p18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267" name="Google Shape;267;p18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18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478800" y="653368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marL="914400" lvl="1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marL="1371600" lvl="2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marL="1828800" lvl="3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marL="2286000" lvl="4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body" idx="2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body" idx="3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4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6825844" y="653692"/>
            <a:ext cx="50904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5"/>
          </p:nvPr>
        </p:nvSpPr>
        <p:spPr>
          <a:xfrm>
            <a:off x="478800" y="1566001"/>
            <a:ext cx="5616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5" name="Google Shape;275;p18"/>
          <p:cNvSpPr>
            <a:spLocks noGrp="1"/>
          </p:cNvSpPr>
          <p:nvPr>
            <p:ph type="pic" idx="6"/>
          </p:nvPr>
        </p:nvSpPr>
        <p:spPr>
          <a:xfrm>
            <a:off x="479425" y="2060849"/>
            <a:ext cx="5616000" cy="346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76" name="Google Shape;276;p18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7" name="Google Shape;277;p18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278" name="Google Shape;278;p18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8"/>
          <p:cNvSpPr txBox="1">
            <a:spLocks noGrp="1"/>
          </p:cNvSpPr>
          <p:nvPr>
            <p:ph type="body" idx="7"/>
          </p:nvPr>
        </p:nvSpPr>
        <p:spPr>
          <a:xfrm>
            <a:off x="479425" y="5595648"/>
            <a:ext cx="56166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wide sidebar">
  <p:cSld name="Content and wide sidebar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91" name="Google Shape;291;p19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19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294" name="Google Shape;294;p19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19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6" name="Google Shape;296;p19"/>
          <p:cNvSpPr txBox="1">
            <a:spLocks noGrp="1"/>
          </p:cNvSpPr>
          <p:nvPr>
            <p:ph type="body" idx="1"/>
          </p:nvPr>
        </p:nvSpPr>
        <p:spPr>
          <a:xfrm>
            <a:off x="478800" y="655200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marL="914400" lvl="1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marL="1371600" lvl="2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marL="1828800" lvl="3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marL="2286000" lvl="4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2"/>
          </p:nvPr>
        </p:nvSpPr>
        <p:spPr>
          <a:xfrm>
            <a:off x="6825844" y="2764843"/>
            <a:ext cx="50904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body" idx="3"/>
          </p:nvPr>
        </p:nvSpPr>
        <p:spPr>
          <a:xfrm>
            <a:off x="6825844" y="4834442"/>
            <a:ext cx="50904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body" idx="4"/>
          </p:nvPr>
        </p:nvSpPr>
        <p:spPr>
          <a:xfrm>
            <a:off x="6825844" y="3656258"/>
            <a:ext cx="50904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6825845" y="653692"/>
            <a:ext cx="51153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5"/>
          </p:nvPr>
        </p:nvSpPr>
        <p:spPr>
          <a:xfrm>
            <a:off x="478800" y="1565275"/>
            <a:ext cx="56160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302" name="Google Shape;302;p19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3" name="Google Shape;303;p19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04" name="Google Shape;304;p19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19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3905794" y="2054627"/>
            <a:ext cx="71589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3905794" y="3430829"/>
            <a:ext cx="7156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19" name="Google Shape;319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0"/>
          <p:cNvSpPr/>
          <p:nvPr/>
        </p:nvSpPr>
        <p:spPr>
          <a:xfrm>
            <a:off x="10816050" y="6407325"/>
            <a:ext cx="11562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customisable">
  <p:cSld name="Title slide alt customisab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3625065"/>
            <a:ext cx="12192000" cy="32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5430" y="3606831"/>
            <a:ext cx="11992902" cy="0"/>
            <a:chOff x="3" y="1195"/>
            <a:chExt cx="6626" cy="0"/>
          </a:xfrm>
        </p:grpSpPr>
        <p:sp>
          <p:nvSpPr>
            <p:cNvPr id="34" name="Google Shape;34;p3"/>
            <p:cNvSpPr/>
            <p:nvPr/>
          </p:nvSpPr>
          <p:spPr>
            <a:xfrm>
              <a:off x="3" y="119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829" y="119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3305016" y="4143314"/>
            <a:ext cx="60312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3305016" y="5077977"/>
            <a:ext cx="60312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2"/>
          </p:nvPr>
        </p:nvSpPr>
        <p:spPr>
          <a:xfrm>
            <a:off x="3305016" y="5936400"/>
            <a:ext cx="6031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360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0" name="Google Shape;40;p3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41" name="Google Shape;41;p3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" name="Google Shape;47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016" y="3825349"/>
            <a:ext cx="1932351" cy="11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with copyright/disclaimer">
  <p:cSld name="Closing slide with copyright/disclaimer">
    <p:bg>
      <p:bgPr>
        <a:solidFill>
          <a:schemeClr val="dk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1" descr="ThankYou_Grid_Portrait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848"/>
            <a:ext cx="12193201" cy="4672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1"/>
          <p:cNvGrpSpPr/>
          <p:nvPr/>
        </p:nvGrpSpPr>
        <p:grpSpPr>
          <a:xfrm>
            <a:off x="10851366" y="6463515"/>
            <a:ext cx="1080272" cy="199994"/>
            <a:chOff x="830300" y="1716088"/>
            <a:chExt cx="10058401" cy="1862137"/>
          </a:xfrm>
        </p:grpSpPr>
        <p:sp>
          <p:nvSpPr>
            <p:cNvPr id="324" name="Google Shape;324;p21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3886247" y="2966527"/>
            <a:ext cx="6507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331" name="Google Shape;331;p21"/>
          <p:cNvGrpSpPr/>
          <p:nvPr/>
        </p:nvGrpSpPr>
        <p:grpSpPr>
          <a:xfrm>
            <a:off x="0" y="2746980"/>
            <a:ext cx="12193200" cy="62100"/>
            <a:chOff x="0" y="3606831"/>
            <a:chExt cx="12193200" cy="62100"/>
          </a:xfrm>
        </p:grpSpPr>
        <p:sp>
          <p:nvSpPr>
            <p:cNvPr id="332" name="Google Shape;332;p21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1"/>
          <p:cNvSpPr txBox="1">
            <a:spLocks noGrp="1"/>
          </p:cNvSpPr>
          <p:nvPr>
            <p:ph type="body" idx="2"/>
          </p:nvPr>
        </p:nvSpPr>
        <p:spPr>
          <a:xfrm>
            <a:off x="3886246" y="3688108"/>
            <a:ext cx="63630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ftr" idx="11"/>
          </p:nvPr>
        </p:nvSpPr>
        <p:spPr>
          <a:xfrm>
            <a:off x="3888000" y="3481200"/>
            <a:ext cx="65031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1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2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343" name="Google Shape;343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3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348" name="Google Shape;348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4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4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4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354" name="Google Shape;354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wide sidebar 1">
  <p:cSld name="Content and wide sidebar_1"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5" descr="Screen Shot 2016-11-11 at 09.55.03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400" y="6444000"/>
            <a:ext cx="1108800" cy="2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/>
          <p:nvPr/>
        </p:nvSpPr>
        <p:spPr>
          <a:xfrm>
            <a:off x="6540501" y="0"/>
            <a:ext cx="5651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25"/>
          <p:cNvGrpSpPr/>
          <p:nvPr/>
        </p:nvGrpSpPr>
        <p:grpSpPr>
          <a:xfrm>
            <a:off x="6825844" y="2417713"/>
            <a:ext cx="5366100" cy="29113"/>
            <a:chOff x="9639300" y="2417713"/>
            <a:chExt cx="5366100" cy="29113"/>
          </a:xfrm>
        </p:grpSpPr>
        <p:cxnSp>
          <p:nvCxnSpPr>
            <p:cNvPr id="359" name="Google Shape;359;p25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0" name="Google Shape;360;p25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1" name="Google Shape;361;p25"/>
          <p:cNvSpPr txBox="1">
            <a:spLocks noGrp="1"/>
          </p:cNvSpPr>
          <p:nvPr>
            <p:ph type="body" idx="1"/>
          </p:nvPr>
        </p:nvSpPr>
        <p:spPr>
          <a:xfrm>
            <a:off x="478800" y="655200"/>
            <a:ext cx="5616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marL="914400" lvl="1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marL="1371600" lvl="2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marL="1828800" lvl="3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marL="2286000" lvl="4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title"/>
          </p:nvPr>
        </p:nvSpPr>
        <p:spPr>
          <a:xfrm>
            <a:off x="6825845" y="653692"/>
            <a:ext cx="51153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3" name="Google Shape;363;p25"/>
          <p:cNvCxnSpPr/>
          <p:nvPr/>
        </p:nvCxnSpPr>
        <p:spPr>
          <a:xfrm>
            <a:off x="653879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4" name="Google Shape;364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6794" y="6465066"/>
            <a:ext cx="1089501" cy="20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5"/>
          <p:cNvSpPr txBox="1">
            <a:spLocks noGrp="1"/>
          </p:cNvSpPr>
          <p:nvPr>
            <p:ph type="body" idx="2"/>
          </p:nvPr>
        </p:nvSpPr>
        <p:spPr>
          <a:xfrm>
            <a:off x="6825850" y="2757500"/>
            <a:ext cx="4104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b="1"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25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- white logo 1">
  <p:cSld name="Picture - white logo_1">
    <p:bg>
      <p:bgPr>
        <a:solidFill>
          <a:srgbClr val="D8D8D8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with copyright/disclaimer 1">
  <p:cSld name="Closing slide with copyright/disclaimer_1">
    <p:bg>
      <p:bgPr>
        <a:solidFill>
          <a:schemeClr val="dk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7" descr="ThankYou_Grid_Portrait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848"/>
            <a:ext cx="12193201" cy="467245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 txBox="1">
            <a:spLocks noGrp="1"/>
          </p:cNvSpPr>
          <p:nvPr>
            <p:ph type="body" idx="1"/>
          </p:nvPr>
        </p:nvSpPr>
        <p:spPr>
          <a:xfrm>
            <a:off x="3886247" y="2966527"/>
            <a:ext cx="6507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373" name="Google Shape;373;p27"/>
          <p:cNvGrpSpPr/>
          <p:nvPr/>
        </p:nvGrpSpPr>
        <p:grpSpPr>
          <a:xfrm>
            <a:off x="0" y="2746980"/>
            <a:ext cx="12193200" cy="62100"/>
            <a:chOff x="0" y="3606831"/>
            <a:chExt cx="12193200" cy="62100"/>
          </a:xfrm>
        </p:grpSpPr>
        <p:sp>
          <p:nvSpPr>
            <p:cNvPr id="374" name="Google Shape;374;p27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9pPr>
          </a:lstStyle>
          <a:p>
            <a:endParaRPr/>
          </a:p>
        </p:txBody>
      </p:sp>
      <p:sp>
        <p:nvSpPr>
          <p:cNvPr id="379" name="Google Shape;379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380" name="Google Shape;380;p28"/>
          <p:cNvSpPr/>
          <p:nvPr/>
        </p:nvSpPr>
        <p:spPr>
          <a:xfrm>
            <a:off x="10816050" y="6407325"/>
            <a:ext cx="11562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11035800" y="250375"/>
            <a:ext cx="11562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/>
          <p:nvPr/>
        </p:nvSpPr>
        <p:spPr>
          <a:xfrm>
            <a:off x="0" y="5424787"/>
            <a:ext cx="12192000" cy="14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4"/>
          <p:cNvGrpSpPr/>
          <p:nvPr/>
        </p:nvGrpSpPr>
        <p:grpSpPr>
          <a:xfrm>
            <a:off x="0" y="5412023"/>
            <a:ext cx="11992902" cy="0"/>
            <a:chOff x="0" y="3175"/>
            <a:chExt cx="6626" cy="0"/>
          </a:xfrm>
        </p:grpSpPr>
        <p:sp>
          <p:nvSpPr>
            <p:cNvPr id="52" name="Google Shape;52;p4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4"/>
          <p:cNvSpPr txBox="1">
            <a:spLocks noGrp="1"/>
          </p:cNvSpPr>
          <p:nvPr>
            <p:ph type="ctrTitle"/>
          </p:nvPr>
        </p:nvSpPr>
        <p:spPr>
          <a:xfrm>
            <a:off x="3305016" y="3177694"/>
            <a:ext cx="60312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ubTitle" idx="1"/>
          </p:nvPr>
        </p:nvSpPr>
        <p:spPr>
          <a:xfrm>
            <a:off x="3305016" y="4561676"/>
            <a:ext cx="60312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2"/>
          </p:nvPr>
        </p:nvSpPr>
        <p:spPr>
          <a:xfrm>
            <a:off x="3305016" y="5937980"/>
            <a:ext cx="60312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10614554" y="6254410"/>
            <a:ext cx="1331732" cy="246547"/>
            <a:chOff x="830300" y="1716088"/>
            <a:chExt cx="10058401" cy="1862137"/>
          </a:xfrm>
        </p:grpSpPr>
        <p:sp>
          <p:nvSpPr>
            <p:cNvPr id="58" name="Google Shape;58;p4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4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016" y="5649233"/>
            <a:ext cx="1932351" cy="11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1">
  <p:cSld name="Header and content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•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 Light"/>
              <a:buChar char="–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9169" y="1046700"/>
            <a:ext cx="12184500" cy="27900"/>
          </a:xfrm>
          <a:prstGeom prst="rect">
            <a:avLst/>
          </a:prstGeom>
          <a:gradFill>
            <a:gsLst>
              <a:gs pos="0">
                <a:schemeClr val="lt1"/>
              </a:gs>
              <a:gs pos="6000">
                <a:srgbClr val="FFFFFF"/>
              </a:gs>
              <a:gs pos="50000">
                <a:schemeClr val="dk2"/>
              </a:gs>
              <a:gs pos="94000">
                <a:srgbClr val="FFFF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5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0" y="1077322"/>
            <a:ext cx="12184500" cy="27900"/>
          </a:xfrm>
          <a:prstGeom prst="rect">
            <a:avLst/>
          </a:prstGeom>
          <a:gradFill>
            <a:gsLst>
              <a:gs pos="0">
                <a:schemeClr val="lt1"/>
              </a:gs>
              <a:gs pos="6000">
                <a:srgbClr val="FFFFFF"/>
              </a:gs>
              <a:gs pos="50000">
                <a:srgbClr val="FE8F00"/>
              </a:gs>
              <a:gs pos="94000">
                <a:srgbClr val="FFFF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2" name="Google Shape;72;p5"/>
          <p:cNvSpPr/>
          <p:nvPr/>
        </p:nvSpPr>
        <p:spPr>
          <a:xfrm>
            <a:off x="11123075" y="328075"/>
            <a:ext cx="8889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0778050" y="6414500"/>
            <a:ext cx="1287000" cy="3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" y="6096"/>
            <a:ext cx="12195394" cy="590734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479425" y="653691"/>
            <a:ext cx="112401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479425" y="1565998"/>
            <a:ext cx="5418300" cy="43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–"/>
              <a:defRPr sz="2500"/>
            </a:lvl1pPr>
            <a:lvl2pPr marL="914400" lvl="1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2pPr>
            <a:lvl3pPr marL="1371600" lvl="2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3pPr>
            <a:lvl4pPr marL="1828800" lvl="3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4pPr>
            <a:lvl5pPr marL="2286000" lvl="4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2"/>
          </p:nvPr>
        </p:nvSpPr>
        <p:spPr>
          <a:xfrm>
            <a:off x="6301252" y="1565999"/>
            <a:ext cx="5418300" cy="43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–"/>
              <a:defRPr sz="2500"/>
            </a:lvl1pPr>
            <a:lvl2pPr marL="914400" lvl="1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2pPr>
            <a:lvl3pPr marL="1371600" lvl="2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3pPr>
            <a:lvl4pPr marL="1828800" lvl="3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4pPr>
            <a:lvl5pPr marL="2286000" lvl="4" indent="-387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Char char="–"/>
              <a:defRPr sz="2500"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5000"/>
              </a:buClr>
              <a:buSzPts val="900"/>
              <a:buFont typeface="Arial"/>
              <a:buNone/>
            </a:pPr>
            <a:r>
              <a:rPr lang="en-GB" sz="900" b="1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wo columns">
  <p:cSld name="Header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1"/>
          </p:nvPr>
        </p:nvSpPr>
        <p:spPr>
          <a:xfrm>
            <a:off x="479425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6301252" y="1565999"/>
            <a:ext cx="5418300" cy="4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92" name="Google Shape;92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hree columns">
  <p:cSld name="Header and three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79425" y="1565999"/>
            <a:ext cx="3600000" cy="4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4294750" y="1565999"/>
            <a:ext cx="3600000" cy="4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3"/>
          </p:nvPr>
        </p:nvSpPr>
        <p:spPr>
          <a:xfrm>
            <a:off x="8117096" y="1569245"/>
            <a:ext cx="3600000" cy="4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">
  <p:cSld name="Picture">
    <p:bg>
      <p:bgPr>
        <a:solidFill>
          <a:srgbClr val="D8D8D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00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17748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grpSp>
        <p:nvGrpSpPr>
          <p:cNvPr id="107" name="Google Shape;107;p10"/>
          <p:cNvGrpSpPr/>
          <p:nvPr/>
        </p:nvGrpSpPr>
        <p:grpSpPr>
          <a:xfrm>
            <a:off x="10852037" y="6462294"/>
            <a:ext cx="1080009" cy="202309"/>
            <a:chOff x="1925" y="0"/>
            <a:chExt cx="3000025" cy="3010550"/>
          </a:xfrm>
        </p:grpSpPr>
        <p:sp>
          <p:nvSpPr>
            <p:cNvPr id="108" name="Google Shape;108;p10"/>
            <p:cNvSpPr/>
            <p:nvPr/>
          </p:nvSpPr>
          <p:spPr>
            <a:xfrm>
              <a:off x="905025" y="52625"/>
              <a:ext cx="478700" cy="2894750"/>
            </a:xfrm>
            <a:custGeom>
              <a:avLst/>
              <a:gdLst/>
              <a:ahLst/>
              <a:cxnLst/>
              <a:rect l="l" t="t" r="r" b="b"/>
              <a:pathLst>
                <a:path w="19148" h="115790" extrusionOk="0">
                  <a:moveTo>
                    <a:pt x="1" y="0"/>
                  </a:moveTo>
                  <a:cubicBezTo>
                    <a:pt x="1" y="115790"/>
                    <a:pt x="1" y="115790"/>
                    <a:pt x="1" y="115790"/>
                  </a:cubicBezTo>
                  <a:lnTo>
                    <a:pt x="5194" y="115790"/>
                  </a:lnTo>
                  <a:cubicBezTo>
                    <a:pt x="5194" y="25263"/>
                    <a:pt x="5194" y="25263"/>
                    <a:pt x="5194" y="25263"/>
                  </a:cubicBezTo>
                  <a:lnTo>
                    <a:pt x="11086" y="25263"/>
                  </a:lnTo>
                  <a:cubicBezTo>
                    <a:pt x="13256" y="25263"/>
                    <a:pt x="14032" y="32000"/>
                    <a:pt x="14032" y="39579"/>
                  </a:cubicBezTo>
                  <a:cubicBezTo>
                    <a:pt x="14032" y="47579"/>
                    <a:pt x="13179" y="53895"/>
                    <a:pt x="11008" y="53895"/>
                  </a:cubicBezTo>
                  <a:lnTo>
                    <a:pt x="5970" y="53895"/>
                  </a:lnTo>
                  <a:cubicBezTo>
                    <a:pt x="13101" y="115790"/>
                    <a:pt x="13101" y="115790"/>
                    <a:pt x="13101" y="115790"/>
                  </a:cubicBezTo>
                  <a:lnTo>
                    <a:pt x="19070" y="115790"/>
                  </a:lnTo>
                  <a:cubicBezTo>
                    <a:pt x="19070" y="115790"/>
                    <a:pt x="14187" y="74527"/>
                    <a:pt x="14187" y="74527"/>
                  </a:cubicBezTo>
                  <a:cubicBezTo>
                    <a:pt x="17210" y="70316"/>
                    <a:pt x="19148" y="58948"/>
                    <a:pt x="19148" y="39158"/>
                  </a:cubicBezTo>
                  <a:cubicBezTo>
                    <a:pt x="19148" y="16842"/>
                    <a:pt x="16512" y="0"/>
                    <a:pt x="11008" y="0"/>
                  </a:cubicBezTo>
                  <a:close/>
                </a:path>
              </a:pathLst>
            </a:custGeom>
            <a:solidFill>
              <a:srgbClr val="002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87975" y="52625"/>
              <a:ext cx="129875" cy="2894750"/>
            </a:xfrm>
            <a:custGeom>
              <a:avLst/>
              <a:gdLst/>
              <a:ahLst/>
              <a:cxnLst/>
              <a:rect l="l" t="t" r="r" b="b"/>
              <a:pathLst>
                <a:path w="5195" h="115790" extrusionOk="0">
                  <a:moveTo>
                    <a:pt x="0" y="0"/>
                  </a:moveTo>
                  <a:lnTo>
                    <a:pt x="0" y="115790"/>
                  </a:lnTo>
                  <a:lnTo>
                    <a:pt x="5194" y="115790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002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925" y="52625"/>
              <a:ext cx="657000" cy="2894750"/>
            </a:xfrm>
            <a:custGeom>
              <a:avLst/>
              <a:gdLst/>
              <a:ahLst/>
              <a:cxnLst/>
              <a:rect l="l" t="t" r="r" b="b"/>
              <a:pathLst>
                <a:path w="26280" h="115790" extrusionOk="0">
                  <a:moveTo>
                    <a:pt x="10853" y="0"/>
                  </a:moveTo>
                  <a:lnTo>
                    <a:pt x="1" y="115790"/>
                  </a:lnTo>
                  <a:lnTo>
                    <a:pt x="5814" y="115790"/>
                  </a:lnTo>
                  <a:lnTo>
                    <a:pt x="7597" y="96421"/>
                  </a:lnTo>
                  <a:lnTo>
                    <a:pt x="16357" y="96421"/>
                  </a:lnTo>
                  <a:lnTo>
                    <a:pt x="14187" y="72421"/>
                  </a:lnTo>
                  <a:lnTo>
                    <a:pt x="9768" y="72421"/>
                  </a:lnTo>
                  <a:lnTo>
                    <a:pt x="13024" y="36632"/>
                  </a:lnTo>
                  <a:lnTo>
                    <a:pt x="13101" y="36632"/>
                  </a:lnTo>
                  <a:lnTo>
                    <a:pt x="20311" y="115790"/>
                  </a:lnTo>
                  <a:lnTo>
                    <a:pt x="26280" y="115790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002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1445725" y="52625"/>
              <a:ext cx="498075" cy="2894750"/>
            </a:xfrm>
            <a:custGeom>
              <a:avLst/>
              <a:gdLst/>
              <a:ahLst/>
              <a:cxnLst/>
              <a:rect l="l" t="t" r="r" b="b"/>
              <a:pathLst>
                <a:path w="19923" h="115790" extrusionOk="0">
                  <a:moveTo>
                    <a:pt x="12171" y="24842"/>
                  </a:moveTo>
                  <a:cubicBezTo>
                    <a:pt x="13179" y="24842"/>
                    <a:pt x="13954" y="29053"/>
                    <a:pt x="13954" y="34948"/>
                  </a:cubicBezTo>
                  <a:cubicBezTo>
                    <a:pt x="13954" y="40842"/>
                    <a:pt x="13179" y="45053"/>
                    <a:pt x="12093" y="45053"/>
                  </a:cubicBezTo>
                  <a:lnTo>
                    <a:pt x="5194" y="45053"/>
                  </a:lnTo>
                  <a:lnTo>
                    <a:pt x="5194" y="24842"/>
                  </a:lnTo>
                  <a:close/>
                  <a:moveTo>
                    <a:pt x="12249" y="68211"/>
                  </a:moveTo>
                  <a:cubicBezTo>
                    <a:pt x="13566" y="68211"/>
                    <a:pt x="14497" y="72842"/>
                    <a:pt x="14497" y="79579"/>
                  </a:cubicBezTo>
                  <a:cubicBezTo>
                    <a:pt x="14497" y="86737"/>
                    <a:pt x="13566" y="91790"/>
                    <a:pt x="12249" y="91790"/>
                  </a:cubicBezTo>
                  <a:lnTo>
                    <a:pt x="5194" y="91790"/>
                  </a:lnTo>
                  <a:cubicBezTo>
                    <a:pt x="5194" y="68211"/>
                    <a:pt x="5194" y="68211"/>
                    <a:pt x="5194" y="68211"/>
                  </a:cubicBezTo>
                  <a:close/>
                  <a:moveTo>
                    <a:pt x="0" y="0"/>
                  </a:moveTo>
                  <a:cubicBezTo>
                    <a:pt x="0" y="115790"/>
                    <a:pt x="0" y="115790"/>
                    <a:pt x="0" y="115790"/>
                  </a:cubicBezTo>
                  <a:lnTo>
                    <a:pt x="12636" y="115790"/>
                  </a:lnTo>
                  <a:cubicBezTo>
                    <a:pt x="17055" y="115790"/>
                    <a:pt x="19923" y="103158"/>
                    <a:pt x="19923" y="83369"/>
                  </a:cubicBezTo>
                  <a:cubicBezTo>
                    <a:pt x="19923" y="69895"/>
                    <a:pt x="18528" y="59790"/>
                    <a:pt x="16512" y="56000"/>
                  </a:cubicBezTo>
                  <a:cubicBezTo>
                    <a:pt x="18140" y="50948"/>
                    <a:pt x="18993" y="42948"/>
                    <a:pt x="18993" y="31579"/>
                  </a:cubicBezTo>
                  <a:cubicBezTo>
                    <a:pt x="18993" y="12632"/>
                    <a:pt x="16435" y="0"/>
                    <a:pt x="12171" y="0"/>
                  </a:cubicBezTo>
                  <a:close/>
                </a:path>
              </a:pathLst>
            </a:custGeom>
            <a:solidFill>
              <a:srgbClr val="002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2000000" y="52625"/>
              <a:ext cx="486450" cy="2957925"/>
            </a:xfrm>
            <a:custGeom>
              <a:avLst/>
              <a:gdLst/>
              <a:ahLst/>
              <a:cxnLst/>
              <a:rect l="l" t="t" r="r" b="b"/>
              <a:pathLst>
                <a:path w="19458" h="118317" extrusionOk="0">
                  <a:moveTo>
                    <a:pt x="0" y="0"/>
                  </a:moveTo>
                  <a:cubicBezTo>
                    <a:pt x="0" y="62737"/>
                    <a:pt x="0" y="62737"/>
                    <a:pt x="0" y="62737"/>
                  </a:cubicBezTo>
                  <a:cubicBezTo>
                    <a:pt x="0" y="98527"/>
                    <a:pt x="3411" y="118316"/>
                    <a:pt x="9690" y="118316"/>
                  </a:cubicBezTo>
                  <a:cubicBezTo>
                    <a:pt x="15969" y="118316"/>
                    <a:pt x="19457" y="98527"/>
                    <a:pt x="19457" y="62737"/>
                  </a:cubicBezTo>
                  <a:cubicBezTo>
                    <a:pt x="19457" y="0"/>
                    <a:pt x="19457" y="0"/>
                    <a:pt x="19457" y="0"/>
                  </a:cubicBezTo>
                  <a:lnTo>
                    <a:pt x="14109" y="0"/>
                  </a:lnTo>
                  <a:lnTo>
                    <a:pt x="14109" y="64842"/>
                  </a:lnTo>
                  <a:cubicBezTo>
                    <a:pt x="14109" y="82527"/>
                    <a:pt x="12636" y="92211"/>
                    <a:pt x="9690" y="92211"/>
                  </a:cubicBezTo>
                  <a:cubicBezTo>
                    <a:pt x="6744" y="92211"/>
                    <a:pt x="5271" y="82527"/>
                    <a:pt x="5271" y="64842"/>
                  </a:cubicBezTo>
                  <a:cubicBezTo>
                    <a:pt x="5271" y="0"/>
                    <a:pt x="5271" y="0"/>
                    <a:pt x="5271" y="0"/>
                  </a:cubicBezTo>
                  <a:close/>
                </a:path>
              </a:pathLst>
            </a:custGeom>
            <a:solidFill>
              <a:srgbClr val="002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2531000" y="0"/>
              <a:ext cx="470950" cy="3010550"/>
            </a:xfrm>
            <a:custGeom>
              <a:avLst/>
              <a:gdLst/>
              <a:ahLst/>
              <a:cxnLst/>
              <a:rect l="l" t="t" r="r" b="b"/>
              <a:pathLst>
                <a:path w="18838" h="120422" extrusionOk="0">
                  <a:moveTo>
                    <a:pt x="9458" y="0"/>
                  </a:moveTo>
                  <a:cubicBezTo>
                    <a:pt x="3954" y="0"/>
                    <a:pt x="853" y="14737"/>
                    <a:pt x="853" y="34526"/>
                  </a:cubicBezTo>
                  <a:cubicBezTo>
                    <a:pt x="853" y="56000"/>
                    <a:pt x="3179" y="64842"/>
                    <a:pt x="8450" y="70737"/>
                  </a:cubicBezTo>
                  <a:cubicBezTo>
                    <a:pt x="12558" y="75789"/>
                    <a:pt x="13489" y="78737"/>
                    <a:pt x="13489" y="85053"/>
                  </a:cubicBezTo>
                  <a:cubicBezTo>
                    <a:pt x="13489" y="91789"/>
                    <a:pt x="12326" y="95158"/>
                    <a:pt x="10078" y="95158"/>
                  </a:cubicBezTo>
                  <a:cubicBezTo>
                    <a:pt x="6822" y="95158"/>
                    <a:pt x="3954" y="90526"/>
                    <a:pt x="1551" y="83789"/>
                  </a:cubicBezTo>
                  <a:cubicBezTo>
                    <a:pt x="0" y="108211"/>
                    <a:pt x="0" y="108211"/>
                    <a:pt x="0" y="108211"/>
                  </a:cubicBezTo>
                  <a:cubicBezTo>
                    <a:pt x="2558" y="115789"/>
                    <a:pt x="6357" y="120421"/>
                    <a:pt x="10233" y="120421"/>
                  </a:cubicBezTo>
                  <a:cubicBezTo>
                    <a:pt x="15582" y="120421"/>
                    <a:pt x="18838" y="106947"/>
                    <a:pt x="18838" y="84211"/>
                  </a:cubicBezTo>
                  <a:cubicBezTo>
                    <a:pt x="18838" y="66105"/>
                    <a:pt x="16667" y="54316"/>
                    <a:pt x="12093" y="48421"/>
                  </a:cubicBezTo>
                  <a:cubicBezTo>
                    <a:pt x="7132" y="41684"/>
                    <a:pt x="6047" y="41263"/>
                    <a:pt x="6047" y="33684"/>
                  </a:cubicBezTo>
                  <a:cubicBezTo>
                    <a:pt x="6047" y="27368"/>
                    <a:pt x="7287" y="24842"/>
                    <a:pt x="9380" y="24842"/>
                  </a:cubicBezTo>
                  <a:cubicBezTo>
                    <a:pt x="12171" y="24842"/>
                    <a:pt x="15117" y="28211"/>
                    <a:pt x="16745" y="34105"/>
                  </a:cubicBezTo>
                  <a:cubicBezTo>
                    <a:pt x="18372" y="10526"/>
                    <a:pt x="18372" y="10526"/>
                    <a:pt x="18372" y="10526"/>
                  </a:cubicBezTo>
                  <a:cubicBezTo>
                    <a:pt x="16279" y="4211"/>
                    <a:pt x="13101" y="0"/>
                    <a:pt x="9458" y="0"/>
                  </a:cubicBezTo>
                  <a:close/>
                </a:path>
              </a:pathLst>
            </a:custGeom>
            <a:solidFill>
              <a:srgbClr val="002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0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" y="378000"/>
            <a:ext cx="1402816" cy="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3" name="Google Shape;13;p1" descr="Ein Bild, das Monitor, Computer, sitzend, Bildschirm enthält.&#10;&#10;Automatisch generierte Beschreibung"/>
          <p:cNvPicPr preferRelativeResize="0"/>
          <p:nvPr/>
        </p:nvPicPr>
        <p:blipFill rotWithShape="1">
          <a:blip r:embed="rId2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6793" y="6465066"/>
            <a:ext cx="1089504" cy="20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11004550" y="341313"/>
            <a:ext cx="920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sz="9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ds4x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ec-hub.com/projects/750ad3f3-c428-49b5-9cf4-9b075cf9cc67/07b53c4b-c0f4-4253-9bab-b3b76541cb73/core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gif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5.png"/><Relationship Id="rId7" Type="http://schemas.openxmlformats.org/officeDocument/2006/relationships/hyperlink" Target="https://sec-hub.com/projects/750ad3f3-c428-49b5-9cf4-9b075cf9cc67/d1ea9352-5ee7-4522-a578-c044e8bbf394/cor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5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hyperlink" Target="https://sec-hub.com/projects/750ad3f3-c428-49b5-9cf4-9b075cf9cc67/f202b539-e24b-4800-ab46-a349b2c0ae21/core" TargetMode="External"/><Relationship Id="rId4" Type="http://schemas.openxmlformats.org/officeDocument/2006/relationships/image" Target="../media/image60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https://sec-hub.com/projects/750ad3f3-c428-49b5-9cf4-9b075cf9cc67/07b53c4b-c0f4-4253-9bab-b3b76541cb73/f202b539-e24b-4800-ab46-a349b2c0ae21/core" TargetMode="Externa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https://sec-hub.com/projects/750ad3f3-c428-49b5-9cf4-9b075cf9cc67/d47b9a6e-78ee-4fd5-be1a-73831e64d5a6/core" TargetMode="Externa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https://sec-hub.com/projects/750ad3f3-c428-49b5-9cf4-9b075cf9cc67/f202b539-e24b-4800-ab46-a349b2c0ae21/07b53c4b-c0f4-4253-9bab-b3b76541cb73/d47b9a6e-78ee-4fd5-be1a-73831e64d5a6/core" TargetMode="Externa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9.png"/><Relationship Id="rId7" Type="http://schemas.openxmlformats.org/officeDocument/2006/relationships/hyperlink" Target="https://sec-hub.com/projects/750ad3f3-c428-49b5-9cf4-9b075cf9cc67/91442da4-ea45-4156-8fd7-d89f354ea3ed/f202b539-e24b-4800-ab46-a349b2c0ae21/cor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4" Type="http://schemas.openxmlformats.org/officeDocument/2006/relationships/image" Target="../media/image50.png"/><Relationship Id="rId9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7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ec-hub.com/projects/750ad3f3-c428-49b5-9cf4-9b075cf9cc67/8246352b-1260-4dae-8ecb-e5584eb30bbe/b0236aa2-8acd-44c1-80fa-dbd0cd0482b2/bd572bd1-75a6-4ac6-8100-cf6ec453aa4b/f759da5b-d1dc-444e-97c6-5aa8159186b8/core" TargetMode="External"/><Relationship Id="rId5" Type="http://schemas.openxmlformats.org/officeDocument/2006/relationships/image" Target="../media/image73.gif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33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9" title="Gemini_Generated_Image_kcel38kcel38kcel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5"/>
            <a:ext cx="12192000" cy="541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9">
            <a:hlinkClick r:id="rId4"/>
          </p:cNvPr>
          <p:cNvSpPr txBox="1"/>
          <p:nvPr/>
        </p:nvSpPr>
        <p:spPr>
          <a:xfrm>
            <a:off x="425324" y="6078575"/>
            <a:ext cx="33843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RDS4X.org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3187050" y="5555739"/>
            <a:ext cx="7025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Yann CHAPELLE (yann.y.chapelle.external@airbus.com)</a:t>
            </a:r>
            <a:endParaRPr sz="2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Thomas BARRE (thomas.barre@airbus.com) </a:t>
            </a:r>
            <a:endParaRPr sz="300"/>
          </a:p>
        </p:txBody>
      </p:sp>
      <p:sp>
        <p:nvSpPr>
          <p:cNvPr id="390" name="Google Shape;390;p29"/>
          <p:cNvSpPr txBox="1">
            <a:spLocks noGrp="1"/>
          </p:cNvSpPr>
          <p:nvPr>
            <p:ph type="ctrTitle"/>
          </p:nvPr>
        </p:nvSpPr>
        <p:spPr>
          <a:xfrm>
            <a:off x="2314803" y="3854357"/>
            <a:ext cx="6031200" cy="558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 b="1">
                <a:latin typeface="Helvetica Neue"/>
                <a:ea typeface="Helvetica Neue"/>
                <a:cs typeface="Helvetica Neue"/>
                <a:sym typeface="Helvetica Neue"/>
              </a:rPr>
              <a:t>RDS4X</a:t>
            </a:r>
            <a:endParaRPr sz="3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3"/>
          </p:nvPr>
        </p:nvSpPr>
        <p:spPr>
          <a:xfrm>
            <a:off x="2314803" y="4464111"/>
            <a:ext cx="8770200" cy="863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Helvetica Neue Light"/>
                <a:ea typeface="Helvetica Neue Light"/>
                <a:cs typeface="Helvetica Neue Light"/>
                <a:sym typeface="Helvetica Neue Light"/>
              </a:rPr>
              <a:t>Let’s demonstrate the added value of ISO/IEC 81346 (RDS)</a:t>
            </a:r>
            <a:endParaRPr sz="2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4746325" y="6362592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24-02-2026</a:t>
            </a:r>
            <a:endParaRPr sz="2000">
              <a:solidFill>
                <a:srgbClr val="CCCCC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8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8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8"/>
          <p:cNvSpPr/>
          <p:nvPr/>
        </p:nvSpPr>
        <p:spPr>
          <a:xfrm>
            <a:off x="3914825" y="3027700"/>
            <a:ext cx="5076300" cy="3909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8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36" name="Google Shape;536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cxnSp>
        <p:nvCxnSpPr>
          <p:cNvPr id="538" name="Google Shape;538;p38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9" name="Google Shape;539;p38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0" name="Google Shape;540;p38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 Overview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9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A spoiler is a device which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increases the drag</a:t>
            </a:r>
            <a:r>
              <a:rPr lang="en-GB" i="1"/>
              <a:t> and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decreases the lift</a:t>
            </a:r>
            <a:r>
              <a:rPr lang="en-GB" i="1"/>
              <a:t> of an airfoil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in a controlled way</a:t>
            </a:r>
            <a:endParaRPr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But not only…</a:t>
            </a:r>
            <a:endParaRPr sz="2200"/>
          </a:p>
        </p:txBody>
      </p:sp>
      <p:sp>
        <p:nvSpPr>
          <p:cNvPr id="547" name="Google Shape;547;p39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548" name="Google Shape;548;p39"/>
          <p:cNvSpPr txBox="1">
            <a:spLocks noGrp="1"/>
          </p:cNvSpPr>
          <p:nvPr>
            <p:ph type="title"/>
          </p:nvPr>
        </p:nvSpPr>
        <p:spPr>
          <a:xfrm>
            <a:off x="472400" y="388800"/>
            <a:ext cx="10421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What is a spoiler?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49" name="Google Shape;549;p39"/>
          <p:cNvCxnSpPr/>
          <p:nvPr/>
        </p:nvCxnSpPr>
        <p:spPr>
          <a:xfrm>
            <a:off x="4608865" y="4138172"/>
            <a:ext cx="543600" cy="0"/>
          </a:xfrm>
          <a:prstGeom prst="straightConnector1">
            <a:avLst/>
          </a:prstGeom>
          <a:noFill/>
          <a:ln w="28575" cap="flat" cmpd="sng">
            <a:solidFill>
              <a:srgbClr val="FE8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0" name="Google Shape;550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452" y="310202"/>
            <a:ext cx="542100" cy="54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Google Shape;551;p39"/>
          <p:cNvGrpSpPr/>
          <p:nvPr/>
        </p:nvGrpSpPr>
        <p:grpSpPr>
          <a:xfrm>
            <a:off x="766795" y="2681200"/>
            <a:ext cx="3147280" cy="3440000"/>
            <a:chOff x="766795" y="2681200"/>
            <a:chExt cx="3147280" cy="3440000"/>
          </a:xfrm>
        </p:grpSpPr>
        <p:pic>
          <p:nvPicPr>
            <p:cNvPr id="552" name="Google Shape;552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795" y="2681200"/>
              <a:ext cx="3147280" cy="29139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553" name="Google Shape;553;p39"/>
            <p:cNvSpPr txBox="1"/>
            <p:nvPr/>
          </p:nvSpPr>
          <p:spPr>
            <a:xfrm>
              <a:off x="840438" y="5705700"/>
              <a:ext cx="300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i="1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Speed brake?</a:t>
              </a:r>
              <a:endParaRPr/>
            </a:p>
          </p:txBody>
        </p:sp>
      </p:grpSp>
      <p:grpSp>
        <p:nvGrpSpPr>
          <p:cNvPr id="554" name="Google Shape;554;p39"/>
          <p:cNvGrpSpPr/>
          <p:nvPr/>
        </p:nvGrpSpPr>
        <p:grpSpPr>
          <a:xfrm>
            <a:off x="5847250" y="2681200"/>
            <a:ext cx="5865325" cy="3440000"/>
            <a:chOff x="5847250" y="2681200"/>
            <a:chExt cx="5865325" cy="3440000"/>
          </a:xfrm>
        </p:grpSpPr>
        <p:pic>
          <p:nvPicPr>
            <p:cNvPr id="555" name="Google Shape;555;p39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7250" y="2681200"/>
              <a:ext cx="5865325" cy="29139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556" name="Google Shape;556;p39"/>
            <p:cNvSpPr txBox="1"/>
            <p:nvPr/>
          </p:nvSpPr>
          <p:spPr>
            <a:xfrm>
              <a:off x="7279900" y="5705700"/>
              <a:ext cx="300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i="1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Spoiler? 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0"/>
          <p:cNvSpPr txBox="1">
            <a:spLocks noGrp="1"/>
          </p:cNvSpPr>
          <p:nvPr>
            <p:ph type="body" idx="1"/>
          </p:nvPr>
        </p:nvSpPr>
        <p:spPr>
          <a:xfrm>
            <a:off x="3568703" y="1697338"/>
            <a:ext cx="5286300" cy="40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a very complex system that links the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pilot </a:t>
            </a:r>
            <a:r>
              <a:rPr lang="en-GB"/>
              <a:t>to the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airflow</a:t>
            </a:r>
            <a:endParaRPr/>
          </a:p>
        </p:txBody>
      </p:sp>
      <p:sp>
        <p:nvSpPr>
          <p:cNvPr id="563" name="Google Shape;563;p40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564" name="Google Shape;564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196" y="3132894"/>
            <a:ext cx="495750" cy="4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196" y="2404544"/>
            <a:ext cx="495750" cy="4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196" y="1594028"/>
            <a:ext cx="495750" cy="4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0"/>
          <p:cNvSpPr txBox="1"/>
          <p:nvPr/>
        </p:nvSpPr>
        <p:spPr>
          <a:xfrm>
            <a:off x="2481378" y="5346375"/>
            <a:ext cx="80595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E8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Let’s use</a:t>
            </a:r>
            <a:r>
              <a:rPr lang="en-GB" sz="29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29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RDS 81346</a:t>
            </a:r>
            <a:r>
              <a:rPr lang="en-GB" sz="29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2900">
                <a:solidFill>
                  <a:srgbClr val="FE8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address this challenge!</a:t>
            </a:r>
            <a:endParaRPr sz="2900">
              <a:solidFill>
                <a:srgbClr val="FE8F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68" name="Google Shape;568;p4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16" y="5223112"/>
            <a:ext cx="870375" cy="87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452" y="310202"/>
            <a:ext cx="542100" cy="5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0"/>
          <p:cNvSpPr txBox="1"/>
          <p:nvPr/>
        </p:nvSpPr>
        <p:spPr>
          <a:xfrm>
            <a:off x="4213650" y="4574073"/>
            <a:ext cx="3764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need a </a:t>
            </a:r>
            <a:r>
              <a:rPr lang="en-GB" sz="19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model</a:t>
            </a:r>
            <a:endParaRPr sz="19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1" name="Google Shape;571;p40"/>
          <p:cNvSpPr/>
          <p:nvPr/>
        </p:nvSpPr>
        <p:spPr>
          <a:xfrm rot="5400000">
            <a:off x="5824950" y="3974578"/>
            <a:ext cx="542100" cy="36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2" name="Google Shape;572;p40"/>
          <p:cNvSpPr txBox="1">
            <a:spLocks noGrp="1"/>
          </p:cNvSpPr>
          <p:nvPr>
            <p:ph type="body" idx="1"/>
          </p:nvPr>
        </p:nvSpPr>
        <p:spPr>
          <a:xfrm>
            <a:off x="3574225" y="2503603"/>
            <a:ext cx="5631600" cy="40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can we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clarify </a:t>
            </a:r>
            <a:r>
              <a:rPr lang="en-GB"/>
              <a:t>and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explicit </a:t>
            </a:r>
            <a:r>
              <a:rPr lang="en-GB"/>
              <a:t>this complexity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unambiguously</a:t>
            </a:r>
            <a:r>
              <a:rPr lang="en-GB"/>
              <a:t>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0"/>
          <p:cNvSpPr txBox="1">
            <a:spLocks noGrp="1"/>
          </p:cNvSpPr>
          <p:nvPr>
            <p:ph type="body" idx="1"/>
          </p:nvPr>
        </p:nvSpPr>
        <p:spPr>
          <a:xfrm>
            <a:off x="3576423" y="3299180"/>
            <a:ext cx="5631600" cy="40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can we take into account its various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aspects</a:t>
            </a:r>
            <a:r>
              <a:rPr lang="en-GB"/>
              <a:t>?</a:t>
            </a:r>
            <a:endParaRPr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472400" y="388800"/>
            <a:ext cx="10421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What is a spoiler?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1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Full Reference Model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1" name="Google Shape;581;p41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582" name="Google Shape;582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75" y="1251175"/>
            <a:ext cx="8998523" cy="54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2"/>
          <p:cNvSpPr txBox="1">
            <a:spLocks noGrp="1"/>
          </p:cNvSpPr>
          <p:nvPr>
            <p:ph type="body" idx="1"/>
          </p:nvPr>
        </p:nvSpPr>
        <p:spPr>
          <a:xfrm>
            <a:off x="2572325" y="3066150"/>
            <a:ext cx="5565600" cy="13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DNV will demonstrate the </a:t>
            </a: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applicability of Part 20 for ships</a:t>
            </a: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Integration in the Reference Model as </a:t>
            </a: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transporter between facilities</a:t>
            </a: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9" name="Google Shape;589;p42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Collaboration across vehicle industrials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1" name="Google Shape;591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100" y="283950"/>
            <a:ext cx="594600" cy="5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46" y="2241967"/>
            <a:ext cx="3657201" cy="26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75" y="2241967"/>
            <a:ext cx="2095326" cy="27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3"/>
          <p:cNvSpPr txBox="1">
            <a:spLocks noGrp="1"/>
          </p:cNvSpPr>
          <p:nvPr>
            <p:ph type="body" idx="1"/>
          </p:nvPr>
        </p:nvSpPr>
        <p:spPr>
          <a:xfrm>
            <a:off x="4790578" y="2093791"/>
            <a:ext cx="63282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part 20 - Vehicles</a:t>
            </a:r>
            <a:r>
              <a:rPr lang="en-GB"/>
              <a:t> and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part 2 - Components </a:t>
            </a:r>
            <a:r>
              <a:rPr lang="en-GB"/>
              <a:t>with </a:t>
            </a:r>
            <a:r>
              <a:rPr lang="en-GB" i="1"/>
              <a:t>Product Aspect</a:t>
            </a:r>
            <a:endParaRPr i="1"/>
          </a:p>
        </p:txBody>
      </p:sp>
      <p:sp>
        <p:nvSpPr>
          <p:cNvPr id="600" name="Google Shape;600;p4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601" name="Google Shape;601;p43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Physical Aspect – Logical View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02" name="Google Shape;602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576" y="3332601"/>
            <a:ext cx="2140150" cy="2579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03" name="Google Shape;603;p4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53" y="1276780"/>
            <a:ext cx="1743550" cy="5284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604" name="Google Shape;604;p43"/>
          <p:cNvCxnSpPr/>
          <p:nvPr/>
        </p:nvCxnSpPr>
        <p:spPr>
          <a:xfrm>
            <a:off x="2554127" y="3502535"/>
            <a:ext cx="543600" cy="0"/>
          </a:xfrm>
          <a:prstGeom prst="straightConnector1">
            <a:avLst/>
          </a:prstGeom>
          <a:noFill/>
          <a:ln w="19050" cap="flat" cmpd="sng">
            <a:solidFill>
              <a:srgbClr val="FE8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05" name="Google Shape;605;p4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030" y="1978400"/>
            <a:ext cx="543599" cy="5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3"/>
          <p:cNvSpPr txBox="1">
            <a:spLocks noGrp="1"/>
          </p:cNvSpPr>
          <p:nvPr>
            <p:ph type="body" idx="1"/>
          </p:nvPr>
        </p:nvSpPr>
        <p:spPr>
          <a:xfrm>
            <a:off x="5654225" y="4075600"/>
            <a:ext cx="6328200" cy="23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Systems are directly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linked to RDS </a:t>
            </a:r>
            <a:r>
              <a:rPr lang="en-GB"/>
              <a:t>and its definitions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r>
              <a:rPr lang="en-GB" sz="1300">
                <a:solidFill>
                  <a:srgbClr val="3D85C6"/>
                </a:solidFill>
              </a:rPr>
              <a:t> – technical system designed to control fluid dynamics by modifying it by active means</a:t>
            </a:r>
            <a:endParaRPr sz="13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UPB</a:t>
            </a:r>
            <a:r>
              <a:rPr lang="en-GB" sz="1300">
                <a:solidFill>
                  <a:srgbClr val="3D85C6"/>
                </a:solidFill>
              </a:rPr>
              <a:t> – object holding other objects by non-static mechanical jointing </a:t>
            </a:r>
            <a:endParaRPr sz="13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ULN</a:t>
            </a:r>
            <a:r>
              <a:rPr lang="en-GB" sz="1300">
                <a:solidFill>
                  <a:srgbClr val="3D85C6"/>
                </a:solidFill>
              </a:rPr>
              <a:t> – object for structurally holding other objects in the form of a plane or curved surface withstanding tensile forces</a:t>
            </a:r>
            <a:endParaRPr sz="13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QNA </a:t>
            </a:r>
            <a:r>
              <a:rPr lang="en-GB" sz="1300">
                <a:solidFill>
                  <a:srgbClr val="3D85C6"/>
                </a:solidFill>
              </a:rPr>
              <a:t>– object for controlling the variation of flow of liquid in sealed enclosures</a:t>
            </a:r>
            <a:endParaRPr sz="13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MMA </a:t>
            </a:r>
            <a:r>
              <a:rPr lang="en-GB" sz="1300">
                <a:solidFill>
                  <a:srgbClr val="3D85C6"/>
                </a:solidFill>
              </a:rPr>
              <a:t>– object for providing mechanical movement or force powered by fluid displacement or pressure providing movement corresponding to a liquid volume</a:t>
            </a:r>
            <a:endParaRPr sz="1300">
              <a:solidFill>
                <a:srgbClr val="3D85C6"/>
              </a:solidFill>
            </a:endParaRPr>
          </a:p>
        </p:txBody>
      </p:sp>
      <p:pic>
        <p:nvPicPr>
          <p:cNvPr id="607" name="Google Shape;607;p4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46" y="3383131"/>
            <a:ext cx="2140157" cy="5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727" y="309447"/>
            <a:ext cx="543601" cy="5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3">
            <a:hlinkClick r:id="rId8"/>
          </p:cNvPr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3" descr="a line drawing of an arrow pointing to the left (Provided by Tenor)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4"/>
          <p:cNvSpPr txBox="1">
            <a:spLocks noGrp="1"/>
          </p:cNvSpPr>
          <p:nvPr>
            <p:ph type="body" idx="1"/>
          </p:nvPr>
        </p:nvSpPr>
        <p:spPr>
          <a:xfrm>
            <a:off x="4087450" y="1873650"/>
            <a:ext cx="7623900" cy="4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The logical physical view is linked to the </a:t>
            </a:r>
            <a:r>
              <a:rPr lang="en-GB" sz="1600" b="1">
                <a:latin typeface="Helvetica Neue"/>
                <a:ea typeface="Helvetica Neue"/>
                <a:cs typeface="Helvetica Neue"/>
                <a:sym typeface="Helvetica Neue"/>
              </a:rPr>
              <a:t>Bill of Materials </a:t>
            </a:r>
            <a:r>
              <a:rPr lang="en-GB" sz="1600"/>
              <a:t>that realizes it</a:t>
            </a:r>
            <a:endParaRPr sz="1600"/>
          </a:p>
        </p:txBody>
      </p:sp>
      <p:sp>
        <p:nvSpPr>
          <p:cNvPr id="617" name="Google Shape;617;p44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618" name="Google Shape;618;p44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Physical Aspect – BOM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19" name="Google Shape;619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50"/>
          <a:stretch/>
        </p:blipFill>
        <p:spPr>
          <a:xfrm>
            <a:off x="415950" y="1387175"/>
            <a:ext cx="2035000" cy="484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0" name="Google Shape;620;p4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25" y="334138"/>
            <a:ext cx="494225" cy="4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856" y="2839904"/>
            <a:ext cx="4232699" cy="18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4"/>
          <p:cNvSpPr txBox="1"/>
          <p:nvPr/>
        </p:nvSpPr>
        <p:spPr>
          <a:xfrm>
            <a:off x="3526800" y="5658900"/>
            <a:ext cx="8619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ULN</a:t>
            </a:r>
            <a:r>
              <a:rPr lang="en-GB" sz="13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object for structurally holding other objects in the form of a plane or curved surface withstanding tensile forces</a:t>
            </a:r>
            <a:endParaRPr sz="13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MMA </a:t>
            </a:r>
            <a:r>
              <a:rPr lang="en-GB" sz="13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object for providing mechanical movement or force powered by fluid displacement or pressure providing movement corresponding to a liquid volume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623" name="Google Shape;623;p44"/>
          <p:cNvSpPr txBox="1"/>
          <p:nvPr/>
        </p:nvSpPr>
        <p:spPr>
          <a:xfrm>
            <a:off x="5170856" y="4604754"/>
            <a:ext cx="207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 we assemble</a:t>
            </a:r>
            <a:endParaRPr/>
          </a:p>
        </p:txBody>
      </p:sp>
      <p:sp>
        <p:nvSpPr>
          <p:cNvPr id="624" name="Google Shape;624;p44"/>
          <p:cNvSpPr txBox="1"/>
          <p:nvPr/>
        </p:nvSpPr>
        <p:spPr>
          <a:xfrm>
            <a:off x="7330856" y="4604754"/>
            <a:ext cx="207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 we buy</a:t>
            </a:r>
            <a:endParaRPr/>
          </a:p>
        </p:txBody>
      </p:sp>
      <p:pic>
        <p:nvPicPr>
          <p:cNvPr id="625" name="Google Shape;625;p44"/>
          <p:cNvPicPr preferRelativeResize="0"/>
          <p:nvPr/>
        </p:nvPicPr>
        <p:blipFill>
          <a:blip r:embed="rId6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278" y="5756925"/>
            <a:ext cx="589050" cy="5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4">
            <a:hlinkClick r:id="rId7"/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4" descr="a line drawing of an arrow pointing to the left (Provided by Tenor)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5"/>
          <p:cNvSpPr txBox="1">
            <a:spLocks noGrp="1"/>
          </p:cNvSpPr>
          <p:nvPr>
            <p:ph type="body" idx="1"/>
          </p:nvPr>
        </p:nvSpPr>
        <p:spPr>
          <a:xfrm>
            <a:off x="4713775" y="3034232"/>
            <a:ext cx="76932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RDS provides a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common language</a:t>
            </a:r>
            <a:r>
              <a:rPr lang="en-GB"/>
              <a:t> for both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technical teams </a:t>
            </a:r>
            <a:r>
              <a:rPr lang="en-GB"/>
              <a:t>and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business owners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ensures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everyone agrees</a:t>
            </a:r>
            <a:r>
              <a:rPr lang="en-GB"/>
              <a:t> on the system's </a:t>
            </a: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capabilities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4" name="Google Shape;634;p4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635" name="Google Shape;635;p45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Functional Aspect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36" name="Google Shape;636;p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775" y="286725"/>
            <a:ext cx="589050" cy="5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51" y="1720228"/>
            <a:ext cx="2892050" cy="274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38" name="Google Shape;638;p45"/>
          <p:cNvSpPr txBox="1">
            <a:spLocks noGrp="1"/>
          </p:cNvSpPr>
          <p:nvPr>
            <p:ph type="body" idx="1"/>
          </p:nvPr>
        </p:nvSpPr>
        <p:spPr>
          <a:xfrm>
            <a:off x="4713782" y="2199266"/>
            <a:ext cx="6436800" cy="4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part 20 - Vehicles</a:t>
            </a:r>
            <a:r>
              <a:rPr lang="en-GB"/>
              <a:t> and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part 2 - Components </a:t>
            </a:r>
            <a:r>
              <a:rPr lang="en-GB"/>
              <a:t>with </a:t>
            </a:r>
            <a:r>
              <a:rPr lang="en-GB" i="1"/>
              <a:t>Functional Aspect</a:t>
            </a:r>
            <a:endParaRPr i="1"/>
          </a:p>
        </p:txBody>
      </p:sp>
      <p:pic>
        <p:nvPicPr>
          <p:cNvPr id="639" name="Google Shape;639;p4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90" y="2040566"/>
            <a:ext cx="543599" cy="5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905" y="3693024"/>
            <a:ext cx="543599" cy="5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901" y="2818874"/>
            <a:ext cx="543601" cy="5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027" y="309447"/>
            <a:ext cx="543601" cy="5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5"/>
          <p:cNvSpPr txBox="1"/>
          <p:nvPr/>
        </p:nvSpPr>
        <p:spPr>
          <a:xfrm>
            <a:off x="3235300" y="5133625"/>
            <a:ext cx="6505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3D85C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GB" sz="13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vehicle system designed to control angular orientation</a:t>
            </a:r>
            <a:endParaRPr sz="13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 </a:t>
            </a:r>
            <a:r>
              <a:rPr lang="en-GB" sz="13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technical system designed to control fluid dynamics by dividing it by active means</a:t>
            </a:r>
            <a:endParaRPr sz="13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r>
              <a:rPr lang="en-GB" sz="13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technical system designed to control fluid dynamics by modifying it by active means</a:t>
            </a:r>
            <a:endParaRPr sz="13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GB" sz="13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technical system designed to control fluid dynamics by merging it by active means</a:t>
            </a:r>
            <a:endParaRPr sz="13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44" name="Google Shape;644;p45"/>
          <p:cNvPicPr preferRelativeResize="0"/>
          <p:nvPr/>
        </p:nvPicPr>
        <p:blipFill>
          <a:blip r:embed="rId9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325" y="5542275"/>
            <a:ext cx="589050" cy="5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5">
            <a:hlinkClick r:id="rId10"/>
          </p:cNvPr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5" descr="a line drawing of an arrow pointing to the left (Provided by Tenor)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6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The reference model allows anyone to understand </a:t>
            </a:r>
            <a:r>
              <a:rPr lang="en-GB" sz="1700" b="1">
                <a:latin typeface="Helvetica Neue"/>
                <a:ea typeface="Helvetica Neue"/>
                <a:cs typeface="Helvetica Neue"/>
                <a:sym typeface="Helvetica Neue"/>
              </a:rPr>
              <a:t>which function is allocated to which product</a:t>
            </a:r>
            <a:endParaRPr sz="17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653" name="Google Shape;653;p46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654" name="Google Shape;654;p46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Functional ↔ Product Link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55" name="Google Shape;655;p46" title="Untitled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138" y="2177332"/>
            <a:ext cx="6815374" cy="3381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6" name="Google Shape;656;p4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75" y="291525"/>
            <a:ext cx="579450" cy="5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6"/>
          <p:cNvSpPr txBox="1"/>
          <p:nvPr/>
        </p:nvSpPr>
        <p:spPr>
          <a:xfrm>
            <a:off x="2679572" y="5630163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FUNCTIONAL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58" name="Google Shape;658;p46"/>
          <p:cNvSpPr txBox="1"/>
          <p:nvPr/>
        </p:nvSpPr>
        <p:spPr>
          <a:xfrm>
            <a:off x="6559147" y="5630163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PRODUCT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59" name="Google Shape;659;p46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6" descr="a line drawing of an arrow pointing to the left (Provided by Tenor)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7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667" name="Google Shape;667;p47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Location Aspect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68" name="Google Shape;668;p47" title="location-logical.gif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00" y="2251625"/>
            <a:ext cx="7435451" cy="3661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9" name="Google Shape;669;p4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103" y="235229"/>
            <a:ext cx="597600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47"/>
          <p:cNvSpPr txBox="1"/>
          <p:nvPr/>
        </p:nvSpPr>
        <p:spPr>
          <a:xfrm>
            <a:off x="2697525" y="5934733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LOCATION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1" name="Google Shape;671;p47"/>
          <p:cNvSpPr txBox="1"/>
          <p:nvPr/>
        </p:nvSpPr>
        <p:spPr>
          <a:xfrm>
            <a:off x="6577100" y="5934733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PRODUCT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2" name="Google Shape;672;p47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Using </a:t>
            </a:r>
            <a:r>
              <a:rPr lang="en-GB" sz="1700" b="1">
                <a:latin typeface="Helvetica Neue"/>
                <a:ea typeface="Helvetica Neue"/>
                <a:cs typeface="Helvetica Neue"/>
                <a:sym typeface="Helvetica Neue"/>
              </a:rPr>
              <a:t>spaces classification</a:t>
            </a:r>
            <a:r>
              <a:rPr lang="en-GB" sz="1700"/>
              <a:t>, it is also possible to link a </a:t>
            </a:r>
            <a:r>
              <a:rPr lang="en-GB" sz="1700" b="1">
                <a:latin typeface="Helvetica Neue"/>
                <a:ea typeface="Helvetica Neue"/>
                <a:cs typeface="Helvetica Neue"/>
                <a:sym typeface="Helvetica Neue"/>
              </a:rPr>
              <a:t>product </a:t>
            </a:r>
            <a:r>
              <a:rPr lang="en-GB" sz="1700"/>
              <a:t>to its </a:t>
            </a:r>
            <a:r>
              <a:rPr lang="en-GB" sz="1700" b="1">
                <a:latin typeface="Helvetica Neue"/>
                <a:ea typeface="Helvetica Neue"/>
                <a:cs typeface="Helvetica Neue"/>
                <a:sym typeface="Helvetica Neue"/>
              </a:rPr>
              <a:t>location</a:t>
            </a:r>
            <a:endParaRPr sz="1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3" name="Google Shape;673;p47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7" descr="a line drawing of an arrow pointing to the left (Provided by Tenor)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Content of this Presentation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9" name="Google Shape;399;p30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400" name="Google Shape;400;p30"/>
          <p:cNvPicPr preferRelativeResize="0"/>
          <p:nvPr/>
        </p:nvPicPr>
        <p:blipFill>
          <a:blip r:embed="rId3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50" y="2081938"/>
            <a:ext cx="3488724" cy="3488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30"/>
          <p:cNvGrpSpPr/>
          <p:nvPr/>
        </p:nvGrpSpPr>
        <p:grpSpPr>
          <a:xfrm>
            <a:off x="5612351" y="2718507"/>
            <a:ext cx="5364424" cy="568800"/>
            <a:chOff x="5612351" y="2718507"/>
            <a:chExt cx="5364424" cy="568800"/>
          </a:xfrm>
        </p:grpSpPr>
        <p:sp>
          <p:nvSpPr>
            <p:cNvPr id="402" name="Google Shape;402;p30"/>
            <p:cNvSpPr txBox="1"/>
            <p:nvPr/>
          </p:nvSpPr>
          <p:spPr>
            <a:xfrm>
              <a:off x="6211275" y="2718507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Draft of our</a:t>
              </a:r>
              <a:r>
                <a:rPr lang="en-GB" sz="15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WHY HOW WHAT </a:t>
              </a:r>
              <a:r>
                <a:rPr lang="en-GB" sz="15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communication kit</a:t>
              </a:r>
              <a:endParaRPr sz="15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03" name="Google Shape;403;p3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351" y="2749743"/>
              <a:ext cx="506324" cy="506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4" name="Google Shape;404;p30"/>
          <p:cNvGrpSpPr/>
          <p:nvPr/>
        </p:nvGrpSpPr>
        <p:grpSpPr>
          <a:xfrm>
            <a:off x="5519750" y="4265533"/>
            <a:ext cx="5457024" cy="691525"/>
            <a:chOff x="5519750" y="4265533"/>
            <a:chExt cx="5457024" cy="691525"/>
          </a:xfrm>
        </p:grpSpPr>
        <p:sp>
          <p:nvSpPr>
            <p:cNvPr id="405" name="Google Shape;405;p30"/>
            <p:cNvSpPr txBox="1"/>
            <p:nvPr/>
          </p:nvSpPr>
          <p:spPr>
            <a:xfrm>
              <a:off x="6211275" y="4326903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Next steps?</a:t>
              </a:r>
              <a:endParaRPr sz="15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06" name="Google Shape;406;p30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9750" y="4265533"/>
              <a:ext cx="691525" cy="691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p30"/>
          <p:cNvGrpSpPr/>
          <p:nvPr/>
        </p:nvGrpSpPr>
        <p:grpSpPr>
          <a:xfrm>
            <a:off x="5612360" y="3522705"/>
            <a:ext cx="5364414" cy="568800"/>
            <a:chOff x="5612360" y="3522705"/>
            <a:chExt cx="5364414" cy="568800"/>
          </a:xfrm>
        </p:grpSpPr>
        <p:sp>
          <p:nvSpPr>
            <p:cNvPr id="408" name="Google Shape;408;p30"/>
            <p:cNvSpPr txBox="1"/>
            <p:nvPr/>
          </p:nvSpPr>
          <p:spPr>
            <a:xfrm>
              <a:off x="6211275" y="3522705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First </a:t>
              </a:r>
              <a:r>
                <a:rPr lang="en-GB" sz="15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usecase </a:t>
              </a:r>
              <a:r>
                <a:rPr lang="en-GB" sz="15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overview </a:t>
              </a:r>
              <a:endParaRPr sz="15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09" name="Google Shape;409;p30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360" y="3553926"/>
              <a:ext cx="506324" cy="5063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8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because </a:t>
            </a:r>
            <a:r>
              <a:rPr lang="en-GB" b="1" i="1">
                <a:solidFill>
                  <a:srgbClr val="00A8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Inner spoiler 1 system</a:t>
            </a:r>
            <a:r>
              <a:rPr lang="en-GB"/>
              <a:t> is located in</a:t>
            </a:r>
            <a:r>
              <a:rPr lang="en-GB" b="1" i="1">
                <a:solidFill>
                  <a:srgbClr val="00A8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b="1" i="1">
                <a:solidFill>
                  <a:srgbClr val="CEAE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zone 571</a:t>
            </a:r>
            <a:r>
              <a:rPr lang="en-GB" b="1" i="1">
                <a:solidFill>
                  <a:srgbClr val="00A8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/>
              <a:t>(inner area) that it has</a:t>
            </a:r>
            <a:r>
              <a:rPr lang="en-GB" b="1" i="1">
                <a:solidFill>
                  <a:srgbClr val="00A8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b="1" i="1">
                <a:solidFill>
                  <a:srgbClr val="5CA7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effect fluid modification</a:t>
            </a:r>
            <a:r>
              <a:rPr lang="en-GB" b="1" i="1">
                <a:solidFill>
                  <a:srgbClr val="00A8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/>
              <a:t>capability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00A8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(while outer spoilers have medium effect…) </a:t>
            </a:r>
            <a:endParaRPr sz="1300" b="1" i="1">
              <a:solidFill>
                <a:srgbClr val="00A8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1" name="Google Shape;681;p48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682" name="Google Shape;682;p48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The Model Tells Stories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83" name="Google Shape;683;p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475" y="249825"/>
            <a:ext cx="662851" cy="66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038" y="2653069"/>
            <a:ext cx="9863917" cy="27288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85" name="Google Shape;685;p48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8" descr="a line drawing of an arrow pointing to the left (Provided by Tenor)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9"/>
          <p:cNvSpPr txBox="1">
            <a:spLocks noGrp="1"/>
          </p:cNvSpPr>
          <p:nvPr>
            <p:ph type="body" idx="1"/>
          </p:nvPr>
        </p:nvSpPr>
        <p:spPr>
          <a:xfrm>
            <a:off x="478800" y="2005750"/>
            <a:ext cx="11232000" cy="3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view conveys the fact that the </a:t>
            </a:r>
            <a:r>
              <a:rPr lang="en-GB" b="1">
                <a:solidFill>
                  <a:srgbClr val="0080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Roll </a:t>
            </a:r>
            <a:r>
              <a:rPr lang="en-GB"/>
              <a:t>process is realized by the functions of </a:t>
            </a:r>
            <a:r>
              <a:rPr lang="en-GB" b="1">
                <a:solidFill>
                  <a:srgbClr val="5CA7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medium effect fluid modification</a:t>
            </a:r>
            <a:endParaRPr b="1">
              <a:solidFill>
                <a:srgbClr val="5CA7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3" name="Google Shape;693;p49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694" name="Google Shape;694;p49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Link to the Processes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95" name="Google Shape;695;p4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50" y="2520035"/>
            <a:ext cx="6707112" cy="2372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6" name="Google Shape;696;p49"/>
          <p:cNvSpPr txBox="1"/>
          <p:nvPr/>
        </p:nvSpPr>
        <p:spPr>
          <a:xfrm>
            <a:off x="2742439" y="499399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PROCEDURAL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7" name="Google Shape;697;p49"/>
          <p:cNvSpPr txBox="1"/>
          <p:nvPr/>
        </p:nvSpPr>
        <p:spPr>
          <a:xfrm>
            <a:off x="6526614" y="499399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FUNCTIONAL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8" name="Google Shape;698;p49"/>
          <p:cNvSpPr txBox="1">
            <a:spLocks noGrp="1"/>
          </p:cNvSpPr>
          <p:nvPr>
            <p:ph type="body" idx="1"/>
          </p:nvPr>
        </p:nvSpPr>
        <p:spPr>
          <a:xfrm>
            <a:off x="5342498" y="1432724"/>
            <a:ext cx="2331900" cy="4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part 50 - Processes</a:t>
            </a:r>
            <a:endParaRPr i="1"/>
          </a:p>
        </p:txBody>
      </p:sp>
      <p:pic>
        <p:nvPicPr>
          <p:cNvPr id="699" name="Google Shape;699;p4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605" y="1274026"/>
            <a:ext cx="543599" cy="5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76" y="309441"/>
            <a:ext cx="543599" cy="5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9"/>
          <p:cNvSpPr txBox="1"/>
          <p:nvPr/>
        </p:nvSpPr>
        <p:spPr>
          <a:xfrm>
            <a:off x="3469601" y="5661075"/>
            <a:ext cx="650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lang="en-GB" sz="12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the act of moving an entity </a:t>
            </a:r>
            <a:endParaRPr sz="12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GAC </a:t>
            </a:r>
            <a:r>
              <a:rPr lang="en-GB" sz="12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task for changing position of an object in space by autonomous rotation around an axis</a:t>
            </a:r>
            <a:endParaRPr sz="12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KBC </a:t>
            </a:r>
            <a:r>
              <a:rPr lang="en-GB" sz="120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task for supervising equipment or procedures for modification by adjusting the input</a:t>
            </a:r>
            <a:endParaRPr sz="1200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02" name="Google Shape;702;p49"/>
          <p:cNvPicPr preferRelativeResize="0"/>
          <p:nvPr/>
        </p:nvPicPr>
        <p:blipFill>
          <a:blip r:embed="rId6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701" y="5736000"/>
            <a:ext cx="589050" cy="5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9">
            <a:hlinkClick r:id="rId7"/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9" descr="a line drawing of an arrow pointing to the left (Provided by Tenor)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0"/>
          <p:cNvSpPr txBox="1">
            <a:spLocks noGrp="1"/>
          </p:cNvSpPr>
          <p:nvPr>
            <p:ph type="body" idx="1"/>
          </p:nvPr>
        </p:nvSpPr>
        <p:spPr>
          <a:xfrm>
            <a:off x="478800" y="1339813"/>
            <a:ext cx="11232000" cy="458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80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distance transport</a:t>
            </a:r>
            <a:r>
              <a:rPr lang="en-GB"/>
              <a:t> can be realized by </a:t>
            </a:r>
            <a:r>
              <a:rPr lang="en-GB" b="1">
                <a:solidFill>
                  <a:srgbClr val="8B3E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 </a:t>
            </a:r>
            <a:r>
              <a:rPr lang="en-GB"/>
              <a:t>or</a:t>
            </a:r>
            <a:r>
              <a:rPr lang="en-GB" b="1">
                <a:solidFill>
                  <a:srgbClr val="8B3E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water transportation system</a:t>
            </a:r>
            <a:r>
              <a:rPr lang="en-GB"/>
              <a:t> functions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8B3E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 transportation system</a:t>
            </a:r>
            <a:r>
              <a:rPr lang="en-GB"/>
              <a:t> function is allocated to </a:t>
            </a:r>
            <a:r>
              <a:rPr lang="en-GB" b="1">
                <a:solidFill>
                  <a:srgbClr val="B87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Beluga fleet</a:t>
            </a:r>
            <a:r>
              <a:rPr lang="en-GB"/>
              <a:t> made of 6 </a:t>
            </a:r>
            <a:r>
              <a:rPr lang="en-GB" b="1">
                <a:solidFill>
                  <a:srgbClr val="0080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Beluga XL</a:t>
            </a:r>
            <a:endParaRPr b="1">
              <a:solidFill>
                <a:srgbClr val="0080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1" name="Google Shape;711;p50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712" name="Google Shape;712;p50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Manufacturing Story Example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13" name="Google Shape;713;p5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349" y="315925"/>
            <a:ext cx="530650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20" y="2673275"/>
            <a:ext cx="3933952" cy="2568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50"/>
          <p:cNvGrpSpPr/>
          <p:nvPr/>
        </p:nvGrpSpPr>
        <p:grpSpPr>
          <a:xfrm>
            <a:off x="656675" y="2032959"/>
            <a:ext cx="11102650" cy="4410994"/>
            <a:chOff x="656675" y="2032959"/>
            <a:chExt cx="11102650" cy="4410994"/>
          </a:xfrm>
        </p:grpSpPr>
        <p:pic>
          <p:nvPicPr>
            <p:cNvPr id="716" name="Google Shape;716;p50" title="manuf-story.gif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050" y="2032959"/>
              <a:ext cx="10411895" cy="392901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717" name="Google Shape;717;p50"/>
            <p:cNvSpPr txBox="1"/>
            <p:nvPr/>
          </p:nvSpPr>
          <p:spPr>
            <a:xfrm>
              <a:off x="656675" y="5997553"/>
              <a:ext cx="3000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7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PROCEDURAL</a:t>
              </a:r>
              <a:endParaRPr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8" name="Google Shape;718;p50"/>
            <p:cNvSpPr txBox="1"/>
            <p:nvPr/>
          </p:nvSpPr>
          <p:spPr>
            <a:xfrm>
              <a:off x="3387000" y="5997550"/>
              <a:ext cx="3000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7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FUNCTIONAL</a:t>
              </a:r>
              <a:endParaRPr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9" name="Google Shape;719;p50"/>
            <p:cNvSpPr txBox="1"/>
            <p:nvPr/>
          </p:nvSpPr>
          <p:spPr>
            <a:xfrm>
              <a:off x="6175200" y="5997553"/>
              <a:ext cx="3000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LOGICAL</a:t>
              </a:r>
              <a:endParaRPr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20" name="Google Shape;720;p50"/>
            <p:cNvSpPr txBox="1"/>
            <p:nvPr/>
          </p:nvSpPr>
          <p:spPr>
            <a:xfrm>
              <a:off x="8759325" y="5997553"/>
              <a:ext cx="3000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PHYSICAL</a:t>
              </a:r>
              <a:endParaRPr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721" name="Google Shape;721;p50">
            <a:hlinkClick r:id="rId6"/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5" y="87013"/>
            <a:ext cx="977450" cy="7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0" descr="a line drawing of an arrow pointing to the left (Provided by Tenor)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19929"/>
          <a:stretch/>
        </p:blipFill>
        <p:spPr>
          <a:xfrm>
            <a:off x="586925" y="457725"/>
            <a:ext cx="179875" cy="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1"/>
          <p:cNvSpPr txBox="1">
            <a:spLocks noGrp="1"/>
          </p:cNvSpPr>
          <p:nvPr>
            <p:ph type="body" idx="1"/>
          </p:nvPr>
        </p:nvSpPr>
        <p:spPr>
          <a:xfrm>
            <a:off x="4996575" y="4023525"/>
            <a:ext cx="6714300" cy="18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Properties defines the specific </a:t>
            </a: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characteristics </a:t>
            </a:r>
            <a:r>
              <a:rPr lang="en-GB" sz="1400"/>
              <a:t>or </a:t>
            </a: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attributes </a:t>
            </a:r>
            <a:r>
              <a:rPr lang="en-GB" sz="1400"/>
              <a:t>of an object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Properties are directly </a:t>
            </a: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anchored to a specific system</a:t>
            </a: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Properties provide a link between </a:t>
            </a:r>
            <a:r>
              <a:rPr lang="en-GB" sz="1400" b="1">
                <a:latin typeface="Helvetica Neue"/>
                <a:ea typeface="Helvetica Neue"/>
                <a:cs typeface="Helvetica Neue"/>
                <a:sym typeface="Helvetica Neue"/>
              </a:rPr>
              <a:t>data and knowledge</a:t>
            </a:r>
            <a:endParaRPr sz="1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9" name="Google Shape;729;p51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730" name="Google Shape;730;p51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 Assigning Properties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31" name="Google Shape;731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422" y="341950"/>
            <a:ext cx="478600" cy="4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91" y="1312136"/>
            <a:ext cx="2952750" cy="1800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3" name="Google Shape;73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291" y="3236596"/>
            <a:ext cx="2952750" cy="9033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4" name="Google Shape;734;p5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90" y="4272447"/>
            <a:ext cx="2952750" cy="20435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5" name="Google Shape;735;p51"/>
          <p:cNvSpPr txBox="1">
            <a:spLocks noGrp="1"/>
          </p:cNvSpPr>
          <p:nvPr>
            <p:ph type="body" idx="1"/>
          </p:nvPr>
        </p:nvSpPr>
        <p:spPr>
          <a:xfrm>
            <a:off x="4996574" y="2393861"/>
            <a:ext cx="6436800" cy="4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</a:t>
            </a:r>
            <a:r>
              <a:rPr lang="en-GB" b="1" i="1">
                <a:latin typeface="Helvetica Neue"/>
                <a:ea typeface="Helvetica Neue"/>
                <a:cs typeface="Helvetica Neue"/>
                <a:sym typeface="Helvetica Neue"/>
              </a:rPr>
              <a:t>part 8 - Properties</a:t>
            </a:r>
            <a:endParaRPr i="1"/>
          </a:p>
        </p:txBody>
      </p:sp>
      <p:pic>
        <p:nvPicPr>
          <p:cNvPr id="736" name="Google Shape;736;p5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82" y="2235161"/>
            <a:ext cx="543599" cy="5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77" y="4270386"/>
            <a:ext cx="543599" cy="5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2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52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2"/>
          <p:cNvSpPr/>
          <p:nvPr/>
        </p:nvSpPr>
        <p:spPr>
          <a:xfrm>
            <a:off x="3914825" y="2618545"/>
            <a:ext cx="3447600" cy="3909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52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46" name="Google Shape;746;p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7" name="Google Shape;747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cxnSp>
        <p:nvCxnSpPr>
          <p:cNvPr id="748" name="Google Shape;748;p52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9" name="Google Shape;749;p52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0" name="Google Shape;750;p52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 Overview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8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How? 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| Connect Different Softwares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7" name="Google Shape;757;p5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25</a:t>
            </a:fld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58" name="Google Shape;758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00" y="276050"/>
            <a:ext cx="573400" cy="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25" y="1260925"/>
            <a:ext cx="6256151" cy="53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4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26</a:t>
            </a:fld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66" name="Google Shape;766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25" y="1260925"/>
            <a:ext cx="6256151" cy="53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382" y="4880419"/>
            <a:ext cx="2471450" cy="1674538"/>
          </a:xfrm>
          <a:prstGeom prst="rect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50000"/>
              </a:srgbClr>
            </a:outerShdw>
          </a:effectLst>
        </p:spPr>
      </p:pic>
      <p:pic>
        <p:nvPicPr>
          <p:cNvPr id="768" name="Google Shape;768;p5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568" y="1197000"/>
            <a:ext cx="2471438" cy="1724951"/>
          </a:xfrm>
          <a:prstGeom prst="rect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50000"/>
              </a:srgbClr>
            </a:outerShdw>
          </a:effectLst>
        </p:spPr>
      </p:pic>
      <p:pic>
        <p:nvPicPr>
          <p:cNvPr id="769" name="Google Shape;769;p5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625" y="3138125"/>
            <a:ext cx="3329575" cy="1510825"/>
          </a:xfrm>
          <a:prstGeom prst="rect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50000"/>
              </a:srgbClr>
            </a:outerShdw>
          </a:effectLst>
        </p:spPr>
      </p:pic>
      <p:sp>
        <p:nvSpPr>
          <p:cNvPr id="770" name="Google Shape;770;p54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8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How? 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| Connect Different Softwares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71" name="Google Shape;771;p5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00" y="276050"/>
            <a:ext cx="573400" cy="5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27</a:t>
            </a:fld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8" name="Google Shape;778;p55"/>
          <p:cNvSpPr txBox="1"/>
          <p:nvPr/>
        </p:nvSpPr>
        <p:spPr>
          <a:xfrm>
            <a:off x="216676" y="5319610"/>
            <a:ext cx="4534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Some softwares </a:t>
            </a:r>
            <a:r>
              <a:rPr lang="en-GB" sz="17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natively</a:t>
            </a: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1700" i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speak </a:t>
            </a: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RDS…</a:t>
            </a:r>
            <a:endParaRPr sz="17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9" name="Google Shape;779;p55"/>
          <p:cNvSpPr txBox="1"/>
          <p:nvPr/>
        </p:nvSpPr>
        <p:spPr>
          <a:xfrm>
            <a:off x="5312375" y="5319610"/>
            <a:ext cx="6586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 Others only need a </a:t>
            </a:r>
            <a:r>
              <a:rPr lang="en-GB" sz="17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text attribute</a:t>
            </a: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17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that stores RDS code </a:t>
            </a: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</a:t>
            </a:r>
            <a:r>
              <a:rPr lang="en-GB" sz="1700" i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speak </a:t>
            </a: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it</a:t>
            </a:r>
            <a:endParaRPr sz="17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0" name="Google Shape;780;p55"/>
          <p:cNvSpPr txBox="1"/>
          <p:nvPr/>
        </p:nvSpPr>
        <p:spPr>
          <a:xfrm>
            <a:off x="3423158" y="1833751"/>
            <a:ext cx="534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How are softwares</a:t>
            </a:r>
            <a:r>
              <a:rPr lang="en-GB" sz="22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linked to the RDS</a:t>
            </a:r>
            <a:r>
              <a:rPr lang="en-GB" sz="2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2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81" name="Google Shape;781;p55"/>
          <p:cNvPicPr preferRelativeResize="0"/>
          <p:nvPr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926" y="2243840"/>
            <a:ext cx="704425" cy="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355" y="2591075"/>
            <a:ext cx="4947676" cy="26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55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How? 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| Speaking RDS is a Capability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84" name="Google Shape;784;p5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50" y="285500"/>
            <a:ext cx="573400" cy="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94" y="2591075"/>
            <a:ext cx="6186752" cy="26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56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56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56"/>
          <p:cNvSpPr/>
          <p:nvPr/>
        </p:nvSpPr>
        <p:spPr>
          <a:xfrm>
            <a:off x="3914825" y="3452025"/>
            <a:ext cx="3172500" cy="3909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56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94" name="Google Shape;794;p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5" name="Google Shape;795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cxnSp>
        <p:nvCxnSpPr>
          <p:cNvPr id="796" name="Google Shape;796;p56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7" name="Google Shape;797;p56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8" name="Google Shape;798;p56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 Overview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7"/>
          <p:cNvSpPr txBox="1">
            <a:spLocks noGrp="1"/>
          </p:cNvSpPr>
          <p:nvPr>
            <p:ph type="body" idx="1"/>
          </p:nvPr>
        </p:nvSpPr>
        <p:spPr>
          <a:xfrm>
            <a:off x="478800" y="1568960"/>
            <a:ext cx="112320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</a:rPr>
              <a:t>We invite </a:t>
            </a:r>
            <a:r>
              <a:rPr lang="en-GB" sz="1700">
                <a:solidFill>
                  <a:srgbClr val="FE8F00"/>
                </a:solidFill>
              </a:rPr>
              <a:t>software editors</a:t>
            </a:r>
            <a:r>
              <a:rPr lang="en-GB" sz="1700"/>
              <a:t> </a:t>
            </a:r>
            <a:r>
              <a:rPr lang="en-GB" sz="1700">
                <a:solidFill>
                  <a:schemeClr val="dk2"/>
                </a:solidFill>
              </a:rPr>
              <a:t>to join us in building an</a:t>
            </a:r>
            <a:r>
              <a:rPr lang="en-GB" sz="1700"/>
              <a:t> </a:t>
            </a:r>
            <a:r>
              <a:rPr lang="en-GB" sz="1700">
                <a:solidFill>
                  <a:srgbClr val="FE8F00"/>
                </a:solidFill>
              </a:rPr>
              <a:t>interoperable ecosystem</a:t>
            </a:r>
            <a:r>
              <a:rPr lang="en-GB" sz="1700"/>
              <a:t> </a:t>
            </a:r>
            <a:r>
              <a:rPr lang="en-GB" sz="1700">
                <a:solidFill>
                  <a:schemeClr val="dk2"/>
                </a:solidFill>
              </a:rPr>
              <a:t>powered by the </a:t>
            </a:r>
            <a:r>
              <a:rPr lang="en-GB" sz="1700">
                <a:solidFill>
                  <a:srgbClr val="FE8F00"/>
                </a:solidFill>
              </a:rPr>
              <a:t>RDS framework</a:t>
            </a:r>
            <a:r>
              <a:rPr lang="en-GB" sz="1700"/>
              <a:t>.</a:t>
            </a:r>
            <a:endParaRPr sz="1700"/>
          </a:p>
        </p:txBody>
      </p:sp>
      <p:sp>
        <p:nvSpPr>
          <p:cNvPr id="805" name="Google Shape;805;p57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806" name="Google Shape;806;p57"/>
          <p:cNvSpPr txBox="1">
            <a:spLocks noGrp="1"/>
          </p:cNvSpPr>
          <p:nvPr>
            <p:ph type="title"/>
          </p:nvPr>
        </p:nvSpPr>
        <p:spPr>
          <a:xfrm>
            <a:off x="878500" y="388800"/>
            <a:ext cx="108258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What?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 | Call to Software Editors     </a:t>
            </a:r>
            <a:endParaRPr sz="2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07" name="Google Shape;807;p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425" y="2347170"/>
            <a:ext cx="2958575" cy="29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57"/>
          <p:cNvSpPr txBox="1"/>
          <p:nvPr/>
        </p:nvSpPr>
        <p:spPr>
          <a:xfrm>
            <a:off x="2931600" y="5723004"/>
            <a:ext cx="572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Participate in the construction of </a:t>
            </a:r>
            <a:r>
              <a:rPr lang="en-GB" sz="1700">
                <a:solidFill>
                  <a:srgbClr val="FE8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RDS Enablers</a:t>
            </a:r>
            <a:endParaRPr sz="1700">
              <a:solidFill>
                <a:srgbClr val="FE8F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09" name="Google Shape;809;p5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246" y="298375"/>
            <a:ext cx="565750" cy="5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1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1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cxnSp>
        <p:nvCxnSpPr>
          <p:cNvPr id="419" name="Google Shape;419;p31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0" name="Google Shape;420;p31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1" name="Google Shape;421;p31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 Overview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8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816" name="Google Shape;816;p5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25" y="1260925"/>
            <a:ext cx="6256151" cy="53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58"/>
          <p:cNvSpPr/>
          <p:nvPr/>
        </p:nvSpPr>
        <p:spPr>
          <a:xfrm>
            <a:off x="4217780" y="2870291"/>
            <a:ext cx="2432100" cy="2103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18" name="Google Shape;818;p58"/>
          <p:cNvSpPr txBox="1">
            <a:spLocks noGrp="1"/>
          </p:cNvSpPr>
          <p:nvPr>
            <p:ph type="title"/>
          </p:nvPr>
        </p:nvSpPr>
        <p:spPr>
          <a:xfrm>
            <a:off x="878500" y="388800"/>
            <a:ext cx="108258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What?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 | Call to Software Editors     </a:t>
            </a:r>
            <a:endParaRPr sz="2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19" name="Google Shape;819;p5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246" y="298375"/>
            <a:ext cx="565750" cy="5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9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826" name="Google Shape;826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355" y="2591075"/>
            <a:ext cx="4947676" cy="26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94" y="2591075"/>
            <a:ext cx="6186752" cy="26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59"/>
          <p:cNvSpPr/>
          <p:nvPr/>
        </p:nvSpPr>
        <p:spPr>
          <a:xfrm>
            <a:off x="2333475" y="3516650"/>
            <a:ext cx="2300700" cy="77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9" name="Google Shape;829;p59"/>
          <p:cNvSpPr/>
          <p:nvPr/>
        </p:nvSpPr>
        <p:spPr>
          <a:xfrm>
            <a:off x="6517400" y="3501339"/>
            <a:ext cx="3287700" cy="1132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0" name="Google Shape;830;p59"/>
          <p:cNvSpPr txBox="1">
            <a:spLocks noGrp="1"/>
          </p:cNvSpPr>
          <p:nvPr>
            <p:ph type="title"/>
          </p:nvPr>
        </p:nvSpPr>
        <p:spPr>
          <a:xfrm>
            <a:off x="878500" y="388800"/>
            <a:ext cx="108258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What?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 | Call to Software Editors     </a:t>
            </a:r>
            <a:endParaRPr sz="2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31" name="Google Shape;831;p5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246" y="298375"/>
            <a:ext cx="565750" cy="5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59"/>
          <p:cNvSpPr txBox="1"/>
          <p:nvPr/>
        </p:nvSpPr>
        <p:spPr>
          <a:xfrm>
            <a:off x="6661250" y="4711350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Manual text entries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Assisted selection through AI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Google Shape;837;p60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60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0"/>
          <p:cNvSpPr/>
          <p:nvPr/>
        </p:nvSpPr>
        <p:spPr>
          <a:xfrm>
            <a:off x="3914825" y="4291662"/>
            <a:ext cx="3447600" cy="3909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60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41" name="Google Shape;841;p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2" name="Google Shape;842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cxnSp>
        <p:nvCxnSpPr>
          <p:cNvPr id="843" name="Google Shape;843;p60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4" name="Google Shape;844;p60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5" name="Google Shape;845;p60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 Overview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1"/>
          <p:cNvSpPr txBox="1">
            <a:spLocks noGrp="1"/>
          </p:cNvSpPr>
          <p:nvPr>
            <p:ph type="body" idx="1"/>
          </p:nvPr>
        </p:nvSpPr>
        <p:spPr>
          <a:xfrm>
            <a:off x="3796779" y="2540008"/>
            <a:ext cx="7927200" cy="34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RDS as an enabler of interoperability of knowledge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Status on Part 20 testing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Intermediate status on specification of missing RDS artefacts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Software – Expression of the need &amp; Call for editor collaboration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61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853" name="Google Shape;853;p61"/>
          <p:cNvSpPr txBox="1">
            <a:spLocks noGrp="1"/>
          </p:cNvSpPr>
          <p:nvPr>
            <p:ph type="title"/>
          </p:nvPr>
        </p:nvSpPr>
        <p:spPr>
          <a:xfrm>
            <a:off x="916300" y="388800"/>
            <a:ext cx="10788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What we will present end of Q1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54" name="Google Shape;854;p6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125" y="2451775"/>
            <a:ext cx="441626" cy="44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6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126" y="3111585"/>
            <a:ext cx="441626" cy="44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6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125" y="3782614"/>
            <a:ext cx="441626" cy="44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125" y="4461927"/>
            <a:ext cx="441626" cy="44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100" y="274675"/>
            <a:ext cx="569775" cy="5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2"/>
          <p:cNvSpPr txBox="1">
            <a:spLocks noGrp="1"/>
          </p:cNvSpPr>
          <p:nvPr>
            <p:ph type="body" idx="1"/>
          </p:nvPr>
        </p:nvSpPr>
        <p:spPr>
          <a:xfrm>
            <a:off x="3886247" y="2966527"/>
            <a:ext cx="6507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864" name="Google Shape;864;p62"/>
          <p:cNvSpPr txBox="1">
            <a:spLocks noGrp="1"/>
          </p:cNvSpPr>
          <p:nvPr>
            <p:ph type="body" idx="4294967295"/>
          </p:nvPr>
        </p:nvSpPr>
        <p:spPr>
          <a:xfrm>
            <a:off x="3886246" y="3688108"/>
            <a:ext cx="63630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lang="en-GB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document and all information contained herein is the sole property of </a:t>
            </a:r>
            <a:r>
              <a:rPr lang="en-GB" sz="1000">
                <a:solidFill>
                  <a:srgbClr val="FFFFFF"/>
                </a:solidFill>
              </a:rPr>
              <a:t>Airbus</a:t>
            </a:r>
            <a:r>
              <a:rPr lang="en-GB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No intellectual property rights are granted by the delivery of this document or the disclosure of its content. This document shall not be reproduced or disclosed to a third party without the expressed written consent of Airbus. This document and its content shall not be used for any purpose other than that for which it is supplied.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lang="en-GB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Airbus, its logo and product names are registered trademarks.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865" name="Google Shape;865;p62"/>
          <p:cNvSpPr txBox="1">
            <a:spLocks noGrp="1"/>
          </p:cNvSpPr>
          <p:nvPr>
            <p:ph type="ftr" idx="11"/>
          </p:nvPr>
        </p:nvSpPr>
        <p:spPr>
          <a:xfrm>
            <a:off x="3886246" y="3479728"/>
            <a:ext cx="7002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Airbus (</a:t>
            </a:r>
            <a:r>
              <a:rPr lang="en-GB" sz="800">
                <a:solidFill>
                  <a:schemeClr val="lt1"/>
                </a:solidFill>
              </a:rPr>
              <a:t>2026</a:t>
            </a:r>
            <a:r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/ </a:t>
            </a:r>
            <a:r>
              <a:rPr lang="en-GB" sz="800">
                <a:solidFill>
                  <a:schemeClr val="lt1"/>
                </a:solidFill>
              </a:rPr>
              <a:t>RDS4X – Let’s demonstrate the added value of ISO/IEC 81346 (RDS)  / 24-02-2026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2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2"/>
          <p:cNvSpPr/>
          <p:nvPr/>
        </p:nvSpPr>
        <p:spPr>
          <a:xfrm>
            <a:off x="3914825" y="2151759"/>
            <a:ext cx="3447600" cy="3909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430" name="Google Shape;430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cxnSp>
        <p:nvCxnSpPr>
          <p:cNvPr id="432" name="Google Shape;432;p32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433;p32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4" name="Google Shape;434;p32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</a:t>
            </a:r>
            <a:r>
              <a:rPr lang="en-GB" sz="17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Overview</a:t>
            </a:r>
            <a:endParaRPr sz="1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33"/>
          <p:cNvCxnSpPr/>
          <p:nvPr/>
        </p:nvCxnSpPr>
        <p:spPr>
          <a:xfrm>
            <a:off x="-28800" y="2035200"/>
            <a:ext cx="12278400" cy="0"/>
          </a:xfrm>
          <a:prstGeom prst="straightConnector1">
            <a:avLst/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3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441" name="Google Shape;441;p33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Why?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42" name="Google Shape;442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0" y="268560"/>
            <a:ext cx="568724" cy="568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33"/>
          <p:cNvGrpSpPr/>
          <p:nvPr/>
        </p:nvGrpSpPr>
        <p:grpSpPr>
          <a:xfrm>
            <a:off x="3183400" y="1749718"/>
            <a:ext cx="5584500" cy="4452977"/>
            <a:chOff x="3183400" y="1749718"/>
            <a:chExt cx="5584500" cy="4452977"/>
          </a:xfrm>
        </p:grpSpPr>
        <p:sp>
          <p:nvSpPr>
            <p:cNvPr id="444" name="Google Shape;444;p33"/>
            <p:cNvSpPr/>
            <p:nvPr/>
          </p:nvSpPr>
          <p:spPr>
            <a:xfrm>
              <a:off x="3183400" y="1926125"/>
              <a:ext cx="5584500" cy="216000"/>
            </a:xfrm>
            <a:prstGeom prst="chevron">
              <a:avLst>
                <a:gd name="adj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5" name="Google Shape;445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707" y="2881495"/>
              <a:ext cx="568724" cy="56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33"/>
            <p:cNvSpPr txBox="1"/>
            <p:nvPr/>
          </p:nvSpPr>
          <p:spPr>
            <a:xfrm>
              <a:off x="3453825" y="3375847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Increasing </a:t>
              </a:r>
              <a:r>
                <a:rPr lang="en-GB" sz="1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amount of data </a:t>
              </a: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is unmanageable</a:t>
              </a:r>
              <a:endParaRPr sz="1400">
                <a:solidFill>
                  <a:srgbClr val="99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47" name="Google Shape;447;p33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716" y="3985236"/>
              <a:ext cx="568724" cy="56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33"/>
            <p:cNvSpPr txBox="1"/>
            <p:nvPr/>
          </p:nvSpPr>
          <p:spPr>
            <a:xfrm>
              <a:off x="3453825" y="4504871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Lack of </a:t>
              </a:r>
              <a:r>
                <a:rPr lang="en-GB" sz="1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meaning </a:t>
              </a: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and </a:t>
              </a:r>
              <a:r>
                <a:rPr lang="en-GB" sz="1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context</a:t>
              </a:r>
              <a:endParaRPr sz="14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9" name="Google Shape;449;p33"/>
            <p:cNvSpPr txBox="1"/>
            <p:nvPr/>
          </p:nvSpPr>
          <p:spPr>
            <a:xfrm>
              <a:off x="3453825" y="5633895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Disparate </a:t>
              </a:r>
              <a:r>
                <a:rPr lang="en-GB" sz="1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softwares </a:t>
              </a: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and </a:t>
              </a:r>
              <a:r>
                <a:rPr lang="en-GB" sz="1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storage </a:t>
              </a:r>
              <a:r>
                <a:rPr lang="en-GB" sz="1400">
                  <a:solidFill>
                    <a:srgbClr val="99999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solutions create </a:t>
              </a:r>
              <a:r>
                <a:rPr lang="en-GB" sz="1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 silos</a:t>
              </a:r>
              <a:endParaRPr sz="14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50" name="Google Shape;450;p33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698" y="5139521"/>
              <a:ext cx="568724" cy="56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33"/>
            <p:cNvSpPr/>
            <p:nvPr/>
          </p:nvSpPr>
          <p:spPr>
            <a:xfrm>
              <a:off x="5001375" y="1749718"/>
              <a:ext cx="1983600" cy="5688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00000" algn="bl" rotWithShape="0">
                <a:srgbClr val="999999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2700">
                  <a:solidFill>
                    <a:srgbClr val="666666"/>
                  </a:solidFill>
                  <a:latin typeface="Oswald"/>
                  <a:ea typeface="Oswald"/>
                  <a:cs typeface="Oswald"/>
                  <a:sym typeface="Oswald"/>
                </a:rPr>
                <a:t>AS IS</a:t>
              </a:r>
              <a:endParaRPr sz="27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34"/>
          <p:cNvCxnSpPr/>
          <p:nvPr/>
        </p:nvCxnSpPr>
        <p:spPr>
          <a:xfrm>
            <a:off x="-28800" y="2035200"/>
            <a:ext cx="122208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Why?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59" name="Google Shape;459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0" y="268560"/>
            <a:ext cx="568724" cy="568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34"/>
          <p:cNvGrpSpPr/>
          <p:nvPr/>
        </p:nvGrpSpPr>
        <p:grpSpPr>
          <a:xfrm>
            <a:off x="3183400" y="1749562"/>
            <a:ext cx="5663700" cy="4452979"/>
            <a:chOff x="3183400" y="1749562"/>
            <a:chExt cx="5663700" cy="4452979"/>
          </a:xfrm>
        </p:grpSpPr>
        <p:sp>
          <p:nvSpPr>
            <p:cNvPr id="461" name="Google Shape;461;p34"/>
            <p:cNvSpPr/>
            <p:nvPr/>
          </p:nvSpPr>
          <p:spPr>
            <a:xfrm>
              <a:off x="3183400" y="1935575"/>
              <a:ext cx="5663700" cy="216000"/>
            </a:xfrm>
            <a:prstGeom prst="chevron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 txBox="1"/>
            <p:nvPr/>
          </p:nvSpPr>
          <p:spPr>
            <a:xfrm>
              <a:off x="3632424" y="3347807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Scalability </a:t>
              </a:r>
              <a:r>
                <a:rPr lang="en-GB">
                  <a:solidFill>
                    <a:schemeClr val="lt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of data management</a:t>
              </a:r>
              <a:endParaRPr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3" name="Google Shape;463;p34"/>
            <p:cNvSpPr txBox="1"/>
            <p:nvPr/>
          </p:nvSpPr>
          <p:spPr>
            <a:xfrm>
              <a:off x="3495950" y="4478350"/>
              <a:ext cx="5038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Explicit </a:t>
              </a:r>
              <a:r>
                <a:rPr lang="en-GB">
                  <a:solidFill>
                    <a:schemeClr val="lt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and </a:t>
              </a: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contextualized </a:t>
              </a:r>
              <a:r>
                <a:rPr lang="en-GB">
                  <a:solidFill>
                    <a:schemeClr val="lt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</a:t>
              </a: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endParaRPr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4" name="Google Shape;464;p34"/>
            <p:cNvSpPr txBox="1"/>
            <p:nvPr/>
          </p:nvSpPr>
          <p:spPr>
            <a:xfrm>
              <a:off x="3632424" y="5633741"/>
              <a:ext cx="4765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Reliability </a:t>
              </a:r>
              <a:r>
                <a:rPr lang="en-GB">
                  <a:solidFill>
                    <a:schemeClr val="lt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and </a:t>
              </a: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accessibility </a:t>
              </a:r>
              <a:r>
                <a:rPr lang="en-GB">
                  <a:solidFill>
                    <a:schemeClr val="lt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ensured by </a:t>
              </a:r>
              <a:r>
                <a:rPr lang="en-GB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 continuity</a:t>
              </a:r>
              <a:endParaRPr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65" name="Google Shape;465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812" y="2825111"/>
              <a:ext cx="568724" cy="56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34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824" y="3956873"/>
              <a:ext cx="568700" cy="56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4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813" y="5113463"/>
              <a:ext cx="568724" cy="56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34"/>
            <p:cNvSpPr/>
            <p:nvPr/>
          </p:nvSpPr>
          <p:spPr>
            <a:xfrm>
              <a:off x="5023374" y="1749562"/>
              <a:ext cx="1983600" cy="5688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00000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chemeClr val="lt2"/>
                  </a:solidFill>
                  <a:latin typeface="Oswald"/>
                  <a:ea typeface="Oswald"/>
                  <a:cs typeface="Oswald"/>
                  <a:sym typeface="Oswald"/>
                </a:rPr>
                <a:t>TO BE</a:t>
              </a:r>
              <a:endParaRPr sz="2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xfrm>
            <a:off x="472412" y="388800"/>
            <a:ext cx="112320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Why?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75" name="Google Shape;475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0" y="268560"/>
            <a:ext cx="568724" cy="56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5"/>
          <p:cNvSpPr txBox="1"/>
          <p:nvPr/>
        </p:nvSpPr>
        <p:spPr>
          <a:xfrm>
            <a:off x="3415550" y="1670812"/>
            <a:ext cx="534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believe in a  </a:t>
            </a:r>
            <a:r>
              <a:rPr lang="en-GB" sz="22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Common Language</a:t>
            </a:r>
            <a:r>
              <a:rPr lang="en-GB" sz="20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17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17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for…</a:t>
            </a:r>
            <a:endParaRPr sz="17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7" name="Google Shape;477;p35"/>
          <p:cNvSpPr txBox="1"/>
          <p:nvPr/>
        </p:nvSpPr>
        <p:spPr>
          <a:xfrm>
            <a:off x="1935300" y="5443950"/>
            <a:ext cx="832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To help us </a:t>
            </a:r>
            <a:r>
              <a:rPr lang="en-GB" sz="1700">
                <a:solidFill>
                  <a:srgbClr val="FF9900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design</a:t>
            </a:r>
            <a:r>
              <a:rPr lang="en-GB" sz="1700">
                <a:solidFill>
                  <a:schemeClr val="dk2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GB" sz="1700">
                <a:solidFill>
                  <a:srgbClr val="FF9900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build</a:t>
            </a:r>
            <a:r>
              <a:rPr lang="en-GB" sz="1700">
                <a:solidFill>
                  <a:schemeClr val="dk2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GB" sz="1700">
                <a:solidFill>
                  <a:srgbClr val="FF9900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operate</a:t>
            </a:r>
            <a:r>
              <a:rPr lang="en-GB" sz="1700">
                <a:solidFill>
                  <a:schemeClr val="dk2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, and maintain even the most </a:t>
            </a:r>
            <a:r>
              <a:rPr lang="en-GB" sz="1700">
                <a:solidFill>
                  <a:srgbClr val="FF9900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complex projects</a:t>
            </a:r>
            <a:endParaRPr sz="1700">
              <a:solidFill>
                <a:srgbClr val="FF99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78" name="Google Shape;478;p35"/>
          <p:cNvGrpSpPr/>
          <p:nvPr/>
        </p:nvGrpSpPr>
        <p:grpSpPr>
          <a:xfrm>
            <a:off x="2372950" y="2624107"/>
            <a:ext cx="2191200" cy="2143915"/>
            <a:chOff x="2372950" y="2624107"/>
            <a:chExt cx="2191200" cy="2143915"/>
          </a:xfrm>
        </p:grpSpPr>
        <p:sp>
          <p:nvSpPr>
            <p:cNvPr id="479" name="Google Shape;479;p35"/>
            <p:cNvSpPr/>
            <p:nvPr/>
          </p:nvSpPr>
          <p:spPr>
            <a:xfrm>
              <a:off x="2429350" y="3058322"/>
              <a:ext cx="2134800" cy="1709700"/>
            </a:xfrm>
            <a:prstGeom prst="roundRect">
              <a:avLst>
                <a:gd name="adj" fmla="val 10618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3780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Universal Understanding</a:t>
              </a:r>
              <a:endParaRPr sz="16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372950" y="3001922"/>
              <a:ext cx="2134800" cy="1709700"/>
            </a:xfrm>
            <a:prstGeom prst="roundRect">
              <a:avLst>
                <a:gd name="adj" fmla="val 10618"/>
              </a:avLst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3780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Universal Understanding</a:t>
              </a:r>
              <a:endParaRPr sz="16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038950" y="2624107"/>
              <a:ext cx="802800" cy="80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82" name="Google Shape;482;p35"/>
            <p:cNvPicPr preferRelativeResize="0"/>
            <p:nvPr/>
          </p:nvPicPr>
          <p:blipFill>
            <a:blip r:embed="rId4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1295" y="2802310"/>
              <a:ext cx="478110" cy="44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35"/>
            <p:cNvPicPr preferRelativeResize="0"/>
            <p:nvPr/>
          </p:nvPicPr>
          <p:blipFill>
            <a:blip r:embed="rId4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0495" y="2821485"/>
              <a:ext cx="478110" cy="44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4" name="Google Shape;484;p35"/>
          <p:cNvGrpSpPr/>
          <p:nvPr/>
        </p:nvGrpSpPr>
        <p:grpSpPr>
          <a:xfrm>
            <a:off x="7684250" y="2624107"/>
            <a:ext cx="2191200" cy="2143915"/>
            <a:chOff x="7684250" y="2624107"/>
            <a:chExt cx="2191200" cy="2143915"/>
          </a:xfrm>
        </p:grpSpPr>
        <p:sp>
          <p:nvSpPr>
            <p:cNvPr id="485" name="Google Shape;485;p35"/>
            <p:cNvSpPr/>
            <p:nvPr/>
          </p:nvSpPr>
          <p:spPr>
            <a:xfrm>
              <a:off x="7740650" y="3058322"/>
              <a:ext cx="2134800" cy="1709700"/>
            </a:xfrm>
            <a:prstGeom prst="roundRect">
              <a:avLst>
                <a:gd name="adj" fmla="val 10618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3780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Future-Proof Consistency</a:t>
              </a:r>
              <a:endParaRPr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7684250" y="3001922"/>
              <a:ext cx="2134800" cy="1709700"/>
            </a:xfrm>
            <a:prstGeom prst="roundRect">
              <a:avLst>
                <a:gd name="adj" fmla="val 10618"/>
              </a:avLst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3780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Future-Proof Consistency</a:t>
              </a:r>
              <a:endParaRPr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8350250" y="2624107"/>
              <a:ext cx="802800" cy="80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88" name="Google Shape;488;p35"/>
            <p:cNvPicPr preferRelativeResize="0"/>
            <p:nvPr/>
          </p:nvPicPr>
          <p:blipFill>
            <a:blip r:embed="rId5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4450" y="2718310"/>
              <a:ext cx="614400" cy="6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35"/>
            <p:cNvPicPr preferRelativeResize="0"/>
            <p:nvPr/>
          </p:nvPicPr>
          <p:blipFill>
            <a:blip r:embed="rId5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6339" y="2739543"/>
              <a:ext cx="614400" cy="6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35"/>
          <p:cNvGrpSpPr/>
          <p:nvPr/>
        </p:nvGrpSpPr>
        <p:grpSpPr>
          <a:xfrm>
            <a:off x="5028600" y="2624094"/>
            <a:ext cx="2191200" cy="2143919"/>
            <a:chOff x="5028600" y="2624094"/>
            <a:chExt cx="2191200" cy="2143919"/>
          </a:xfrm>
        </p:grpSpPr>
        <p:sp>
          <p:nvSpPr>
            <p:cNvPr id="491" name="Google Shape;491;p35"/>
            <p:cNvSpPr/>
            <p:nvPr/>
          </p:nvSpPr>
          <p:spPr>
            <a:xfrm>
              <a:off x="5085000" y="3058313"/>
              <a:ext cx="2134800" cy="1709700"/>
            </a:xfrm>
            <a:prstGeom prst="roundRect">
              <a:avLst>
                <a:gd name="adj" fmla="val 10618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3780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Seamless Interoperability</a:t>
              </a:r>
              <a:endParaRPr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5028600" y="3001913"/>
              <a:ext cx="2134800" cy="1709700"/>
            </a:xfrm>
            <a:prstGeom prst="roundRect">
              <a:avLst>
                <a:gd name="adj" fmla="val 10618"/>
              </a:avLst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3780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Seamless Interoperability</a:t>
              </a:r>
              <a:endParaRPr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5694600" y="2624094"/>
              <a:ext cx="802800" cy="80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94" name="Google Shape;494;p35"/>
            <p:cNvPicPr preferRelativeResize="0"/>
            <p:nvPr/>
          </p:nvPicPr>
          <p:blipFill>
            <a:blip r:embed="rId6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382" y="2801799"/>
              <a:ext cx="478100" cy="476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35"/>
            <p:cNvPicPr preferRelativeResize="0"/>
            <p:nvPr/>
          </p:nvPicPr>
          <p:blipFill>
            <a:blip r:embed="rId6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266" y="2819258"/>
              <a:ext cx="478100" cy="4762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6" name="Google Shape;496;p35"/>
          <p:cNvPicPr preferRelativeResize="0"/>
          <p:nvPr/>
        </p:nvPicPr>
        <p:blipFill>
          <a:blip r:embed="rId7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75" y="2096327"/>
            <a:ext cx="2393150" cy="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36" title="Gemini_Generated_Image_6mxdx66mxdx66mxd.png"/>
          <p:cNvPicPr preferRelativeResize="0"/>
          <p:nvPr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48"/>
          <a:stretch/>
        </p:blipFill>
        <p:spPr>
          <a:xfrm>
            <a:off x="1925" y="-7200"/>
            <a:ext cx="12192000" cy="68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6"/>
          <p:cNvSpPr/>
          <p:nvPr/>
        </p:nvSpPr>
        <p:spPr>
          <a:xfrm rot="5400000">
            <a:off x="2527925" y="1379700"/>
            <a:ext cx="6872400" cy="4098600"/>
          </a:xfrm>
          <a:prstGeom prst="rect">
            <a:avLst/>
          </a:prstGeom>
          <a:gradFill>
            <a:gsLst>
              <a:gs pos="0">
                <a:srgbClr val="001539">
                  <a:alpha val="89019"/>
                </a:srgbClr>
              </a:gs>
              <a:gs pos="100000">
                <a:srgbClr val="001539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3914825" y="2589970"/>
            <a:ext cx="3447600" cy="3909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6"/>
          <p:cNvSpPr/>
          <p:nvPr/>
        </p:nvSpPr>
        <p:spPr>
          <a:xfrm>
            <a:off x="1933" y="-3133"/>
            <a:ext cx="3912900" cy="6858000"/>
          </a:xfrm>
          <a:prstGeom prst="rect">
            <a:avLst/>
          </a:prstGeom>
          <a:solidFill>
            <a:srgbClr val="0020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05" name="Google Shape;505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cxnSp>
        <p:nvCxnSpPr>
          <p:cNvPr id="507" name="Google Shape;507;p36"/>
          <p:cNvCxnSpPr/>
          <p:nvPr/>
        </p:nvCxnSpPr>
        <p:spPr>
          <a:xfrm rot="10800000">
            <a:off x="-4313" y="3568013"/>
            <a:ext cx="2025300" cy="0"/>
          </a:xfrm>
          <a:prstGeom prst="straightConnector1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" name="Google Shape;508;p36"/>
          <p:cNvCxnSpPr/>
          <p:nvPr/>
        </p:nvCxnSpPr>
        <p:spPr>
          <a:xfrm rot="10800000">
            <a:off x="1319587" y="3597114"/>
            <a:ext cx="701400" cy="0"/>
          </a:xfrm>
          <a:prstGeom prst="straightConnector1">
            <a:avLst/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9" name="Google Shape;509;p36"/>
          <p:cNvSpPr txBox="1">
            <a:spLocks noGrp="1"/>
          </p:cNvSpPr>
          <p:nvPr>
            <p:ph type="body" idx="1"/>
          </p:nvPr>
        </p:nvSpPr>
        <p:spPr>
          <a:xfrm>
            <a:off x="4451700" y="1605860"/>
            <a:ext cx="7740300" cy="420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Kit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Usecase Overview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What?</a:t>
            </a:r>
            <a:endParaRPr sz="2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37"/>
          <p:cNvPicPr preferRelativeResize="0"/>
          <p:nvPr/>
        </p:nvPicPr>
        <p:blipFill>
          <a:blip r:embed="rId3" cstate="email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54" y="1192212"/>
            <a:ext cx="5479743" cy="5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7"/>
          <p:cNvSpPr txBox="1">
            <a:spLocks noGrp="1"/>
          </p:cNvSpPr>
          <p:nvPr>
            <p:ph type="title"/>
          </p:nvPr>
        </p:nvSpPr>
        <p:spPr>
          <a:xfrm>
            <a:off x="1464175" y="388800"/>
            <a:ext cx="92484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How?</a:t>
            </a: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 | The Reference Model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7" name="Google Shape;517;p37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9</a:t>
            </a:fld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18" name="Google Shape;518;p3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163" y="294550"/>
            <a:ext cx="573400" cy="5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37"/>
          <p:cNvGrpSpPr/>
          <p:nvPr/>
        </p:nvGrpSpPr>
        <p:grpSpPr>
          <a:xfrm>
            <a:off x="356883" y="3670823"/>
            <a:ext cx="5345700" cy="492600"/>
            <a:chOff x="395283" y="3459623"/>
            <a:chExt cx="5345700" cy="492600"/>
          </a:xfrm>
        </p:grpSpPr>
        <p:sp>
          <p:nvSpPr>
            <p:cNvPr id="520" name="Google Shape;520;p37"/>
            <p:cNvSpPr txBox="1"/>
            <p:nvPr/>
          </p:nvSpPr>
          <p:spPr>
            <a:xfrm>
              <a:off x="395283" y="3459623"/>
              <a:ext cx="534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Introduction of a </a:t>
              </a:r>
              <a:r>
                <a:rPr lang="en-GB" sz="20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Reference Model</a:t>
              </a:r>
              <a:r>
                <a:rPr lang="en-GB" sz="1800">
                  <a:solidFill>
                    <a:schemeClr val="dk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that…</a:t>
              </a:r>
              <a:endParaRPr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21" name="Google Shape;521;p37"/>
            <p:cNvPicPr preferRelativeResize="0"/>
            <p:nvPr/>
          </p:nvPicPr>
          <p:blipFill>
            <a:blip r:embed="rId5" cstate="email"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2489" y="3850365"/>
              <a:ext cx="1926725" cy="32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" name="Google Shape;522;p37"/>
          <p:cNvGrpSpPr/>
          <p:nvPr/>
        </p:nvGrpSpPr>
        <p:grpSpPr>
          <a:xfrm>
            <a:off x="6128717" y="3876561"/>
            <a:ext cx="5326800" cy="1181522"/>
            <a:chOff x="6128717" y="3206961"/>
            <a:chExt cx="5326800" cy="1181522"/>
          </a:xfrm>
        </p:grpSpPr>
        <p:sp>
          <p:nvSpPr>
            <p:cNvPr id="523" name="Google Shape;523;p37"/>
            <p:cNvSpPr txBox="1"/>
            <p:nvPr/>
          </p:nvSpPr>
          <p:spPr>
            <a:xfrm>
              <a:off x="6128717" y="3972983"/>
              <a:ext cx="5326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Acts as the </a:t>
              </a:r>
              <a:r>
                <a:rPr lang="en-GB" sz="1500">
                  <a:solidFill>
                    <a:srgbClr val="FE8F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semantic bridge</a:t>
              </a:r>
              <a:r>
                <a:rPr lang="en-GB" sz="15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that aligns different </a:t>
              </a:r>
              <a:r>
                <a:rPr lang="en-GB" sz="15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softwares</a:t>
              </a:r>
              <a:endParaRPr sz="1500">
                <a:solidFill>
                  <a:srgbClr val="FF99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24" name="Google Shape;524;p37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9155" y="3206961"/>
              <a:ext cx="766025" cy="766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5" name="Google Shape;525;p37"/>
          <p:cNvGrpSpPr/>
          <p:nvPr/>
        </p:nvGrpSpPr>
        <p:grpSpPr>
          <a:xfrm>
            <a:off x="6350167" y="2350764"/>
            <a:ext cx="4884000" cy="1442513"/>
            <a:chOff x="6350167" y="1681164"/>
            <a:chExt cx="4884000" cy="1442513"/>
          </a:xfrm>
        </p:grpSpPr>
        <p:sp>
          <p:nvSpPr>
            <p:cNvPr id="526" name="Google Shape;526;p37"/>
            <p:cNvSpPr txBox="1"/>
            <p:nvPr/>
          </p:nvSpPr>
          <p:spPr>
            <a:xfrm>
              <a:off x="6350167" y="2447177"/>
              <a:ext cx="4884000" cy="6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Provides the </a:t>
              </a:r>
              <a:r>
                <a:rPr lang="en-GB" sz="1500">
                  <a:solidFill>
                    <a:srgbClr val="FE8F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essential structure</a:t>
              </a:r>
              <a:r>
                <a:rPr lang="en-GB" sz="15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for data, ensuring information is born </a:t>
              </a:r>
              <a:r>
                <a:rPr lang="en-GB" sz="1500">
                  <a:solidFill>
                    <a:srgbClr val="FE8F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"intelligent"</a:t>
              </a:r>
              <a:r>
                <a:rPr lang="en-GB" sz="15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and </a:t>
              </a:r>
              <a:r>
                <a:rPr lang="en-GB" sz="1500">
                  <a:solidFill>
                    <a:srgbClr val="FE8F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contextualized</a:t>
              </a:r>
              <a:endParaRPr sz="1200" i="1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27" name="Google Shape;527;p37"/>
            <p:cNvPicPr preferRelativeResize="0"/>
            <p:nvPr/>
          </p:nvPicPr>
          <p:blipFill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9105" y="1681164"/>
              <a:ext cx="766025" cy="766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ber_AB PPT Advanced Template">
  <a:themeElements>
    <a:clrScheme name="Airbus Colours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859199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1166</Words>
  <Application>Microsoft Office PowerPoint</Application>
  <PresentationFormat>Grand écran</PresentationFormat>
  <Paragraphs>259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Calibri</vt:lpstr>
      <vt:lpstr>Helvetica Neue Light</vt:lpstr>
      <vt:lpstr>Helvetica Neue</vt:lpstr>
      <vt:lpstr>Oswald</vt:lpstr>
      <vt:lpstr>Arial</vt:lpstr>
      <vt:lpstr>Amber_AB PPT Advanced Template</vt:lpstr>
      <vt:lpstr>RDS4X</vt:lpstr>
      <vt:lpstr>Content of this Presentation</vt:lpstr>
      <vt:lpstr>Agenda</vt:lpstr>
      <vt:lpstr>Agenda</vt:lpstr>
      <vt:lpstr>Why?</vt:lpstr>
      <vt:lpstr>Why?</vt:lpstr>
      <vt:lpstr>Why?</vt:lpstr>
      <vt:lpstr>Agenda</vt:lpstr>
      <vt:lpstr>How? | The Reference Model</vt:lpstr>
      <vt:lpstr>Agenda</vt:lpstr>
      <vt:lpstr>What is a spoiler?</vt:lpstr>
      <vt:lpstr>What is a spoiler?</vt:lpstr>
      <vt:lpstr>Full Reference Model</vt:lpstr>
      <vt:lpstr>Collaboration across vehicle industrials</vt:lpstr>
      <vt:lpstr>Physical Aspect – Logical View</vt:lpstr>
      <vt:lpstr>Physical Aspect – BOM</vt:lpstr>
      <vt:lpstr>Functional Aspect</vt:lpstr>
      <vt:lpstr>Functional ↔ Product Link</vt:lpstr>
      <vt:lpstr>Location Aspect</vt:lpstr>
      <vt:lpstr>The Model Tells Stories</vt:lpstr>
      <vt:lpstr>Link to the Processes</vt:lpstr>
      <vt:lpstr>Manufacturing Story Example</vt:lpstr>
      <vt:lpstr> Assigning Properties</vt:lpstr>
      <vt:lpstr>Agenda</vt:lpstr>
      <vt:lpstr>How? | Connect Different Softwares </vt:lpstr>
      <vt:lpstr>How? | Connect Different Softwares </vt:lpstr>
      <vt:lpstr>How? | Speaking RDS is a Capability</vt:lpstr>
      <vt:lpstr>Agenda</vt:lpstr>
      <vt:lpstr>What? | Call to Software Editors     </vt:lpstr>
      <vt:lpstr>What? | Call to Software Editors     </vt:lpstr>
      <vt:lpstr>What? | Call to Software Editors     </vt:lpstr>
      <vt:lpstr>Agenda</vt:lpstr>
      <vt:lpstr>What we will present end of Q1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Yann CHAPELLE</dc:creator>
  <cp:lastModifiedBy>Yann CHAPELLE</cp:lastModifiedBy>
  <cp:revision>2</cp:revision>
  <dcterms:modified xsi:type="dcterms:W3CDTF">2026-02-26T09:42:10Z</dcterms:modified>
</cp:coreProperties>
</file>