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0" r:id="rId4"/>
  </p:sldMasterIdLst>
  <p:notesMasterIdLst>
    <p:notesMasterId r:id="rId13"/>
  </p:notesMasterIdLst>
  <p:sldIdLst>
    <p:sldId id="256" r:id="rId5"/>
    <p:sldId id="273" r:id="rId6"/>
    <p:sldId id="257" r:id="rId7"/>
    <p:sldId id="275" r:id="rId8"/>
    <p:sldId id="266" r:id="rId9"/>
    <p:sldId id="265" r:id="rId10"/>
    <p:sldId id="271" r:id="rId11"/>
    <p:sldId id="277" r:id="rId12"/>
  </p:sldIdLst>
  <p:sldSz cx="12192000" cy="6858000"/>
  <p:notesSz cx="6810375" cy="9942513"/>
  <p:defaultTextStyle>
    <a:defPPr>
      <a:defRPr lang="en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D91667-8FF8-4CB9-8D44-4DDAA90F8B03}" v="8" dt="2026-09-02T07:01:13.1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notesView">
  <p:normalViewPr>
    <p:restoredLeft sz="19966" autoAdjust="0"/>
    <p:restoredTop sz="49324" autoAdjust="0"/>
  </p:normalViewPr>
  <p:slideViewPr>
    <p:cSldViewPr snapToGrid="0">
      <p:cViewPr varScale="1">
        <p:scale>
          <a:sx n="78" d="100"/>
          <a:sy n="78" d="100"/>
        </p:scale>
        <p:origin x="311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11" d="100"/>
          <a:sy n="111" d="100"/>
        </p:scale>
        <p:origin x="5256" y="108"/>
      </p:cViewPr>
      <p:guideLst>
        <p:guide orient="horz" pos="3132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nut Bjarne Askim" userId="1842f5a8-2f84-4ccf-bbbb-ab9d6f350399" providerId="ADAL" clId="{949688DE-9685-48D4-B037-5BDFDAF28ED2}"/>
    <pc:docChg chg="modSld modNotesMaster">
      <pc:chgData name="Knut Bjarne Askim" userId="1842f5a8-2f84-4ccf-bbbb-ab9d6f350399" providerId="ADAL" clId="{949688DE-9685-48D4-B037-5BDFDAF28ED2}" dt="2026-09-02T07:01:13.147" v="8"/>
      <pc:docMkLst>
        <pc:docMk/>
      </pc:docMkLst>
      <pc:sldChg chg="modAnim">
        <pc:chgData name="Knut Bjarne Askim" userId="1842f5a8-2f84-4ccf-bbbb-ab9d6f350399" providerId="ADAL" clId="{949688DE-9685-48D4-B037-5BDFDAF28ED2}" dt="2026-09-01T09:51:55.969" v="0"/>
        <pc:sldMkLst>
          <pc:docMk/>
          <pc:sldMk cId="3463889723" sldId="257"/>
        </pc:sldMkLst>
      </pc:sldChg>
      <pc:sldChg chg="modAnim">
        <pc:chgData name="Knut Bjarne Askim" userId="1842f5a8-2f84-4ccf-bbbb-ab9d6f350399" providerId="ADAL" clId="{949688DE-9685-48D4-B037-5BDFDAF28ED2}" dt="2026-09-01T09:52:17.907" v="3"/>
        <pc:sldMkLst>
          <pc:docMk/>
          <pc:sldMk cId="1658590393" sldId="266"/>
        </pc:sldMkLst>
      </pc:sldChg>
      <pc:sldChg chg="addSp modSp">
        <pc:chgData name="Knut Bjarne Askim" userId="1842f5a8-2f84-4ccf-bbbb-ab9d6f350399" providerId="ADAL" clId="{949688DE-9685-48D4-B037-5BDFDAF28ED2}" dt="2026-09-01T09:54:04.845" v="5" actId="767"/>
        <pc:sldMkLst>
          <pc:docMk/>
          <pc:sldMk cId="3088161405" sldId="273"/>
        </pc:sldMkLst>
        <pc:spChg chg="add mod">
          <ac:chgData name="Knut Bjarne Askim" userId="1842f5a8-2f84-4ccf-bbbb-ab9d6f350399" providerId="ADAL" clId="{949688DE-9685-48D4-B037-5BDFDAF28ED2}" dt="2026-09-01T09:54:04.845" v="5" actId="767"/>
          <ac:spMkLst>
            <pc:docMk/>
            <pc:sldMk cId="3088161405" sldId="273"/>
            <ac:spMk id="4" creationId="{3BE86943-45A8-299B-FD1D-193A94B57C8B}"/>
          </ac:spMkLst>
        </pc:spChg>
        <pc:picChg chg="add">
          <ac:chgData name="Knut Bjarne Askim" userId="1842f5a8-2f84-4ccf-bbbb-ab9d6f350399" providerId="ADAL" clId="{949688DE-9685-48D4-B037-5BDFDAF28ED2}" dt="2026-09-01T09:53:19.271" v="4"/>
          <ac:picMkLst>
            <pc:docMk/>
            <pc:sldMk cId="3088161405" sldId="273"/>
            <ac:picMk id="2" creationId="{FB6C9835-E8DE-9EC0-871B-8D9908D68E45}"/>
          </ac:picMkLst>
        </pc:picChg>
      </pc:sldChg>
      <pc:sldChg chg="modAnim">
        <pc:chgData name="Knut Bjarne Askim" userId="1842f5a8-2f84-4ccf-bbbb-ab9d6f350399" providerId="ADAL" clId="{949688DE-9685-48D4-B037-5BDFDAF28ED2}" dt="2026-09-01T09:52:03.652" v="1"/>
        <pc:sldMkLst>
          <pc:docMk/>
          <pc:sldMk cId="1004700250" sldId="27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51163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7636" y="1"/>
            <a:ext cx="2951163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CD2A93-008A-7046-927D-E380F67CC98C}" type="datetimeFigureOut">
              <a:rPr lang="nb-NO" smtClean="0"/>
              <a:t>02.09.2026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58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84834"/>
            <a:ext cx="5448300" cy="391486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163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7636" y="9443662"/>
            <a:ext cx="2951163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33627-EC28-614D-84F2-686C50CB57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8453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32" userDrawn="1">
          <p15:clr>
            <a:srgbClr val="F26B43"/>
          </p15:clr>
        </p15:guide>
        <p15:guide id="2" pos="2145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Opening frame (you speak):</a:t>
            </a:r>
          </a:p>
          <a:p>
            <a:r>
              <a:rPr lang="en-US" dirty="0"/>
              <a:t>Welcome Petri Reiman, Test Specialist and Test Team Manager at Satel. 5-10 minutes, conversational.</a:t>
            </a:r>
          </a:p>
          <a:p>
            <a:endParaRPr lang="en-US" dirty="0"/>
          </a:p>
          <a:p>
            <a:r>
              <a:rPr lang="en-US" dirty="0"/>
              <a:t>Set-up line: Satel is a Finnish radio technology company whose products keep mission-critical networks running - and behind that sits a test data story a lot of you will </a:t>
            </a:r>
            <a:r>
              <a:rPr lang="en-US" dirty="0" err="1"/>
              <a:t>recognise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3627-EC28-614D-84F2-686C50CB57BA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07667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Cold open - play the video, then come in cold.</a:t>
            </a:r>
          </a:p>
          <a:p>
            <a:endParaRPr lang="en-US" dirty="0"/>
          </a:p>
          <a:p>
            <a:r>
              <a:rPr lang="en-US" dirty="0"/>
              <a:t>Q1: Petri, for anyone who has never heard of Satel - what do your radios actually keep running out there?</a:t>
            </a:r>
          </a:p>
          <a:p>
            <a:r>
              <a:rPr lang="en-US" dirty="0"/>
              <a:t>Q2: How big is the test operation behind that?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3627-EC28-614D-84F2-686C50CB57BA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710880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Q3: You've been designing and building in Finland since 1986. What does that mean for how you test?</a:t>
            </a:r>
          </a:p>
          <a:p>
            <a:r>
              <a:rPr lang="en-US" dirty="0"/>
              <a:t>Q4: You support both R&amp;D and production - how different are those two worlds for your team?</a:t>
            </a:r>
          </a:p>
          <a:p>
            <a:endParaRPr lang="en-US" dirty="0"/>
          </a:p>
          <a:p>
            <a:r>
              <a:rPr lang="en-US" dirty="0"/>
              <a:t>Backup facts: Salo, Finland; ~51-200 employees; SCADA and utilities, GNSS, machine connectivity, transport, environmental monitoring; acquired by Topcon in 2023.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3627-EC28-614D-84F2-686C50CB57BA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79444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Q5: Before WATS, what did test data management actually look like day to day?</a:t>
            </a:r>
          </a:p>
          <a:p>
            <a:r>
              <a:rPr lang="en-US" dirty="0"/>
              <a:t>Q6: What broke first - the maintenance, the scaling, or the speed?</a:t>
            </a:r>
          </a:p>
          <a:p>
            <a:r>
              <a:rPr lang="en-US" dirty="0"/>
              <a:t>Q7: What finally made you say: we need something else?</a:t>
            </a:r>
          </a:p>
          <a:p>
            <a:r>
              <a:rPr lang="en-US" dirty="0"/>
              <a:t>Listen for: every test or product change meant updating the in-house SQL tools.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3627-EC28-614D-84F2-686C50CB57BA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96859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Q8: If you compare the two ways of working - what is the single biggest difference?</a:t>
            </a:r>
          </a:p>
          <a:p>
            <a:r>
              <a:rPr lang="en-US" dirty="0"/>
              <a:t>Q9: What could you not do before that you do routinely now?</a:t>
            </a:r>
          </a:p>
          <a:p>
            <a:endParaRPr lang="en-US" dirty="0"/>
          </a:p>
          <a:p>
            <a:r>
              <a:rPr lang="en-US" dirty="0"/>
              <a:t>Let Petri fill the right-hand column himself; don't read it out.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3627-EC28-614D-84F2-686C50CB57BA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634059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Q10: You heard about WATS through Etteplan and started with one single test station in 2016. Why start that small?</a:t>
            </a:r>
          </a:p>
          <a:p>
            <a:r>
              <a:rPr lang="en-US"/>
              <a:t>Q11: What convinced you to expand across nearly all your test systems?</a:t>
            </a:r>
          </a:p>
          <a:p>
            <a:r>
              <a:rPr lang="en-US"/>
              <a:t>Q12: How long did it take before the team trusted the data?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3627-EC28-614D-84F2-686C50CB57BA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233999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Q13: You've said easy access to all test data gives insights that support both production and R&amp;D - can you give us one concrete example?</a:t>
            </a:r>
          </a:p>
          <a:p>
            <a:r>
              <a:rPr lang="en-US"/>
              <a:t>Q14: What would you tell someone still maintaining their own homegrown test data system?</a:t>
            </a:r>
          </a:p>
          <a:p>
            <a:endParaRPr lang="en-US"/>
          </a:p>
          <a:p>
            <a:r>
              <a:rPr lang="en-US"/>
              <a:t>Close: thank Petri, hand back to the keynote.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3627-EC28-614D-84F2-686C50CB57BA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278681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Wrap-up. Thank Petri and the Satel team. Point people to the full customer story on wats.com.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3627-EC28-614D-84F2-686C50CB57BA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75457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7">
            <a:extLst>
              <a:ext uri="{FF2B5EF4-FFF2-40B4-BE49-F238E27FC236}">
                <a16:creationId xmlns:a16="http://schemas.microsoft.com/office/drawing/2014/main" id="{898C9FCC-269E-89C3-5A8F-F89C9C2FED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09495E-1100-588A-53B2-5282BC1969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70000"/>
            <a:ext cx="7100711" cy="3053116"/>
          </a:xfrm>
        </p:spPr>
        <p:txBody>
          <a:bodyPr anchor="ctr">
            <a:noAutofit/>
          </a:bodyPr>
          <a:lstStyle>
            <a:lvl1pPr algn="l">
              <a:defRPr sz="7000"/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E9A89F-EC89-DD05-636A-9B47DF8C8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5057422"/>
            <a:ext cx="7100711" cy="947738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81F3A-B190-F26C-3787-AC417AD79D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84444" y="7227181"/>
            <a:ext cx="1885244" cy="365125"/>
          </a:xfrm>
        </p:spPr>
        <p:txBody>
          <a:bodyPr/>
          <a:lstStyle/>
          <a:p>
            <a:pPr algn="r"/>
            <a:fld id="{37C9F54E-CB1E-3B48-B9F4-C6DC6A745045}" type="datetimeFigureOut">
              <a:rPr lang="nb-NO" smtClean="0"/>
              <a:pPr algn="r"/>
              <a:t>02.09.2026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DB9A2-4ADE-891E-2BE7-80DC36E49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784" y="7227181"/>
            <a:ext cx="5006972" cy="365125"/>
          </a:xfrm>
        </p:spPr>
        <p:txBody>
          <a:bodyPr/>
          <a:lstStyle/>
          <a:p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D8312-D46F-4CEC-88BE-A406C2B6A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0533" y="7227181"/>
            <a:ext cx="423682" cy="365125"/>
          </a:xfrm>
        </p:spPr>
        <p:txBody>
          <a:bodyPr/>
          <a:lstStyle/>
          <a:p>
            <a:fld id="{55686C0D-BE35-4E46-A7D1-A60D18B1192E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13" name="Grafikk 6">
            <a:extLst>
              <a:ext uri="{FF2B5EF4-FFF2-40B4-BE49-F238E27FC236}">
                <a16:creationId xmlns:a16="http://schemas.microsoft.com/office/drawing/2014/main" id="{B656D626-FEAE-20C2-0F07-819B75AE53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E302DAFF-E192-8E7F-B65E-785C6A53F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33467" y="5198533"/>
            <a:ext cx="1930748" cy="800982"/>
          </a:xfrm>
        </p:spPr>
        <p:txBody>
          <a:bodyPr anchor="t"/>
          <a:lstStyle>
            <a:lvl1pPr algn="r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Additional detail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86355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Hive 2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5" y="501921"/>
            <a:ext cx="5028848" cy="943057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554CF-6890-FC69-BF96-D0CFC4240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1825625"/>
            <a:ext cx="5028848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2124736B-D497-E818-67B8-B26AE6F2B4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24675" y="1825625"/>
            <a:ext cx="4038651" cy="3521553"/>
          </a:xfrm>
          <a:blipFill>
            <a:blip r:embed="rId2"/>
            <a:stretch>
              <a:fillRect/>
            </a:stretch>
          </a:blipFill>
        </p:spPr>
        <p:txBody>
          <a:bodyPr lIns="540000" tIns="360000" rIns="540000" bIns="360000" anchor="ctr"/>
          <a:lstStyle>
            <a:lvl1pPr algn="ctr">
              <a:buNone/>
              <a:defRPr sz="26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35" name="Grafikk 6">
            <a:extLst>
              <a:ext uri="{FF2B5EF4-FFF2-40B4-BE49-F238E27FC236}">
                <a16:creationId xmlns:a16="http://schemas.microsoft.com/office/drawing/2014/main" id="{D41DAF85-1CAF-430F-9044-164638AA15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pic>
        <p:nvPicPr>
          <p:cNvPr id="4" name="Grafikk 6">
            <a:extLst>
              <a:ext uri="{FF2B5EF4-FFF2-40B4-BE49-F238E27FC236}">
                <a16:creationId xmlns:a16="http://schemas.microsoft.com/office/drawing/2014/main" id="{167E7B09-B5E7-A7A0-CE54-DCBA02ADA13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516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Hive 1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72B634DC-86F2-29E4-BC4D-549F3114DE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5" y="501921"/>
            <a:ext cx="5028848" cy="943057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554CF-6890-FC69-BF96-D0CFC4240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1825625"/>
            <a:ext cx="5028848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2124736B-D497-E818-67B8-B26AE6F2B4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24675" y="1825625"/>
            <a:ext cx="4038651" cy="3521553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540000" tIns="360000" rIns="540000" bIns="360000" anchor="ctr"/>
          <a:lstStyle>
            <a:lvl1pPr algn="ctr">
              <a:buNone/>
              <a:defRPr sz="26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4" name="Grafikk 6">
            <a:extLst>
              <a:ext uri="{FF2B5EF4-FFF2-40B4-BE49-F238E27FC236}">
                <a16:creationId xmlns:a16="http://schemas.microsoft.com/office/drawing/2014/main" id="{75E0B1BC-32F0-66FE-933C-1EA5CA77D29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pic>
        <p:nvPicPr>
          <p:cNvPr id="9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B6630E95-DD7C-AE5A-87D2-A80AAA7895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Grafikk 6">
            <a:extLst>
              <a:ext uri="{FF2B5EF4-FFF2-40B4-BE49-F238E27FC236}">
                <a16:creationId xmlns:a16="http://schemas.microsoft.com/office/drawing/2014/main" id="{6101ECD5-DE47-DE5F-6480-10CF485655C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89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554CF-6890-FC69-BF96-D0CFC4240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1825625"/>
            <a:ext cx="5028848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3F982B-1E7A-23BD-7CE1-0FF60AA656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35369" y="1825625"/>
            <a:ext cx="5028849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955035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F2AFD-6118-6E67-32C2-497B36194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4" y="501921"/>
            <a:ext cx="9341905" cy="94305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E18898-0432-746F-061D-B3E630A129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7783" y="1681163"/>
            <a:ext cx="5041729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20261B-671A-B94B-BF87-52D5E731AD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7784" y="2741259"/>
            <a:ext cx="5041729" cy="3448403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F906E4-E6BF-AF3C-40E7-FF163F6DC2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22489" y="1681163"/>
            <a:ext cx="5041729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09F7F8-55D1-7D56-020D-5A010DB646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22489" y="2741259"/>
            <a:ext cx="5041729" cy="3448403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C2FE31-4834-C012-A6C3-73799D4DE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AA3DC9-0F1D-8A47-3B39-3D3F8AA60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265072-BB67-A938-120A-594568A3B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57984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BFE0C-1926-C7A3-6262-BF08D05E4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B7A713-AA26-2D46-92D6-CE74BE491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00DCD9-2381-6749-92EE-1B4D66B74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41A88C-AEA5-A081-FF12-553E1912C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019187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A035E9-09E4-874D-7018-58C04A2BB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54F41F-5272-8A46-2354-2DFAF6A12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1958C6-536B-99AE-CA00-6BAAE68C4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69301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ogo Payo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FB3BCD-9135-81AC-60EC-AB21121E1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4F0219-5539-E9A9-8210-8810C658C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746E43-FF06-F98A-AC64-23F615AFD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pic>
        <p:nvPicPr>
          <p:cNvPr id="7" name="Bilde 7">
            <a:extLst>
              <a:ext uri="{FF2B5EF4-FFF2-40B4-BE49-F238E27FC236}">
                <a16:creationId xmlns:a16="http://schemas.microsoft.com/office/drawing/2014/main" id="{12884C23-F4C8-8A5D-FC2D-0B51498177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fikk 6">
            <a:extLst>
              <a:ext uri="{FF2B5EF4-FFF2-40B4-BE49-F238E27FC236}">
                <a16:creationId xmlns:a16="http://schemas.microsoft.com/office/drawing/2014/main" id="{2400C45C-F143-5576-C595-5F3987379E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336108" y="2151623"/>
            <a:ext cx="3519784" cy="2270006"/>
          </a:xfrm>
          <a:prstGeom prst="rect">
            <a:avLst/>
          </a:prstGeom>
        </p:spPr>
      </p:pic>
      <p:pic>
        <p:nvPicPr>
          <p:cNvPr id="2" name="Bilde 7">
            <a:extLst>
              <a:ext uri="{FF2B5EF4-FFF2-40B4-BE49-F238E27FC236}">
                <a16:creationId xmlns:a16="http://schemas.microsoft.com/office/drawing/2014/main" id="{006DD1A1-060F-71F0-05FA-F9BBF2089A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Grafikk 6">
            <a:extLst>
              <a:ext uri="{FF2B5EF4-FFF2-40B4-BE49-F238E27FC236}">
                <a16:creationId xmlns:a16="http://schemas.microsoft.com/office/drawing/2014/main" id="{5F20D8E3-F9D8-FED3-6D94-A95650BE696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336108" y="2151623"/>
            <a:ext cx="3519784" cy="2270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9036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7">
            <a:extLst>
              <a:ext uri="{FF2B5EF4-FFF2-40B4-BE49-F238E27FC236}">
                <a16:creationId xmlns:a16="http://schemas.microsoft.com/office/drawing/2014/main" id="{898C9FCC-269E-89C3-5A8F-F89C9C2FED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09495E-1100-588A-53B2-5282BC1969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70000"/>
            <a:ext cx="7100711" cy="3053116"/>
          </a:xfrm>
        </p:spPr>
        <p:txBody>
          <a:bodyPr anchor="ctr">
            <a:noAutofit/>
          </a:bodyPr>
          <a:lstStyle>
            <a:lvl1pPr algn="l">
              <a:defRPr sz="7000"/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E9A89F-EC89-DD05-636A-9B47DF8C8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5057422"/>
            <a:ext cx="7100711" cy="947738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81F3A-B190-F26C-3787-AC417AD79D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84444" y="7227181"/>
            <a:ext cx="1885244" cy="365125"/>
          </a:xfrm>
        </p:spPr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DB9A2-4ADE-891E-2BE7-80DC36E49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784" y="7227181"/>
            <a:ext cx="5006972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D8312-D46F-4CEC-88BE-A406C2B6A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0533" y="7227181"/>
            <a:ext cx="423682" cy="365125"/>
          </a:xfrm>
        </p:spPr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pic>
        <p:nvPicPr>
          <p:cNvPr id="13" name="Grafikk 6">
            <a:extLst>
              <a:ext uri="{FF2B5EF4-FFF2-40B4-BE49-F238E27FC236}">
                <a16:creationId xmlns:a16="http://schemas.microsoft.com/office/drawing/2014/main" id="{B656D626-FEAE-20C2-0F07-819B75AE53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E302DAFF-E192-8E7F-B65E-785C6A53F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33467" y="5198533"/>
            <a:ext cx="1930748" cy="800982"/>
          </a:xfrm>
        </p:spPr>
        <p:txBody>
          <a:bodyPr anchor="t"/>
          <a:lstStyle>
            <a:lvl1pPr algn="r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Additional detail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799665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0AA0017-E28C-04FF-662E-40AD476079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2122311"/>
            <a:ext cx="12192000" cy="4735689"/>
          </a:xfrm>
          <a:solidFill>
            <a:schemeClr val="bg1"/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09495E-1100-588A-53B2-5282BC1969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5377" y="448205"/>
            <a:ext cx="6039555" cy="1177395"/>
          </a:xfrm>
        </p:spPr>
        <p:txBody>
          <a:bodyPr anchor="b">
            <a:noAutofit/>
          </a:bodyPr>
          <a:lstStyle>
            <a:lvl1pPr algn="l">
              <a:defRPr sz="4000"/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E9A89F-EC89-DD05-636A-9B47DF8C8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5377" y="5373512"/>
            <a:ext cx="6039555" cy="835378"/>
          </a:xfrm>
          <a:effectLst>
            <a:outerShdw blurRad="50800" dist="25400" dir="2700000" algn="tl" rotWithShape="0">
              <a:prstClr val="black">
                <a:alpha val="20000"/>
              </a:prstClr>
            </a:outerShdw>
          </a:effectLst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81F3A-B190-F26C-3787-AC417AD79D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84444" y="7101857"/>
            <a:ext cx="1885244" cy="365125"/>
          </a:xfrm>
        </p:spPr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DB9A2-4ADE-891E-2BE7-80DC36E49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784" y="7101857"/>
            <a:ext cx="5006972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D8312-D46F-4CEC-88BE-A406C2B6A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0533" y="7101857"/>
            <a:ext cx="423682" cy="365125"/>
          </a:xfrm>
        </p:spPr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3479E2E-4A03-16FA-A09D-5C2D71D52C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86907" y="1253067"/>
            <a:ext cx="3377308" cy="328788"/>
          </a:xfrm>
        </p:spPr>
        <p:txBody>
          <a:bodyPr anchor="b"/>
          <a:lstStyle>
            <a:lvl1pPr algn="r">
              <a:buNone/>
              <a:defRPr sz="1200"/>
            </a:lvl1pPr>
          </a:lstStyle>
          <a:p>
            <a:pPr lvl="0"/>
            <a:r>
              <a:rPr lang="en-GB" dirty="0"/>
              <a:t>Additional detail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393681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5" y="1825625"/>
            <a:ext cx="5368215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563555" y="1825625"/>
            <a:ext cx="3900659" cy="2194121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nb-NO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520ABC7-D52E-9508-DADF-859EEFF1963F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7563555" y="4019746"/>
            <a:ext cx="3900659" cy="2194121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92180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0AA0017-E28C-04FF-662E-40AD476079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2122311"/>
            <a:ext cx="12192000" cy="4735689"/>
          </a:xfrm>
          <a:solidFill>
            <a:schemeClr val="bg1"/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09495E-1100-588A-53B2-5282BC1969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5377" y="448205"/>
            <a:ext cx="6039555" cy="1177395"/>
          </a:xfrm>
        </p:spPr>
        <p:txBody>
          <a:bodyPr anchor="b">
            <a:noAutofit/>
          </a:bodyPr>
          <a:lstStyle>
            <a:lvl1pPr algn="l">
              <a:defRPr sz="4000"/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E9A89F-EC89-DD05-636A-9B47DF8C8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5377" y="5373512"/>
            <a:ext cx="6039555" cy="835378"/>
          </a:xfrm>
          <a:effectLst>
            <a:outerShdw blurRad="50800" dist="25400" dir="2700000" algn="tl" rotWithShape="0">
              <a:prstClr val="black">
                <a:alpha val="20000"/>
              </a:prstClr>
            </a:outerShdw>
          </a:effectLst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81F3A-B190-F26C-3787-AC417AD79D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84444" y="7101857"/>
            <a:ext cx="1885244" cy="365125"/>
          </a:xfrm>
        </p:spPr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DB9A2-4ADE-891E-2BE7-80DC36E49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784" y="7101857"/>
            <a:ext cx="5006972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D8312-D46F-4CEC-88BE-A406C2B6A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0533" y="7101857"/>
            <a:ext cx="423682" cy="365125"/>
          </a:xfrm>
        </p:spPr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3479E2E-4A03-16FA-A09D-5C2D71D52C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86907" y="1253067"/>
            <a:ext cx="3377308" cy="328788"/>
          </a:xfrm>
        </p:spPr>
        <p:txBody>
          <a:bodyPr anchor="b"/>
          <a:lstStyle>
            <a:lvl1pPr algn="r">
              <a:buNone/>
              <a:defRPr sz="1200"/>
            </a:lvl1pPr>
          </a:lstStyle>
          <a:p>
            <a:pPr lvl="0"/>
            <a:r>
              <a:rPr lang="en-GB" dirty="0"/>
              <a:t>Additional detail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29652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A57C800-844B-2DC3-F7C3-4EDF74375DD1}"/>
              </a:ext>
            </a:extLst>
          </p:cNvPr>
          <p:cNvSpPr/>
          <p:nvPr userDrawn="1"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6" y="2348089"/>
            <a:ext cx="3201758" cy="3828874"/>
          </a:xfrm>
        </p:spPr>
        <p:txBody>
          <a:bodyPr/>
          <a:lstStyle>
            <a:lvl1pPr>
              <a:spcAft>
                <a:spcPts val="500"/>
              </a:spcAft>
              <a:defRPr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434375" y="1825625"/>
            <a:ext cx="7029840" cy="3954286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386693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A57C800-844B-2DC3-F7C3-4EDF74375DD1}"/>
              </a:ext>
            </a:extLst>
          </p:cNvPr>
          <p:cNvSpPr/>
          <p:nvPr userDrawn="1"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5" y="2348089"/>
            <a:ext cx="5006971" cy="382887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206415" y="1825625"/>
            <a:ext cx="5257799" cy="2957513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92090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 with Hive 2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5" y="501921"/>
            <a:ext cx="5028848" cy="943057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554CF-6890-FC69-BF96-D0CFC4240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1825625"/>
            <a:ext cx="5028848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2124736B-D497-E818-67B8-B26AE6F2B4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24675" y="1825625"/>
            <a:ext cx="4038651" cy="3521553"/>
          </a:xfrm>
          <a:blipFill>
            <a:blip r:embed="rId2"/>
            <a:stretch>
              <a:fillRect/>
            </a:stretch>
          </a:blipFill>
        </p:spPr>
        <p:txBody>
          <a:bodyPr lIns="540000" tIns="360000" rIns="540000" bIns="360000" anchor="ctr"/>
          <a:lstStyle>
            <a:lvl1pPr algn="ctr">
              <a:buNone/>
              <a:defRPr sz="26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35" name="Grafikk 6">
            <a:extLst>
              <a:ext uri="{FF2B5EF4-FFF2-40B4-BE49-F238E27FC236}">
                <a16:creationId xmlns:a16="http://schemas.microsoft.com/office/drawing/2014/main" id="{D41DAF85-1CAF-430F-9044-164638AA152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8807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creendump dark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18B37C6B-DE8F-4BE9-8274-EAE39403CAA2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27782" y="1603178"/>
            <a:ext cx="9341905" cy="5254822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EBFE0C-1926-C7A3-6262-BF08D05E4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B7A713-AA26-2D46-92D6-CE74BE491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7C9F54E-CB1E-3B48-B9F4-C6DC6A745045}" type="datetimeFigureOut">
              <a:rPr lang="nb-NO" smtClean="0"/>
              <a:pPr/>
              <a:t>02.09.2026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00DCD9-2381-6749-92EE-1B4D66B74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41A88C-AEA5-A081-FF12-553E1912C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5686C0D-BE35-4E46-A7D1-A60D18B1192E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0263A41-A93D-3EE3-557A-E2300A6DDD5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385778" y="2348087"/>
            <a:ext cx="1332089" cy="3828875"/>
          </a:xfrm>
        </p:spPr>
        <p:txBody>
          <a:bodyPr anchor="b"/>
          <a:lstStyle>
            <a:lvl1pPr marL="0" indent="0">
              <a:buNone/>
              <a:defRPr sz="1200">
                <a:solidFill>
                  <a:schemeClr val="bg1">
                    <a:lumMod val="85000"/>
                  </a:schemeClr>
                </a:solidFill>
              </a:defRPr>
            </a:lvl1pPr>
            <a:lvl2pPr>
              <a:buNone/>
              <a:defRPr sz="1200"/>
            </a:lvl2pPr>
            <a:lvl3pPr>
              <a:buNone/>
              <a:defRPr sz="1200"/>
            </a:lvl3pPr>
            <a:lvl4pPr>
              <a:buNone/>
              <a:defRPr sz="1200"/>
            </a:lvl4pPr>
            <a:lvl5pPr>
              <a:buNone/>
              <a:defRPr sz="1200"/>
            </a:lvl5pPr>
          </a:lstStyle>
          <a:p>
            <a:pPr lvl="0"/>
            <a:r>
              <a:rPr lang="en-GB" dirty="0"/>
              <a:t>Click to add text to the </a:t>
            </a:r>
            <a:r>
              <a:rPr lang="en-GB" dirty="0" err="1"/>
              <a:t>screendump</a:t>
            </a:r>
            <a:endParaRPr lang="en-GB" dirty="0"/>
          </a:p>
        </p:txBody>
      </p:sp>
      <p:pic>
        <p:nvPicPr>
          <p:cNvPr id="11" name="Grafikk 6">
            <a:extLst>
              <a:ext uri="{FF2B5EF4-FFF2-40B4-BE49-F238E27FC236}">
                <a16:creationId xmlns:a16="http://schemas.microsoft.com/office/drawing/2014/main" id="{AC9C0085-531C-9496-5D8C-60FA92BCEDA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0241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ogo Payo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FB3BCD-9135-81AC-60EC-AB21121E1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4F0219-5539-E9A9-8210-8810C658C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746E43-FF06-F98A-AC64-23F615AFD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pic>
        <p:nvPicPr>
          <p:cNvPr id="7" name="Bilde 7">
            <a:extLst>
              <a:ext uri="{FF2B5EF4-FFF2-40B4-BE49-F238E27FC236}">
                <a16:creationId xmlns:a16="http://schemas.microsoft.com/office/drawing/2014/main" id="{12884C23-F4C8-8A5D-FC2D-0B51498177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fikk 6">
            <a:extLst>
              <a:ext uri="{FF2B5EF4-FFF2-40B4-BE49-F238E27FC236}">
                <a16:creationId xmlns:a16="http://schemas.microsoft.com/office/drawing/2014/main" id="{2400C45C-F143-5576-C595-5F3987379E5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336108" y="2151623"/>
            <a:ext cx="3519784" cy="2270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9068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A7D2266E-8F95-E205-B93B-9851800B45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BEA257-BF77-3A52-CD58-183ACA56A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99" y="2400102"/>
            <a:ext cx="7100712" cy="3210475"/>
          </a:xfrm>
        </p:spPr>
        <p:txBody>
          <a:bodyPr anchor="t">
            <a:noAutofit/>
          </a:bodyPr>
          <a:lstStyle>
            <a:lvl1pPr>
              <a:defRPr sz="7000"/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EB8149-E5F9-4009-EB56-3881D0F2A52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23998" y="1445684"/>
            <a:ext cx="3014232" cy="527691"/>
          </a:xfrm>
          <a:prstGeom prst="roundRect">
            <a:avLst>
              <a:gd name="adj" fmla="val 25120"/>
            </a:avLst>
          </a:prstGeom>
          <a:solidFill>
            <a:schemeClr val="bg1"/>
          </a:solidFill>
        </p:spPr>
        <p:txBody>
          <a:bodyPr wrap="none" lIns="180000" tIns="72000" rIns="251999" bIns="72000">
            <a:spAutoFit/>
          </a:bodyPr>
          <a:lstStyle>
            <a:lvl1pPr marL="360000" indent="-360000"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Section Divider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265F3D-D487-7AD1-8EFE-60C8F1540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2F0B13-412F-1A4B-3DB8-E55B4A9E1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666C63-055D-AD6E-CB43-62476B966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pic>
        <p:nvPicPr>
          <p:cNvPr id="10" name="Grafikk 6">
            <a:extLst>
              <a:ext uri="{FF2B5EF4-FFF2-40B4-BE49-F238E27FC236}">
                <a16:creationId xmlns:a16="http://schemas.microsoft.com/office/drawing/2014/main" id="{1AB52F8E-D770-7419-89EC-484156C9F1E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239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with Hive 1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72B634DC-86F2-29E4-BC4D-549F3114DE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5" y="501921"/>
            <a:ext cx="5028848" cy="943057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554CF-6890-FC69-BF96-D0CFC4240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1825625"/>
            <a:ext cx="5028848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2124736B-D497-E818-67B8-B26AE6F2B4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24675" y="1825625"/>
            <a:ext cx="4038651" cy="3521553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540000" tIns="360000" rIns="540000" bIns="360000" anchor="ctr"/>
          <a:lstStyle>
            <a:lvl1pPr algn="ctr">
              <a:buNone/>
              <a:defRPr sz="26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4" name="Grafikk 6">
            <a:extLst>
              <a:ext uri="{FF2B5EF4-FFF2-40B4-BE49-F238E27FC236}">
                <a16:creationId xmlns:a16="http://schemas.microsoft.com/office/drawing/2014/main" id="{75E0B1BC-32F0-66FE-933C-1EA5CA77D29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9752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Heav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46A1334-C78F-79D5-512B-E7DD3D9DDB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2239766"/>
            <a:ext cx="5028848" cy="3937197"/>
          </a:xfrm>
        </p:spPr>
        <p:txBody>
          <a:bodyPr/>
          <a:lstStyle>
            <a:lvl1pPr marL="252000" indent="-252000">
              <a:spcBef>
                <a:spcPts val="2200"/>
              </a:spcBef>
              <a:defRPr sz="1800"/>
            </a:lvl1pPr>
            <a:lvl2pPr>
              <a:spcBef>
                <a:spcPts val="500"/>
              </a:spcBef>
              <a:spcAft>
                <a:spcPts val="500"/>
              </a:spcAft>
              <a:defRPr sz="1400"/>
            </a:lvl2pPr>
            <a:lvl3pPr>
              <a:spcBef>
                <a:spcPts val="500"/>
              </a:spcBef>
              <a:spcAft>
                <a:spcPts val="500"/>
              </a:spcAft>
              <a:defRPr sz="1400"/>
            </a:lvl3pPr>
            <a:lvl4pPr>
              <a:spcBef>
                <a:spcPts val="500"/>
              </a:spcBef>
              <a:spcAft>
                <a:spcPts val="500"/>
              </a:spcAft>
              <a:defRPr sz="1400"/>
            </a:lvl4pPr>
            <a:lvl5pPr>
              <a:spcBef>
                <a:spcPts val="500"/>
              </a:spcBef>
              <a:spcAft>
                <a:spcPts val="500"/>
              </a:spcAft>
              <a:defRPr sz="1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403141B4-C512-9BC0-0861-BB3B9E3A51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35369" y="2239766"/>
            <a:ext cx="5028849" cy="3937197"/>
          </a:xfrm>
        </p:spPr>
        <p:txBody>
          <a:bodyPr/>
          <a:lstStyle>
            <a:lvl1pPr>
              <a:spcBef>
                <a:spcPts val="2200"/>
              </a:spcBef>
              <a:defRPr sz="1800"/>
            </a:lvl1pPr>
            <a:lvl2pPr>
              <a:spcBef>
                <a:spcPts val="500"/>
              </a:spcBef>
              <a:spcAft>
                <a:spcPts val="500"/>
              </a:spcAft>
              <a:defRPr sz="1400"/>
            </a:lvl2pPr>
            <a:lvl3pPr>
              <a:spcBef>
                <a:spcPts val="500"/>
              </a:spcBef>
              <a:spcAft>
                <a:spcPts val="500"/>
              </a:spcAft>
              <a:defRPr sz="1400"/>
            </a:lvl3pPr>
            <a:lvl4pPr>
              <a:spcBef>
                <a:spcPts val="500"/>
              </a:spcBef>
              <a:spcAft>
                <a:spcPts val="500"/>
              </a:spcAft>
              <a:defRPr sz="1400"/>
            </a:lvl4pPr>
            <a:lvl5pPr>
              <a:spcBef>
                <a:spcPts val="500"/>
              </a:spcBef>
              <a:spcAft>
                <a:spcPts val="500"/>
              </a:spcAft>
              <a:defRPr sz="1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297492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Heav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46A1334-C78F-79D5-512B-E7DD3D9DDB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2239766"/>
            <a:ext cx="3325079" cy="3937197"/>
          </a:xfrm>
        </p:spPr>
        <p:txBody>
          <a:bodyPr/>
          <a:lstStyle>
            <a:lvl1pPr marL="252000" indent="-252000">
              <a:spcBef>
                <a:spcPts val="2200"/>
              </a:spcBef>
              <a:defRPr sz="1800"/>
            </a:lvl1pPr>
            <a:lvl2pPr>
              <a:spcBef>
                <a:spcPts val="500"/>
              </a:spcBef>
              <a:spcAft>
                <a:spcPts val="500"/>
              </a:spcAft>
              <a:defRPr sz="1400"/>
            </a:lvl2pPr>
            <a:lvl3pPr>
              <a:spcBef>
                <a:spcPts val="500"/>
              </a:spcBef>
              <a:spcAft>
                <a:spcPts val="500"/>
              </a:spcAft>
              <a:defRPr sz="1400"/>
            </a:lvl3pPr>
            <a:lvl4pPr>
              <a:spcBef>
                <a:spcPts val="500"/>
              </a:spcBef>
              <a:spcAft>
                <a:spcPts val="500"/>
              </a:spcAft>
              <a:defRPr sz="1400"/>
            </a:lvl4pPr>
            <a:lvl5pPr>
              <a:spcBef>
                <a:spcPts val="500"/>
              </a:spcBef>
              <a:spcAft>
                <a:spcPts val="500"/>
              </a:spcAft>
              <a:defRPr sz="1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403141B4-C512-9BC0-0861-BB3B9E3A51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3460" y="2239766"/>
            <a:ext cx="3325080" cy="3937197"/>
          </a:xfrm>
        </p:spPr>
        <p:txBody>
          <a:bodyPr/>
          <a:lstStyle>
            <a:lvl1pPr>
              <a:spcBef>
                <a:spcPts val="2200"/>
              </a:spcBef>
              <a:defRPr sz="1800"/>
            </a:lvl1pPr>
            <a:lvl2pPr>
              <a:spcBef>
                <a:spcPts val="500"/>
              </a:spcBef>
              <a:spcAft>
                <a:spcPts val="500"/>
              </a:spcAft>
              <a:defRPr sz="1400"/>
            </a:lvl2pPr>
            <a:lvl3pPr>
              <a:spcBef>
                <a:spcPts val="500"/>
              </a:spcBef>
              <a:spcAft>
                <a:spcPts val="500"/>
              </a:spcAft>
              <a:defRPr sz="1400"/>
            </a:lvl3pPr>
            <a:lvl4pPr>
              <a:spcBef>
                <a:spcPts val="500"/>
              </a:spcBef>
              <a:spcAft>
                <a:spcPts val="500"/>
              </a:spcAft>
              <a:defRPr sz="1400"/>
            </a:lvl4pPr>
            <a:lvl5pPr>
              <a:spcBef>
                <a:spcPts val="500"/>
              </a:spcBef>
              <a:spcAft>
                <a:spcPts val="500"/>
              </a:spcAft>
              <a:defRPr sz="1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AB83AD4B-848A-AE97-5BBF-894E0AE0F91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42431" y="2239766"/>
            <a:ext cx="3325080" cy="3937197"/>
          </a:xfrm>
        </p:spPr>
        <p:txBody>
          <a:bodyPr/>
          <a:lstStyle>
            <a:lvl1pPr>
              <a:spcBef>
                <a:spcPts val="2200"/>
              </a:spcBef>
              <a:defRPr sz="1800"/>
            </a:lvl1pPr>
            <a:lvl2pPr>
              <a:spcBef>
                <a:spcPts val="500"/>
              </a:spcBef>
              <a:spcAft>
                <a:spcPts val="500"/>
              </a:spcAft>
              <a:defRPr sz="1400"/>
            </a:lvl2pPr>
            <a:lvl3pPr>
              <a:spcBef>
                <a:spcPts val="500"/>
              </a:spcBef>
              <a:spcAft>
                <a:spcPts val="500"/>
              </a:spcAft>
              <a:defRPr sz="1400"/>
            </a:lvl3pPr>
            <a:lvl4pPr>
              <a:spcBef>
                <a:spcPts val="500"/>
              </a:spcBef>
              <a:spcAft>
                <a:spcPts val="500"/>
              </a:spcAft>
              <a:defRPr sz="1400"/>
            </a:lvl4pPr>
            <a:lvl5pPr>
              <a:spcBef>
                <a:spcPts val="500"/>
              </a:spcBef>
              <a:spcAft>
                <a:spcPts val="500"/>
              </a:spcAft>
              <a:defRPr sz="1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52792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37035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5" y="1825625"/>
            <a:ext cx="5368215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563555" y="1825625"/>
            <a:ext cx="3900659" cy="2194121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nb-NO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520ABC7-D52E-9508-DADF-859EEFF1963F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7563555" y="4019746"/>
            <a:ext cx="3900659" cy="2194121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82518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A57C800-844B-2DC3-F7C3-4EDF74375DD1}"/>
              </a:ext>
            </a:extLst>
          </p:cNvPr>
          <p:cNvSpPr/>
          <p:nvPr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5" y="2348089"/>
            <a:ext cx="5006971" cy="382887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206415" y="1825625"/>
            <a:ext cx="5257799" cy="2957513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nb-NO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75A7D4C-58BE-15D3-3EF9-622278D58B30}"/>
              </a:ext>
            </a:extLst>
          </p:cNvPr>
          <p:cNvSpPr/>
          <p:nvPr userDrawn="1"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0075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A57C800-844B-2DC3-F7C3-4EDF74375DD1}"/>
              </a:ext>
            </a:extLst>
          </p:cNvPr>
          <p:cNvSpPr/>
          <p:nvPr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6" y="2348089"/>
            <a:ext cx="3201758" cy="3828874"/>
          </a:xfrm>
        </p:spPr>
        <p:txBody>
          <a:bodyPr/>
          <a:lstStyle>
            <a:lvl1pPr>
              <a:spcAft>
                <a:spcPts val="500"/>
              </a:spcAft>
              <a:defRPr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434375" y="1825625"/>
            <a:ext cx="7029840" cy="3954286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nb-NO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7D2CAD-6B80-D7BE-9548-128BE827BD2A}"/>
              </a:ext>
            </a:extLst>
          </p:cNvPr>
          <p:cNvSpPr/>
          <p:nvPr userDrawn="1"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08308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A7D2266E-8F95-E205-B93B-9851800B45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BEA257-BF77-3A52-CD58-183ACA56A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99" y="2400102"/>
            <a:ext cx="7100712" cy="3210475"/>
          </a:xfrm>
        </p:spPr>
        <p:txBody>
          <a:bodyPr anchor="t">
            <a:noAutofit/>
          </a:bodyPr>
          <a:lstStyle>
            <a:lvl1pPr>
              <a:defRPr sz="7000"/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EB8149-E5F9-4009-EB56-3881D0F2A52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23998" y="1445684"/>
            <a:ext cx="3014232" cy="527691"/>
          </a:xfrm>
          <a:prstGeom prst="roundRect">
            <a:avLst>
              <a:gd name="adj" fmla="val 25120"/>
            </a:avLst>
          </a:prstGeom>
          <a:solidFill>
            <a:schemeClr val="bg1"/>
          </a:solidFill>
        </p:spPr>
        <p:txBody>
          <a:bodyPr wrap="none" lIns="180000" tIns="72000" rIns="251999" bIns="72000">
            <a:spAutoFit/>
          </a:bodyPr>
          <a:lstStyle>
            <a:lvl1pPr marL="360000" indent="-360000"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Section Divider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265F3D-D487-7AD1-8EFE-60C8F1540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02.09.2026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2F0B13-412F-1A4B-3DB8-E55B4A9E1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666C63-055D-AD6E-CB43-62476B966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pic>
        <p:nvPicPr>
          <p:cNvPr id="10" name="Grafikk 6">
            <a:extLst>
              <a:ext uri="{FF2B5EF4-FFF2-40B4-BE49-F238E27FC236}">
                <a16:creationId xmlns:a16="http://schemas.microsoft.com/office/drawing/2014/main" id="{1AB52F8E-D770-7419-89EC-484156C9F1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pic>
        <p:nvPicPr>
          <p:cNvPr id="7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40152419-803E-4B2F-EC5E-6342B98AB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fikk 6">
            <a:extLst>
              <a:ext uri="{FF2B5EF4-FFF2-40B4-BE49-F238E27FC236}">
                <a16:creationId xmlns:a16="http://schemas.microsoft.com/office/drawing/2014/main" id="{C409CDD7-55CF-F3EA-473F-A946CD7D59C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872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 Mo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algn="r"/>
            <a:fld id="{37C9F54E-CB1E-3B48-B9F4-C6DC6A745045}" type="datetimeFigureOut">
              <a:rPr lang="nb-NO" smtClean="0"/>
              <a:pPr algn="r"/>
              <a:t>02.09.2026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5686C0D-BE35-4E46-A7D1-A60D18B1192E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7" name="Grafikk 6">
            <a:extLst>
              <a:ext uri="{FF2B5EF4-FFF2-40B4-BE49-F238E27FC236}">
                <a16:creationId xmlns:a16="http://schemas.microsoft.com/office/drawing/2014/main" id="{3A136CFA-D992-1ED1-806F-ECEC987C4BE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212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reendump dark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18B37C6B-DE8F-4BE9-8274-EAE39403CAA2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27782" y="1603178"/>
            <a:ext cx="9341905" cy="5254822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EBFE0C-1926-C7A3-6262-BF08D05E4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B7A713-AA26-2D46-92D6-CE74BE491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7C9F54E-CB1E-3B48-B9F4-C6DC6A745045}" type="datetimeFigureOut">
              <a:rPr lang="nb-NO" smtClean="0"/>
              <a:pPr/>
              <a:t>02.09.2026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00DCD9-2381-6749-92EE-1B4D66B74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41A88C-AEA5-A081-FF12-553E1912C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5686C0D-BE35-4E46-A7D1-A60D18B1192E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0263A41-A93D-3EE3-557A-E2300A6DDD5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385778" y="2348087"/>
            <a:ext cx="1332089" cy="3828875"/>
          </a:xfrm>
        </p:spPr>
        <p:txBody>
          <a:bodyPr anchor="b"/>
          <a:lstStyle>
            <a:lvl1pPr marL="0" indent="0">
              <a:buNone/>
              <a:defRPr sz="1200">
                <a:solidFill>
                  <a:schemeClr val="bg1">
                    <a:lumMod val="85000"/>
                  </a:schemeClr>
                </a:solidFill>
              </a:defRPr>
            </a:lvl1pPr>
            <a:lvl2pPr>
              <a:buNone/>
              <a:defRPr sz="1200"/>
            </a:lvl2pPr>
            <a:lvl3pPr>
              <a:buNone/>
              <a:defRPr sz="1200"/>
            </a:lvl3pPr>
            <a:lvl4pPr>
              <a:buNone/>
              <a:defRPr sz="1200"/>
            </a:lvl4pPr>
            <a:lvl5pPr>
              <a:buNone/>
              <a:defRPr sz="1200"/>
            </a:lvl5pPr>
          </a:lstStyle>
          <a:p>
            <a:pPr lvl="0"/>
            <a:r>
              <a:rPr lang="en-GB" dirty="0"/>
              <a:t>Click to add text to the </a:t>
            </a:r>
            <a:r>
              <a:rPr lang="en-GB" dirty="0" err="1"/>
              <a:t>screendump</a:t>
            </a:r>
            <a:endParaRPr lang="en-GB" dirty="0"/>
          </a:p>
        </p:txBody>
      </p:sp>
      <p:pic>
        <p:nvPicPr>
          <p:cNvPr id="11" name="Grafikk 6">
            <a:extLst>
              <a:ext uri="{FF2B5EF4-FFF2-40B4-BE49-F238E27FC236}">
                <a16:creationId xmlns:a16="http://schemas.microsoft.com/office/drawing/2014/main" id="{AC9C0085-531C-9496-5D8C-60FA92BCED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pic>
        <p:nvPicPr>
          <p:cNvPr id="7" name="Grafikk 6">
            <a:extLst>
              <a:ext uri="{FF2B5EF4-FFF2-40B4-BE49-F238E27FC236}">
                <a16:creationId xmlns:a16="http://schemas.microsoft.com/office/drawing/2014/main" id="{AE89651F-C6AB-5239-5402-7D81727E5B2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595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F8E117-F13C-C3F3-BDE5-125B0E0E1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4" y="501921"/>
            <a:ext cx="9341905" cy="94305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B75792-7083-BFED-D6B2-14FAD857F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7784" y="1825625"/>
            <a:ext cx="9341905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C0D0DA-BA21-484F-D624-D6347A32E6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84444" y="6356350"/>
            <a:ext cx="188524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algn="r"/>
            <a:fld id="{37C9F54E-CB1E-3B48-B9F4-C6DC6A745045}" type="datetimeFigureOut">
              <a:rPr lang="nb-NO" smtClean="0"/>
              <a:pPr algn="r"/>
              <a:t>02.09.2026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9E1482-BF8F-4FE4-6582-C2FE29A8BB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7784" y="6356350"/>
            <a:ext cx="5006972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68A472-D0C3-68ED-0AFA-B7F3856874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0533" y="6356350"/>
            <a:ext cx="423682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55686C0D-BE35-4E46-A7D1-A60D18B1192E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9" name="Grafikk 6">
            <a:extLst>
              <a:ext uri="{FF2B5EF4-FFF2-40B4-BE49-F238E27FC236}">
                <a16:creationId xmlns:a16="http://schemas.microsoft.com/office/drawing/2014/main" id="{864D95F6-9B9F-C76E-A8BA-8686A96968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pic>
        <p:nvPicPr>
          <p:cNvPr id="7" name="Grafikk 6">
            <a:extLst>
              <a:ext uri="{FF2B5EF4-FFF2-40B4-BE49-F238E27FC236}">
                <a16:creationId xmlns:a16="http://schemas.microsoft.com/office/drawing/2014/main" id="{D8551F01-2260-FD45-622C-AF60B30CD77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451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02" r:id="rId17"/>
    <p:sldLayoutId id="2147483703" r:id="rId18"/>
    <p:sldLayoutId id="2147483704" r:id="rId19"/>
    <p:sldLayoutId id="2147483705" r:id="rId20"/>
    <p:sldLayoutId id="2147483706" r:id="rId21"/>
    <p:sldLayoutId id="2147483707" r:id="rId22"/>
    <p:sldLayoutId id="2147483708" r:id="rId23"/>
    <p:sldLayoutId id="2147483709" r:id="rId24"/>
    <p:sldLayoutId id="2147483673" r:id="rId25"/>
    <p:sldLayoutId id="2147483681" r:id="rId26"/>
    <p:sldLayoutId id="2147483727" r:id="rId27"/>
    <p:sldLayoutId id="2147483728" r:id="rId2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00" indent="-252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04000" indent="-21600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System Font Regular"/>
        <a:buChar char="–"/>
        <a:defRPr sz="16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756000" indent="-21600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System Font Regular"/>
        <a:buChar char="–"/>
        <a:defRPr sz="16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008000" indent="-21600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System Font Regular"/>
        <a:buChar char="–"/>
        <a:defRPr sz="16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1260000" indent="-2160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–"/>
        <a:defRPr sz="16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hyperlink" Target="https://www.youtube.com/watch?v=qvo-qxRxrSk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2BD3AF9-1CC5-ED47-FDE6-4C6550D3F2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71916"/>
            <a:ext cx="7100711" cy="3251200"/>
          </a:xfrm>
        </p:spPr>
        <p:txBody>
          <a:bodyPr>
            <a:normAutofit/>
          </a:bodyPr>
          <a:lstStyle/>
          <a:p>
            <a:r>
              <a:rPr lang="en-GB"/>
              <a:t>Satel finds a better way to manage testing</a:t>
            </a:r>
            <a:endParaRPr lang="en-GB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1491242-199F-AD26-C097-99F48F1EA3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In conversation with Petri Reiman, Test Specialist and Test Team Manager, Satel</a:t>
            </a:r>
            <a:endParaRPr lang="en-GB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5EC2CD4-0ECA-3A2C-4E3B-223E0C6181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b-NO"/>
              <a:t>WATS UP Keynote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05894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Industrial radio antenna mast on a Nordic hillside at dusk, representing Satel mission-critical connectivity">
            <a:extLst>
              <a:ext uri="{FF2B5EF4-FFF2-40B4-BE49-F238E27FC236}">
                <a16:creationId xmlns:a16="http://schemas.microsoft.com/office/drawing/2014/main" id="{35184A55-ED04-5E41-AEAE-FFD782D34CA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12000" b="18980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E2C4921-CE61-7829-5D03-6C0D3C376B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Mission-critical connectivity</a:t>
            </a:r>
            <a:br>
              <a:rPr lang="en-US" dirty="0"/>
            </a:b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Meet Satel</a:t>
            </a:r>
            <a:endParaRPr lang="nb-NO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49958DC1-D4DB-3279-10F4-D40200A0300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b="1">
                <a:solidFill>
                  <a:srgbClr val="FFFF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Video: youtube.com/watch?v=qvo-qxRxrSk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9092408-3F57-C525-71DD-FCC9D9BDA5C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b-NO"/>
              <a:t>Cold open</a:t>
            </a:r>
            <a:endParaRPr lang="nb-NO" dirty="0"/>
          </a:p>
        </p:txBody>
      </p:sp>
      <p:pic>
        <p:nvPicPr>
          <p:cNvPr id="2" name="Picture 1" descr="SATEL">
            <a:extLst>
              <a:ext uri="{FF2B5EF4-FFF2-40B4-BE49-F238E27FC236}">
                <a16:creationId xmlns:a16="http://schemas.microsoft.com/office/drawing/2014/main" id="{FB6C9835-E8DE-9EC0-871B-8D9908D68E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98554" y="448205"/>
            <a:ext cx="1895475" cy="4667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BE86943-45A8-299B-FD1D-193A94B57C8B}"/>
              </a:ext>
            </a:extLst>
          </p:cNvPr>
          <p:cNvSpPr txBox="1"/>
          <p:nvPr/>
        </p:nvSpPr>
        <p:spPr>
          <a:xfrm>
            <a:off x="9951693" y="315799"/>
            <a:ext cx="4774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3088161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ABE2B-6E70-9E9B-1428-983B23387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Satel in brief</a:t>
            </a:r>
            <a:br>
              <a:rPr lang="en-US"/>
            </a:br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t>Finnish radio technology since 1986</a:t>
            </a:r>
            <a:endParaRPr lang="nb-NO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E8914-739B-4CDF-48CA-3914FD192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5" y="1825625"/>
            <a:ext cx="5897302" cy="4351338"/>
          </a:xfrm>
        </p:spPr>
        <p:txBody>
          <a:bodyPr/>
          <a:lstStyle/>
          <a:p>
            <a:r>
              <a:rPr lang="nb-NO" dirty="0" err="1"/>
              <a:t>Founded</a:t>
            </a:r>
            <a:r>
              <a:rPr lang="nb-NO" dirty="0"/>
              <a:t> 1986, </a:t>
            </a:r>
            <a:r>
              <a:rPr lang="nb-NO" dirty="0" err="1"/>
              <a:t>Salo</a:t>
            </a:r>
            <a:r>
              <a:rPr lang="nb-NO" dirty="0"/>
              <a:t>, Finland</a:t>
            </a:r>
          </a:p>
          <a:p>
            <a:r>
              <a:rPr lang="nb-NO" dirty="0"/>
              <a:t>Radio </a:t>
            </a:r>
            <a:r>
              <a:rPr lang="nb-NO" dirty="0" err="1"/>
              <a:t>technology</a:t>
            </a:r>
            <a:r>
              <a:rPr lang="nb-NO" dirty="0"/>
              <a:t> for </a:t>
            </a:r>
            <a:r>
              <a:rPr lang="nb-NO" dirty="0" err="1"/>
              <a:t>mission-critical</a:t>
            </a:r>
            <a:r>
              <a:rPr lang="nb-NO" dirty="0"/>
              <a:t> </a:t>
            </a:r>
            <a:r>
              <a:rPr lang="nb-NO" dirty="0" err="1"/>
              <a:t>networks</a:t>
            </a:r>
            <a:endParaRPr lang="nb-NO" dirty="0"/>
          </a:p>
          <a:p>
            <a:r>
              <a:rPr lang="nb-NO" dirty="0"/>
              <a:t>SCADA, GNSS, </a:t>
            </a:r>
            <a:r>
              <a:rPr lang="nb-NO" dirty="0" err="1"/>
              <a:t>machine</a:t>
            </a:r>
            <a:r>
              <a:rPr lang="nb-NO" dirty="0"/>
              <a:t> </a:t>
            </a:r>
            <a:r>
              <a:rPr lang="nb-NO" dirty="0" err="1"/>
              <a:t>connectivity</a:t>
            </a:r>
            <a:r>
              <a:rPr lang="nb-NO" dirty="0"/>
              <a:t>, transport</a:t>
            </a:r>
          </a:p>
          <a:p>
            <a:r>
              <a:rPr lang="nb-NO" dirty="0"/>
              <a:t>Part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Topcon</a:t>
            </a:r>
            <a:r>
              <a:rPr lang="nb-NO" dirty="0"/>
              <a:t> </a:t>
            </a:r>
            <a:r>
              <a:rPr lang="nb-NO" dirty="0" err="1"/>
              <a:t>since</a:t>
            </a:r>
            <a:r>
              <a:rPr lang="nb-NO" dirty="0"/>
              <a:t> 2023</a:t>
            </a:r>
          </a:p>
        </p:txBody>
      </p:sp>
      <p:pic>
        <p:nvPicPr>
          <p:cNvPr id="10" name="Picture 9" descr="Circuit boards on a production test fixture with probes and measurement instruments">
            <a:extLst>
              <a:ext uri="{FF2B5EF4-FFF2-40B4-BE49-F238E27FC236}">
                <a16:creationId xmlns:a16="http://schemas.microsoft.com/office/drawing/2014/main" id="{88456E7B-05A3-0F13-010D-DB8E8E3A1F7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000" b="5840"/>
          <a:stretch>
            <a:fillRect/>
          </a:stretch>
        </p:blipFill>
        <p:spPr>
          <a:xfrm>
            <a:off x="7479102" y="1915603"/>
            <a:ext cx="3800398" cy="2233703"/>
          </a:xfrm>
          <a:prstGeom prst="rect">
            <a:avLst/>
          </a:prstGeom>
        </p:spPr>
      </p:pic>
      <p:pic>
        <p:nvPicPr>
          <p:cNvPr id="5" name="Picture 4" descr="SATEL">
            <a:extLst>
              <a:ext uri="{FF2B5EF4-FFF2-40B4-BE49-F238E27FC236}">
                <a16:creationId xmlns:a16="http://schemas.microsoft.com/office/drawing/2014/main" id="{19138326-EAD1-91A4-AED0-44141C5DDD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8554" y="448205"/>
            <a:ext cx="1895475" cy="4667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05A8022-AB33-B9C7-D307-957E04110006}"/>
              </a:ext>
            </a:extLst>
          </p:cNvPr>
          <p:cNvSpPr txBox="1"/>
          <p:nvPr/>
        </p:nvSpPr>
        <p:spPr>
          <a:xfrm>
            <a:off x="9951693" y="315799"/>
            <a:ext cx="4774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3463889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25C1033-F34F-9525-8BD7-B4E13B8DA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DIY years</a:t>
            </a:r>
            <a:br>
              <a:rPr lang="en-US"/>
            </a:br>
            <a:endParaRPr lang="nb-NO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212838D-77E1-CAB4-146E-90C03BD379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In-house SQL </a:t>
            </a:r>
            <a:r>
              <a:rPr lang="nb-NO" dirty="0" err="1"/>
              <a:t>tools</a:t>
            </a:r>
            <a:endParaRPr lang="nb-NO" dirty="0"/>
          </a:p>
          <a:p>
            <a:r>
              <a:rPr lang="nb-NO" dirty="0" err="1"/>
              <a:t>Constant</a:t>
            </a:r>
            <a:r>
              <a:rPr lang="nb-NO" dirty="0"/>
              <a:t> </a:t>
            </a:r>
            <a:r>
              <a:rPr lang="nb-NO" dirty="0" err="1"/>
              <a:t>updates</a:t>
            </a:r>
            <a:r>
              <a:rPr lang="nb-NO" dirty="0"/>
              <a:t>, </a:t>
            </a:r>
            <a:r>
              <a:rPr lang="nb-NO" dirty="0" err="1"/>
              <a:t>constant</a:t>
            </a:r>
            <a:r>
              <a:rPr lang="nb-NO" dirty="0"/>
              <a:t> </a:t>
            </a:r>
            <a:r>
              <a:rPr lang="nb-NO" dirty="0" err="1"/>
              <a:t>maintenance</a:t>
            </a:r>
            <a:endParaRPr lang="nb-NO" dirty="0"/>
          </a:p>
          <a:p>
            <a:r>
              <a:rPr lang="nb-NO" dirty="0" err="1"/>
              <a:t>Couldn't</a:t>
            </a:r>
            <a:r>
              <a:rPr lang="nb-NO" dirty="0"/>
              <a:t> </a:t>
            </a:r>
            <a:r>
              <a:rPr lang="nb-NO" dirty="0" err="1"/>
              <a:t>keep</a:t>
            </a:r>
            <a:r>
              <a:rPr lang="nb-NO" dirty="0"/>
              <a:t> up as </a:t>
            </a:r>
            <a:r>
              <a:rPr lang="nb-NO" dirty="0" err="1"/>
              <a:t>Satel</a:t>
            </a:r>
            <a:r>
              <a:rPr lang="nb-NO" dirty="0"/>
              <a:t> </a:t>
            </a:r>
            <a:r>
              <a:rPr lang="nb-NO" dirty="0" err="1"/>
              <a:t>grew</a:t>
            </a:r>
            <a:endParaRPr lang="nb-NO" dirty="0"/>
          </a:p>
        </p:txBody>
      </p:sp>
      <p:pic>
        <p:nvPicPr>
          <p:cNvPr id="3" name="Picture 2" descr="SATEL">
            <a:extLst>
              <a:ext uri="{FF2B5EF4-FFF2-40B4-BE49-F238E27FC236}">
                <a16:creationId xmlns:a16="http://schemas.microsoft.com/office/drawing/2014/main" id="{08EBA37D-685C-F88D-7780-25BC8E4F50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8554" y="448205"/>
            <a:ext cx="1895475" cy="4667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9333C50-2DB2-0A6E-EA61-B1CF6712E0C0}"/>
              </a:ext>
            </a:extLst>
          </p:cNvPr>
          <p:cNvSpPr txBox="1"/>
          <p:nvPr/>
        </p:nvSpPr>
        <p:spPr>
          <a:xfrm>
            <a:off x="9951693" y="315799"/>
            <a:ext cx="4774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004700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9FBD145-713A-1A5A-E4F0-A41186692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Before and after WATS</a:t>
            </a:r>
            <a:endParaRPr lang="nb-NO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073E16C-9422-0B56-0EEA-71C6708550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err="1"/>
              <a:t>Homegrown</a:t>
            </a:r>
            <a:r>
              <a:rPr lang="nb-NO" dirty="0"/>
              <a:t> SQL </a:t>
            </a:r>
            <a:r>
              <a:rPr lang="nb-NO" dirty="0" err="1"/>
              <a:t>tools</a:t>
            </a:r>
            <a:endParaRPr lang="nb-NO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0DC5272-E119-EEA6-D260-71B43ABFDA3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Built in-house</a:t>
            </a:r>
          </a:p>
          <a:p>
            <a:r>
              <a:rPr lang="en-GB" dirty="0"/>
              <a:t>Updated for every change</a:t>
            </a:r>
          </a:p>
          <a:p>
            <a:r>
              <a:rPr lang="en-GB" dirty="0"/>
              <a:t>Hard to scale</a:t>
            </a:r>
            <a:endParaRPr lang="nb-NO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BEDC4CA-4A52-7C7B-2781-A3220FD803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nb-NO" dirty="0"/>
              <a:t>WATS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D3B392A-E7BC-C572-529B-3391FA571415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GB"/>
              <a:t>All test data, one place</a:t>
            </a:r>
            <a:endParaRPr lang="en-GB" dirty="0"/>
          </a:p>
          <a:p>
            <a:r>
              <a:rPr lang="en-GB"/>
              <a:t>Trends spotted early</a:t>
            </a:r>
          </a:p>
          <a:p>
            <a:r>
              <a:rPr lang="en-GB"/>
              <a:t>Daily workflow</a:t>
            </a:r>
            <a:endParaRPr lang="nb-NO" dirty="0"/>
          </a:p>
        </p:txBody>
      </p:sp>
      <p:pic>
        <p:nvPicPr>
          <p:cNvPr id="3" name="Picture 2" descr="SATEL">
            <a:extLst>
              <a:ext uri="{FF2B5EF4-FFF2-40B4-BE49-F238E27FC236}">
                <a16:creationId xmlns:a16="http://schemas.microsoft.com/office/drawing/2014/main" id="{5DF99762-BA88-A5AE-8259-A3B7047B5D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8554" y="448205"/>
            <a:ext cx="1895475" cy="4667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992A213-ED82-8A88-8556-3AB9622F133D}"/>
              </a:ext>
            </a:extLst>
          </p:cNvPr>
          <p:cNvSpPr txBox="1"/>
          <p:nvPr/>
        </p:nvSpPr>
        <p:spPr>
          <a:xfrm>
            <a:off x="9951693" y="315799"/>
            <a:ext cx="4774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658590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build="p"/>
      <p:bldP spid="8" grpId="0" build="p"/>
      <p:bldP spid="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3B67B58-A5BA-45CE-F062-82C36A67C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From one test station to nearly all of them</a:t>
            </a:r>
            <a:endParaRPr lang="nb-NO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871A9F4-15AE-DD34-36FC-624D7185467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 err="1"/>
              <a:t>Etteplan</a:t>
            </a:r>
            <a:endParaRPr lang="nb-NO" dirty="0"/>
          </a:p>
          <a:p>
            <a:r>
              <a:rPr lang="nb-NO" dirty="0"/>
              <a:t>One test </a:t>
            </a:r>
            <a:r>
              <a:rPr lang="nb-NO" dirty="0" err="1"/>
              <a:t>station</a:t>
            </a:r>
            <a:r>
              <a:rPr lang="nb-NO" dirty="0"/>
              <a:t>, 2016</a:t>
            </a:r>
          </a:p>
          <a:p>
            <a:r>
              <a:rPr lang="nb-NO" dirty="0" err="1"/>
              <a:t>Nearly</a:t>
            </a:r>
            <a:r>
              <a:rPr lang="nb-NO" dirty="0"/>
              <a:t> all test systems </a:t>
            </a:r>
            <a:r>
              <a:rPr lang="nb-NO" dirty="0" err="1"/>
              <a:t>today</a:t>
            </a:r>
            <a:endParaRPr lang="nb-NO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1E5B480-6447-99E5-9CB8-F6DCA5D6E39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b-NO" dirty="0" err="1"/>
              <a:t>Confidence</a:t>
            </a:r>
            <a:r>
              <a:rPr lang="nb-NO" dirty="0"/>
              <a:t> in limits and </a:t>
            </a:r>
            <a:r>
              <a:rPr lang="nb-NO" dirty="0" err="1"/>
              <a:t>performance</a:t>
            </a:r>
            <a:endParaRPr lang="nb-NO" dirty="0"/>
          </a:p>
          <a:p>
            <a:r>
              <a:rPr lang="nb-NO" dirty="0"/>
              <a:t>Faster </a:t>
            </a:r>
            <a:r>
              <a:rPr lang="nb-NO" dirty="0" err="1"/>
              <a:t>answers</a:t>
            </a:r>
            <a:endParaRPr lang="nb-NO" dirty="0"/>
          </a:p>
          <a:p>
            <a:r>
              <a:rPr lang="nb-NO" dirty="0" err="1"/>
              <a:t>Nothing</a:t>
            </a:r>
            <a:r>
              <a:rPr lang="nb-NO" dirty="0"/>
              <a:t> to </a:t>
            </a:r>
            <a:r>
              <a:rPr lang="nb-NO" dirty="0" err="1"/>
              <a:t>maintain</a:t>
            </a:r>
            <a:endParaRPr lang="nb-NO" dirty="0"/>
          </a:p>
        </p:txBody>
      </p:sp>
      <p:pic>
        <p:nvPicPr>
          <p:cNvPr id="3" name="Picture 2" descr="SATEL">
            <a:extLst>
              <a:ext uri="{FF2B5EF4-FFF2-40B4-BE49-F238E27FC236}">
                <a16:creationId xmlns:a16="http://schemas.microsoft.com/office/drawing/2014/main" id="{EA538F28-D162-82FF-096C-24421225C2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8554" y="448205"/>
            <a:ext cx="1895475" cy="4667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28A03D-FCF0-D9B3-FC2B-F638913C42F0}"/>
              </a:ext>
            </a:extLst>
          </p:cNvPr>
          <p:cNvSpPr txBox="1"/>
          <p:nvPr/>
        </p:nvSpPr>
        <p:spPr>
          <a:xfrm>
            <a:off x="9951693" y="315799"/>
            <a:ext cx="4774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3041763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56C33C05-0071-FBBA-CBD5-A8528F8A5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/>
              <a:t>In Petri's words</a:t>
            </a:r>
            <a:endParaRPr lang="nb-NO" dirty="0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3DF6D497-2C65-787F-264C-28977536FA3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/>
              <a:t>"Having easy access and oversight of all test data gives insights that support both production </a:t>
            </a:r>
            <a:r>
              <a:rPr lang="nb-NO" dirty="0"/>
              <a:t>and </a:t>
            </a:r>
            <a:r>
              <a:rPr lang="nb-NO"/>
              <a:t>R&amp;D."</a:t>
            </a:r>
            <a:endParaRPr lang="nb-NO" dirty="0"/>
          </a:p>
          <a:p>
            <a:r>
              <a:rPr lang="nb-NO"/>
              <a:t>Petri Reiman</a:t>
            </a:r>
            <a:r>
              <a:rPr lang="nb-NO" dirty="0"/>
              <a:t>, </a:t>
            </a:r>
            <a:r>
              <a:rPr lang="nb-NO"/>
              <a:t>Satel</a:t>
            </a:r>
            <a:endParaRPr lang="nb-NO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81ECD4E-824B-FD87-88DE-D73C19DA76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b-NO"/>
              <a:t>Part of the</a:t>
            </a:r>
            <a:r>
              <a:rPr lang="nb-NO" dirty="0"/>
              <a:t> </a:t>
            </a:r>
            <a:r>
              <a:rPr lang="nb-NO"/>
              <a:t>daily workflow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720431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9106560"/>
      </p:ext>
    </p:extLst>
  </p:cSld>
  <p:clrMapOvr>
    <a:masterClrMapping/>
  </p:clrMapOvr>
</p:sld>
</file>

<file path=ppt/theme/theme1.xml><?xml version="1.0" encoding="utf-8"?>
<a:theme xmlns:a="http://schemas.openxmlformats.org/drawingml/2006/main" name="WATS 2026">
  <a:themeElements>
    <a:clrScheme name="Custom 2">
      <a:dk1>
        <a:srgbClr val="000000"/>
      </a:dk1>
      <a:lt1>
        <a:srgbClr val="FFFFFF"/>
      </a:lt1>
      <a:dk2>
        <a:srgbClr val="000000"/>
      </a:dk2>
      <a:lt2>
        <a:srgbClr val="FAFAFA"/>
      </a:lt2>
      <a:accent1>
        <a:srgbClr val="FCC400"/>
      </a:accent1>
      <a:accent2>
        <a:srgbClr val="996800"/>
      </a:accent2>
      <a:accent3>
        <a:srgbClr val="54504F"/>
      </a:accent3>
      <a:accent4>
        <a:srgbClr val="D0CFCD"/>
      </a:accent4>
      <a:accent5>
        <a:srgbClr val="5B21AE"/>
      </a:accent5>
      <a:accent6>
        <a:srgbClr val="AE94E5"/>
      </a:accent6>
      <a:hlink>
        <a:srgbClr val="353330"/>
      </a:hlink>
      <a:folHlink>
        <a:srgbClr val="54504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ATS-Powerpoint-Template-EN-2026.pptx" id="{FE9A3B8B-C760-4512-AA47-D1D560F185CB}" vid="{A49F3770-F934-473C-8F33-FD0410388C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F00F0981ECC874AA045759C733D6D80" ma:contentTypeVersion="26" ma:contentTypeDescription="Opprett et nytt dokument." ma:contentTypeScope="" ma:versionID="17731338d6179ec51579128f3a67f2b3">
  <xsd:schema xmlns:xsd="http://www.w3.org/2001/XMLSchema" xmlns:xs="http://www.w3.org/2001/XMLSchema" xmlns:p="http://schemas.microsoft.com/office/2006/metadata/properties" xmlns:ns2="99075f80-0fe0-47f2-abf3-4ad7bd9821df" xmlns:ns3="f529678b-45df-4a2d-ae2d-57335bc52324" targetNamespace="http://schemas.microsoft.com/office/2006/metadata/properties" ma:root="true" ma:fieldsID="e6fb49d8de1b548a3b155da72e972a77" ns2:_="" ns3:_="">
    <xsd:import namespace="99075f80-0fe0-47f2-abf3-4ad7bd9821df"/>
    <xsd:import namespace="f529678b-45df-4a2d-ae2d-57335bc5232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Classification" minOccurs="0"/>
                <xsd:element ref="ns2:MediaServiceSearchProperties" minOccurs="0"/>
                <xsd:element ref="ns2:Document_x0020_Number" minOccurs="0"/>
                <xsd:element ref="ns2:Document_x0020_Status" minOccurs="0"/>
                <xsd:element ref="ns2:Revision" minOccurs="0"/>
                <xsd:element ref="ns2:Valid_x0020_From" minOccurs="0"/>
                <xsd:element ref="ns2:Valid_x0020_To" minOccurs="0"/>
                <xsd:element ref="ns2:MediaServiceLocation" minOccurs="0"/>
                <xsd:element ref="ns2:_Flow_SignoffStatu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075f80-0fe0-47f2-abf3-4ad7bd9821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ildemerkelapper" ma:readOnly="false" ma:fieldId="{5cf76f15-5ced-4ddc-b409-7134ff3c332f}" ma:taxonomyMulti="true" ma:sspId="22d465c5-e4f8-4d3b-b99d-d85c230440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Classification" ma:index="24" nillable="true" ma:displayName="Classification" ma:default="General \ All Employees" ma:description="Information Classification" ma:format="Dropdown" ma:internalName="Classification">
      <xsd:simpleType>
        <xsd:restriction base="dms:Choice">
          <xsd:enumeration value="Public"/>
          <xsd:enumeration value="General \ Anyone"/>
          <xsd:enumeration value="General \ All Employees"/>
          <xsd:enumeration value="Confidential \ Anyone"/>
          <xsd:enumeration value="Confidential \ All Employees"/>
          <xsd:enumeration value="Confidential \ Trusted People"/>
          <xsd:enumeration value="Highly Confidential \ All Employees"/>
          <xsd:enumeration value="Highly Confidential \ Specific People"/>
        </xsd:restriction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ocument_x0020_Number" ma:index="26" nillable="true" ma:displayName="Document Number" ma:default="WA-INF-nnnn" ma:internalName="Document_x0020_Number">
      <xsd:simpleType>
        <xsd:restriction base="dms:Text">
          <xsd:maxLength value="30"/>
        </xsd:restriction>
      </xsd:simpleType>
    </xsd:element>
    <xsd:element name="Document_x0020_Status" ma:index="27" nillable="true" ma:displayName="Document Status" ma:default="Draft" ma:format="Dropdown" ma:internalName="Document_x0020_Status">
      <xsd:simpleType>
        <xsd:restriction base="dms:Choice">
          <xsd:enumeration value="Draft"/>
          <xsd:enumeration value="Review"/>
          <xsd:enumeration value="Approved"/>
          <xsd:enumeration value="Published"/>
          <xsd:enumeration value="Removed"/>
        </xsd:restriction>
      </xsd:simpleType>
    </xsd:element>
    <xsd:element name="Revision" ma:index="28" nillable="true" ma:displayName="Revision" ma:internalName="Revision">
      <xsd:simpleType>
        <xsd:restriction base="dms:Text">
          <xsd:maxLength value="20"/>
        </xsd:restriction>
      </xsd:simpleType>
    </xsd:element>
    <xsd:element name="Valid_x0020_From" ma:index="29" nillable="true" ma:displayName="Valid From" ma:format="DateOnly" ma:internalName="Valid_x0020_From">
      <xsd:simpleType>
        <xsd:restriction base="dms:DateTime"/>
      </xsd:simpleType>
    </xsd:element>
    <xsd:element name="Valid_x0020_To" ma:index="30" nillable="true" ma:displayName="Valid To" ma:format="DateOnly" ma:internalName="Valid_x0020_To">
      <xsd:simpleType>
        <xsd:restriction base="dms:DateTime"/>
      </xsd:simpleType>
    </xsd:element>
    <xsd:element name="MediaServiceLocation" ma:index="31" nillable="true" ma:displayName="Location" ma:indexed="true" ma:internalName="MediaServiceLocation" ma:readOnly="true">
      <xsd:simpleType>
        <xsd:restriction base="dms:Text"/>
      </xsd:simpleType>
    </xsd:element>
    <xsd:element name="_Flow_SignoffStatus" ma:index="32" nillable="true" ma:displayName="Godkjenningsstatus" ma:internalName="Godkjenningsstatus">
      <xsd:simpleType>
        <xsd:restriction base="dms:Text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29678b-45df-4a2d-ae2d-57335bc52324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1ea0902a-799c-44cd-a949-0f7b47655d6e}" ma:internalName="TaxCatchAll" ma:showField="CatchAllData" ma:web="f529678b-45df-4a2d-ae2d-57335bc5232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529678b-45df-4a2d-ae2d-57335bc52324" xsi:nil="true"/>
    <lcf76f155ced4ddcb4097134ff3c332f xmlns="99075f80-0fe0-47f2-abf3-4ad7bd9821df">
      <Terms xmlns="http://schemas.microsoft.com/office/infopath/2007/PartnerControls"/>
    </lcf76f155ced4ddcb4097134ff3c332f>
    <Valid_x0020_To xmlns="99075f80-0fe0-47f2-abf3-4ad7bd9821df" xsi:nil="true"/>
    <_Flow_SignoffStatus xmlns="99075f80-0fe0-47f2-abf3-4ad7bd9821df" xsi:nil="true"/>
    <Revision xmlns="99075f80-0fe0-47f2-abf3-4ad7bd9821df" xsi:nil="true"/>
    <Document_x0020_Number xmlns="99075f80-0fe0-47f2-abf3-4ad7bd9821df">WA-INF-nnnn</Document_x0020_Number>
    <Classification xmlns="99075f80-0fe0-47f2-abf3-4ad7bd9821df">General \ All Employees</Classification>
    <Valid_x0020_From xmlns="99075f80-0fe0-47f2-abf3-4ad7bd9821df" xsi:nil="true"/>
    <Document_x0020_Status xmlns="99075f80-0fe0-47f2-abf3-4ad7bd9821df">Draft</Document_x0020_Statu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D45BEF9-DF83-4998-B9A1-FB8368EDE0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075f80-0fe0-47f2-abf3-4ad7bd9821df"/>
    <ds:schemaRef ds:uri="f529678b-45df-4a2d-ae2d-57335bc523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22A7839-0C30-4062-98EF-AFE742F737FC}">
  <ds:schemaRefs>
    <ds:schemaRef ds:uri="http://www.w3.org/XML/1998/namespace"/>
    <ds:schemaRef ds:uri="99075f80-0fe0-47f2-abf3-4ad7bd9821df"/>
    <ds:schemaRef ds:uri="http://schemas.microsoft.com/office/2006/metadata/properties"/>
    <ds:schemaRef ds:uri="f529678b-45df-4a2d-ae2d-57335bc52324"/>
    <ds:schemaRef ds:uri="http://purl.org/dc/terms/"/>
    <ds:schemaRef ds:uri="http://purl.org/dc/elements/1.1/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C1EBD40E-FE6A-4B05-B1CC-6D74AB0A902D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c88ee0e3-db17-4760-ba92-87712337c749}" enabled="1" method="Standard" siteId="{af756dfa-ec70-4f30-a6c4-e4cb574f794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WATS-Powerpoint-Template-EN-2026</Template>
  <TotalTime>1312</TotalTime>
  <Words>607</Words>
  <Application>Microsoft Office PowerPoint</Application>
  <PresentationFormat>Widescreen</PresentationFormat>
  <Paragraphs>76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System Font Regular</vt:lpstr>
      <vt:lpstr>WATS 2026</vt:lpstr>
      <vt:lpstr>Satel finds a better way to manage testing</vt:lpstr>
      <vt:lpstr>Mission-critical connectivity Meet Satel</vt:lpstr>
      <vt:lpstr>Satel in brief Finnish radio technology since 1986</vt:lpstr>
      <vt:lpstr>The DIY years </vt:lpstr>
      <vt:lpstr>Before and after WATS</vt:lpstr>
      <vt:lpstr>From one test station to nearly all of them</vt:lpstr>
      <vt:lpstr>In Petri's words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Knut Bjarne Askim</dc:creator>
  <cp:lastModifiedBy>Knut Bjarne Askim</cp:lastModifiedBy>
  <cp:revision>1</cp:revision>
  <cp:lastPrinted>2026-09-02T07:01:20Z</cp:lastPrinted>
  <dcterms:created xsi:type="dcterms:W3CDTF">2026-08-28T13:21:26Z</dcterms:created>
  <dcterms:modified xsi:type="dcterms:W3CDTF">2026-09-02T07:01:23Z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0x010100FF00F0981ECC874AA045759C733D6D80</vt:lpwstr>
  </property>
  <property fmtid="{D5CDD505-2E9C-101B-9397-08002B2CF9AE}" pid="3" name="MediaServiceImageTags">
    <vt:lpwstr/>
  </property>
</Properties>
</file>