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85" dt="2026-09-02T20:39:32.4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a Lund Reppe" userId="S::ola.lund.reppe@wats.com::8f5c1385-f71f-4e9f-a34e-018f228bf913" providerId="AD" clId="Web-{00000000-0000-0000-0000-000000000000}"/>
    <pc:docChg chg="modSld">
      <pc:chgData name="Ola Lund Reppe" userId="S::ola.lund.reppe@wats.com::8f5c1385-f71f-4e9f-a34e-018f228bf913" providerId="AD" clId="Web-{00000000-0000-0000-0000-000000000000}" dt="2026-09-02T20:39:32.405" v="80" actId="20577"/>
      <pc:docMkLst>
        <pc:docMk/>
      </pc:docMkLst>
      <pc:sldChg chg="modSp">
        <pc:chgData name="Ola Lund Reppe" userId="S::ola.lund.reppe@wats.com::8f5c1385-f71f-4e9f-a34e-018f228bf913" providerId="AD" clId="Web-{00000000-0000-0000-0000-000000000000}" dt="2026-09-02T20:37:21.249" v="28" actId="20577"/>
        <pc:sldMkLst>
          <pc:docMk/>
          <pc:sldMk cId="0" sldId="257"/>
        </pc:sldMkLst>
        <pc:spChg chg="mod">
          <ac:chgData name="Ola Lund Reppe" userId="S::ola.lund.reppe@wats.com::8f5c1385-f71f-4e9f-a34e-018f228bf913" providerId="AD" clId="Web-{00000000-0000-0000-0000-000000000000}" dt="2026-09-02T20:36:23.390" v="10" actId="2057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Ola Lund Reppe" userId="S::ola.lund.reppe@wats.com::8f5c1385-f71f-4e9f-a34e-018f228bf913" providerId="AD" clId="Web-{00000000-0000-0000-0000-000000000000}" dt="2026-09-02T20:37:21.249" v="28" actId="20577"/>
          <ac:spMkLst>
            <pc:docMk/>
            <pc:sldMk cId="0" sldId="257"/>
            <ac:spMk id="11" creationId="{00000000-0000-0000-0000-000000000000}"/>
          </ac:spMkLst>
        </pc:spChg>
      </pc:sldChg>
      <pc:sldChg chg="modSp">
        <pc:chgData name="Ola Lund Reppe" userId="S::ola.lund.reppe@wats.com::8f5c1385-f71f-4e9f-a34e-018f228bf913" providerId="AD" clId="Web-{00000000-0000-0000-0000-000000000000}" dt="2026-09-02T20:38:00.858" v="41" actId="20577"/>
        <pc:sldMkLst>
          <pc:docMk/>
          <pc:sldMk cId="0" sldId="258"/>
        </pc:sldMkLst>
        <pc:spChg chg="mod">
          <ac:chgData name="Ola Lund Reppe" userId="S::ola.lund.reppe@wats.com::8f5c1385-f71f-4e9f-a34e-018f228bf913" providerId="AD" clId="Web-{00000000-0000-0000-0000-000000000000}" dt="2026-09-02T20:38:00.858" v="41" actId="20577"/>
          <ac:spMkLst>
            <pc:docMk/>
            <pc:sldMk cId="0" sldId="258"/>
            <ac:spMk id="10" creationId="{00000000-0000-0000-0000-000000000000}"/>
          </ac:spMkLst>
        </pc:spChg>
      </pc:sldChg>
      <pc:sldChg chg="modSp">
        <pc:chgData name="Ola Lund Reppe" userId="S::ola.lund.reppe@wats.com::8f5c1385-f71f-4e9f-a34e-018f228bf913" providerId="AD" clId="Web-{00000000-0000-0000-0000-000000000000}" dt="2026-09-02T20:38:16.827" v="45" actId="20577"/>
        <pc:sldMkLst>
          <pc:docMk/>
          <pc:sldMk cId="0" sldId="260"/>
        </pc:sldMkLst>
        <pc:spChg chg="mod">
          <ac:chgData name="Ola Lund Reppe" userId="S::ola.lund.reppe@wats.com::8f5c1385-f71f-4e9f-a34e-018f228bf913" providerId="AD" clId="Web-{00000000-0000-0000-0000-000000000000}" dt="2026-09-02T20:38:16.827" v="45" actId="20577"/>
          <ac:spMkLst>
            <pc:docMk/>
            <pc:sldMk cId="0" sldId="260"/>
            <ac:spMk id="21" creationId="{00000000-0000-0000-0000-000000000000}"/>
          </ac:spMkLst>
        </pc:spChg>
      </pc:sldChg>
      <pc:sldChg chg="modSp">
        <pc:chgData name="Ola Lund Reppe" userId="S::ola.lund.reppe@wats.com::8f5c1385-f71f-4e9f-a34e-018f228bf913" providerId="AD" clId="Web-{00000000-0000-0000-0000-000000000000}" dt="2026-09-02T20:39:32.405" v="80" actId="20577"/>
        <pc:sldMkLst>
          <pc:docMk/>
          <pc:sldMk cId="0" sldId="262"/>
        </pc:sldMkLst>
        <pc:spChg chg="mod">
          <ac:chgData name="Ola Lund Reppe" userId="S::ola.lund.reppe@wats.com::8f5c1385-f71f-4e9f-a34e-018f228bf913" providerId="AD" clId="Web-{00000000-0000-0000-0000-000000000000}" dt="2026-09-02T20:38:46.077" v="52" actId="20577"/>
          <ac:spMkLst>
            <pc:docMk/>
            <pc:sldMk cId="0" sldId="262"/>
            <ac:spMk id="9" creationId="{00000000-0000-0000-0000-000000000000}"/>
          </ac:spMkLst>
        </pc:spChg>
        <pc:spChg chg="mod">
          <ac:chgData name="Ola Lund Reppe" userId="S::ola.lund.reppe@wats.com::8f5c1385-f71f-4e9f-a34e-018f228bf913" providerId="AD" clId="Web-{00000000-0000-0000-0000-000000000000}" dt="2026-09-02T20:39:32.405" v="80" actId="20577"/>
          <ac:spMkLst>
            <pc:docMk/>
            <pc:sldMk cId="0" sldId="262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EFC13-D0D7-4F84-9072-D4C41A8A184A}" type="datetimeFigureOut"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4029A-1BCE-459C-924F-0CC6192E54B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29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31520" y="2148840"/>
            <a:ext cx="8778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Automating analysis &amp; monitoring with AI agents</a:t>
            </a:r>
            <a:endParaRPr lang="en-US" sz="4000"/>
          </a:p>
        </p:txBody>
      </p:sp>
      <p:sp>
        <p:nvSpPr>
          <p:cNvPr id="4" name="Text 1"/>
          <p:cNvSpPr txBox="1"/>
          <p:nvPr/>
        </p:nvSpPr>
        <p:spPr>
          <a:xfrm>
            <a:off x="731520" y="379476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proof of concept — an AI agent watching a real process for 28 days through the WATS MCP</a:t>
            </a:r>
            <a:endParaRPr lang="en-US" sz="1400"/>
          </a:p>
        </p:txBody>
      </p:sp>
      <p:sp>
        <p:nvSpPr>
          <p:cNvPr id="5" name="Shape 2"/>
          <p:cNvSpPr/>
          <p:nvPr/>
        </p:nvSpPr>
        <p:spPr>
          <a:xfrm>
            <a:off x="731520" y="4617720"/>
            <a:ext cx="3048610" cy="329184"/>
          </a:xfrm>
          <a:prstGeom prst="roundRect">
            <a:avLst>
              <a:gd name="adj" fmla="val 50000"/>
            </a:avLst>
          </a:prstGeom>
          <a:solidFill>
            <a:srgbClr val="FFFFFF">
              <a:alpha val="75000"/>
            </a:srgbClr>
          </a:solidFill>
          <a:ln w="12700">
            <a:solidFill>
              <a:srgbClr val="FCC40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731520" y="4599432"/>
            <a:ext cx="30486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 production data · nothing staged</a:t>
            </a:r>
            <a:endParaRPr lang="en-US" sz="950"/>
          </a:p>
        </p:txBody>
      </p:sp>
      <p:pic>
        <p:nvPicPr>
          <p:cNvPr id="7" name="Image 1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· WATS</a:t>
            </a:r>
            <a:endParaRPr lang="en-US" sz="800"/>
          </a:p>
        </p:txBody>
      </p:sp>
      <p:sp>
        <p:nvSpPr>
          <p:cNvPr id="9" name="Text 5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</a:t>
            </a:r>
            <a:endParaRPr lang="en-US" sz="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EXPERIMENT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 pointed an AI agent at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28 days of production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question: can an agent run the analysis itself — on a schedule, unattended, on real data — and be worth reading?</a:t>
            </a:r>
            <a:endParaRPr lang="en-US" sz="1250"/>
          </a:p>
        </p:txBody>
      </p:sp>
      <p:pic>
        <p:nvPicPr>
          <p:cNvPr id="6" name="Image 1" descr="/root/.claude/skills/synced/c9582f84-96ce-4725-8ff3-876d7b85d851_58b81b86-f1fa-4bb2-92eb-e425a95f46d5/wats-presentations/assets/.cache/deddef95bd7e42c17b72b4eb06ae5f1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1371600"/>
            <a:ext cx="6940296" cy="4334256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777240" y="16642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we set up</a:t>
            </a:r>
            <a:endParaRPr lang="en-US" sz="1600"/>
          </a:p>
        </p:txBody>
      </p:sp>
      <p:pic>
        <p:nvPicPr>
          <p:cNvPr id="8" name="Image 2" descr="/root/.claude/skills/synced/c9582f84-96ce-4725-8ff3-876d7b85d851_58b81b86-f1fa-4bb2-92eb-e425a95f46d5/wats-presentations/assets/.cache/9b8df3f7f95f8a29c977e77fc9fb409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84" y="2121408"/>
            <a:ext cx="442314" cy="493776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49808" y="2157984"/>
            <a:ext cx="51546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76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76"/>
          </a:p>
        </p:txBody>
      </p:sp>
      <p:sp>
        <p:nvSpPr>
          <p:cNvPr id="10" name="Text 5"/>
          <p:cNvSpPr txBox="1"/>
          <p:nvPr/>
        </p:nvSpPr>
        <p:spPr>
          <a:xfrm>
            <a:off x="1417320" y="2121408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b="1">
                <a:solidFill>
                  <a:srgbClr val="00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One product group, 28 days</a:t>
            </a:r>
            <a:endParaRPr lang="en-US" sz="1350">
              <a:latin typeface="Aptos Display"/>
            </a:endParaRPr>
          </a:p>
        </p:txBody>
      </p:sp>
      <p:sp>
        <p:nvSpPr>
          <p:cNvPr id="11" name="Text 6"/>
          <p:cNvSpPr txBox="1"/>
          <p:nvPr/>
        </p:nvSpPr>
        <p:spPr>
          <a:xfrm>
            <a:off x="1417320" y="242316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>
                <a:solidFill>
                  <a:srgbClr val="54504F"/>
                </a:solidFill>
                <a:latin typeface="Aptos"/>
                <a:ea typeface="Aptos" pitchFamily="34" charset="-122"/>
                <a:cs typeface="Aptos" pitchFamily="34" charset="-120"/>
              </a:rPr>
              <a:t>6 Processes· 3 – 31 Aug 2026.</a:t>
            </a:r>
            <a:endParaRPr lang="en-US" sz="1100">
              <a:latin typeface="Aptos"/>
            </a:endParaRPr>
          </a:p>
        </p:txBody>
      </p:sp>
      <p:pic>
        <p:nvPicPr>
          <p:cNvPr id="12" name="Image 3" descr="/root/.claude/skills/synced/c9582f84-96ce-4725-8ff3-876d7b85d851_58b81b86-f1fa-4bb2-92eb-e425a95f46d5/wats-presentations/assets/.cache/9b8df3f7f95f8a29c977e77fc9fb409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84" y="2980944"/>
            <a:ext cx="442314" cy="493776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749808" y="3017520"/>
            <a:ext cx="51546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76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76"/>
          </a:p>
        </p:txBody>
      </p:sp>
      <p:sp>
        <p:nvSpPr>
          <p:cNvPr id="14" name="Text 8"/>
          <p:cNvSpPr txBox="1"/>
          <p:nvPr/>
        </p:nvSpPr>
        <p:spPr>
          <a:xfrm>
            <a:off x="1417320" y="2980944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Scheduled runs, no human in the loop</a:t>
            </a:r>
            <a:endParaRPr lang="en-US" sz="1350"/>
          </a:p>
        </p:txBody>
      </p:sp>
      <p:sp>
        <p:nvSpPr>
          <p:cNvPr id="15" name="Text 9"/>
          <p:cNvSpPr txBox="1"/>
          <p:nvPr/>
        </p:nvSpPr>
        <p:spPr>
          <a:xfrm>
            <a:off x="1417320" y="3282696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run is a fresh AI session: it looks at the data, judges it, and writes.</a:t>
            </a:r>
            <a:endParaRPr lang="en-US" sz="1100"/>
          </a:p>
        </p:txBody>
      </p:sp>
      <p:pic>
        <p:nvPicPr>
          <p:cNvPr id="16" name="Image 4" descr="/root/.claude/skills/synced/c9582f84-96ce-4725-8ff3-876d7b85d851_58b81b86-f1fa-4bb2-92eb-e425a95f46d5/wats-presentations/assets/.cache/9b8df3f7f95f8a29c977e77fc9fb409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84" y="3840480"/>
            <a:ext cx="442314" cy="493776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749808" y="3877056"/>
            <a:ext cx="51546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76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76"/>
          </a:p>
        </p:txBody>
      </p:sp>
      <p:sp>
        <p:nvSpPr>
          <p:cNvPr id="18" name="Text 11"/>
          <p:cNvSpPr txBox="1"/>
          <p:nvPr/>
        </p:nvSpPr>
        <p:spPr>
          <a:xfrm>
            <a:off x="1417320" y="384048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It writes the reports</a:t>
            </a:r>
            <a:endParaRPr lang="en-US" sz="1350"/>
          </a:p>
        </p:txBody>
      </p:sp>
      <p:sp>
        <p:nvSpPr>
          <p:cNvPr id="19" name="Text 12"/>
          <p:cNvSpPr txBox="1"/>
          <p:nvPr/>
        </p:nvSpPr>
        <p:spPr>
          <a:xfrm>
            <a:off x="1417320" y="4142232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hourly watch, a daily floor page, weekly deep dives, a monthly read.</a:t>
            </a:r>
            <a:endParaRPr lang="en-US" sz="1100"/>
          </a:p>
        </p:txBody>
      </p:sp>
      <p:pic>
        <p:nvPicPr>
          <p:cNvPr id="20" name="Image 5" descr="/root/.claude/skills/synced/c9582f84-96ce-4725-8ff3-876d7b85d851_58b81b86-f1fa-4bb2-92eb-e425a95f46d5/wats-presentations/assets/.cache/9b8df3f7f95f8a29c977e77fc9fb409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84" y="4700016"/>
            <a:ext cx="442314" cy="493776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749808" y="4736592"/>
            <a:ext cx="51546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76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76"/>
          </a:p>
        </p:txBody>
      </p:sp>
      <p:sp>
        <p:nvSpPr>
          <p:cNvPr id="22" name="Text 14"/>
          <p:cNvSpPr txBox="1"/>
          <p:nvPr/>
        </p:nvSpPr>
        <p:spPr>
          <a:xfrm>
            <a:off x="1417320" y="4700016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It raises the alarms</a:t>
            </a:r>
            <a:endParaRPr lang="en-US" sz="1350"/>
          </a:p>
        </p:txBody>
      </p:sp>
      <p:sp>
        <p:nvSpPr>
          <p:cNvPr id="23" name="Text 15"/>
          <p:cNvSpPr txBox="1"/>
          <p:nvPr/>
        </p:nvSpPr>
        <p:spPr>
          <a:xfrm>
            <a:off x="1417320" y="5001768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the evidence it used, and the role that should act on it.</a:t>
            </a:r>
            <a:endParaRPr lang="en-US" sz="1100"/>
          </a:p>
        </p:txBody>
      </p:sp>
      <p:pic>
        <p:nvPicPr>
          <p:cNvPr id="24" name="Image 6" descr="/root/.claude/skills/synced/c9582f84-96ce-4725-8ff3-876d7b85d851_58b81b86-f1fa-4bb2-92eb-e425a95f46d5/wats-presentations/assets/.cache/1b5a2bc549344918d97d76b24e79a38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2632" y="1371600"/>
            <a:ext cx="4453128" cy="4334256"/>
          </a:xfrm>
          <a:prstGeom prst="rect">
            <a:avLst/>
          </a:prstGeom>
        </p:spPr>
      </p:pic>
      <p:sp>
        <p:nvSpPr>
          <p:cNvPr id="25" name="Text 16"/>
          <p:cNvSpPr txBox="1"/>
          <p:nvPr/>
        </p:nvSpPr>
        <p:spPr>
          <a:xfrm>
            <a:off x="7726680" y="16642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All it had</a:t>
            </a:r>
            <a:endParaRPr lang="en-US" sz="1600"/>
          </a:p>
        </p:txBody>
      </p:sp>
      <p:sp>
        <p:nvSpPr>
          <p:cNvPr id="26" name="Text 17"/>
          <p:cNvSpPr txBox="1"/>
          <p:nvPr/>
        </p:nvSpPr>
        <p:spPr>
          <a:xfrm>
            <a:off x="7726680" y="210312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WATS MCP, against live.wats.com</a:t>
            </a:r>
            <a:endParaRPr lang="en-US" sz="1150"/>
          </a:p>
        </p:txBody>
      </p:sp>
      <p:sp>
        <p:nvSpPr>
          <p:cNvPr id="27" name="Text 18"/>
          <p:cNvSpPr txBox="1"/>
          <p:nvPr/>
        </p:nvSpPr>
        <p:spPr>
          <a:xfrm>
            <a:off x="7726680" y="257860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export, no copy of the data</a:t>
            </a:r>
            <a:endParaRPr lang="en-US" sz="1150"/>
          </a:p>
        </p:txBody>
      </p:sp>
      <p:sp>
        <p:nvSpPr>
          <p:cNvPr id="28" name="Text 19"/>
          <p:cNvSpPr txBox="1"/>
          <p:nvPr/>
        </p:nvSpPr>
        <p:spPr>
          <a:xfrm>
            <a:off x="7726680" y="305409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database access</a:t>
            </a:r>
            <a:endParaRPr lang="en-US" sz="1150"/>
          </a:p>
        </p:txBody>
      </p:sp>
      <p:sp>
        <p:nvSpPr>
          <p:cNvPr id="29" name="Text 20"/>
          <p:cNvSpPr txBox="1"/>
          <p:nvPr/>
        </p:nvSpPr>
        <p:spPr>
          <a:xfrm>
            <a:off x="7726680" y="352958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log files</a:t>
            </a:r>
            <a:endParaRPr lang="en-US" sz="1150"/>
          </a:p>
        </p:txBody>
      </p:sp>
      <p:sp>
        <p:nvSpPr>
          <p:cNvPr id="30" name="Text 21"/>
          <p:cNvSpPr txBox="1"/>
          <p:nvPr/>
        </p:nvSpPr>
        <p:spPr>
          <a:xfrm>
            <a:off x="7726680" y="400507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dashboards built for it</a:t>
            </a:r>
            <a:endParaRPr lang="en-US" sz="1150"/>
          </a:p>
        </p:txBody>
      </p:sp>
      <p:sp>
        <p:nvSpPr>
          <p:cNvPr id="31" name="Text 22"/>
          <p:cNvSpPr txBox="1"/>
          <p:nvPr/>
        </p:nvSpPr>
        <p:spPr>
          <a:xfrm>
            <a:off x="7726680" y="4617720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Everything it found, it found by asking WATS the same questions you can.</a:t>
            </a:r>
            <a:endParaRPr lang="en-US" sz="1100"/>
          </a:p>
        </p:txBody>
      </p:sp>
      <p:pic>
        <p:nvPicPr>
          <p:cNvPr id="32" name="Image 7" descr="/root/.claude/skills/synced/c9582f84-96ce-4725-8ff3-876d7b85d851_58b81b86-f1fa-4bb2-92eb-e425a95f46d5/wats-presentations/assets/.cache/3742f42fc748590838a0641f6910790a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192" y="5632704"/>
            <a:ext cx="11405311" cy="822960"/>
          </a:xfrm>
          <a:prstGeom prst="rect">
            <a:avLst/>
          </a:prstGeom>
        </p:spPr>
      </p:pic>
      <p:sp>
        <p:nvSpPr>
          <p:cNvPr id="33" name="Text 23"/>
          <p:cNvSpPr txBox="1"/>
          <p:nvPr/>
        </p:nvSpPr>
        <p:spPr>
          <a:xfrm>
            <a:off x="868680" y="5742432"/>
            <a:ext cx="10607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28 days · 35 evaluation windows · alarms, findings and reports. </a:t>
            </a:r>
            <a:r>
              <a:rPr lang="en-US" sz="15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This talk shows a selection of what the analysis found.</a:t>
            </a:r>
            <a:endParaRPr lang="en-US" sz="1500"/>
          </a:p>
        </p:txBody>
      </p:sp>
      <p:pic>
        <p:nvPicPr>
          <p:cNvPr id="34" name="Image 8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35" name="Text 24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Proof of concept</a:t>
            </a:r>
            <a:endParaRPr lang="en-US" sz="800"/>
          </a:p>
        </p:txBody>
      </p:sp>
      <p:sp>
        <p:nvSpPr>
          <p:cNvPr id="36" name="Text 25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live.wats.com · WATS MCP</a:t>
            </a:r>
            <a:endParaRPr lang="en-US"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REPORT SUITE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Nine reports ·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four cadences</a:t>
            </a: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· six audiences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schedule wakes a fresh AI session: it reads the live data, writes the report, and updates the page.</a:t>
            </a:r>
            <a:endParaRPr lang="en-US" sz="1250"/>
          </a:p>
        </p:txBody>
      </p:sp>
      <p:pic>
        <p:nvPicPr>
          <p:cNvPr id="6" name="Image 1" descr="/root/.claude/skills/synced/c9582f84-96ce-4725-8ff3-876d7b85d851_58b81b86-f1fa-4bb2-92eb-e425a95f46d5/wats-presentations/assets/.cache/b300469045038db76852b31e777fc9c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1408176"/>
            <a:ext cx="11405311" cy="1280160"/>
          </a:xfrm>
          <a:prstGeom prst="rect">
            <a:avLst/>
          </a:prstGeom>
        </p:spPr>
      </p:pic>
      <p:pic>
        <p:nvPicPr>
          <p:cNvPr id="7" name="Image 2" descr="/root/.claude/skills/synced/c9582f84-96ce-4725-8ff3-876d7b85d851_58b81b86-f1fa-4bb2-92eb-e425a95f46d5/wats-presentations/assets/.cache/805491db2cb0fbf0663f3bc96c9eecd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1773936"/>
            <a:ext cx="548640" cy="535259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508760" y="1627632"/>
            <a:ext cx="1691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Hourly</a:t>
            </a:r>
            <a:endParaRPr lang="en-US" sz="1550"/>
          </a:p>
        </p:txBody>
      </p:sp>
      <p:sp>
        <p:nvSpPr>
          <p:cNvPr id="9" name="Shape 4"/>
          <p:cNvSpPr/>
          <p:nvPr/>
        </p:nvSpPr>
        <p:spPr>
          <a:xfrm>
            <a:off x="3291840" y="1682496"/>
            <a:ext cx="0" cy="731520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3520440" y="1636776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>
                <a:solidFill>
                  <a:srgbClr val="000000"/>
                </a:solidFill>
                <a:latin typeface="Aptos"/>
                <a:ea typeface="Aptos" pitchFamily="34" charset="-122"/>
                <a:cs typeface="Aptos" pitchFamily="34" charset="-120"/>
              </a:rPr>
              <a:t>A drift watch on one product one process — six independent statistical checks, and only a real, explainable shift reaches a human.</a:t>
            </a:r>
            <a:endParaRPr lang="en-US" sz="1150">
              <a:latin typeface="Aptos"/>
            </a:endParaRPr>
          </a:p>
        </p:txBody>
      </p:sp>
      <p:sp>
        <p:nvSpPr>
          <p:cNvPr id="11" name="Text 6"/>
          <p:cNvSpPr txBox="1"/>
          <p:nvPr/>
        </p:nvSpPr>
        <p:spPr>
          <a:xfrm>
            <a:off x="3520440" y="219456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AI-SPC drift monitor</a:t>
            </a:r>
            <a:endParaRPr lang="en-US" sz="1000"/>
          </a:p>
        </p:txBody>
      </p:sp>
      <p:pic>
        <p:nvPicPr>
          <p:cNvPr id="12" name="Image 3" descr="/root/.claude/skills/synced/c9582f84-96ce-4725-8ff3-876d7b85d851_58b81b86-f1fa-4bb2-92eb-e425a95f46d5/wats-presentations/assets/.cache/054b359f2ce86b32e98cb49572269de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192" y="2615184"/>
            <a:ext cx="11405311" cy="1280160"/>
          </a:xfrm>
          <a:prstGeom prst="rect">
            <a:avLst/>
          </a:prstGeom>
        </p:spPr>
      </p:pic>
      <p:pic>
        <p:nvPicPr>
          <p:cNvPr id="13" name="Image 4" descr="/root/.claude/skills/synced/c9582f84-96ce-4725-8ff3-876d7b85d851_58b81b86-f1fa-4bb2-92eb-e425a95f46d5/wats-presentations/assets/.cache/914b3f8057df1e49bbcd478dfa3094f8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" y="2980944"/>
            <a:ext cx="548640" cy="535259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508760" y="2834640"/>
            <a:ext cx="1691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Daily · 06:00</a:t>
            </a:r>
            <a:endParaRPr lang="en-US" sz="1550"/>
          </a:p>
        </p:txBody>
      </p:sp>
      <p:sp>
        <p:nvSpPr>
          <p:cNvPr id="15" name="Shape 8"/>
          <p:cNvSpPr/>
          <p:nvPr/>
        </p:nvSpPr>
        <p:spPr>
          <a:xfrm>
            <a:off x="3291840" y="2889504"/>
            <a:ext cx="0" cy="731520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</a:ln>
        </p:spPr>
      </p:sp>
      <p:sp>
        <p:nvSpPr>
          <p:cNvPr id="16" name="Text 9"/>
          <p:cNvSpPr txBox="1"/>
          <p:nvPr/>
        </p:nvSpPr>
        <p:spPr>
          <a:xfrm>
            <a:off x="3520440" y="2843784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floor's morning page: yesterday against the last four weeks, plus a watchlist with named owners.</a:t>
            </a:r>
            <a:endParaRPr lang="en-US" sz="1150"/>
          </a:p>
        </p:txBody>
      </p:sp>
      <p:sp>
        <p:nvSpPr>
          <p:cNvPr id="17" name="Text 10"/>
          <p:cNvSpPr txBox="1"/>
          <p:nvPr/>
        </p:nvSpPr>
        <p:spPr>
          <a:xfrm>
            <a:off x="3520440" y="3401568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Production status &amp; watchlist  ·  Line brief</a:t>
            </a:r>
            <a:endParaRPr lang="en-US" sz="1000"/>
          </a:p>
        </p:txBody>
      </p:sp>
      <p:pic>
        <p:nvPicPr>
          <p:cNvPr id="18" name="Image 5" descr="/root/.claude/skills/synced/c9582f84-96ce-4725-8ff3-876d7b85d851_58b81b86-f1fa-4bb2-92eb-e425a95f46d5/wats-presentations/assets/.cache/b300469045038db76852b31e777fc9c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3822192"/>
            <a:ext cx="11405311" cy="1280160"/>
          </a:xfrm>
          <a:prstGeom prst="rect">
            <a:avLst/>
          </a:prstGeom>
        </p:spPr>
      </p:pic>
      <p:pic>
        <p:nvPicPr>
          <p:cNvPr id="19" name="Image 6" descr="/root/.claude/skills/synced/c9582f84-96ce-4725-8ff3-876d7b85d851_58b81b86-f1fa-4bb2-92eb-e425a95f46d5/wats-presentations/assets/.cache/a048eccd99901c4e0ef24a58ea221a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240" y="4187952"/>
            <a:ext cx="548640" cy="535259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1508760" y="4041648"/>
            <a:ext cx="1691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Weekly</a:t>
            </a:r>
            <a:endParaRPr lang="en-US" sz="1550"/>
          </a:p>
        </p:txBody>
      </p:sp>
      <p:sp>
        <p:nvSpPr>
          <p:cNvPr id="21" name="Shape 12"/>
          <p:cNvSpPr/>
          <p:nvPr/>
        </p:nvSpPr>
        <p:spPr>
          <a:xfrm>
            <a:off x="3291840" y="4096512"/>
            <a:ext cx="0" cy="731520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</a:ln>
        </p:spPr>
      </p:sp>
      <p:sp>
        <p:nvSpPr>
          <p:cNvPr id="22" name="Text 13"/>
          <p:cNvSpPr txBox="1"/>
          <p:nvPr/>
        </p:nvSpPr>
        <p:spPr>
          <a:xfrm>
            <a:off x="3520440" y="4050792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deep dives, one per question worth asking every week — written only when there is something to say.</a:t>
            </a:r>
            <a:endParaRPr lang="en-US" sz="1150"/>
          </a:p>
        </p:txBody>
      </p:sp>
      <p:sp>
        <p:nvSpPr>
          <p:cNvPr id="23" name="Text 14"/>
          <p:cNvSpPr txBox="1"/>
          <p:nvPr/>
        </p:nvSpPr>
        <p:spPr>
          <a:xfrm>
            <a:off x="3520440" y="4608576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Capability · Unit flow · Repair &amp; components · R&amp;D design signals · Gauge R&amp;R</a:t>
            </a:r>
            <a:endParaRPr lang="en-US" sz="1000"/>
          </a:p>
        </p:txBody>
      </p:sp>
      <p:pic>
        <p:nvPicPr>
          <p:cNvPr id="24" name="Image 7" descr="/root/.claude/skills/synced/c9582f84-96ce-4725-8ff3-876d7b85d851_58b81b86-f1fa-4bb2-92eb-e425a95f46d5/wats-presentations/assets/.cache/054b359f2ce86b32e98cb49572269de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192" y="5029200"/>
            <a:ext cx="11405311" cy="1280160"/>
          </a:xfrm>
          <a:prstGeom prst="rect">
            <a:avLst/>
          </a:prstGeom>
        </p:spPr>
      </p:pic>
      <p:pic>
        <p:nvPicPr>
          <p:cNvPr id="25" name="Image 8" descr="/root/.claude/skills/synced/c9582f84-96ce-4725-8ff3-876d7b85d851_58b81b86-f1fa-4bb2-92eb-e425a95f46d5/wats-presentations/assets/.cache/2e166b556a1033cdcd20589dcabd8fa5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" y="5394960"/>
            <a:ext cx="548640" cy="535259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1508760" y="5248656"/>
            <a:ext cx="1691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Monthly</a:t>
            </a:r>
            <a:endParaRPr lang="en-US" sz="1550"/>
          </a:p>
        </p:txBody>
      </p:sp>
      <p:sp>
        <p:nvSpPr>
          <p:cNvPr id="27" name="Shape 16"/>
          <p:cNvSpPr/>
          <p:nvPr/>
        </p:nvSpPr>
        <p:spPr>
          <a:xfrm>
            <a:off x="3291840" y="5303520"/>
            <a:ext cx="0" cy="731520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</a:ln>
        </p:spPr>
      </p:sp>
      <p:sp>
        <p:nvSpPr>
          <p:cNvPr id="28" name="Text 17"/>
          <p:cNvSpPr txBox="1"/>
          <p:nvPr/>
        </p:nvSpPr>
        <p:spPr>
          <a:xfrm>
            <a:off x="3520440" y="525780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management read: where yield went, what retesting cost, and where the next engineering hour pays back most.</a:t>
            </a:r>
            <a:endParaRPr lang="en-US" sz="1150"/>
          </a:p>
        </p:txBody>
      </p:sp>
      <p:sp>
        <p:nvSpPr>
          <p:cNvPr id="29" name="Text 18"/>
          <p:cNvSpPr txBox="1"/>
          <p:nvPr/>
        </p:nvSpPr>
        <p:spPr>
          <a:xfrm>
            <a:off x="3520440" y="5815584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review</a:t>
            </a:r>
            <a:endParaRPr lang="en-US" sz="1000"/>
          </a:p>
        </p:txBody>
      </p:sp>
      <p:pic>
        <p:nvPicPr>
          <p:cNvPr id="30" name="Image 9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31" name="Text 19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Proof of concept</a:t>
            </a:r>
            <a:endParaRPr lang="en-US" sz="800"/>
          </a:p>
        </p:txBody>
      </p:sp>
      <p:sp>
        <p:nvSpPr>
          <p:cNvPr id="32" name="Text 20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live.wats.com · WATS MCP</a:t>
            </a:r>
            <a:endParaRPr lang="en-US" sz="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2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it found —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weeks, compressed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next film replays real production. Three things to watch for:</a:t>
            </a:r>
            <a:endParaRPr lang="en-US" sz="1250"/>
          </a:p>
        </p:txBody>
      </p:sp>
      <p:pic>
        <p:nvPicPr>
          <p:cNvPr id="6" name="Image 1" descr="/root/.claude/skills/synced/c9582f84-96ce-4725-8ff3-876d7b85d851_58b81b86-f1fa-4bb2-92eb-e425a95f46d5/wats-presentations/assets/.cache/f53acddd5141a20f134713709ebaa01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" y="1581912"/>
            <a:ext cx="10213848" cy="1261872"/>
          </a:xfrm>
          <a:prstGeom prst="rect">
            <a:avLst/>
          </a:prstGeom>
        </p:spPr>
      </p:pic>
      <p:pic>
        <p:nvPicPr>
          <p:cNvPr id="7" name="Image 2" descr="/root/.claude/skills/synced/c9582f84-96ce-4725-8ff3-876d7b85d851_58b81b86-f1fa-4bb2-92eb-e425a95f46d5/wats-presentations/assets/.cache/d7f5eaf6858c26f13effa646124ab89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456" y="1947672"/>
            <a:ext cx="473988" cy="53035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325880" y="1984248"/>
            <a:ext cx="5471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8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88"/>
          </a:p>
        </p:txBody>
      </p:sp>
      <p:sp>
        <p:nvSpPr>
          <p:cNvPr id="9" name="Text 4"/>
          <p:cNvSpPr txBox="1"/>
          <p:nvPr/>
        </p:nvSpPr>
        <p:spPr>
          <a:xfrm>
            <a:off x="2148840" y="1837944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9900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Problems appear</a:t>
            </a:r>
            <a:endParaRPr lang="en-US" sz="1600"/>
          </a:p>
        </p:txBody>
      </p:sp>
      <p:sp>
        <p:nvSpPr>
          <p:cNvPr id="10" name="Text 5"/>
          <p:cNvSpPr txBox="1"/>
          <p:nvPr/>
        </p:nvSpPr>
        <p:spPr>
          <a:xfrm>
            <a:off x="2148840" y="2203704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red mark the moment something real starts going wrong in the data.</a:t>
            </a:r>
            <a:endParaRPr lang="en-US" sz="1250"/>
          </a:p>
        </p:txBody>
      </p:sp>
      <p:pic>
        <p:nvPicPr>
          <p:cNvPr id="11" name="Image 3" descr="/root/.claude/skills/synced/c9582f84-96ce-4725-8ff3-876d7b85d851_58b81b86-f1fa-4bb2-92eb-e425a95f46d5/wats-presentations/assets/.cache/f7c0ad6af4ad92e650d84453654b174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52" y="2816352"/>
            <a:ext cx="10213848" cy="1261872"/>
          </a:xfrm>
          <a:prstGeom prst="rect">
            <a:avLst/>
          </a:prstGeom>
        </p:spPr>
      </p:pic>
      <p:pic>
        <p:nvPicPr>
          <p:cNvPr id="12" name="Image 4" descr="/root/.claude/skills/synced/c9582f84-96ce-4725-8ff3-876d7b85d851_58b81b86-f1fa-4bb2-92eb-e425a95f46d5/wats-presentations/assets/.cache/d7f5eaf6858c26f13effa646124ab89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456" y="3182112"/>
            <a:ext cx="473988" cy="530352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1325880" y="3218688"/>
            <a:ext cx="5471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8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88"/>
          </a:p>
        </p:txBody>
      </p:sp>
      <p:sp>
        <p:nvSpPr>
          <p:cNvPr id="14" name="Text 7"/>
          <p:cNvSpPr txBox="1"/>
          <p:nvPr/>
        </p:nvSpPr>
        <p:spPr>
          <a:xfrm>
            <a:off x="2148840" y="3072384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reports catch them</a:t>
            </a:r>
            <a:endParaRPr lang="en-US" sz="1600"/>
          </a:p>
        </p:txBody>
      </p:sp>
      <p:sp>
        <p:nvSpPr>
          <p:cNvPr id="15" name="Text 8"/>
          <p:cNvSpPr txBox="1"/>
          <p:nvPr/>
        </p:nvSpPr>
        <p:spPr>
          <a:xfrm>
            <a:off x="2148840" y="3438144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gold mark when a scheduled report flags it — usually the same day.</a:t>
            </a:r>
            <a:endParaRPr lang="en-US" sz="1250"/>
          </a:p>
        </p:txBody>
      </p:sp>
      <p:pic>
        <p:nvPicPr>
          <p:cNvPr id="16" name="Image 5" descr="/root/.claude/skills/synced/c9582f84-96ce-4725-8ff3-876d7b85d851_58b81b86-f1fa-4bb2-92eb-e425a95f46d5/wats-presentations/assets/.cache/f53acddd5141a20f134713709ebaa01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" y="4050792"/>
            <a:ext cx="10213848" cy="1261872"/>
          </a:xfrm>
          <a:prstGeom prst="rect">
            <a:avLst/>
          </a:prstGeom>
        </p:spPr>
      </p:pic>
      <p:pic>
        <p:nvPicPr>
          <p:cNvPr id="17" name="Image 6" descr="/root/.claude/skills/synced/c9582f84-96ce-4725-8ff3-876d7b85d851_58b81b86-f1fa-4bb2-92eb-e425a95f46d5/wats-presentations/assets/.cache/d7f5eaf6858c26f13effa646124ab89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456" y="4416552"/>
            <a:ext cx="473988" cy="530352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325880" y="4453128"/>
            <a:ext cx="5471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8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88"/>
          </a:p>
        </p:txBody>
      </p:sp>
      <p:sp>
        <p:nvSpPr>
          <p:cNvPr id="19" name="Text 10"/>
          <p:cNvSpPr txBox="1"/>
          <p:nvPr/>
        </p:nvSpPr>
        <p:spPr>
          <a:xfrm>
            <a:off x="2148840" y="4306824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96B2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Nothing gets forgotten</a:t>
            </a:r>
            <a:endParaRPr lang="en-US" sz="1600"/>
          </a:p>
        </p:txBody>
      </p:sp>
      <p:sp>
        <p:nvSpPr>
          <p:cNvPr id="20" name="Text 11"/>
          <p:cNvSpPr txBox="1"/>
          <p:nvPr/>
        </p:nvSpPr>
        <p:spPr>
          <a:xfrm>
            <a:off x="2148840" y="4672584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finding becomes a tracked item with an owner, followed until the data says it is gone.</a:t>
            </a:r>
            <a:endParaRPr lang="en-US" sz="1250"/>
          </a:p>
        </p:txBody>
      </p:sp>
      <p:sp>
        <p:nvSpPr>
          <p:cNvPr id="21" name="Text 12"/>
          <p:cNvSpPr txBox="1"/>
          <p:nvPr/>
        </p:nvSpPr>
        <p:spPr>
          <a:xfrm>
            <a:off x="1097280" y="553212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0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Every number is read live from wats — nothing is staged or simulated.</a:t>
            </a:r>
            <a:endParaRPr lang="en-US" sz="1300">
              <a:latin typeface="Aptos Display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2" name="Image 7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Proof of concept</a:t>
            </a:r>
            <a:endParaRPr lang="en-US" sz="800"/>
          </a:p>
        </p:txBody>
      </p:sp>
      <p:sp>
        <p:nvSpPr>
          <p:cNvPr id="24" name="Text 14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live.wats.com · WATS MCP</a:t>
            </a:r>
            <a:endParaRPr lang="en-US" sz="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THIS GOES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agent is already in Alvea —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what's missing is small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Everything in the films ran on the Alvea assistant's toolset. The gap to a built-in version is two features — not a new system.</a:t>
            </a:r>
            <a:endParaRPr lang="en-US" sz="1250"/>
          </a:p>
        </p:txBody>
      </p:sp>
      <p:pic>
        <p:nvPicPr>
          <p:cNvPr id="6" name="Image 1" descr="/root/.claude/skills/synced/c9582f84-96ce-4725-8ff3-876d7b85d851_58b81b86-f1fa-4bb2-92eb-e425a95f46d5/wats-presentations/assets/.cache/47cfb1d99cc3ca16a580b88bc499d94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1463040"/>
            <a:ext cx="3765194" cy="3419856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758952" y="1773936"/>
            <a:ext cx="303367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Alvea assistant</a:t>
            </a:r>
            <a:endParaRPr lang="en-US" sz="1500"/>
          </a:p>
        </p:txBody>
      </p:sp>
      <p:sp>
        <p:nvSpPr>
          <p:cNvPr id="8" name="Text 4"/>
          <p:cNvSpPr txBox="1"/>
          <p:nvPr/>
        </p:nvSpPr>
        <p:spPr>
          <a:xfrm>
            <a:off x="758952" y="2139696"/>
            <a:ext cx="303367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PRODUCT TODAY</a:t>
            </a:r>
            <a:endParaRPr lang="en-US" sz="900"/>
          </a:p>
        </p:txBody>
      </p:sp>
      <p:sp>
        <p:nvSpPr>
          <p:cNvPr id="9" name="Text 5"/>
          <p:cNvSpPr txBox="1"/>
          <p:nvPr/>
        </p:nvSpPr>
        <p:spPr>
          <a:xfrm>
            <a:off x="758952" y="2514600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50">
                <a:solidFill>
                  <a:srgbClr val="FCC400"/>
                </a:solidFill>
                <a:latin typeface="Aptos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/>
                <a:ea typeface="Aptos" pitchFamily="34" charset="-122"/>
                <a:cs typeface="Aptos" pitchFamily="34" charset="-120"/>
              </a:rPr>
              <a:t>The agent, on the complete WATS (read) toolset</a:t>
            </a:r>
            <a:endParaRPr lang="en-US" sz="1100">
              <a:latin typeface="Aptos"/>
            </a:endParaRPr>
          </a:p>
        </p:txBody>
      </p:sp>
      <p:sp>
        <p:nvSpPr>
          <p:cNvPr id="10" name="Text 6"/>
          <p:cNvSpPr txBox="1"/>
          <p:nvPr/>
        </p:nvSpPr>
        <p:spPr>
          <a:xfrm>
            <a:off x="758952" y="3191256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850">
                <a:solidFill>
                  <a:srgbClr val="FCC400"/>
                </a:solidFill>
                <a:latin typeface="Aptos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/>
                <a:ea typeface="Aptos" pitchFamily="34" charset="-122"/>
                <a:cs typeface="Aptos" pitchFamily="34" charset="-120"/>
              </a:rPr>
              <a:t>Access to test reports, KPIs on demand</a:t>
            </a:r>
            <a:endParaRPr lang="en-US" sz="1100">
              <a:latin typeface="Aptos"/>
            </a:endParaRPr>
          </a:p>
        </p:txBody>
      </p:sp>
      <p:sp>
        <p:nvSpPr>
          <p:cNvPr id="11" name="Text 7"/>
          <p:cNvSpPr txBox="1"/>
          <p:nvPr/>
        </p:nvSpPr>
        <p:spPr>
          <a:xfrm>
            <a:off x="758952" y="3867912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it the same questions — same analysis</a:t>
            </a:r>
            <a:endParaRPr lang="en-US" sz="1100"/>
          </a:p>
        </p:txBody>
      </p:sp>
      <p:pic>
        <p:nvPicPr>
          <p:cNvPr id="12" name="Image 2" descr="/root/.claude/skills/synced/c9582f84-96ce-4725-8ff3-876d7b85d851_58b81b86-f1fa-4bb2-92eb-e425a95f46d5/wats-presentations/assets/.cache/b99935a2f5ec4c49ab90652d3d181f1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3250" y="1463040"/>
            <a:ext cx="3765194" cy="3419856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4579010" y="1773936"/>
            <a:ext cx="303367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This proof of concept</a:t>
            </a:r>
            <a:endParaRPr lang="en-US" sz="1500"/>
          </a:p>
        </p:txBody>
      </p:sp>
      <p:sp>
        <p:nvSpPr>
          <p:cNvPr id="14" name="Text 9"/>
          <p:cNvSpPr txBox="1"/>
          <p:nvPr/>
        </p:nvSpPr>
        <p:spPr>
          <a:xfrm>
            <a:off x="4579010" y="2139696"/>
            <a:ext cx="303367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ADDED</a:t>
            </a:r>
            <a:endParaRPr lang="en-US" sz="900"/>
          </a:p>
        </p:txBody>
      </p:sp>
      <p:sp>
        <p:nvSpPr>
          <p:cNvPr id="15" name="Text 10"/>
          <p:cNvSpPr txBox="1"/>
          <p:nvPr/>
        </p:nvSpPr>
        <p:spPr>
          <a:xfrm>
            <a:off x="4579010" y="2514600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Schedules — it runs without being asked</a:t>
            </a:r>
            <a:endParaRPr lang="en-US" sz="1100"/>
          </a:p>
        </p:txBody>
      </p:sp>
      <p:sp>
        <p:nvSpPr>
          <p:cNvPr id="16" name="Text 11"/>
          <p:cNvSpPr txBox="1"/>
          <p:nvPr/>
        </p:nvSpPr>
        <p:spPr>
          <a:xfrm>
            <a:off x="4579010" y="3191256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Persistent documents — reports and memory between runs</a:t>
            </a:r>
            <a:endParaRPr lang="en-US" sz="1100"/>
          </a:p>
        </p:txBody>
      </p:sp>
      <p:sp>
        <p:nvSpPr>
          <p:cNvPr id="17" name="Text 12"/>
          <p:cNvSpPr txBox="1"/>
          <p:nvPr/>
        </p:nvSpPr>
        <p:spPr>
          <a:xfrm>
            <a:off x="4579010" y="3867912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 else. The analysis was already there.</a:t>
            </a:r>
            <a:endParaRPr lang="en-US" sz="1100"/>
          </a:p>
        </p:txBody>
      </p:sp>
      <p:pic>
        <p:nvPicPr>
          <p:cNvPr id="18" name="Image 3" descr="/root/.claude/skills/synced/c9582f84-96ce-4725-8ff3-876d7b85d851_58b81b86-f1fa-4bb2-92eb-e425a95f46d5/wats-presentations/assets/.cache/47cfb1d99cc3ca16a580b88bc499d94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309" y="1463040"/>
            <a:ext cx="3765194" cy="3419856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8399069" y="1773936"/>
            <a:ext cx="303367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gap to built-in</a:t>
            </a:r>
            <a:endParaRPr lang="en-US" sz="1500"/>
          </a:p>
        </p:txBody>
      </p:sp>
      <p:sp>
        <p:nvSpPr>
          <p:cNvPr id="20" name="Text 14"/>
          <p:cNvSpPr txBox="1"/>
          <p:nvPr/>
        </p:nvSpPr>
        <p:spPr>
          <a:xfrm>
            <a:off x="8399069" y="2139696"/>
            <a:ext cx="303367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FEATURES</a:t>
            </a:r>
            <a:endParaRPr lang="en-US" sz="900"/>
          </a:p>
        </p:txBody>
      </p:sp>
      <p:sp>
        <p:nvSpPr>
          <p:cNvPr id="21" name="Text 15"/>
          <p:cNvSpPr txBox="1"/>
          <p:nvPr/>
        </p:nvSpPr>
        <p:spPr>
          <a:xfrm>
            <a:off x="8399069" y="2514600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Scheduling inside Alvea</a:t>
            </a:r>
            <a:endParaRPr lang="en-US" sz="1100"/>
          </a:p>
        </p:txBody>
      </p:sp>
      <p:sp>
        <p:nvSpPr>
          <p:cNvPr id="22" name="Text 16"/>
          <p:cNvSpPr txBox="1"/>
          <p:nvPr/>
        </p:nvSpPr>
        <p:spPr>
          <a:xfrm>
            <a:off x="8399069" y="3191256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Persistent documents inside Alvea</a:t>
            </a:r>
            <a:endParaRPr lang="en-US" sz="1100"/>
          </a:p>
        </p:txBody>
      </p:sp>
      <p:sp>
        <p:nvSpPr>
          <p:cNvPr id="23" name="Text 17"/>
          <p:cNvSpPr txBox="1"/>
          <p:nvPr/>
        </p:nvSpPr>
        <p:spPr>
          <a:xfrm>
            <a:off x="8399069" y="3867912"/>
            <a:ext cx="308853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11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analysis is proven — plumbing, not research</a:t>
            </a:r>
            <a:endParaRPr lang="en-US" sz="1100"/>
          </a:p>
        </p:txBody>
      </p:sp>
      <p:sp>
        <p:nvSpPr>
          <p:cNvPr id="24" name="Text 18"/>
          <p:cNvSpPr txBox="1"/>
          <p:nvPr/>
        </p:nvSpPr>
        <p:spPr>
          <a:xfrm>
            <a:off x="502920" y="5166360"/>
            <a:ext cx="1118585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Nobody needs to work blind on test data. </a:t>
            </a:r>
            <a:r>
              <a:rPr lang="en-US" sz="19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already own the part that took years.</a:t>
            </a:r>
            <a:endParaRPr lang="en-US" sz="1900"/>
          </a:p>
        </p:txBody>
      </p:sp>
      <p:pic>
        <p:nvPicPr>
          <p:cNvPr id="25" name="Image 4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Proof of concept</a:t>
            </a:r>
            <a:endParaRPr lang="en-US" sz="800"/>
          </a:p>
        </p:txBody>
      </p:sp>
      <p:sp>
        <p:nvSpPr>
          <p:cNvPr id="27" name="Text 20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live.wats.com · WATS MCP</a:t>
            </a:r>
            <a:endParaRPr lang="en-US" sz="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ANY OF THIS IS POSSIBLE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crucial link: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data platform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the agent — that's the last link, and the most replaceable one. Everything it can do, it can do because of the three before it.</a:t>
            </a:r>
            <a:endParaRPr lang="en-US" sz="1250"/>
          </a:p>
        </p:txBody>
      </p:sp>
      <p:pic>
        <p:nvPicPr>
          <p:cNvPr id="6" name="Image 1" descr="/root/.claude/skills/synced/c9582f84-96ce-4725-8ff3-876d7b85d851_58b81b86-f1fa-4bb2-92eb-e425a95f46d5/wats-presentations/assets/.cache/4e50837e9a823166ded5524f993b901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1444752"/>
            <a:ext cx="2590724" cy="3099816"/>
          </a:xfrm>
          <a:prstGeom prst="rect">
            <a:avLst/>
          </a:prstGeom>
        </p:spPr>
      </p:pic>
      <p:pic>
        <p:nvPicPr>
          <p:cNvPr id="7" name="Image 2" descr="/root/.claude/skills/synced/c9582f84-96ce-4725-8ff3-876d7b85d851_58b81b86-f1fa-4bb2-92eb-e425a95f46d5/wats-presentations/assets/.cache/a85b9fea5845cba89f091d1922f528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" y="1664208"/>
            <a:ext cx="394801" cy="43891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612648" y="1700784"/>
            <a:ext cx="4679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8"/>
          </a:p>
        </p:txBody>
      </p:sp>
      <p:sp>
        <p:nvSpPr>
          <p:cNvPr id="9" name="Text 4"/>
          <p:cNvSpPr txBox="1"/>
          <p:nvPr/>
        </p:nvSpPr>
        <p:spPr>
          <a:xfrm>
            <a:off x="1124712" y="1700784"/>
            <a:ext cx="15940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Structured test data</a:t>
            </a:r>
            <a:endParaRPr lang="en-US" sz="1250"/>
          </a:p>
        </p:txBody>
      </p:sp>
      <p:sp>
        <p:nvSpPr>
          <p:cNvPr id="10" name="Text 5"/>
          <p:cNvSpPr txBox="1"/>
          <p:nvPr/>
        </p:nvSpPr>
        <p:spPr>
          <a:xfrm>
            <a:off x="722376" y="22128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step named and limited</a:t>
            </a:r>
            <a:endParaRPr lang="en-US" sz="950"/>
          </a:p>
        </p:txBody>
      </p:sp>
      <p:sp>
        <p:nvSpPr>
          <p:cNvPr id="11" name="Text 6"/>
          <p:cNvSpPr txBox="1"/>
          <p:nvPr/>
        </p:nvSpPr>
        <p:spPr>
          <a:xfrm>
            <a:off x="722376" y="26700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Units, assets, fixtures, sockets</a:t>
            </a:r>
            <a:endParaRPr lang="en-US" sz="950"/>
          </a:p>
        </p:txBody>
      </p:sp>
      <p:sp>
        <p:nvSpPr>
          <p:cNvPr id="12" name="Text 7"/>
          <p:cNvSpPr txBox="1"/>
          <p:nvPr/>
        </p:nvSpPr>
        <p:spPr>
          <a:xfrm>
            <a:off x="722376" y="31272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Repairs joined to units</a:t>
            </a:r>
            <a:endParaRPr lang="en-US" sz="950"/>
          </a:p>
        </p:txBody>
      </p:sp>
      <p:sp>
        <p:nvSpPr>
          <p:cNvPr id="13" name="Text 8"/>
          <p:cNvSpPr txBox="1"/>
          <p:nvPr/>
        </p:nvSpPr>
        <p:spPr>
          <a:xfrm>
            <a:off x="722376" y="35844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schema, every product</a:t>
            </a:r>
            <a:endParaRPr lang="en-US" sz="950"/>
          </a:p>
        </p:txBody>
      </p:sp>
      <p:sp>
        <p:nvSpPr>
          <p:cNvPr id="14" name="Text 9"/>
          <p:cNvSpPr txBox="1"/>
          <p:nvPr/>
        </p:nvSpPr>
        <p:spPr>
          <a:xfrm>
            <a:off x="594360" y="4041648"/>
            <a:ext cx="21883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does this at capture</a:t>
            </a:r>
            <a:endParaRPr lang="en-US" sz="950"/>
          </a:p>
        </p:txBody>
      </p:sp>
      <p:sp>
        <p:nvSpPr>
          <p:cNvPr id="15" name="Text 10"/>
          <p:cNvSpPr txBox="1"/>
          <p:nvPr/>
        </p:nvSpPr>
        <p:spPr>
          <a:xfrm>
            <a:off x="2947340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1800"/>
          </a:p>
        </p:txBody>
      </p:sp>
      <p:pic>
        <p:nvPicPr>
          <p:cNvPr id="16" name="Image 3" descr="/root/.claude/skills/synced/c9582f84-96ce-4725-8ff3-876d7b85d851_58b81b86-f1fa-4bb2-92eb-e425a95f46d5/wats-presentations/assets/.cache/49a30c873e48da06fc05697578f3f22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388" y="1444752"/>
            <a:ext cx="2590724" cy="3099816"/>
          </a:xfrm>
          <a:prstGeom prst="rect">
            <a:avLst/>
          </a:prstGeom>
        </p:spPr>
      </p:pic>
      <p:pic>
        <p:nvPicPr>
          <p:cNvPr id="17" name="Image 4" descr="/root/.claude/skills/synced/c9582f84-96ce-4725-8ff3-876d7b85d851_58b81b86-f1fa-4bb2-92eb-e425a95f46d5/wats-presentations/assets/.cache/a85b9fea5845cba89f091d1922f528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420" y="1664208"/>
            <a:ext cx="394801" cy="438912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3550844" y="1700784"/>
            <a:ext cx="4679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8"/>
          </a:p>
        </p:txBody>
      </p:sp>
      <p:sp>
        <p:nvSpPr>
          <p:cNvPr id="19" name="Text 12"/>
          <p:cNvSpPr txBox="1"/>
          <p:nvPr/>
        </p:nvSpPr>
        <p:spPr>
          <a:xfrm>
            <a:off x="4062908" y="1700784"/>
            <a:ext cx="15940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Backend &amp; data warehouse</a:t>
            </a:r>
            <a:endParaRPr lang="en-US" sz="1250"/>
          </a:p>
        </p:txBody>
      </p:sp>
      <p:sp>
        <p:nvSpPr>
          <p:cNvPr id="20" name="Text 13"/>
          <p:cNvSpPr txBox="1"/>
          <p:nvPr/>
        </p:nvSpPr>
        <p:spPr>
          <a:xfrm>
            <a:off x="3660572" y="22128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Ready-made KPIs, computed server-side</a:t>
            </a:r>
            <a:endParaRPr lang="en-US" sz="950"/>
          </a:p>
        </p:txBody>
      </p:sp>
      <p:sp>
        <p:nvSpPr>
          <p:cNvPr id="21" name="Text 14"/>
          <p:cNvSpPr txBox="1"/>
          <p:nvPr/>
        </p:nvSpPr>
        <p:spPr>
          <a:xfrm>
            <a:off x="3660572" y="26700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Yield, capability, trends, Pareto</a:t>
            </a:r>
            <a:endParaRPr lang="en-US" sz="950"/>
          </a:p>
        </p:txBody>
      </p:sp>
      <p:sp>
        <p:nvSpPr>
          <p:cNvPr id="22" name="Text 15"/>
          <p:cNvSpPr txBox="1"/>
          <p:nvPr/>
        </p:nvSpPr>
        <p:spPr>
          <a:xfrm>
            <a:off x="3660572" y="31272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numbers as the UI</a:t>
            </a:r>
            <a:endParaRPr lang="en-US" sz="950"/>
          </a:p>
        </p:txBody>
      </p:sp>
      <p:sp>
        <p:nvSpPr>
          <p:cNvPr id="23" name="Text 16"/>
          <p:cNvSpPr txBox="1"/>
          <p:nvPr/>
        </p:nvSpPr>
        <p:spPr>
          <a:xfrm>
            <a:off x="3660572" y="35844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Comparable across the estate</a:t>
            </a:r>
            <a:endParaRPr lang="en-US" sz="950"/>
          </a:p>
        </p:txBody>
      </p:sp>
      <p:sp>
        <p:nvSpPr>
          <p:cNvPr id="24" name="Text 17"/>
          <p:cNvSpPr txBox="1"/>
          <p:nvPr/>
        </p:nvSpPr>
        <p:spPr>
          <a:xfrm>
            <a:off x="3532556" y="4041648"/>
            <a:ext cx="21883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years of work — already done</a:t>
            </a:r>
            <a:endParaRPr lang="en-US" sz="950"/>
          </a:p>
        </p:txBody>
      </p:sp>
      <p:sp>
        <p:nvSpPr>
          <p:cNvPr id="25" name="Text 18"/>
          <p:cNvSpPr txBox="1"/>
          <p:nvPr/>
        </p:nvSpPr>
        <p:spPr>
          <a:xfrm>
            <a:off x="5885536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1800"/>
          </a:p>
        </p:txBody>
      </p:sp>
      <p:pic>
        <p:nvPicPr>
          <p:cNvPr id="26" name="Image 5" descr="/root/.claude/skills/synced/c9582f84-96ce-4725-8ff3-876d7b85d851_58b81b86-f1fa-4bb2-92eb-e425a95f46d5/wats-presentations/assets/.cache/4e50837e9a823166ded5524f993b901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584" y="1444752"/>
            <a:ext cx="2590724" cy="3099816"/>
          </a:xfrm>
          <a:prstGeom prst="rect">
            <a:avLst/>
          </a:prstGeom>
        </p:spPr>
      </p:pic>
      <p:pic>
        <p:nvPicPr>
          <p:cNvPr id="27" name="Image 6" descr="/root/.claude/skills/synced/c9582f84-96ce-4725-8ff3-876d7b85d851_58b81b86-f1fa-4bb2-92eb-e425a95f46d5/wats-presentations/assets/.cache/a85b9fea5845cba89f091d1922f528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5616" y="1664208"/>
            <a:ext cx="394801" cy="438912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6489040" y="1700784"/>
            <a:ext cx="4679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8"/>
          </a:p>
        </p:txBody>
      </p:sp>
      <p:sp>
        <p:nvSpPr>
          <p:cNvPr id="29" name="Text 20"/>
          <p:cNvSpPr txBox="1"/>
          <p:nvPr/>
        </p:nvSpPr>
        <p:spPr>
          <a:xfrm>
            <a:off x="7001104" y="1700784"/>
            <a:ext cx="15940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REST API + MCP</a:t>
            </a:r>
            <a:endParaRPr lang="en-US" sz="1250"/>
          </a:p>
        </p:txBody>
      </p:sp>
      <p:sp>
        <p:nvSpPr>
          <p:cNvPr id="30" name="Text 21"/>
          <p:cNvSpPr txBox="1"/>
          <p:nvPr/>
        </p:nvSpPr>
        <p:spPr>
          <a:xfrm>
            <a:off x="6598768" y="22128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Queryable, no database access</a:t>
            </a:r>
            <a:endParaRPr lang="en-US" sz="950"/>
          </a:p>
        </p:txBody>
      </p:sp>
      <p:sp>
        <p:nvSpPr>
          <p:cNvPr id="31" name="Text 22"/>
          <p:cNvSpPr txBox="1"/>
          <p:nvPr/>
        </p:nvSpPr>
        <p:spPr>
          <a:xfrm>
            <a:off x="6598768" y="26700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export, no copy, no extract</a:t>
            </a:r>
            <a:endParaRPr lang="en-US" sz="950"/>
          </a:p>
        </p:txBody>
      </p:sp>
      <p:sp>
        <p:nvSpPr>
          <p:cNvPr id="32" name="Text 23"/>
          <p:cNvSpPr txBox="1"/>
          <p:nvPr/>
        </p:nvSpPr>
        <p:spPr>
          <a:xfrm>
            <a:off x="6598768" y="31272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contracts, not prompts</a:t>
            </a:r>
            <a:endParaRPr lang="en-US" sz="950"/>
          </a:p>
        </p:txBody>
      </p:sp>
      <p:sp>
        <p:nvSpPr>
          <p:cNvPr id="33" name="Text 24"/>
          <p:cNvSpPr txBox="1"/>
          <p:nvPr/>
        </p:nvSpPr>
        <p:spPr>
          <a:xfrm>
            <a:off x="6598768" y="35844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Any AI tool, same access</a:t>
            </a:r>
            <a:endParaRPr lang="en-US" sz="950"/>
          </a:p>
        </p:txBody>
      </p:sp>
      <p:sp>
        <p:nvSpPr>
          <p:cNvPr id="34" name="Text 25"/>
          <p:cNvSpPr txBox="1"/>
          <p:nvPr/>
        </p:nvSpPr>
        <p:spPr>
          <a:xfrm>
            <a:off x="6470752" y="4041648"/>
            <a:ext cx="21883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standard connector</a:t>
            </a:r>
            <a:endParaRPr lang="en-US" sz="950"/>
          </a:p>
        </p:txBody>
      </p:sp>
      <p:sp>
        <p:nvSpPr>
          <p:cNvPr id="35" name="Text 26"/>
          <p:cNvSpPr txBox="1"/>
          <p:nvPr/>
        </p:nvSpPr>
        <p:spPr>
          <a:xfrm>
            <a:off x="8823731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1800"/>
          </a:p>
        </p:txBody>
      </p:sp>
      <p:pic>
        <p:nvPicPr>
          <p:cNvPr id="36" name="Image 7" descr="/root/.claude/skills/synced/c9582f84-96ce-4725-8ff3-876d7b85d851_58b81b86-f1fa-4bb2-92eb-e425a95f46d5/wats-presentations/assets/.cache/49a30c873e48da06fc05697578f3f22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7779" y="1444752"/>
            <a:ext cx="2590724" cy="3099816"/>
          </a:xfrm>
          <a:prstGeom prst="rect">
            <a:avLst/>
          </a:prstGeom>
        </p:spPr>
      </p:pic>
      <p:pic>
        <p:nvPicPr>
          <p:cNvPr id="37" name="Image 8" descr="/root/.claude/skills/synced/c9582f84-96ce-4725-8ff3-876d7b85d851_58b81b86-f1fa-4bb2-92eb-e425a95f46d5/wats-presentations/assets/.cache/a85b9fea5845cba89f091d1922f528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3811" y="1664208"/>
            <a:ext cx="394801" cy="438912"/>
          </a:xfrm>
          <a:prstGeom prst="rect">
            <a:avLst/>
          </a:prstGeom>
        </p:spPr>
      </p:pic>
      <p:sp>
        <p:nvSpPr>
          <p:cNvPr id="38" name="Text 27"/>
          <p:cNvSpPr txBox="1"/>
          <p:nvPr/>
        </p:nvSpPr>
        <p:spPr>
          <a:xfrm>
            <a:off x="9427235" y="1700784"/>
            <a:ext cx="46795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8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8"/>
          </a:p>
        </p:txBody>
      </p:sp>
      <p:sp>
        <p:nvSpPr>
          <p:cNvPr id="39" name="Text 28"/>
          <p:cNvSpPr txBox="1"/>
          <p:nvPr/>
        </p:nvSpPr>
        <p:spPr>
          <a:xfrm>
            <a:off x="9939299" y="1700784"/>
            <a:ext cx="15940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AI agent</a:t>
            </a:r>
            <a:endParaRPr lang="en-US" sz="1250"/>
          </a:p>
        </p:txBody>
      </p:sp>
      <p:sp>
        <p:nvSpPr>
          <p:cNvPr id="40" name="Text 29"/>
          <p:cNvSpPr txBox="1"/>
          <p:nvPr/>
        </p:nvSpPr>
        <p:spPr>
          <a:xfrm>
            <a:off x="9536963" y="22128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Decides what to ask next</a:t>
            </a:r>
            <a:endParaRPr lang="en-US" sz="950"/>
          </a:p>
        </p:txBody>
      </p:sp>
      <p:sp>
        <p:nvSpPr>
          <p:cNvPr id="41" name="Text 30"/>
          <p:cNvSpPr txBox="1"/>
          <p:nvPr/>
        </p:nvSpPr>
        <p:spPr>
          <a:xfrm>
            <a:off x="9536963" y="26700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Judges, filters and routes</a:t>
            </a:r>
            <a:endParaRPr lang="en-US" sz="950"/>
          </a:p>
        </p:txBody>
      </p:sp>
      <p:sp>
        <p:nvSpPr>
          <p:cNvPr id="42" name="Text 31"/>
          <p:cNvSpPr txBox="1"/>
          <p:nvPr/>
        </p:nvSpPr>
        <p:spPr>
          <a:xfrm>
            <a:off x="9536963" y="31272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Writes the one page a human reads</a:t>
            </a:r>
            <a:endParaRPr lang="en-US" sz="950"/>
          </a:p>
        </p:txBody>
      </p:sp>
      <p:sp>
        <p:nvSpPr>
          <p:cNvPr id="43" name="Text 32"/>
          <p:cNvSpPr txBox="1"/>
          <p:nvPr/>
        </p:nvSpPr>
        <p:spPr>
          <a:xfrm>
            <a:off x="9536963" y="3584448"/>
            <a:ext cx="19872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Swappable — any model</a:t>
            </a:r>
            <a:endParaRPr lang="en-US" sz="950"/>
          </a:p>
        </p:txBody>
      </p:sp>
      <p:sp>
        <p:nvSpPr>
          <p:cNvPr id="44" name="Text 33"/>
          <p:cNvSpPr txBox="1"/>
          <p:nvPr/>
        </p:nvSpPr>
        <p:spPr>
          <a:xfrm>
            <a:off x="9408947" y="4041648"/>
            <a:ext cx="21883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easy part</a:t>
            </a:r>
            <a:endParaRPr lang="en-US" sz="950"/>
          </a:p>
        </p:txBody>
      </p:sp>
      <p:pic>
        <p:nvPicPr>
          <p:cNvPr id="45" name="Image 9" descr="/root/.claude/skills/synced/c9582f84-96ce-4725-8ff3-876d7b85d851_58b81b86-f1fa-4bb2-92eb-e425a95f46d5/wats-presentations/assets/.cache/98ba47d86fa5f93e638f4bbe9947949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192" y="4535424"/>
            <a:ext cx="11405311" cy="786384"/>
          </a:xfrm>
          <a:prstGeom prst="rect">
            <a:avLst/>
          </a:prstGeom>
        </p:spPr>
      </p:pic>
      <p:sp>
        <p:nvSpPr>
          <p:cNvPr id="46" name="Text 34"/>
          <p:cNvSpPr txBox="1"/>
          <p:nvPr/>
        </p:nvSpPr>
        <p:spPr>
          <a:xfrm>
            <a:off x="868680" y="464515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Swap the model — the analysis still works. </a:t>
            </a:r>
            <a:r>
              <a:rPr lang="en-US" sz="145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Remove the structure — there is nothing to reason about.</a:t>
            </a:r>
            <a:endParaRPr lang="en-US" sz="1450"/>
          </a:p>
        </p:txBody>
      </p:sp>
      <p:pic>
        <p:nvPicPr>
          <p:cNvPr id="47" name="Image 10" descr="/root/.claude/skills/synced/c9582f84-96ce-4725-8ff3-876d7b85d851_58b81b86-f1fa-4bb2-92eb-e425a95f46d5/wats-presentations/assets/.cache/0710ef840c8da58c8c88437ef8dc0ee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192" y="5330952"/>
            <a:ext cx="3765194" cy="1060704"/>
          </a:xfrm>
          <a:prstGeom prst="rect">
            <a:avLst/>
          </a:prstGeom>
        </p:spPr>
      </p:pic>
      <p:sp>
        <p:nvSpPr>
          <p:cNvPr id="48" name="Text 35"/>
          <p:cNvSpPr txBox="1"/>
          <p:nvPr/>
        </p:nvSpPr>
        <p:spPr>
          <a:xfrm>
            <a:off x="722376" y="5440680"/>
            <a:ext cx="310682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Comparable  </a:t>
            </a:r>
            <a:r>
              <a:rPr lang="en-US" sz="10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property, measured the same way, everywhere — apples to apples</a:t>
            </a:r>
            <a:endParaRPr lang="en-US" sz="1000"/>
          </a:p>
        </p:txBody>
      </p:sp>
      <p:pic>
        <p:nvPicPr>
          <p:cNvPr id="49" name="Image 11" descr="/root/.claude/skills/synced/c9582f84-96ce-4725-8ff3-876d7b85d851_58b81b86-f1fa-4bb2-92eb-e425a95f46d5/wats-presentations/assets/.cache/0710ef840c8da58c8c88437ef8dc0ee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3250" y="5330952"/>
            <a:ext cx="3765194" cy="1060704"/>
          </a:xfrm>
          <a:prstGeom prst="rect">
            <a:avLst/>
          </a:prstGeom>
        </p:spPr>
      </p:pic>
      <p:sp>
        <p:nvSpPr>
          <p:cNvPr id="50" name="Text 36"/>
          <p:cNvSpPr txBox="1"/>
          <p:nvPr/>
        </p:nvSpPr>
        <p:spPr>
          <a:xfrm>
            <a:off x="4542434" y="5440680"/>
            <a:ext cx="310682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 </a:t>
            </a:r>
            <a:r>
              <a:rPr lang="en-US" sz="10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limits, repairs and assets in one place, joinable by unit</a:t>
            </a:r>
            <a:endParaRPr lang="en-US" sz="1000"/>
          </a:p>
        </p:txBody>
      </p:sp>
      <p:pic>
        <p:nvPicPr>
          <p:cNvPr id="51" name="Image 12" descr="/root/.claude/skills/synced/c9582f84-96ce-4725-8ff3-876d7b85d851_58b81b86-f1fa-4bb2-92eb-e425a95f46d5/wats-presentations/assets/.cache/0710ef840c8da58c8c88437ef8dc0ee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3309" y="5330952"/>
            <a:ext cx="3765194" cy="1060704"/>
          </a:xfrm>
          <a:prstGeom prst="rect">
            <a:avLst/>
          </a:prstGeom>
        </p:spPr>
      </p:pic>
      <p:sp>
        <p:nvSpPr>
          <p:cNvPr id="52" name="Text 37"/>
          <p:cNvSpPr txBox="1"/>
          <p:nvPr/>
        </p:nvSpPr>
        <p:spPr>
          <a:xfrm>
            <a:off x="8362493" y="5440680"/>
            <a:ext cx="310682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 </a:t>
            </a:r>
            <a:r>
              <a:rPr lang="en-US" sz="10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queryable now, not after somebody prepares an extract</a:t>
            </a:r>
            <a:endParaRPr lang="en-US" sz="1000"/>
          </a:p>
        </p:txBody>
      </p:sp>
      <p:pic>
        <p:nvPicPr>
          <p:cNvPr id="53" name="Image 13" descr="/root/.claude/skills/synced/c9582f84-96ce-4725-8ff3-876d7b85d851_58b81b86-f1fa-4bb2-92eb-e425a95f46d5/wats-presentations/assets/.cache/d3b450a5532f38c7be59c9b8abea97e4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54" name="Text 38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Proof of concept</a:t>
            </a:r>
            <a:endParaRPr lang="en-US" sz="800"/>
          </a:p>
        </p:txBody>
      </p:sp>
      <p:sp>
        <p:nvSpPr>
          <p:cNvPr id="55" name="Text 39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live.wats.com · WATS MCP</a:t>
            </a:r>
            <a:endParaRPr lang="en-US" sz="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synced/c9582f84-96ce-4725-8ff3-876d7b85d851_58b81b86-f1fa-4bb2-92eb-e425a95f46d5/wats-presentations/assets/logos/wats-logo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pic>
        <p:nvPicPr>
          <p:cNvPr id="3" name="Image 1" descr="/root/.claude/skills/synced/c9582f84-96ce-4725-8ff3-876d7b85d851_58b81b86-f1fa-4bb2-92eb-e425a95f46d5/wats-presentations/assets/.cache/6f7826f9e58fbc1e58c48ca113d7312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258" y="1728216"/>
            <a:ext cx="2960461" cy="3401568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655162" y="2514600"/>
            <a:ext cx="2210653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 already own the part that took years</a:t>
            </a:r>
            <a:endParaRPr lang="en-US" sz="1500"/>
          </a:p>
        </p:txBody>
      </p:sp>
      <p:sp>
        <p:nvSpPr>
          <p:cNvPr id="5" name="Text 1"/>
          <p:cNvSpPr txBox="1"/>
          <p:nvPr/>
        </p:nvSpPr>
        <p:spPr>
          <a:xfrm>
            <a:off x="731520" y="182880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THE POINT  •</a:t>
            </a:r>
            <a:endParaRPr lang="en-US" sz="1000"/>
          </a:p>
        </p:txBody>
      </p:sp>
      <p:sp>
        <p:nvSpPr>
          <p:cNvPr id="6" name="Text 2"/>
          <p:cNvSpPr txBox="1"/>
          <p:nvPr/>
        </p:nvSpPr>
        <p:spPr>
          <a:xfrm>
            <a:off x="731520" y="214884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>
                <a:solidFill>
                  <a:srgbClr val="F5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agent is </a:t>
            </a:r>
            <a:r>
              <a:rPr lang="en-US" sz="4000" b="1">
                <a:solidFill>
                  <a:srgbClr val="FCC4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easy part</a:t>
            </a:r>
            <a:endParaRPr lang="en-US" sz="4000"/>
          </a:p>
        </p:txBody>
      </p:sp>
      <p:sp>
        <p:nvSpPr>
          <p:cNvPr id="7" name="Text 3"/>
          <p:cNvSpPr txBox="1"/>
          <p:nvPr/>
        </p:nvSpPr>
        <p:spPr>
          <a:xfrm>
            <a:off x="731520" y="3794760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hard part — structured, comparable test data — you already have. Years of it, live, in WATS.</a:t>
            </a:r>
            <a:endParaRPr lang="en-US" sz="1400"/>
          </a:p>
        </p:txBody>
      </p:sp>
      <p:sp>
        <p:nvSpPr>
          <p:cNvPr id="8" name="Shape 4"/>
          <p:cNvSpPr/>
          <p:nvPr/>
        </p:nvSpPr>
        <p:spPr>
          <a:xfrm>
            <a:off x="731520" y="4617720"/>
            <a:ext cx="4848149" cy="329184"/>
          </a:xfrm>
          <a:prstGeom prst="roundRect">
            <a:avLst>
              <a:gd name="adj" fmla="val 50000"/>
            </a:avLst>
          </a:prstGeom>
          <a:solidFill>
            <a:srgbClr val="FCC400"/>
          </a:solidFill>
          <a:ln w="12700">
            <a:solidFill>
              <a:srgbClr val="FCC400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731520" y="4599432"/>
            <a:ext cx="484814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 of concept · every figure a tool return · live.wats.com</a:t>
            </a:r>
            <a:endParaRPr lang="en-US" sz="950"/>
          </a:p>
        </p:txBody>
      </p:sp>
      <p:pic>
        <p:nvPicPr>
          <p:cNvPr id="10" name="Image 2" descr="/root/.claude/skills/synced/c9582f84-96ce-4725-8ff3-876d7b85d851_58b81b86-f1fa-4bb2-92eb-e425a95f46d5/wats-presentations/assets/.cache/5478cc7f8b8dd18693424748eec2939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· WATS</a:t>
            </a:r>
            <a:endParaRPr lang="en-US" sz="800"/>
          </a:p>
        </p:txBody>
      </p:sp>
      <p:sp>
        <p:nvSpPr>
          <p:cNvPr id="12" name="Text 7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</a:t>
            </a:r>
            <a:endParaRPr lang="en-US" sz="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Number xmlns="99075f80-0fe0-47f2-abf3-4ad7bd9821df">WA-INF-nnnn</Document_x0020_Number>
    <Classification xmlns="99075f80-0fe0-47f2-abf3-4ad7bd9821df">General \ All Employees</Classification>
    <Document_x0020_Status xmlns="99075f80-0fe0-47f2-abf3-4ad7bd9821df">Draft</Document_x0020_Status>
    <Valid_x0020_To xmlns="99075f80-0fe0-47f2-abf3-4ad7bd9821df" xsi:nil="true"/>
    <_Flow_SignoffStatus xmlns="99075f80-0fe0-47f2-abf3-4ad7bd9821df" xsi:nil="true"/>
    <Revision xmlns="99075f80-0fe0-47f2-abf3-4ad7bd9821df" xsi:nil="true"/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From xmlns="99075f80-0fe0-47f2-abf3-4ad7bd9821d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03905C-DA5B-43BF-BEF8-657611B7BCB3}">
  <ds:schemaRefs>
    <ds:schemaRef ds:uri="99075f80-0fe0-47f2-abf3-4ad7bd9821df"/>
    <ds:schemaRef ds:uri="f529678b-45df-4a2d-ae2d-57335bc523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73104AD-F507-40AA-B4E9-87F683F3C256}">
  <ds:schemaRefs>
    <ds:schemaRef ds:uri="99075f80-0fe0-47f2-abf3-4ad7bd9821df"/>
    <ds:schemaRef ds:uri="f529678b-45df-4a2d-ae2d-57335bc52324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49289E1-CCBE-4AED-9F20-34D2CB8BEC9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1</cp:revision>
  <dcterms:created xsi:type="dcterms:W3CDTF">2026-09-02T13:34:12Z</dcterms:created>
  <dcterms:modified xsi:type="dcterms:W3CDTF">2026-09-03T06:26:33Z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