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4.png"/><Relationship Id="rId6" Type="http://schemas.openxmlformats.org/officeDocument/2006/relationships/image" Target="../media/image-13-4.png"/><Relationship Id="rId7" Type="http://schemas.openxmlformats.org/officeDocument/2006/relationships/image" Target="../media/image-13-4.png"/><Relationship Id="rId8" Type="http://schemas.openxmlformats.org/officeDocument/2006/relationships/image" Target="../media/image-13-8.png"/><Relationship Id="rId9" Type="http://schemas.openxmlformats.org/officeDocument/2006/relationships/image" Target="../media/image-13-4.png"/><Relationship Id="rId10" Type="http://schemas.openxmlformats.org/officeDocument/2006/relationships/image" Target="../media/image-13-4.png"/><Relationship Id="rId11" Type="http://schemas.openxmlformats.org/officeDocument/2006/relationships/image" Target="../media/image-13-4.png"/><Relationship Id="rId12" Type="http://schemas.openxmlformats.org/officeDocument/2006/relationships/image" Target="../media/image-13-4.png"/><Relationship Id="rId13" Type="http://schemas.openxmlformats.org/officeDocument/2006/relationships/image" Target="../media/image-13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3.png"/><Relationship Id="rId5" Type="http://schemas.openxmlformats.org/officeDocument/2006/relationships/image" Target="../media/image-14-3.png"/><Relationship Id="rId6" Type="http://schemas.openxmlformats.org/officeDocument/2006/relationships/image" Target="../media/image-14-3.png"/><Relationship Id="rId7" Type="http://schemas.openxmlformats.org/officeDocument/2006/relationships/image" Target="../media/image-14-3.png"/><Relationship Id="rId8" Type="http://schemas.openxmlformats.org/officeDocument/2006/relationships/image" Target="../media/image-1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3.png"/><Relationship Id="rId5" Type="http://schemas.openxmlformats.org/officeDocument/2006/relationships/image" Target="../media/image-15-3.png"/><Relationship Id="rId6" Type="http://schemas.openxmlformats.org/officeDocument/2006/relationships/image" Target="../media/image-15-3.png"/><Relationship Id="rId7" Type="http://schemas.openxmlformats.org/officeDocument/2006/relationships/image" Target="../media/image-15-3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3.png"/><Relationship Id="rId8" Type="http://schemas.openxmlformats.org/officeDocument/2006/relationships/image" Target="../media/image-3-8.png"/><Relationship Id="rId9" Type="http://schemas.openxmlformats.org/officeDocument/2006/relationships/image" Target="../media/image-3-5.png"/><Relationship Id="rId10" Type="http://schemas.openxmlformats.org/officeDocument/2006/relationships/image" Target="../media/image-3-10.png"/><Relationship Id="rId11" Type="http://schemas.openxmlformats.org/officeDocument/2006/relationships/image" Target="../media/image-3-3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3.png"/><Relationship Id="rId8" Type="http://schemas.openxmlformats.org/officeDocument/2006/relationships/image" Target="../media/image-4-8.png"/><Relationship Id="rId9" Type="http://schemas.openxmlformats.org/officeDocument/2006/relationships/image" Target="../media/image-4-5.png"/><Relationship Id="rId10" Type="http://schemas.openxmlformats.org/officeDocument/2006/relationships/image" Target="../media/image-4-10.png"/><Relationship Id="rId11" Type="http://schemas.openxmlformats.org/officeDocument/2006/relationships/image" Target="../media/image-4-3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pic>
        <p:nvPicPr>
          <p:cNvPr id="3" name="Image 1" descr="/home/claude/tsa-deck/assets/.cache/6f7826f9e58fbc1e58c48ca113d7312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258" y="1728216"/>
            <a:ext cx="2960461" cy="3401568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655162" y="2514600"/>
            <a:ext cx="2210653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test data already knows.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731520" y="182880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DEEP-DIVE SESSION</a:t>
            </a:r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731520" y="214884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5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 Step </a:t>
            </a:r>
            <a:pPr algn="l" indent="0" marL="0">
              <a:buNone/>
            </a:pPr>
            <a:r>
              <a:rPr lang="en-US" sz="4000" b="1" dirty="0">
                <a:solidFill>
                  <a:srgbClr val="FCC4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Analysis</a:t>
            </a:r>
            <a:endParaRPr lang="en-US" sz="4000" dirty="0"/>
          </a:p>
        </p:txBody>
      </p:sp>
      <p:sp>
        <p:nvSpPr>
          <p:cNvPr id="7" name="Text 3"/>
          <p:cNvSpPr txBox="1"/>
          <p:nvPr/>
        </p:nvSpPr>
        <p:spPr>
          <a:xfrm>
            <a:off x="731520" y="3794760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Reading the signals your test data has been sending all along.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731520" y="4617720"/>
            <a:ext cx="3198571" cy="329184"/>
          </a:xfrm>
          <a:prstGeom prst="roundRect">
            <a:avLst>
              <a:gd name="adj" fmla="val 50000"/>
            </a:avLst>
          </a:prstGeom>
          <a:solidFill>
            <a:srgbClr val="FCC400"/>
          </a:solidFill>
          <a:ln w="12700">
            <a:solidFill>
              <a:srgbClr val="FCC400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731520" y="4599432"/>
            <a:ext cx="319857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min of signals · 40 min live in WATS</a:t>
            </a:r>
            <a:endParaRPr lang="en-US" sz="950" dirty="0"/>
          </a:p>
        </p:txBody>
      </p:sp>
      <p:pic>
        <p:nvPicPr>
          <p:cNvPr id="10" name="Image 2" descr="/home/claude/tsa-deck/assets/.cache/5478cc7f8b8dd18693424748eec2939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12" name="Text 7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 4 OF 5 · MIXTURES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histogram,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four processes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“process spread” of this step is mostly four stations disagreeing.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45920"/>
            <a:ext cx="7223760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pic>
        <p:nvPicPr>
          <p:cNvPr id="7" name="Image 1" descr="/home/claude/tsa-deck/assets/.cache/fea5d9949cf2bf41db40a139224d158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64208"/>
            <a:ext cx="347289" cy="38404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14984" y="1700784"/>
            <a:ext cx="6126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+3.3 V supply current by station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6815938" y="1728216"/>
            <a:ext cx="764438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6815938" y="1719072"/>
            <a:ext cx="76443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2026  ⌄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5921654" y="1728216"/>
            <a:ext cx="821131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5921654" y="1719072"/>
            <a:ext cx="82113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PCBA Test  ⌄</a:t>
            </a:r>
            <a:endParaRPr lang="en-US" sz="750" dirty="0"/>
          </a:p>
        </p:txBody>
      </p:sp>
      <p:sp>
        <p:nvSpPr>
          <p:cNvPr id="13" name="Shape 9"/>
          <p:cNvSpPr/>
          <p:nvPr/>
        </p:nvSpPr>
        <p:spPr>
          <a:xfrm>
            <a:off x="594360" y="2048256"/>
            <a:ext cx="7040880" cy="0"/>
          </a:xfrm>
          <a:prstGeom prst="line">
            <a:avLst/>
          </a:prstGeom>
          <a:noFill/>
          <a:ln w="6350">
            <a:solidFill>
              <a:srgbClr val="FCC400">
                <a:alpha val="45000"/>
              </a:srgbClr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594360" y="5550408"/>
            <a:ext cx="7040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WATS data — PN 277288 · PCBA Test · Aug 2026 · per-station avg/σ from step comparison</a:t>
            </a:r>
            <a:endParaRPr lang="en-US" sz="650" dirty="0"/>
          </a:p>
        </p:txBody>
      </p:sp>
      <p:pic>
        <p:nvPicPr>
          <p:cNvPr id="15" name="Image 2" descr="/home/claude/tsa-deck/assets/.cache/tsa7b4ab375004834090f0b672556a5be9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2185416"/>
            <a:ext cx="6931152" cy="3035808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101408" y="219456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 5 mA</a:t>
            </a:r>
            <a:endParaRPr lang="en-US" sz="750" dirty="0"/>
          </a:p>
        </p:txBody>
      </p:sp>
      <p:sp>
        <p:nvSpPr>
          <p:cNvPr id="17" name="Text 12"/>
          <p:cNvSpPr txBox="1"/>
          <p:nvPr/>
        </p:nvSpPr>
        <p:spPr>
          <a:xfrm>
            <a:off x="5660136" y="219456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i="1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 130 mA → far off-screen</a:t>
            </a:r>
            <a:endParaRPr lang="en-US" sz="750" dirty="0"/>
          </a:p>
        </p:txBody>
      </p:sp>
      <p:sp>
        <p:nvSpPr>
          <p:cNvPr id="18" name="Text 13"/>
          <p:cNvSpPr txBox="1"/>
          <p:nvPr/>
        </p:nvSpPr>
        <p:spPr>
          <a:xfrm>
            <a:off x="1020821" y="500176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</a:t>
            </a:r>
            <a:endParaRPr lang="en-US" sz="700" dirty="0"/>
          </a:p>
        </p:txBody>
      </p:sp>
      <p:sp>
        <p:nvSpPr>
          <p:cNvPr id="19" name="Text 14"/>
          <p:cNvSpPr txBox="1"/>
          <p:nvPr/>
        </p:nvSpPr>
        <p:spPr>
          <a:xfrm>
            <a:off x="2440451" y="500176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700" dirty="0"/>
          </a:p>
        </p:txBody>
      </p:sp>
      <p:sp>
        <p:nvSpPr>
          <p:cNvPr id="20" name="Text 15"/>
          <p:cNvSpPr txBox="1"/>
          <p:nvPr/>
        </p:nvSpPr>
        <p:spPr>
          <a:xfrm>
            <a:off x="3860081" y="500176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US" sz="700" dirty="0"/>
          </a:p>
        </p:txBody>
      </p:sp>
      <p:sp>
        <p:nvSpPr>
          <p:cNvPr id="21" name="Text 16"/>
          <p:cNvSpPr txBox="1"/>
          <p:nvPr/>
        </p:nvSpPr>
        <p:spPr>
          <a:xfrm>
            <a:off x="5279712" y="500176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60</a:t>
            </a:r>
            <a:endParaRPr lang="en-US" sz="700" dirty="0"/>
          </a:p>
        </p:txBody>
      </p:sp>
      <p:sp>
        <p:nvSpPr>
          <p:cNvPr id="22" name="Text 17"/>
          <p:cNvSpPr txBox="1"/>
          <p:nvPr/>
        </p:nvSpPr>
        <p:spPr>
          <a:xfrm>
            <a:off x="6699342" y="5001768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80</a:t>
            </a:r>
            <a:endParaRPr lang="en-US" sz="700" dirty="0"/>
          </a:p>
        </p:txBody>
      </p:sp>
      <p:sp>
        <p:nvSpPr>
          <p:cNvPr id="23" name="Text 18"/>
          <p:cNvSpPr txBox="1"/>
          <p:nvPr/>
        </p:nvSpPr>
        <p:spPr>
          <a:xfrm>
            <a:off x="649224" y="5175504"/>
            <a:ext cx="6931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+3.3 V supply current (mA)</a:t>
            </a:r>
            <a:endParaRPr lang="en-US" sz="750" dirty="0"/>
          </a:p>
        </p:txBody>
      </p:sp>
      <p:sp>
        <p:nvSpPr>
          <p:cNvPr id="24" name="Text 19"/>
          <p:cNvSpPr txBox="1"/>
          <p:nvPr/>
        </p:nvSpPr>
        <p:spPr>
          <a:xfrm>
            <a:off x="649224" y="5330952"/>
            <a:ext cx="69311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B7FC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</a:t>
            </a:r>
            <a:pPr algn="ct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C-002 (σ 8.4)</a:t>
            </a:r>
            <a:pPr algn="ctr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</a:t>
            </a:r>
            <a:pPr algn="ctr" indent="0" marL="0">
              <a:buNone/>
            </a:pPr>
            <a:r>
              <a:rPr lang="en-US" sz="800" b="1" dirty="0">
                <a:solidFill>
                  <a:srgbClr val="5B21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</a:t>
            </a:r>
            <a:pPr algn="ct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A-008 (σ 14.8)</a:t>
            </a:r>
            <a:pPr algn="ctr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</a:t>
            </a:r>
            <a:pPr algn="ctr" indent="0" marL="0">
              <a:buNone/>
            </a:pPr>
            <a:r>
              <a:rPr lang="en-US" sz="800" b="1" dirty="0">
                <a:solidFill>
                  <a:srgbClr val="E08A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</a:t>
            </a:r>
            <a:pPr algn="ct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E-001 (σ 10.9)</a:t>
            </a:r>
            <a:pPr algn="ctr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</a:t>
            </a:r>
            <a:pPr algn="ctr" indent="0" marL="0">
              <a:buNone/>
            </a:pPr>
            <a:r>
              <a:rPr lang="en-US" sz="800" b="1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</a:t>
            </a:r>
            <a:pPr algn="ct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E-002 (σ 2.0)</a:t>
            </a:r>
            <a:pPr algn="ctr" indent="0" marL="0">
              <a:buNone/>
            </a:pPr>
            <a:r>
              <a:rPr lang="en-US" sz="800" b="1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--- </a:t>
            </a:r>
            <a:pPr algn="ctr" indent="0" marL="0">
              <a:buNone/>
            </a:pPr>
            <a:r>
              <a:rPr lang="en-US" sz="800" i="1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aggregate</a:t>
            </a:r>
            <a:endParaRPr lang="en-US" sz="800" dirty="0"/>
          </a:p>
        </p:txBody>
      </p:sp>
      <p:sp>
        <p:nvSpPr>
          <p:cNvPr id="25" name="Shape 20"/>
          <p:cNvSpPr/>
          <p:nvPr/>
        </p:nvSpPr>
        <p:spPr>
          <a:xfrm>
            <a:off x="8001000" y="1645920"/>
            <a:ext cx="3687775" cy="4160520"/>
          </a:xfrm>
          <a:prstGeom prst="roundRect">
            <a:avLst>
              <a:gd name="adj" fmla="val 2480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26" name="Text 21"/>
          <p:cNvSpPr txBox="1"/>
          <p:nvPr/>
        </p:nvSpPr>
        <p:spPr>
          <a:xfrm>
            <a:off x="8202168" y="1773936"/>
            <a:ext cx="32854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READ IT</a:t>
            </a:r>
            <a:endParaRPr lang="en-US" sz="900" dirty="0"/>
          </a:p>
        </p:txBody>
      </p:sp>
      <p:sp>
        <p:nvSpPr>
          <p:cNvPr id="27" name="Text 22"/>
          <p:cNvSpPr txBox="1"/>
          <p:nvPr/>
        </p:nvSpPr>
        <p:spPr>
          <a:xfrm>
            <a:off x="8202168" y="2029968"/>
            <a:ext cx="328543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σ across ≠ σ within</a:t>
            </a:r>
            <a:endParaRPr lang="en-US" sz="1500" dirty="0"/>
          </a:p>
        </p:txBody>
      </p:sp>
      <p:sp>
        <p:nvSpPr>
          <p:cNvPr id="28" name="Shape 23"/>
          <p:cNvSpPr/>
          <p:nvPr/>
        </p:nvSpPr>
        <p:spPr>
          <a:xfrm>
            <a:off x="8220456" y="2711196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29" name="Text 24"/>
          <p:cNvSpPr txBox="1"/>
          <p:nvPr/>
        </p:nvSpPr>
        <p:spPr>
          <a:xfrm>
            <a:off x="8458200" y="2423160"/>
            <a:ext cx="30111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Aggregate σ 14.4 — looks like a hopeless process</a:t>
            </a:r>
            <a:endParaRPr lang="en-US" sz="950" dirty="0"/>
          </a:p>
        </p:txBody>
      </p:sp>
      <p:sp>
        <p:nvSpPr>
          <p:cNvPr id="30" name="Shape 25"/>
          <p:cNvSpPr/>
          <p:nvPr/>
        </p:nvSpPr>
        <p:spPr>
          <a:xfrm>
            <a:off x="8202168" y="3081528"/>
            <a:ext cx="328543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8220456" y="3369564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2" name="Text 27"/>
          <p:cNvSpPr txBox="1"/>
          <p:nvPr/>
        </p:nvSpPr>
        <p:spPr>
          <a:xfrm>
            <a:off x="8458200" y="3081528"/>
            <a:ext cx="30111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Station averages: 16 · 37 · 39 · 52 mA — four processes</a:t>
            </a:r>
            <a:endParaRPr lang="en-US" sz="950" dirty="0"/>
          </a:p>
        </p:txBody>
      </p:sp>
      <p:sp>
        <p:nvSpPr>
          <p:cNvPr id="33" name="Shape 28"/>
          <p:cNvSpPr/>
          <p:nvPr/>
        </p:nvSpPr>
        <p:spPr>
          <a:xfrm>
            <a:off x="8202168" y="3739896"/>
            <a:ext cx="328543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4" name="Shape 29"/>
          <p:cNvSpPr/>
          <p:nvPr/>
        </p:nvSpPr>
        <p:spPr>
          <a:xfrm>
            <a:off x="8220456" y="4027932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5" name="Text 30"/>
          <p:cNvSpPr txBox="1"/>
          <p:nvPr/>
        </p:nvSpPr>
        <p:spPr>
          <a:xfrm>
            <a:off x="8458200" y="3739896"/>
            <a:ext cx="30111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E-002 runs σ 2.0: the product CAN do it</a:t>
            </a:r>
            <a:endParaRPr lang="en-US" sz="950" dirty="0"/>
          </a:p>
        </p:txBody>
      </p:sp>
      <p:sp>
        <p:nvSpPr>
          <p:cNvPr id="36" name="Shape 31"/>
          <p:cNvSpPr/>
          <p:nvPr/>
        </p:nvSpPr>
        <p:spPr>
          <a:xfrm>
            <a:off x="8202168" y="4398264"/>
            <a:ext cx="328543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7" name="Shape 32"/>
          <p:cNvSpPr/>
          <p:nvPr/>
        </p:nvSpPr>
        <p:spPr>
          <a:xfrm>
            <a:off x="8220456" y="4686300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8" name="Text 33"/>
          <p:cNvSpPr txBox="1"/>
          <p:nvPr/>
        </p:nvSpPr>
        <p:spPr>
          <a:xfrm>
            <a:off x="8458200" y="4398264"/>
            <a:ext cx="30111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the stations before touching the product</a:t>
            </a:r>
            <a:endParaRPr lang="en-US" sz="950" dirty="0"/>
          </a:p>
        </p:txBody>
      </p:sp>
      <p:sp>
        <p:nvSpPr>
          <p:cNvPr id="39" name="Text 34"/>
          <p:cNvSpPr txBox="1"/>
          <p:nvPr/>
        </p:nvSpPr>
        <p:spPr>
          <a:xfrm>
            <a:off x="8202168" y="5166360"/>
            <a:ext cx="328543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Rule: group by station / fixture / rev BEFORE judging spread.</a:t>
            </a:r>
            <a:endParaRPr lang="en-US" sz="950" dirty="0"/>
          </a:p>
        </p:txBody>
      </p:sp>
      <p:pic>
        <p:nvPicPr>
          <p:cNvPr id="40" name="Image 3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1" name="Text 35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2" name="Text 36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10" grpId="0" build="whole"/>
      <p:bldP spid="12" grpId="0" build="whole"/>
      <p:bldP spid="14" grpId="0" build="whole"/>
      <p:bldP spid="16" grpId="0" build="whole"/>
      <p:bldP spid="17" grpId="0" build="whole"/>
      <p:bldP spid="18" grpId="0" build="whole"/>
      <p:bldP spid="19" grpId="0" build="whole"/>
      <p:bldP spid="20" grpId="0" build="whole"/>
      <p:bldP spid="21" grpId="0" build="whole"/>
      <p:bldP spid="22" grpId="0" build="whole"/>
      <p:bldP spid="23" grpId="0" build="whole"/>
      <p:bldP spid="24" grpId="0" build="whole"/>
      <p:bldP spid="26" grpId="0" build="whole"/>
      <p:bldP spid="27" grpId="0" build="whole"/>
      <p:bldP spid="29" grpId="0" build="whole"/>
      <p:bldP spid="32" grpId="0" build="whole"/>
      <p:bldP spid="35" grpId="0" build="whole"/>
      <p:bldP spid="38" grpId="0" build="whole"/>
      <p:bldP spid="39" grpId="0" build="whol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 5 OF 5 · TIME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Numbers that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aggregate said “stable”. The time axis said otherwise.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45920"/>
            <a:ext cx="3749040" cy="1298448"/>
          </a:xfrm>
          <a:prstGeom prst="roundRect">
            <a:avLst>
              <a:gd name="adj" fmla="val 7042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</p:spPr>
      </p:sp>
      <p:pic>
        <p:nvPicPr>
          <p:cNvPr id="7" name="Image 1" descr="/home/claude/tsa-deck/assets/.cache/tsa2d559e90b89138a3153dd2810409a98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1810512"/>
            <a:ext cx="1371600" cy="969264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2194560" y="186537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Slow drift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2194560" y="2176272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wear, aging, contamination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502920" y="3072384"/>
            <a:ext cx="3749040" cy="1298448"/>
          </a:xfrm>
          <a:prstGeom prst="roundRect">
            <a:avLst>
              <a:gd name="adj" fmla="val 7042"/>
            </a:avLst>
          </a:prstGeom>
          <a:solidFill>
            <a:srgbClr val="FCC400">
              <a:alpha val="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</p:spPr>
      </p:sp>
      <p:pic>
        <p:nvPicPr>
          <p:cNvPr id="11" name="Image 2" descr="/home/claude/tsa-deck/assets/.cache/tsaf4d6a66d5d84eb708771679667185a3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" y="3236976"/>
            <a:ext cx="1371600" cy="969264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2194560" y="32918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Step change</a:t>
            </a:r>
            <a:endParaRPr lang="en-US" sz="1250" dirty="0"/>
          </a:p>
        </p:txBody>
      </p:sp>
      <p:sp>
        <p:nvSpPr>
          <p:cNvPr id="13" name="Text 8"/>
          <p:cNvSpPr txBox="1"/>
          <p:nvPr/>
        </p:nvSpPr>
        <p:spPr>
          <a:xfrm>
            <a:off x="2194560" y="3602736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calibration, SW, batch, limit</a:t>
            </a:r>
            <a:endParaRPr lang="en-US" sz="900" dirty="0"/>
          </a:p>
        </p:txBody>
      </p:sp>
      <p:sp>
        <p:nvSpPr>
          <p:cNvPr id="14" name="Shape 9"/>
          <p:cNvSpPr/>
          <p:nvPr/>
        </p:nvSpPr>
        <p:spPr>
          <a:xfrm>
            <a:off x="502920" y="4498848"/>
            <a:ext cx="3749040" cy="1298448"/>
          </a:xfrm>
          <a:prstGeom prst="roundRect">
            <a:avLst>
              <a:gd name="adj" fmla="val 7042"/>
            </a:avLst>
          </a:prstGeom>
          <a:solidFill>
            <a:srgbClr val="FCC400">
              <a:alpha val="9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</p:spPr>
      </p:sp>
      <p:pic>
        <p:nvPicPr>
          <p:cNvPr id="15" name="Image 3" descr="/home/claude/tsa-deck/assets/.cache/tsa90461d8243171cf9c93e2e8a1e69bb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12" y="4663440"/>
            <a:ext cx="1371600" cy="969264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2194560" y="471830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Oscillation</a:t>
            </a:r>
            <a:endParaRPr lang="en-US" sz="1250" dirty="0"/>
          </a:p>
        </p:txBody>
      </p:sp>
      <p:sp>
        <p:nvSpPr>
          <p:cNvPr id="17" name="Text 11"/>
          <p:cNvSpPr txBox="1"/>
          <p:nvPr/>
        </p:nvSpPr>
        <p:spPr>
          <a:xfrm>
            <a:off x="2194560" y="5029200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station mix, temperature, shifts</a:t>
            </a:r>
            <a:endParaRPr lang="en-US" sz="900" dirty="0"/>
          </a:p>
        </p:txBody>
      </p:sp>
      <p:sp>
        <p:nvSpPr>
          <p:cNvPr id="18" name="Shape 12"/>
          <p:cNvSpPr/>
          <p:nvPr/>
        </p:nvSpPr>
        <p:spPr>
          <a:xfrm>
            <a:off x="4526280" y="1645920"/>
            <a:ext cx="7162495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pic>
        <p:nvPicPr>
          <p:cNvPr id="19" name="Image 4" descr="/home/claude/tsa-deck/assets/.cache/117d5b586c55e73047dae2e1c48f72c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7720" y="1664208"/>
            <a:ext cx="347289" cy="384048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5038344" y="1700784"/>
            <a:ext cx="606521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Vout @ 95 VAC — biweekly avg and Cpk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10834726" y="1728216"/>
            <a:ext cx="707746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22" name="Text 15"/>
          <p:cNvSpPr txBox="1"/>
          <p:nvPr/>
        </p:nvSpPr>
        <p:spPr>
          <a:xfrm>
            <a:off x="10834726" y="1719072"/>
            <a:ext cx="70774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Jun–Sep  ⌄</a:t>
            </a:r>
            <a:endParaRPr lang="en-US" sz="750" dirty="0"/>
          </a:p>
        </p:txBody>
      </p:sp>
      <p:sp>
        <p:nvSpPr>
          <p:cNvPr id="23" name="Shape 16"/>
          <p:cNvSpPr/>
          <p:nvPr/>
        </p:nvSpPr>
        <p:spPr>
          <a:xfrm>
            <a:off x="9373514" y="1728216"/>
            <a:ext cx="1388059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24" name="Text 17"/>
          <p:cNvSpPr txBox="1"/>
          <p:nvPr/>
        </p:nvSpPr>
        <p:spPr>
          <a:xfrm>
            <a:off x="9373514" y="1719072"/>
            <a:ext cx="138805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Function Test  ⌄</a:t>
            </a:r>
            <a:endParaRPr lang="en-US" sz="750" dirty="0"/>
          </a:p>
        </p:txBody>
      </p:sp>
      <p:sp>
        <p:nvSpPr>
          <p:cNvPr id="25" name="Shape 18"/>
          <p:cNvSpPr/>
          <p:nvPr/>
        </p:nvSpPr>
        <p:spPr>
          <a:xfrm>
            <a:off x="4617720" y="2048256"/>
            <a:ext cx="6979615" cy="0"/>
          </a:xfrm>
          <a:prstGeom prst="line">
            <a:avLst/>
          </a:prstGeom>
          <a:noFill/>
          <a:ln w="6350">
            <a:solidFill>
              <a:srgbClr val="FCC400">
                <a:alpha val="45000"/>
              </a:srgbClr>
            </a:solidFill>
            <a:prstDash val="solid"/>
          </a:ln>
        </p:spPr>
      </p:sp>
      <p:sp>
        <p:nvSpPr>
          <p:cNvPr id="26" name="Text 19"/>
          <p:cNvSpPr txBox="1"/>
          <p:nvPr/>
        </p:nvSpPr>
        <p:spPr>
          <a:xfrm>
            <a:off x="4617720" y="5550408"/>
            <a:ext cx="69796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WATS data — PN 758877.874 · Final Function Test · biweekly buckets, Jun–Sep 2026</a:t>
            </a:r>
            <a:endParaRPr lang="en-US" sz="650" dirty="0"/>
          </a:p>
        </p:txBody>
      </p:sp>
      <p:pic>
        <p:nvPicPr>
          <p:cNvPr id="27" name="Image 5" descr="/home/claude/tsa-deck/assets/.cache/tsab4895de298cb31ccd2dcc8b9eb89e8b6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2584" y="2139696"/>
            <a:ext cx="6869887" cy="3355848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4672584" y="2184464"/>
            <a:ext cx="4206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5B21A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avg (V)</a:t>
            </a:r>
            <a:endParaRPr lang="en-US" sz="700" dirty="0"/>
          </a:p>
        </p:txBody>
      </p:sp>
      <p:sp>
        <p:nvSpPr>
          <p:cNvPr id="29" name="Text 21"/>
          <p:cNvSpPr txBox="1"/>
          <p:nvPr/>
        </p:nvSpPr>
        <p:spPr>
          <a:xfrm>
            <a:off x="4672584" y="3589864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53.6</a:t>
            </a:r>
            <a:endParaRPr lang="en-US" sz="650" dirty="0"/>
          </a:p>
        </p:txBody>
      </p:sp>
      <p:sp>
        <p:nvSpPr>
          <p:cNvPr id="30" name="Text 22"/>
          <p:cNvSpPr txBox="1"/>
          <p:nvPr/>
        </p:nvSpPr>
        <p:spPr>
          <a:xfrm>
            <a:off x="4672584" y="3038774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53.7</a:t>
            </a:r>
            <a:endParaRPr lang="en-US" sz="650" dirty="0"/>
          </a:p>
        </p:txBody>
      </p:sp>
      <p:sp>
        <p:nvSpPr>
          <p:cNvPr id="31" name="Text 23"/>
          <p:cNvSpPr txBox="1"/>
          <p:nvPr/>
        </p:nvSpPr>
        <p:spPr>
          <a:xfrm>
            <a:off x="4672584" y="2487685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53.8</a:t>
            </a:r>
            <a:endParaRPr lang="en-US" sz="650" dirty="0"/>
          </a:p>
        </p:txBody>
      </p:sp>
      <p:sp>
        <p:nvSpPr>
          <p:cNvPr id="32" name="Text 24"/>
          <p:cNvSpPr txBox="1"/>
          <p:nvPr/>
        </p:nvSpPr>
        <p:spPr>
          <a:xfrm>
            <a:off x="9165031" y="2184464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i="1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 54.00 ↑ · LSL 53.00 ↓  (zoomed view)</a:t>
            </a:r>
            <a:endParaRPr lang="en-US" sz="650" dirty="0"/>
          </a:p>
        </p:txBody>
      </p:sp>
      <p:sp>
        <p:nvSpPr>
          <p:cNvPr id="33" name="Text 25"/>
          <p:cNvSpPr txBox="1"/>
          <p:nvPr/>
        </p:nvSpPr>
        <p:spPr>
          <a:xfrm>
            <a:off x="4672584" y="3993071"/>
            <a:ext cx="4206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</a:t>
            </a:r>
            <a:endParaRPr lang="en-US" sz="700" dirty="0"/>
          </a:p>
        </p:txBody>
      </p:sp>
      <p:sp>
        <p:nvSpPr>
          <p:cNvPr id="34" name="Text 26"/>
          <p:cNvSpPr txBox="1"/>
          <p:nvPr/>
        </p:nvSpPr>
        <p:spPr>
          <a:xfrm>
            <a:off x="4672584" y="4349829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1.33</a:t>
            </a:r>
            <a:endParaRPr lang="en-US" sz="650" dirty="0"/>
          </a:p>
        </p:txBody>
      </p:sp>
      <p:sp>
        <p:nvSpPr>
          <p:cNvPr id="35" name="Text 27"/>
          <p:cNvSpPr txBox="1"/>
          <p:nvPr/>
        </p:nvSpPr>
        <p:spPr>
          <a:xfrm>
            <a:off x="5304160" y="3859197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1.95</a:t>
            </a:r>
            <a:endParaRPr lang="en-US" sz="700" dirty="0"/>
          </a:p>
        </p:txBody>
      </p:sp>
      <p:sp>
        <p:nvSpPr>
          <p:cNvPr id="36" name="Text 28"/>
          <p:cNvSpPr txBox="1"/>
          <p:nvPr/>
        </p:nvSpPr>
        <p:spPr>
          <a:xfrm>
            <a:off x="6201551" y="4608719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0.73</a:t>
            </a:r>
            <a:endParaRPr lang="en-US" sz="700" dirty="0"/>
          </a:p>
        </p:txBody>
      </p:sp>
      <p:sp>
        <p:nvSpPr>
          <p:cNvPr id="37" name="Text 29"/>
          <p:cNvSpPr txBox="1"/>
          <p:nvPr/>
        </p:nvSpPr>
        <p:spPr>
          <a:xfrm>
            <a:off x="7098942" y="3828478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6.39</a:t>
            </a:r>
            <a:endParaRPr lang="en-US" sz="700" dirty="0"/>
          </a:p>
        </p:txBody>
      </p:sp>
      <p:sp>
        <p:nvSpPr>
          <p:cNvPr id="38" name="Text 30"/>
          <p:cNvSpPr txBox="1"/>
          <p:nvPr/>
        </p:nvSpPr>
        <p:spPr>
          <a:xfrm>
            <a:off x="7996333" y="4571857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0.79</a:t>
            </a:r>
            <a:endParaRPr lang="en-US" sz="700" dirty="0"/>
          </a:p>
        </p:txBody>
      </p:sp>
      <p:sp>
        <p:nvSpPr>
          <p:cNvPr id="39" name="Text 31"/>
          <p:cNvSpPr txBox="1"/>
          <p:nvPr/>
        </p:nvSpPr>
        <p:spPr>
          <a:xfrm>
            <a:off x="8893724" y="4645581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0.67</a:t>
            </a:r>
            <a:endParaRPr lang="en-US" sz="700" dirty="0"/>
          </a:p>
        </p:txBody>
      </p:sp>
      <p:sp>
        <p:nvSpPr>
          <p:cNvPr id="40" name="Text 32"/>
          <p:cNvSpPr txBox="1"/>
          <p:nvPr/>
        </p:nvSpPr>
        <p:spPr>
          <a:xfrm>
            <a:off x="9791115" y="4504277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0.90</a:t>
            </a:r>
            <a:endParaRPr lang="en-US" sz="700" dirty="0"/>
          </a:p>
        </p:txBody>
      </p:sp>
      <p:sp>
        <p:nvSpPr>
          <p:cNvPr id="41" name="Text 33"/>
          <p:cNvSpPr txBox="1"/>
          <p:nvPr/>
        </p:nvSpPr>
        <p:spPr>
          <a:xfrm>
            <a:off x="10688506" y="4645581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0.67</a:t>
            </a:r>
            <a:endParaRPr lang="en-US" sz="700" dirty="0"/>
          </a:p>
        </p:txBody>
      </p:sp>
      <p:sp>
        <p:nvSpPr>
          <p:cNvPr id="42" name="Text 34"/>
          <p:cNvSpPr txBox="1"/>
          <p:nvPr/>
        </p:nvSpPr>
        <p:spPr>
          <a:xfrm>
            <a:off x="5212720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Jun 1</a:t>
            </a:r>
            <a:endParaRPr lang="en-US" sz="650" dirty="0"/>
          </a:p>
        </p:txBody>
      </p:sp>
      <p:sp>
        <p:nvSpPr>
          <p:cNvPr id="43" name="Text 35"/>
          <p:cNvSpPr txBox="1"/>
          <p:nvPr/>
        </p:nvSpPr>
        <p:spPr>
          <a:xfrm>
            <a:off x="6110111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Jun 15</a:t>
            </a:r>
            <a:endParaRPr lang="en-US" sz="650" dirty="0"/>
          </a:p>
        </p:txBody>
      </p:sp>
      <p:sp>
        <p:nvSpPr>
          <p:cNvPr id="44" name="Text 36"/>
          <p:cNvSpPr txBox="1"/>
          <p:nvPr/>
        </p:nvSpPr>
        <p:spPr>
          <a:xfrm>
            <a:off x="7007502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Jun 29</a:t>
            </a:r>
            <a:endParaRPr lang="en-US" sz="650" dirty="0"/>
          </a:p>
        </p:txBody>
      </p:sp>
      <p:sp>
        <p:nvSpPr>
          <p:cNvPr id="45" name="Text 37"/>
          <p:cNvSpPr txBox="1"/>
          <p:nvPr/>
        </p:nvSpPr>
        <p:spPr>
          <a:xfrm>
            <a:off x="7904893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Jul 13</a:t>
            </a:r>
            <a:endParaRPr lang="en-US" sz="650" dirty="0"/>
          </a:p>
        </p:txBody>
      </p:sp>
      <p:sp>
        <p:nvSpPr>
          <p:cNvPr id="46" name="Text 38"/>
          <p:cNvSpPr txBox="1"/>
          <p:nvPr/>
        </p:nvSpPr>
        <p:spPr>
          <a:xfrm>
            <a:off x="8802284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Jul 27</a:t>
            </a:r>
            <a:endParaRPr lang="en-US" sz="650" dirty="0"/>
          </a:p>
        </p:txBody>
      </p:sp>
      <p:sp>
        <p:nvSpPr>
          <p:cNvPr id="47" name="Text 39"/>
          <p:cNvSpPr txBox="1"/>
          <p:nvPr/>
        </p:nvSpPr>
        <p:spPr>
          <a:xfrm>
            <a:off x="9699675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10</a:t>
            </a:r>
            <a:endParaRPr lang="en-US" sz="650" dirty="0"/>
          </a:p>
        </p:txBody>
      </p:sp>
      <p:sp>
        <p:nvSpPr>
          <p:cNvPr id="48" name="Text 40"/>
          <p:cNvSpPr txBox="1"/>
          <p:nvPr/>
        </p:nvSpPr>
        <p:spPr>
          <a:xfrm>
            <a:off x="10597066" y="527608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24</a:t>
            </a:r>
            <a:endParaRPr lang="en-US" sz="650" dirty="0"/>
          </a:p>
        </p:txBody>
      </p:sp>
      <p:sp>
        <p:nvSpPr>
          <p:cNvPr id="49" name="Text 41"/>
          <p:cNvSpPr txBox="1"/>
          <p:nvPr/>
        </p:nvSpPr>
        <p:spPr>
          <a:xfrm>
            <a:off x="4663440" y="5897880"/>
            <a:ext cx="68881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 swings 6.4 → 0.67 while the mean steps 53.64 → 53.77 V. Trend view answers WHEN — the dimension split answers WHO.</a:t>
            </a:r>
            <a:endParaRPr lang="en-US" sz="950" dirty="0"/>
          </a:p>
        </p:txBody>
      </p:sp>
      <p:pic>
        <p:nvPicPr>
          <p:cNvPr id="50" name="Image 6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51" name="Text 42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52" name="Text 43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9" grpId="0" build="whole"/>
      <p:bldP spid="12" grpId="0" build="whole"/>
      <p:bldP spid="13" grpId="0" build="whole"/>
      <p:bldP spid="16" grpId="0" build="whole"/>
      <p:bldP spid="17" grpId="0" build="whole"/>
      <p:bldP spid="20" grpId="0" build="whole"/>
      <p:bldP spid="22" grpId="0" build="whole"/>
      <p:bldP spid="24" grpId="0" build="whole"/>
      <p:bldP spid="26" grpId="0" build="whole"/>
      <p:bldP spid="28" grpId="0" build="whole"/>
      <p:bldP spid="29" grpId="0" build="whole"/>
      <p:bldP spid="30" grpId="0" build="whole"/>
      <p:bldP spid="31" grpId="0" build="whole"/>
      <p:bldP spid="32" grpId="0" build="whole"/>
      <p:bldP spid="33" grpId="0" build="whole"/>
      <p:bldP spid="34" grpId="0" build="whole"/>
      <p:bldP spid="35" grpId="0" build="whole"/>
      <p:bldP spid="36" grpId="0" build="whole"/>
      <p:bldP spid="37" grpId="0" build="whole"/>
      <p:bldP spid="38" grpId="0" build="whole"/>
      <p:bldP spid="39" grpId="0" build="whole"/>
      <p:bldP spid="40" grpId="0" build="whole"/>
      <p:bldP spid="41" grpId="0" build="whole"/>
      <p:bldP spid="42" grpId="0" build="whole"/>
      <p:bldP spid="43" grpId="0" build="whole"/>
      <p:bldP spid="44" grpId="0" build="whole"/>
      <p:bldP spid="45" grpId="0" build="whole"/>
      <p:bldP spid="46" grpId="0" build="whole"/>
      <p:bldP spid="47" grpId="0" build="whole"/>
      <p:bldP spid="48" grpId="0" build="whole"/>
      <p:bldP spid="49" grpId="0" build="whol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FIVE LEVELS, ONE CASE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hunt,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to finish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real month of production — and the demo we are about to run live.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91640"/>
            <a:ext cx="2563292" cy="2514600"/>
          </a:xfrm>
          <a:prstGeom prst="roundRect">
            <a:avLst>
              <a:gd name="adj" fmla="val 327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03504" y="1801368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530352" y="178308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 dirty="0"/>
          </a:p>
        </p:txBody>
      </p:sp>
      <p:sp>
        <p:nvSpPr>
          <p:cNvPr id="9" name="Text 6"/>
          <p:cNvSpPr txBox="1"/>
          <p:nvPr/>
        </p:nvSpPr>
        <p:spPr>
          <a:xfrm>
            <a:off x="841248" y="1764792"/>
            <a:ext cx="21792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the batch</a:t>
            </a:r>
            <a:endParaRPr lang="en-US" sz="850" dirty="0"/>
          </a:p>
        </p:txBody>
      </p:sp>
      <p:pic>
        <p:nvPicPr>
          <p:cNvPr id="10" name="Image 1" descr="/home/claude/tsa-deck/assets/.cache/3e3463e3d3c65ddb02e5066fad2b5154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816" y="2075688"/>
            <a:ext cx="521501" cy="585216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612648" y="2697480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12" name="Text 8"/>
          <p:cNvSpPr txBox="1"/>
          <p:nvPr/>
        </p:nvSpPr>
        <p:spPr>
          <a:xfrm>
            <a:off x="740664" y="2697480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2 936 units, one month</a:t>
            </a:r>
            <a:endParaRPr lang="en-US" sz="800" dirty="0"/>
          </a:p>
        </p:txBody>
      </p:sp>
      <p:sp>
        <p:nvSpPr>
          <p:cNvPr id="13" name="Text 9"/>
          <p:cNvSpPr txBox="1"/>
          <p:nvPr/>
        </p:nvSpPr>
        <p:spPr>
          <a:xfrm>
            <a:off x="612648" y="2889504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14" name="Text 10"/>
          <p:cNvSpPr txBox="1"/>
          <p:nvPr/>
        </p:nvSpPr>
        <p:spPr>
          <a:xfrm>
            <a:off x="740664" y="2889504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FPY 88% — a yield tax</a:t>
            </a:r>
            <a:endParaRPr lang="en-US" sz="800" dirty="0"/>
          </a:p>
        </p:txBody>
      </p:sp>
      <p:sp>
        <p:nvSpPr>
          <p:cNvPr id="15" name="Text 11"/>
          <p:cNvSpPr txBox="1"/>
          <p:nvPr/>
        </p:nvSpPr>
        <p:spPr>
          <a:xfrm>
            <a:off x="612648" y="308152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16" name="Text 12"/>
          <p:cNvSpPr txBox="1"/>
          <p:nvPr/>
        </p:nvSpPr>
        <p:spPr>
          <a:xfrm>
            <a:off x="740664" y="3081528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retests piling up</a:t>
            </a:r>
            <a:endParaRPr lang="en-US" sz="800" dirty="0"/>
          </a:p>
        </p:txBody>
      </p:sp>
      <p:sp>
        <p:nvSpPr>
          <p:cNvPr id="17" name="Text 13"/>
          <p:cNvSpPr txBox="1"/>
          <p:nvPr/>
        </p:nvSpPr>
        <p:spPr>
          <a:xfrm>
            <a:off x="594360" y="3310128"/>
            <a:ext cx="23804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UUT level</a:t>
            </a:r>
            <a:endParaRPr lang="en-US" sz="800" dirty="0"/>
          </a:p>
        </p:txBody>
      </p:sp>
      <p:sp>
        <p:nvSpPr>
          <p:cNvPr id="18" name="Shape 14"/>
          <p:cNvSpPr/>
          <p:nvPr/>
        </p:nvSpPr>
        <p:spPr>
          <a:xfrm>
            <a:off x="3121076" y="2948940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</p:sp>
      <p:sp>
        <p:nvSpPr>
          <p:cNvPr id="19" name="Shape 15"/>
          <p:cNvSpPr/>
          <p:nvPr/>
        </p:nvSpPr>
        <p:spPr>
          <a:xfrm>
            <a:off x="3377108" y="1691640"/>
            <a:ext cx="2563292" cy="2514600"/>
          </a:xfrm>
          <a:prstGeom prst="roundRect">
            <a:avLst>
              <a:gd name="adj" fmla="val 327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3477692" y="1801368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3404540" y="178308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 dirty="0"/>
          </a:p>
        </p:txBody>
      </p:sp>
      <p:sp>
        <p:nvSpPr>
          <p:cNvPr id="22" name="Text 18"/>
          <p:cNvSpPr txBox="1"/>
          <p:nvPr/>
        </p:nvSpPr>
        <p:spPr>
          <a:xfrm>
            <a:off x="3715436" y="1764792"/>
            <a:ext cx="21792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Rank failing steps</a:t>
            </a:r>
            <a:endParaRPr lang="en-US" sz="850" dirty="0"/>
          </a:p>
        </p:txBody>
      </p:sp>
      <p:pic>
        <p:nvPicPr>
          <p:cNvPr id="23" name="Image 2" descr="/home/claude/tsa-deck/assets/.cache/0f5d63c1e7389f33cb6021a173643ac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003" y="2075688"/>
            <a:ext cx="521501" cy="585216"/>
          </a:xfrm>
          <a:prstGeom prst="rect">
            <a:avLst/>
          </a:prstGeom>
        </p:spPr>
      </p:pic>
      <p:sp>
        <p:nvSpPr>
          <p:cNvPr id="24" name="Text 19"/>
          <p:cNvSpPr txBox="1"/>
          <p:nvPr/>
        </p:nvSpPr>
        <p:spPr>
          <a:xfrm>
            <a:off x="3486836" y="2697480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25" name="Text 20"/>
          <p:cNvSpPr txBox="1"/>
          <p:nvPr/>
        </p:nvSpPr>
        <p:spPr>
          <a:xfrm>
            <a:off x="3614852" y="2697480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Vout @ 95 Vac tops the list</a:t>
            </a:r>
            <a:endParaRPr lang="en-US" sz="800" dirty="0"/>
          </a:p>
        </p:txBody>
      </p:sp>
      <p:sp>
        <p:nvSpPr>
          <p:cNvPr id="26" name="Text 21"/>
          <p:cNvSpPr txBox="1"/>
          <p:nvPr/>
        </p:nvSpPr>
        <p:spPr>
          <a:xfrm>
            <a:off x="3486836" y="2889504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27" name="Text 22"/>
          <p:cNvSpPr txBox="1"/>
          <p:nvPr/>
        </p:nvSpPr>
        <p:spPr>
          <a:xfrm>
            <a:off x="3614852" y="2889504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2.4% fail — every one decisive</a:t>
            </a:r>
            <a:endParaRPr lang="en-US" sz="800" dirty="0"/>
          </a:p>
        </p:txBody>
      </p:sp>
      <p:sp>
        <p:nvSpPr>
          <p:cNvPr id="28" name="Text 23"/>
          <p:cNvSpPr txBox="1"/>
          <p:nvPr/>
        </p:nvSpPr>
        <p:spPr>
          <a:xfrm>
            <a:off x="3486836" y="308152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29" name="Text 24"/>
          <p:cNvSpPr txBox="1"/>
          <p:nvPr/>
        </p:nvSpPr>
        <p:spPr>
          <a:xfrm>
            <a:off x="3614852" y="3081528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failed readings near zero volts</a:t>
            </a:r>
            <a:endParaRPr lang="en-US" sz="800" dirty="0"/>
          </a:p>
        </p:txBody>
      </p:sp>
      <p:sp>
        <p:nvSpPr>
          <p:cNvPr id="30" name="Text 25"/>
          <p:cNvSpPr txBox="1"/>
          <p:nvPr/>
        </p:nvSpPr>
        <p:spPr>
          <a:xfrm>
            <a:off x="3468548" y="3310128"/>
            <a:ext cx="23804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level</a:t>
            </a:r>
            <a:endParaRPr lang="en-US" sz="800" dirty="0"/>
          </a:p>
        </p:txBody>
      </p:sp>
      <p:sp>
        <p:nvSpPr>
          <p:cNvPr id="31" name="Shape 26"/>
          <p:cNvSpPr/>
          <p:nvPr/>
        </p:nvSpPr>
        <p:spPr>
          <a:xfrm>
            <a:off x="5995264" y="2948940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</p:sp>
      <p:sp>
        <p:nvSpPr>
          <p:cNvPr id="32" name="Shape 27"/>
          <p:cNvSpPr/>
          <p:nvPr/>
        </p:nvSpPr>
        <p:spPr>
          <a:xfrm>
            <a:off x="6251296" y="1691640"/>
            <a:ext cx="2563292" cy="2514600"/>
          </a:xfrm>
          <a:prstGeom prst="roundRect">
            <a:avLst>
              <a:gd name="adj" fmla="val 327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sp>
        <p:nvSpPr>
          <p:cNvPr id="33" name="Shape 28"/>
          <p:cNvSpPr/>
          <p:nvPr/>
        </p:nvSpPr>
        <p:spPr>
          <a:xfrm>
            <a:off x="6351880" y="1801368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</p:sp>
      <p:sp>
        <p:nvSpPr>
          <p:cNvPr id="34" name="Text 29"/>
          <p:cNvSpPr txBox="1"/>
          <p:nvPr/>
        </p:nvSpPr>
        <p:spPr>
          <a:xfrm>
            <a:off x="6278728" y="178308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 dirty="0"/>
          </a:p>
        </p:txBody>
      </p:sp>
      <p:sp>
        <p:nvSpPr>
          <p:cNvPr id="35" name="Text 30"/>
          <p:cNvSpPr txBox="1"/>
          <p:nvPr/>
        </p:nvSpPr>
        <p:spPr>
          <a:xfrm>
            <a:off x="6589624" y="1764792"/>
            <a:ext cx="21792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Split by station</a:t>
            </a:r>
            <a:endParaRPr lang="en-US" sz="850" dirty="0"/>
          </a:p>
        </p:txBody>
      </p:sp>
      <p:pic>
        <p:nvPicPr>
          <p:cNvPr id="36" name="Image 3" descr="/home/claude/tsa-deck/assets/.cache/8505c0d3add69ffe53ba406ae0ee28c1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2191" y="2075688"/>
            <a:ext cx="521501" cy="585216"/>
          </a:xfrm>
          <a:prstGeom prst="rect">
            <a:avLst/>
          </a:prstGeom>
        </p:spPr>
      </p:pic>
      <p:sp>
        <p:nvSpPr>
          <p:cNvPr id="37" name="Text 31"/>
          <p:cNvSpPr txBox="1"/>
          <p:nvPr/>
        </p:nvSpPr>
        <p:spPr>
          <a:xfrm>
            <a:off x="6361024" y="2697480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38" name="Text 32"/>
          <p:cNvSpPr txBox="1"/>
          <p:nvPr/>
        </p:nvSpPr>
        <p:spPr>
          <a:xfrm>
            <a:off x="6489040" y="2697480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Z-970: 10.6% fail · Cpk 0.06</a:t>
            </a:r>
            <a:endParaRPr lang="en-US" sz="800" dirty="0"/>
          </a:p>
        </p:txBody>
      </p:sp>
      <p:sp>
        <p:nvSpPr>
          <p:cNvPr id="39" name="Text 33"/>
          <p:cNvSpPr txBox="1"/>
          <p:nvPr/>
        </p:nvSpPr>
        <p:spPr>
          <a:xfrm>
            <a:off x="6361024" y="2889504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40" name="Text 34"/>
          <p:cNvSpPr txBox="1"/>
          <p:nvPr/>
        </p:nvSpPr>
        <p:spPr>
          <a:xfrm>
            <a:off x="6489040" y="2889504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sister stations: 0% · Cpk ≈ 5</a:t>
            </a:r>
            <a:endParaRPr lang="en-US" sz="800" dirty="0"/>
          </a:p>
        </p:txBody>
      </p:sp>
      <p:sp>
        <p:nvSpPr>
          <p:cNvPr id="41" name="Text 35"/>
          <p:cNvSpPr txBox="1"/>
          <p:nvPr/>
        </p:nvSpPr>
        <p:spPr>
          <a:xfrm>
            <a:off x="6361024" y="308152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42" name="Text 36"/>
          <p:cNvSpPr txBox="1"/>
          <p:nvPr/>
        </p:nvSpPr>
        <p:spPr>
          <a:xfrm>
            <a:off x="6489040" y="3081528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step, same product</a:t>
            </a:r>
            <a:endParaRPr lang="en-US" sz="800" dirty="0"/>
          </a:p>
        </p:txBody>
      </p:sp>
      <p:sp>
        <p:nvSpPr>
          <p:cNvPr id="43" name="Text 37"/>
          <p:cNvSpPr txBox="1"/>
          <p:nvPr/>
        </p:nvSpPr>
        <p:spPr>
          <a:xfrm>
            <a:off x="6342736" y="3310128"/>
            <a:ext cx="23804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 level</a:t>
            </a:r>
            <a:endParaRPr lang="en-US" sz="800" dirty="0"/>
          </a:p>
        </p:txBody>
      </p:sp>
      <p:sp>
        <p:nvSpPr>
          <p:cNvPr id="44" name="Shape 38"/>
          <p:cNvSpPr/>
          <p:nvPr/>
        </p:nvSpPr>
        <p:spPr>
          <a:xfrm>
            <a:off x="8869451" y="2948940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</p:sp>
      <p:sp>
        <p:nvSpPr>
          <p:cNvPr id="45" name="Shape 39"/>
          <p:cNvSpPr/>
          <p:nvPr/>
        </p:nvSpPr>
        <p:spPr>
          <a:xfrm>
            <a:off x="9125483" y="1691640"/>
            <a:ext cx="2563292" cy="2514600"/>
          </a:xfrm>
          <a:prstGeom prst="roundRect">
            <a:avLst>
              <a:gd name="adj" fmla="val 327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sp>
        <p:nvSpPr>
          <p:cNvPr id="46" name="Shape 40"/>
          <p:cNvSpPr/>
          <p:nvPr/>
        </p:nvSpPr>
        <p:spPr>
          <a:xfrm>
            <a:off x="9226067" y="1801368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</p:sp>
      <p:sp>
        <p:nvSpPr>
          <p:cNvPr id="47" name="Text 41"/>
          <p:cNvSpPr txBox="1"/>
          <p:nvPr/>
        </p:nvSpPr>
        <p:spPr>
          <a:xfrm>
            <a:off x="9152915" y="178308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50" dirty="0"/>
          </a:p>
        </p:txBody>
      </p:sp>
      <p:sp>
        <p:nvSpPr>
          <p:cNvPr id="48" name="Text 42"/>
          <p:cNvSpPr txBox="1"/>
          <p:nvPr/>
        </p:nvSpPr>
        <p:spPr>
          <a:xfrm>
            <a:off x="9463811" y="1764792"/>
            <a:ext cx="21792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Corner the fixture</a:t>
            </a:r>
            <a:endParaRPr lang="en-US" sz="850" dirty="0"/>
          </a:p>
        </p:txBody>
      </p:sp>
      <p:pic>
        <p:nvPicPr>
          <p:cNvPr id="49" name="Image 4" descr="/home/claude/tsa-deck/assets/.cache/08b83af5614583989ba8273801c921a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6379" y="2075688"/>
            <a:ext cx="521501" cy="585216"/>
          </a:xfrm>
          <a:prstGeom prst="rect">
            <a:avLst/>
          </a:prstGeom>
        </p:spPr>
      </p:pic>
      <p:sp>
        <p:nvSpPr>
          <p:cNvPr id="50" name="Text 43"/>
          <p:cNvSpPr txBox="1"/>
          <p:nvPr/>
        </p:nvSpPr>
        <p:spPr>
          <a:xfrm>
            <a:off x="9235211" y="2697480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51" name="Text 44"/>
          <p:cNvSpPr txBox="1"/>
          <p:nvPr/>
        </p:nvSpPr>
        <p:spPr>
          <a:xfrm>
            <a:off x="9363227" y="2697480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fixtures #70–72 implicated</a:t>
            </a:r>
            <a:endParaRPr lang="en-US" sz="800" dirty="0"/>
          </a:p>
        </p:txBody>
      </p:sp>
      <p:sp>
        <p:nvSpPr>
          <p:cNvPr id="52" name="Text 45"/>
          <p:cNvSpPr txBox="1"/>
          <p:nvPr/>
        </p:nvSpPr>
        <p:spPr>
          <a:xfrm>
            <a:off x="9235211" y="2889504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53" name="Text 46"/>
          <p:cNvSpPr txBox="1"/>
          <p:nvPr/>
        </p:nvSpPr>
        <p:spPr>
          <a:xfrm>
            <a:off x="9363227" y="2889504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~94% of the fails are false</a:t>
            </a:r>
            <a:endParaRPr lang="en-US" sz="800" dirty="0"/>
          </a:p>
        </p:txBody>
      </p:sp>
      <p:sp>
        <p:nvSpPr>
          <p:cNvPr id="54" name="Text 47"/>
          <p:cNvSpPr txBox="1"/>
          <p:nvPr/>
        </p:nvSpPr>
        <p:spPr>
          <a:xfrm>
            <a:off x="9235211" y="308152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55" name="Text 48"/>
          <p:cNvSpPr txBox="1"/>
          <p:nvPr/>
        </p:nvSpPr>
        <p:spPr>
          <a:xfrm>
            <a:off x="9363227" y="3081528"/>
            <a:ext cx="22341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boards were fine all along</a:t>
            </a:r>
            <a:endParaRPr lang="en-US" sz="800" dirty="0"/>
          </a:p>
        </p:txBody>
      </p:sp>
      <p:sp>
        <p:nvSpPr>
          <p:cNvPr id="56" name="Text 49"/>
          <p:cNvSpPr txBox="1"/>
          <p:nvPr/>
        </p:nvSpPr>
        <p:spPr>
          <a:xfrm>
            <a:off x="9216923" y="3310128"/>
            <a:ext cx="23804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root cause</a:t>
            </a:r>
            <a:endParaRPr lang="en-US" sz="800" dirty="0"/>
          </a:p>
        </p:txBody>
      </p:sp>
      <p:sp>
        <p:nvSpPr>
          <p:cNvPr id="57" name="Shape 50"/>
          <p:cNvSpPr/>
          <p:nvPr/>
        </p:nvSpPr>
        <p:spPr>
          <a:xfrm>
            <a:off x="960120" y="4663440"/>
            <a:ext cx="10728655" cy="658368"/>
          </a:xfrm>
          <a:prstGeom prst="roundRect">
            <a:avLst>
              <a:gd name="adj" fmla="val 8333"/>
            </a:avLst>
          </a:prstGeom>
          <a:solidFill>
            <a:srgbClr val="FCC400">
              <a:alpha val="8000"/>
            </a:srgbClr>
          </a:solidFill>
          <a:ln w="15875">
            <a:solidFill>
              <a:srgbClr val="FCC400"/>
            </a:solidFill>
            <a:prstDash val="solid"/>
          </a:ln>
        </p:spPr>
      </p:sp>
      <p:pic>
        <p:nvPicPr>
          <p:cNvPr id="58" name="Image 5" descr="/home/claude/tsa-deck/assets/.cache/9d329a5f082448fed6d0a1f07ec59b4a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056" y="4549323"/>
            <a:ext cx="782501" cy="886602"/>
          </a:xfrm>
          <a:prstGeom prst="rect">
            <a:avLst/>
          </a:prstGeom>
        </p:spPr>
      </p:pic>
      <p:sp>
        <p:nvSpPr>
          <p:cNvPr id="59" name="Text 51"/>
          <p:cNvSpPr txBox="1"/>
          <p:nvPr/>
        </p:nvSpPr>
        <p:spPr>
          <a:xfrm>
            <a:off x="1404293" y="4663440"/>
            <a:ext cx="978156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Root cause isolated </a:t>
            </a:r>
            <a:pPr algn="l" indent="0" marL="0">
              <a:buNone/>
            </a:pPr>
            <a:r>
              <a:rPr lang="en-US" sz="15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without touching a single board</a:t>
            </a:r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— and it was never the board.</a:t>
            </a:r>
            <a:endParaRPr lang="en-US" sz="1500" dirty="0"/>
          </a:p>
        </p:txBody>
      </p:sp>
      <p:sp>
        <p:nvSpPr>
          <p:cNvPr id="60" name="Text 52"/>
          <p:cNvSpPr txBox="1"/>
          <p:nvPr/>
        </p:nvSpPr>
        <p:spPr>
          <a:xfrm>
            <a:off x="502920" y="562356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WATS data — PN 4494394418 · PCBA Test · Aug 2026 · station WVXM-NGH-Z-970</a:t>
            </a:r>
            <a:endParaRPr lang="en-US" sz="700" dirty="0"/>
          </a:p>
        </p:txBody>
      </p:sp>
      <p:pic>
        <p:nvPicPr>
          <p:cNvPr id="61" name="Image 6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62" name="Text 53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63" name="Text 54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4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9" grpId="0" build="whole"/>
      <p:bldP spid="11" grpId="0" build="whole"/>
      <p:bldP spid="12" grpId="0" build="whole"/>
      <p:bldP spid="13" grpId="0" build="whole"/>
      <p:bldP spid="14" grpId="0" build="whole"/>
      <p:bldP spid="15" grpId="0" build="whole"/>
      <p:bldP spid="16" grpId="0" build="whole"/>
      <p:bldP spid="17" grpId="0" build="whole"/>
      <p:bldP spid="21" grpId="0" build="whole"/>
      <p:bldP spid="22" grpId="0" build="whole"/>
      <p:bldP spid="24" grpId="0" build="whole"/>
      <p:bldP spid="25" grpId="0" build="whole"/>
      <p:bldP spid="26" grpId="0" build="whole"/>
      <p:bldP spid="27" grpId="0" build="whole"/>
      <p:bldP spid="28" grpId="0" build="whole"/>
      <p:bldP spid="29" grpId="0" build="whole"/>
      <p:bldP spid="30" grpId="0" build="whole"/>
      <p:bldP spid="34" grpId="0" build="whole"/>
      <p:bldP spid="35" grpId="0" build="whole"/>
      <p:bldP spid="37" grpId="0" build="whole"/>
      <p:bldP spid="38" grpId="0" build="whole"/>
      <p:bldP spid="39" grpId="0" build="whole"/>
      <p:bldP spid="40" grpId="0" build="whole"/>
      <p:bldP spid="41" grpId="0" build="whole"/>
      <p:bldP spid="42" grpId="0" build="whole"/>
      <p:bldP spid="43" grpId="0" build="whole"/>
      <p:bldP spid="47" grpId="0" build="whole"/>
      <p:bldP spid="48" grpId="0" build="whole"/>
      <p:bldP spid="50" grpId="0" build="whole"/>
      <p:bldP spid="51" grpId="0" build="whole"/>
      <p:bldP spid="52" grpId="0" build="whole"/>
      <p:bldP spid="53" grpId="0" build="whole"/>
      <p:bldP spid="54" grpId="0" build="whole"/>
      <p:bldP spid="55" grpId="0" build="whole"/>
      <p:bldP spid="56" grpId="0" build="whole"/>
      <p:bldP spid="59" grpId="0" build="whole"/>
      <p:bldP spid="60" grpId="0" build="whol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 NOTES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Tips &amp; tricks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habits that keep the numbers honest.</a:t>
            </a:r>
            <a:endParaRPr lang="en-US" sz="1250" dirty="0"/>
          </a:p>
        </p:txBody>
      </p:sp>
      <p:pic>
        <p:nvPicPr>
          <p:cNvPr id="6" name="Image 1" descr="/home/claude/tsa-deck/assets/.cache/39e01723594a4433d923d49f0a6384f4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1481328"/>
            <a:ext cx="5638648" cy="4791456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795528" y="1773936"/>
            <a:ext cx="4833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you trust a number</a:t>
            </a:r>
            <a:endParaRPr lang="en-US" sz="1350" dirty="0"/>
          </a:p>
        </p:txBody>
      </p:sp>
      <p:pic>
        <p:nvPicPr>
          <p:cNvPr id="8" name="Image 2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" y="2167128"/>
            <a:ext cx="347289" cy="384048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685800" y="2203704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40" dirty="0"/>
          </a:p>
        </p:txBody>
      </p:sp>
      <p:sp>
        <p:nvSpPr>
          <p:cNvPr id="10" name="Text 5"/>
          <p:cNvSpPr txBox="1"/>
          <p:nvPr/>
        </p:nvSpPr>
        <p:spPr>
          <a:xfrm>
            <a:off x="1179576" y="2185416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runs only</a:t>
            </a:r>
            <a:endParaRPr lang="en-US" sz="1150" dirty="0"/>
          </a:p>
        </p:txBody>
      </p:sp>
      <p:sp>
        <p:nvSpPr>
          <p:cNvPr id="11" name="Text 6"/>
          <p:cNvSpPr txBox="1"/>
          <p:nvPr/>
        </p:nvSpPr>
        <p:spPr>
          <a:xfrm>
            <a:off x="1179576" y="2432304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Retests flatter every statistic. WATS defaults to run 1 — keep it that way for capability.</a:t>
            </a:r>
            <a:endParaRPr lang="en-US" sz="950" dirty="0"/>
          </a:p>
        </p:txBody>
      </p:sp>
      <p:pic>
        <p:nvPicPr>
          <p:cNvPr id="12" name="Image 3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" y="3131820"/>
            <a:ext cx="347289" cy="384048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685800" y="3168396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40" dirty="0"/>
          </a:p>
        </p:txBody>
      </p:sp>
      <p:sp>
        <p:nvSpPr>
          <p:cNvPr id="14" name="Text 8"/>
          <p:cNvSpPr txBox="1"/>
          <p:nvPr/>
        </p:nvSpPr>
        <p:spPr>
          <a:xfrm>
            <a:off x="1179576" y="3150108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samples</a:t>
            </a:r>
            <a:endParaRPr lang="en-US" sz="1150" dirty="0"/>
          </a:p>
        </p:txBody>
      </p:sp>
      <p:sp>
        <p:nvSpPr>
          <p:cNvPr id="15" name="Text 9"/>
          <p:cNvSpPr txBox="1"/>
          <p:nvPr/>
        </p:nvSpPr>
        <p:spPr>
          <a:xfrm>
            <a:off x="1179576" y="3396996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 from fewer than ~30 units is a rumor. Check volume before narrowing the date range.</a:t>
            </a:r>
            <a:endParaRPr lang="en-US" sz="950" dirty="0"/>
          </a:p>
        </p:txBody>
      </p:sp>
      <p:pic>
        <p:nvPicPr>
          <p:cNvPr id="16" name="Image 4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76" y="4096512"/>
            <a:ext cx="347289" cy="384048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685800" y="4133088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40" dirty="0"/>
          </a:p>
        </p:txBody>
      </p:sp>
      <p:sp>
        <p:nvSpPr>
          <p:cNvPr id="18" name="Text 11"/>
          <p:cNvSpPr txBox="1"/>
          <p:nvPr/>
        </p:nvSpPr>
        <p:spPr>
          <a:xfrm>
            <a:off x="1179576" y="4114800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Numeric steps only</a:t>
            </a:r>
            <a:endParaRPr lang="en-US" sz="1150" dirty="0"/>
          </a:p>
        </p:txBody>
      </p:sp>
      <p:sp>
        <p:nvSpPr>
          <p:cNvPr id="19" name="Text 12"/>
          <p:cNvSpPr txBox="1"/>
          <p:nvPr/>
        </p:nvSpPr>
        <p:spPr>
          <a:xfrm>
            <a:off x="1179576" y="4361688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Cp/Cpk exist for numeric-limit steps. PassFail and string steps only have a failure rate.</a:t>
            </a:r>
            <a:endParaRPr lang="en-US" sz="950" dirty="0"/>
          </a:p>
        </p:txBody>
      </p:sp>
      <p:pic>
        <p:nvPicPr>
          <p:cNvPr id="20" name="Image 5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76" y="5061204"/>
            <a:ext cx="347289" cy="384048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685800" y="5097780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40" dirty="0"/>
          </a:p>
        </p:txBody>
      </p:sp>
      <p:sp>
        <p:nvSpPr>
          <p:cNvPr id="22" name="Text 14"/>
          <p:cNvSpPr txBox="1"/>
          <p:nvPr/>
        </p:nvSpPr>
        <p:spPr>
          <a:xfrm>
            <a:off x="1179576" y="5079492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 the sentinels</a:t>
            </a:r>
            <a:endParaRPr lang="en-US" sz="1150" dirty="0"/>
          </a:p>
        </p:txBody>
      </p:sp>
      <p:sp>
        <p:nvSpPr>
          <p:cNvPr id="23" name="Text 15"/>
          <p:cNvSpPr txBox="1"/>
          <p:nvPr/>
        </p:nvSpPr>
        <p:spPr>
          <a:xfrm>
            <a:off x="1179576" y="5326380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99 999-style error codes destroy avg and σ. Log a fail, not a magic number.</a:t>
            </a:r>
            <a:endParaRPr lang="en-US" sz="950" dirty="0"/>
          </a:p>
        </p:txBody>
      </p:sp>
      <p:pic>
        <p:nvPicPr>
          <p:cNvPr id="24" name="Image 6" descr="/home/claude/tsa-deck/assets/.cache/b7c6643321f4a8187f37041ef7799f85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9856" y="1481328"/>
            <a:ext cx="5638648" cy="4791456"/>
          </a:xfrm>
          <a:prstGeom prst="rect">
            <a:avLst/>
          </a:prstGeom>
        </p:spPr>
      </p:pic>
      <p:sp>
        <p:nvSpPr>
          <p:cNvPr id="25" name="Text 16"/>
          <p:cNvSpPr txBox="1"/>
          <p:nvPr/>
        </p:nvSpPr>
        <p:spPr>
          <a:xfrm>
            <a:off x="6562192" y="1773936"/>
            <a:ext cx="4833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you blame the process</a:t>
            </a:r>
            <a:endParaRPr lang="en-US" sz="1350" dirty="0"/>
          </a:p>
        </p:txBody>
      </p:sp>
      <p:pic>
        <p:nvPicPr>
          <p:cNvPr id="26" name="Image 7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9040" y="2167128"/>
            <a:ext cx="347289" cy="384048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6452464" y="2203704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40" dirty="0"/>
          </a:p>
        </p:txBody>
      </p:sp>
      <p:sp>
        <p:nvSpPr>
          <p:cNvPr id="28" name="Text 18"/>
          <p:cNvSpPr txBox="1"/>
          <p:nvPr/>
        </p:nvSpPr>
        <p:spPr>
          <a:xfrm>
            <a:off x="6946240" y="2185416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Split before you judge</a:t>
            </a:r>
            <a:endParaRPr lang="en-US" sz="1150" dirty="0"/>
          </a:p>
        </p:txBody>
      </p:sp>
      <p:sp>
        <p:nvSpPr>
          <p:cNvPr id="29" name="Text 19"/>
          <p:cNvSpPr txBox="1"/>
          <p:nvPr/>
        </p:nvSpPr>
        <p:spPr>
          <a:xfrm>
            <a:off x="6946240" y="2432304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Station, fixture, SW, batch first — much “process drift” is one machine.</a:t>
            </a:r>
            <a:endParaRPr lang="en-US" sz="950" dirty="0"/>
          </a:p>
        </p:txBody>
      </p:sp>
      <p:pic>
        <p:nvPicPr>
          <p:cNvPr id="30" name="Image 8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9040" y="3131820"/>
            <a:ext cx="347289" cy="384048"/>
          </a:xfrm>
          <a:prstGeom prst="rect">
            <a:avLst/>
          </a:prstGeom>
        </p:spPr>
      </p:pic>
      <p:sp>
        <p:nvSpPr>
          <p:cNvPr id="31" name="Text 20"/>
          <p:cNvSpPr txBox="1"/>
          <p:nvPr/>
        </p:nvSpPr>
        <p:spPr>
          <a:xfrm>
            <a:off x="6452464" y="3168396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40" dirty="0"/>
          </a:p>
        </p:txBody>
      </p:sp>
      <p:sp>
        <p:nvSpPr>
          <p:cNvPr id="32" name="Text 21"/>
          <p:cNvSpPr txBox="1"/>
          <p:nvPr/>
        </p:nvSpPr>
        <p:spPr>
          <a:xfrm>
            <a:off x="6946240" y="3150108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WOF gap</a:t>
            </a:r>
            <a:endParaRPr lang="en-US" sz="1150" dirty="0"/>
          </a:p>
        </p:txBody>
      </p:sp>
      <p:sp>
        <p:nvSpPr>
          <p:cNvPr id="33" name="Text 22"/>
          <p:cNvSpPr txBox="1"/>
          <p:nvPr/>
        </p:nvSpPr>
        <p:spPr>
          <a:xfrm>
            <a:off x="6946240" y="3396996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removing outliers fixes the index, hunt the test system, not the product.</a:t>
            </a:r>
            <a:endParaRPr lang="en-US" sz="950" dirty="0"/>
          </a:p>
        </p:txBody>
      </p:sp>
      <p:pic>
        <p:nvPicPr>
          <p:cNvPr id="34" name="Image 9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9040" y="4096512"/>
            <a:ext cx="347289" cy="384048"/>
          </a:xfrm>
          <a:prstGeom prst="rect">
            <a:avLst/>
          </a:prstGeom>
        </p:spPr>
      </p:pic>
      <p:sp>
        <p:nvSpPr>
          <p:cNvPr id="35" name="Text 23"/>
          <p:cNvSpPr txBox="1"/>
          <p:nvPr/>
        </p:nvSpPr>
        <p:spPr>
          <a:xfrm>
            <a:off x="6452464" y="4133088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40" dirty="0"/>
          </a:p>
        </p:txBody>
      </p:sp>
      <p:sp>
        <p:nvSpPr>
          <p:cNvPr id="36" name="Text 24"/>
          <p:cNvSpPr txBox="1"/>
          <p:nvPr/>
        </p:nvSpPr>
        <p:spPr>
          <a:xfrm>
            <a:off x="6946240" y="4114800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limit → one side</a:t>
            </a:r>
            <a:endParaRPr lang="en-US" sz="1150" dirty="0"/>
          </a:p>
        </p:txBody>
      </p:sp>
      <p:sp>
        <p:nvSpPr>
          <p:cNvPr id="37" name="Text 25"/>
          <p:cNvSpPr txBox="1"/>
          <p:nvPr/>
        </p:nvSpPr>
        <p:spPr>
          <a:xfrm>
            <a:off x="6946240" y="4361688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GE/LE steps: read cpLower or cpUpper. A two-sided Cp is meaningless there.</a:t>
            </a:r>
            <a:endParaRPr lang="en-US" sz="950" dirty="0"/>
          </a:p>
        </p:txBody>
      </p:sp>
      <p:pic>
        <p:nvPicPr>
          <p:cNvPr id="38" name="Image 10" descr="/home/claude/tsa-deck/assets/.cache/ebc38eb033e7fd688aafbec75df10407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9040" y="5061204"/>
            <a:ext cx="347289" cy="384048"/>
          </a:xfrm>
          <a:prstGeom prst="rect">
            <a:avLst/>
          </a:prstGeom>
        </p:spPr>
      </p:pic>
      <p:sp>
        <p:nvSpPr>
          <p:cNvPr id="39" name="Text 26"/>
          <p:cNvSpPr txBox="1"/>
          <p:nvPr/>
        </p:nvSpPr>
        <p:spPr>
          <a:xfrm>
            <a:off x="6452464" y="5097780"/>
            <a:ext cx="42044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40" dirty="0"/>
          </a:p>
        </p:txBody>
      </p:sp>
      <p:sp>
        <p:nvSpPr>
          <p:cNvPr id="40" name="Text 27"/>
          <p:cNvSpPr txBox="1"/>
          <p:nvPr/>
        </p:nvSpPr>
        <p:spPr>
          <a:xfrm>
            <a:off x="6946240" y="5079492"/>
            <a:ext cx="4449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Trim steps lie</a:t>
            </a:r>
            <a:endParaRPr lang="en-US" sz="1150" dirty="0"/>
          </a:p>
        </p:txBody>
      </p:sp>
      <p:sp>
        <p:nvSpPr>
          <p:cNvPr id="41" name="Text 28"/>
          <p:cNvSpPr txBox="1"/>
          <p:nvPr/>
        </p:nvSpPr>
        <p:spPr>
          <a:xfrm>
            <a:off x="6946240" y="5326380"/>
            <a:ext cx="444992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Post-trim Cpk is centered by design. Judge trim steps on Cp — or on pre-trim data.</a:t>
            </a:r>
            <a:endParaRPr lang="en-US" sz="950" dirty="0"/>
          </a:p>
        </p:txBody>
      </p:sp>
      <p:pic>
        <p:nvPicPr>
          <p:cNvPr id="42" name="Image 11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3" name="Text 29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4" name="Text 30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whole"/>
      <p:bldP spid="9" grpId="0" build="whole"/>
      <p:bldP spid="10" grpId="0" build="whole"/>
      <p:bldP spid="11" grpId="0" build="whole"/>
      <p:bldP spid="13" grpId="0" build="whole"/>
      <p:bldP spid="14" grpId="0" build="whole"/>
      <p:bldP spid="15" grpId="0" build="whole"/>
      <p:bldP spid="17" grpId="0" build="whole"/>
      <p:bldP spid="18" grpId="0" build="whole"/>
      <p:bldP spid="19" grpId="0" build="whole"/>
      <p:bldP spid="21" grpId="0" build="whole"/>
      <p:bldP spid="22" grpId="0" build="whole"/>
      <p:bldP spid="23" grpId="0" build="whole"/>
      <p:bldP spid="25" grpId="0" build="whole"/>
      <p:bldP spid="27" grpId="0" build="whole"/>
      <p:bldP spid="28" grpId="0" build="whole"/>
      <p:bldP spid="29" grpId="0" build="whole"/>
      <p:bldP spid="31" grpId="0" build="whole"/>
      <p:bldP spid="32" grpId="0" build="whole"/>
      <p:bldP spid="33" grpId="0" build="whole"/>
      <p:bldP spid="35" grpId="0" build="whole"/>
      <p:bldP spid="36" grpId="0" build="whole"/>
      <p:bldP spid="37" grpId="0" build="whole"/>
      <p:bldP spid="39" grpId="0" build="whole"/>
      <p:bldP spid="40" grpId="0" build="whole"/>
      <p:bldP spid="41" grpId="0" build="whol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PHOTOGRAPH THIS ONE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cheat sheet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Symptom → KPI signature → likely cause → first move.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572768"/>
            <a:ext cx="11185855" cy="4526280"/>
          </a:xfrm>
          <a:prstGeom prst="roundRect">
            <a:avLst>
              <a:gd name="adj" fmla="val 2020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1188720" y="1719072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3017520" y="1719072"/>
            <a:ext cx="2880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 SIGNATURE</a:t>
            </a:r>
            <a:endParaRPr lang="en-US" sz="900" dirty="0"/>
          </a:p>
        </p:txBody>
      </p:sp>
      <p:sp>
        <p:nvSpPr>
          <p:cNvPr id="9" name="Text 6"/>
          <p:cNvSpPr txBox="1"/>
          <p:nvPr/>
        </p:nvSpPr>
        <p:spPr>
          <a:xfrm>
            <a:off x="6035040" y="1719072"/>
            <a:ext cx="2423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LIKELY CAUSE</a:t>
            </a:r>
            <a:endParaRPr lang="en-US" sz="900" dirty="0"/>
          </a:p>
        </p:txBody>
      </p:sp>
      <p:sp>
        <p:nvSpPr>
          <p:cNvPr id="10" name="Text 7"/>
          <p:cNvSpPr txBox="1"/>
          <p:nvPr/>
        </p:nvSpPr>
        <p:spPr>
          <a:xfrm>
            <a:off x="8595360" y="1719072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MOVE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731520" y="1993392"/>
            <a:ext cx="1072865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12" name="Image 1" descr="/home/claude/tsa-deck/assets/.cache/8b64b06b251ce68f33f0f641d62f303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2261311"/>
            <a:ext cx="410639" cy="457200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612648" y="2316175"/>
            <a:ext cx="4837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8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88" dirty="0"/>
          </a:p>
        </p:txBody>
      </p:sp>
      <p:sp>
        <p:nvSpPr>
          <p:cNvPr id="14" name="Text 10"/>
          <p:cNvSpPr txBox="1"/>
          <p:nvPr/>
        </p:nvSpPr>
        <p:spPr>
          <a:xfrm>
            <a:off x="1188720" y="2103120"/>
            <a:ext cx="178308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 aim</a:t>
            </a:r>
            <a:endParaRPr lang="en-US" sz="1150" dirty="0"/>
          </a:p>
        </p:txBody>
      </p:sp>
      <p:sp>
        <p:nvSpPr>
          <p:cNvPr id="15" name="Text 11"/>
          <p:cNvSpPr txBox="1"/>
          <p:nvPr/>
        </p:nvSpPr>
        <p:spPr>
          <a:xfrm>
            <a:off x="3017520" y="2103120"/>
            <a:ext cx="28803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OK · Cpk low · cpUpper ≠ cpLower</a:t>
            </a:r>
            <a:endParaRPr lang="en-US" sz="950" dirty="0"/>
          </a:p>
        </p:txBody>
      </p:sp>
      <p:sp>
        <p:nvSpPr>
          <p:cNvPr id="16" name="Text 12"/>
          <p:cNvSpPr txBox="1"/>
          <p:nvPr/>
        </p:nvSpPr>
        <p:spPr>
          <a:xfrm>
            <a:off x="6035040" y="2103120"/>
            <a:ext cx="24231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shifted toward one limit</a:t>
            </a:r>
            <a:endParaRPr lang="en-US" sz="950" dirty="0"/>
          </a:p>
        </p:txBody>
      </p:sp>
      <p:sp>
        <p:nvSpPr>
          <p:cNvPr id="17" name="Text 13"/>
          <p:cNvSpPr txBox="1"/>
          <p:nvPr/>
        </p:nvSpPr>
        <p:spPr>
          <a:xfrm>
            <a:off x="8595360" y="2103120"/>
            <a:ext cx="301752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re-center / trim; check test-system offset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731520" y="2849270"/>
            <a:ext cx="1072865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19" name="Image 2" descr="/home/claude/tsa-deck/assets/.cache/8b64b06b251ce68f33f0f641d62f303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034894"/>
            <a:ext cx="410639" cy="457200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612648" y="3089758"/>
            <a:ext cx="4837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8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88" dirty="0"/>
          </a:p>
        </p:txBody>
      </p:sp>
      <p:sp>
        <p:nvSpPr>
          <p:cNvPr id="21" name="Text 16"/>
          <p:cNvSpPr txBox="1"/>
          <p:nvPr/>
        </p:nvSpPr>
        <p:spPr>
          <a:xfrm>
            <a:off x="1188720" y="2876702"/>
            <a:ext cx="178308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wide</a:t>
            </a:r>
            <a:endParaRPr lang="en-US" sz="1150" dirty="0"/>
          </a:p>
        </p:txBody>
      </p:sp>
      <p:sp>
        <p:nvSpPr>
          <p:cNvPr id="22" name="Text 17"/>
          <p:cNvSpPr txBox="1"/>
          <p:nvPr/>
        </p:nvSpPr>
        <p:spPr>
          <a:xfrm>
            <a:off x="3017520" y="2876702"/>
            <a:ext cx="28803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low · Cpk ≈ Cp · WOF ≈ same</a:t>
            </a:r>
            <a:endParaRPr lang="en-US" sz="950" dirty="0"/>
          </a:p>
        </p:txBody>
      </p:sp>
      <p:sp>
        <p:nvSpPr>
          <p:cNvPr id="23" name="Text 18"/>
          <p:cNvSpPr txBox="1"/>
          <p:nvPr/>
        </p:nvSpPr>
        <p:spPr>
          <a:xfrm>
            <a:off x="6035040" y="2876702"/>
            <a:ext cx="24231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genuine process variation</a:t>
            </a:r>
            <a:endParaRPr lang="en-US" sz="950" dirty="0"/>
          </a:p>
        </p:txBody>
      </p:sp>
      <p:sp>
        <p:nvSpPr>
          <p:cNvPr id="24" name="Text 19"/>
          <p:cNvSpPr txBox="1"/>
          <p:nvPr/>
        </p:nvSpPr>
        <p:spPr>
          <a:xfrm>
            <a:off x="8595360" y="2876702"/>
            <a:ext cx="301752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attack variation; sanity-check the limits</a:t>
            </a:r>
            <a:endParaRPr lang="en-US" sz="950" dirty="0"/>
          </a:p>
        </p:txBody>
      </p:sp>
      <p:sp>
        <p:nvSpPr>
          <p:cNvPr id="25" name="Shape 20"/>
          <p:cNvSpPr/>
          <p:nvPr/>
        </p:nvSpPr>
        <p:spPr>
          <a:xfrm>
            <a:off x="731520" y="3622853"/>
            <a:ext cx="1072865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26" name="Image 3" descr="/home/claude/tsa-deck/assets/.cache/8b64b06b251ce68f33f0f641d62f3039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4" y="3808476"/>
            <a:ext cx="410639" cy="457200"/>
          </a:xfrm>
          <a:prstGeom prst="rect">
            <a:avLst/>
          </a:prstGeom>
        </p:spPr>
      </p:pic>
      <p:sp>
        <p:nvSpPr>
          <p:cNvPr id="27" name="Text 21"/>
          <p:cNvSpPr txBox="1"/>
          <p:nvPr/>
        </p:nvSpPr>
        <p:spPr>
          <a:xfrm>
            <a:off x="612648" y="3863340"/>
            <a:ext cx="4837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8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88" dirty="0"/>
          </a:p>
        </p:txBody>
      </p:sp>
      <p:sp>
        <p:nvSpPr>
          <p:cNvPr id="28" name="Text 22"/>
          <p:cNvSpPr txBox="1"/>
          <p:nvPr/>
        </p:nvSpPr>
        <p:spPr>
          <a:xfrm>
            <a:off x="1188720" y="3650285"/>
            <a:ext cx="178308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Outliers</a:t>
            </a:r>
            <a:endParaRPr lang="en-US" sz="1150" dirty="0"/>
          </a:p>
        </p:txBody>
      </p:sp>
      <p:sp>
        <p:nvSpPr>
          <p:cNvPr id="29" name="Text 23"/>
          <p:cNvSpPr txBox="1"/>
          <p:nvPr/>
        </p:nvSpPr>
        <p:spPr>
          <a:xfrm>
            <a:off x="3017520" y="3650285"/>
            <a:ext cx="28803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 WOF ≫ Cpk</a:t>
            </a:r>
            <a:endParaRPr lang="en-US" sz="950" dirty="0"/>
          </a:p>
        </p:txBody>
      </p:sp>
      <p:sp>
        <p:nvSpPr>
          <p:cNvPr id="30" name="Text 24"/>
          <p:cNvSpPr txBox="1"/>
          <p:nvPr/>
        </p:nvSpPr>
        <p:spPr>
          <a:xfrm>
            <a:off x="6035040" y="3650285"/>
            <a:ext cx="24231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sentinels, contact &amp; fixture glitches</a:t>
            </a:r>
            <a:endParaRPr lang="en-US" sz="950" dirty="0"/>
          </a:p>
        </p:txBody>
      </p:sp>
      <p:sp>
        <p:nvSpPr>
          <p:cNvPr id="31" name="Text 25"/>
          <p:cNvSpPr txBox="1"/>
          <p:nvPr/>
        </p:nvSpPr>
        <p:spPr>
          <a:xfrm>
            <a:off x="8595360" y="3650285"/>
            <a:ext cx="301752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the test; log fails, not 99 999</a:t>
            </a:r>
            <a:endParaRPr lang="en-US" sz="950" dirty="0"/>
          </a:p>
        </p:txBody>
      </p:sp>
      <p:sp>
        <p:nvSpPr>
          <p:cNvPr id="32" name="Shape 26"/>
          <p:cNvSpPr/>
          <p:nvPr/>
        </p:nvSpPr>
        <p:spPr>
          <a:xfrm>
            <a:off x="731520" y="4396435"/>
            <a:ext cx="1072865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33" name="Image 4" descr="/home/claude/tsa-deck/assets/.cache/8b64b06b251ce68f33f0f641d62f3039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" y="4582058"/>
            <a:ext cx="410639" cy="457200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612648" y="4636922"/>
            <a:ext cx="4837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8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88" dirty="0"/>
          </a:p>
        </p:txBody>
      </p:sp>
      <p:sp>
        <p:nvSpPr>
          <p:cNvPr id="35" name="Text 28"/>
          <p:cNvSpPr txBox="1"/>
          <p:nvPr/>
        </p:nvSpPr>
        <p:spPr>
          <a:xfrm>
            <a:off x="1188720" y="4423867"/>
            <a:ext cx="178308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populations</a:t>
            </a:r>
            <a:endParaRPr lang="en-US" sz="1150" dirty="0"/>
          </a:p>
        </p:txBody>
      </p:sp>
      <p:sp>
        <p:nvSpPr>
          <p:cNvPr id="36" name="Text 29"/>
          <p:cNvSpPr txBox="1"/>
          <p:nvPr/>
        </p:nvSpPr>
        <p:spPr>
          <a:xfrm>
            <a:off x="3017520" y="4423867"/>
            <a:ext cx="28803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failure rate high · Cpk (pass) decent</a:t>
            </a:r>
            <a:endParaRPr lang="en-US" sz="950" dirty="0"/>
          </a:p>
        </p:txBody>
      </p:sp>
      <p:sp>
        <p:nvSpPr>
          <p:cNvPr id="37" name="Text 30"/>
          <p:cNvSpPr txBox="1"/>
          <p:nvPr/>
        </p:nvSpPr>
        <p:spPr>
          <a:xfrm>
            <a:off x="6035040" y="4423867"/>
            <a:ext cx="24231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config / component / station split</a:t>
            </a:r>
            <a:endParaRPr lang="en-US" sz="950" dirty="0"/>
          </a:p>
        </p:txBody>
      </p:sp>
      <p:sp>
        <p:nvSpPr>
          <p:cNvPr id="38" name="Text 31"/>
          <p:cNvSpPr txBox="1"/>
          <p:nvPr/>
        </p:nvSpPr>
        <p:spPr>
          <a:xfrm>
            <a:off x="8595360" y="4423867"/>
            <a:ext cx="301752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split by dimension until it separates</a:t>
            </a:r>
            <a:endParaRPr lang="en-US" sz="950" dirty="0"/>
          </a:p>
        </p:txBody>
      </p:sp>
      <p:sp>
        <p:nvSpPr>
          <p:cNvPr id="39" name="Shape 32"/>
          <p:cNvSpPr/>
          <p:nvPr/>
        </p:nvSpPr>
        <p:spPr>
          <a:xfrm>
            <a:off x="731520" y="5170018"/>
            <a:ext cx="1072865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40" name="Image 5" descr="/home/claude/tsa-deck/assets/.cache/8b64b06b251ce68f33f0f641d62f3039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24" y="5355641"/>
            <a:ext cx="410639" cy="457200"/>
          </a:xfrm>
          <a:prstGeom prst="rect">
            <a:avLst/>
          </a:prstGeom>
        </p:spPr>
      </p:pic>
      <p:sp>
        <p:nvSpPr>
          <p:cNvPr id="41" name="Text 33"/>
          <p:cNvSpPr txBox="1"/>
          <p:nvPr/>
        </p:nvSpPr>
        <p:spPr>
          <a:xfrm>
            <a:off x="612648" y="5410505"/>
            <a:ext cx="48379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8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88" dirty="0"/>
          </a:p>
        </p:txBody>
      </p:sp>
      <p:sp>
        <p:nvSpPr>
          <p:cNvPr id="42" name="Text 34"/>
          <p:cNvSpPr txBox="1"/>
          <p:nvPr/>
        </p:nvSpPr>
        <p:spPr>
          <a:xfrm>
            <a:off x="1188720" y="5197450"/>
            <a:ext cx="178308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the move</a:t>
            </a:r>
            <a:endParaRPr lang="en-US" sz="1150" dirty="0"/>
          </a:p>
        </p:txBody>
      </p:sp>
      <p:sp>
        <p:nvSpPr>
          <p:cNvPr id="43" name="Text 35"/>
          <p:cNvSpPr txBox="1"/>
          <p:nvPr/>
        </p:nvSpPr>
        <p:spPr>
          <a:xfrm>
            <a:off x="3017520" y="5197450"/>
            <a:ext cx="28803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avg or Cpk trending / stepping in time</a:t>
            </a:r>
            <a:endParaRPr lang="en-US" sz="950" dirty="0"/>
          </a:p>
        </p:txBody>
      </p:sp>
      <p:sp>
        <p:nvSpPr>
          <p:cNvPr id="44" name="Text 36"/>
          <p:cNvSpPr txBox="1"/>
          <p:nvPr/>
        </p:nvSpPr>
        <p:spPr>
          <a:xfrm>
            <a:off x="6035040" y="5197450"/>
            <a:ext cx="242316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wear, calibration, SW or batch change</a:t>
            </a:r>
            <a:endParaRPr lang="en-US" sz="950" dirty="0"/>
          </a:p>
        </p:txBody>
      </p:sp>
      <p:sp>
        <p:nvSpPr>
          <p:cNvPr id="45" name="Text 37"/>
          <p:cNvSpPr txBox="1"/>
          <p:nvPr/>
        </p:nvSpPr>
        <p:spPr>
          <a:xfrm>
            <a:off x="8595360" y="5197450"/>
            <a:ext cx="3017520" cy="71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trend view for WHEN; dimensions for WHO</a:t>
            </a:r>
            <a:endParaRPr lang="en-US" sz="950" dirty="0"/>
          </a:p>
        </p:txBody>
      </p:sp>
      <p:pic>
        <p:nvPicPr>
          <p:cNvPr id="46" name="Image 6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7" name="Text 38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8" name="Text 39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whole"/>
      <p:bldP spid="14" grpId="0" build="whole"/>
      <p:bldP spid="15" grpId="0" build="whole"/>
      <p:bldP spid="16" grpId="0" build="whole"/>
      <p:bldP spid="17" grpId="0" build="whole"/>
      <p:bldP spid="20" grpId="0" build="whole"/>
      <p:bldP spid="21" grpId="0" build="whole"/>
      <p:bldP spid="22" grpId="0" build="whole"/>
      <p:bldP spid="23" grpId="0" build="whole"/>
      <p:bldP spid="24" grpId="0" build="whole"/>
      <p:bldP spid="27" grpId="0" build="whole"/>
      <p:bldP spid="28" grpId="0" build="whole"/>
      <p:bldP spid="29" grpId="0" build="whole"/>
      <p:bldP spid="30" grpId="0" build="whole"/>
      <p:bldP spid="31" grpId="0" build="whole"/>
      <p:bldP spid="34" grpId="0" build="whole"/>
      <p:bldP spid="35" grpId="0" build="whole"/>
      <p:bldP spid="36" grpId="0" build="whole"/>
      <p:bldP spid="37" grpId="0" build="whole"/>
      <p:bldP spid="38" grpId="0" build="whole"/>
      <p:bldP spid="41" grpId="0" build="whole"/>
      <p:bldP spid="42" grpId="0" build="whole"/>
      <p:bldP spid="43" grpId="0" build="whole"/>
      <p:bldP spid="44" grpId="0" build="whole"/>
      <p:bldP spid="45" grpId="0" build="whol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30-SECOND METHOD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Five numbers,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 order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any suspicious step — this sequence, every time.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1234440" y="1627632"/>
            <a:ext cx="9722815" cy="658368"/>
          </a:xfrm>
          <a:prstGeom prst="roundRect">
            <a:avLst>
              <a:gd name="adj" fmla="val 12500"/>
            </a:avLst>
          </a:prstGeom>
          <a:solidFill>
            <a:srgbClr val="FCC400">
              <a:alpha val="7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pic>
        <p:nvPicPr>
          <p:cNvPr id="7" name="Image 1" descr="/home/claude/tsa-deck/assets/.cache/e114f64ca41c1dbdd583f3f389271154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456" y="1700784"/>
            <a:ext cx="458151" cy="512064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325880" y="1755648"/>
            <a:ext cx="53130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4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44" dirty="0"/>
          </a:p>
        </p:txBody>
      </p:sp>
      <p:sp>
        <p:nvSpPr>
          <p:cNvPr id="9" name="Shape 5"/>
          <p:cNvSpPr/>
          <p:nvPr/>
        </p:nvSpPr>
        <p:spPr>
          <a:xfrm>
            <a:off x="1966911" y="1755648"/>
            <a:ext cx="0" cy="402336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2149791" y="1709928"/>
            <a:ext cx="857886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Failure rate + caused-UUT-fail</a:t>
            </a:r>
            <a:endParaRPr lang="en-US" sz="1250" dirty="0"/>
          </a:p>
        </p:txBody>
      </p:sp>
      <p:sp>
        <p:nvSpPr>
          <p:cNvPr id="11" name="Text 7"/>
          <p:cNvSpPr txBox="1"/>
          <p:nvPr/>
        </p:nvSpPr>
        <p:spPr>
          <a:xfrm>
            <a:off x="2149791" y="1969983"/>
            <a:ext cx="8578864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this step hurting yield — and is it the decisive failure?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1234440" y="2404872"/>
            <a:ext cx="9722815" cy="658368"/>
          </a:xfrm>
          <a:prstGeom prst="roundRect">
            <a:avLst>
              <a:gd name="adj" fmla="val 12500"/>
            </a:avLst>
          </a:prstGeom>
          <a:solidFill>
            <a:srgbClr val="FCC400">
              <a:alpha val="4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pic>
        <p:nvPicPr>
          <p:cNvPr id="13" name="Image 2" descr="/home/claude/tsa-deck/assets/.cache/e114f64ca41c1dbdd583f3f389271154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456" y="2478024"/>
            <a:ext cx="458151" cy="5120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325880" y="2532888"/>
            <a:ext cx="53130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4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44" dirty="0"/>
          </a:p>
        </p:txBody>
      </p:sp>
      <p:sp>
        <p:nvSpPr>
          <p:cNvPr id="15" name="Shape 10"/>
          <p:cNvSpPr/>
          <p:nvPr/>
        </p:nvSpPr>
        <p:spPr>
          <a:xfrm>
            <a:off x="1966911" y="2532888"/>
            <a:ext cx="0" cy="402336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16" name="Text 11"/>
          <p:cNvSpPr txBox="1"/>
          <p:nvPr/>
        </p:nvSpPr>
        <p:spPr>
          <a:xfrm>
            <a:off x="2149791" y="2487168"/>
            <a:ext cx="857886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 (all)</a:t>
            </a:r>
            <a:endParaRPr lang="en-US" sz="1250" dirty="0"/>
          </a:p>
        </p:txBody>
      </p:sp>
      <p:sp>
        <p:nvSpPr>
          <p:cNvPr id="17" name="Text 12"/>
          <p:cNvSpPr txBox="1"/>
          <p:nvPr/>
        </p:nvSpPr>
        <p:spPr>
          <a:xfrm>
            <a:off x="2149791" y="2747223"/>
            <a:ext cx="8578864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much margin does the whole population really have?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1234440" y="3182112"/>
            <a:ext cx="9722815" cy="658368"/>
          </a:xfrm>
          <a:prstGeom prst="roundRect">
            <a:avLst>
              <a:gd name="adj" fmla="val 12500"/>
            </a:avLst>
          </a:prstGeom>
          <a:solidFill>
            <a:srgbClr val="FCC400">
              <a:alpha val="7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pic>
        <p:nvPicPr>
          <p:cNvPr id="19" name="Image 3" descr="/home/claude/tsa-deck/assets/.cache/e114f64ca41c1dbdd583f3f38927115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456" y="3255264"/>
            <a:ext cx="458151" cy="512064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1325880" y="3310128"/>
            <a:ext cx="53130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4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44" dirty="0"/>
          </a:p>
        </p:txBody>
      </p:sp>
      <p:sp>
        <p:nvSpPr>
          <p:cNvPr id="21" name="Shape 15"/>
          <p:cNvSpPr/>
          <p:nvPr/>
        </p:nvSpPr>
        <p:spPr>
          <a:xfrm>
            <a:off x="1966911" y="3310128"/>
            <a:ext cx="0" cy="402336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22" name="Text 16"/>
          <p:cNvSpPr txBox="1"/>
          <p:nvPr/>
        </p:nvSpPr>
        <p:spPr>
          <a:xfrm>
            <a:off x="2149791" y="3264408"/>
            <a:ext cx="857886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 vs Cpk WOF</a:t>
            </a:r>
            <a:endParaRPr lang="en-US" sz="1250" dirty="0"/>
          </a:p>
        </p:txBody>
      </p:sp>
      <p:sp>
        <p:nvSpPr>
          <p:cNvPr id="23" name="Text 17"/>
          <p:cNvSpPr txBox="1"/>
          <p:nvPr/>
        </p:nvSpPr>
        <p:spPr>
          <a:xfrm>
            <a:off x="2149791" y="3524463"/>
            <a:ext cx="8578864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Outliers or true spread? The gap is the tiebreaker.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1234440" y="3959352"/>
            <a:ext cx="9722815" cy="658368"/>
          </a:xfrm>
          <a:prstGeom prst="roundRect">
            <a:avLst>
              <a:gd name="adj" fmla="val 12500"/>
            </a:avLst>
          </a:prstGeom>
          <a:solidFill>
            <a:srgbClr val="FCC400">
              <a:alpha val="4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pic>
        <p:nvPicPr>
          <p:cNvPr id="25" name="Image 4" descr="/home/claude/tsa-deck/assets/.cache/e114f64ca41c1dbdd583f3f389271154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456" y="4032504"/>
            <a:ext cx="458151" cy="512064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1325880" y="4087368"/>
            <a:ext cx="53130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4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44" dirty="0"/>
          </a:p>
        </p:txBody>
      </p:sp>
      <p:sp>
        <p:nvSpPr>
          <p:cNvPr id="27" name="Shape 20"/>
          <p:cNvSpPr/>
          <p:nvPr/>
        </p:nvSpPr>
        <p:spPr>
          <a:xfrm>
            <a:off x="1966911" y="4087368"/>
            <a:ext cx="0" cy="402336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28" name="Text 21"/>
          <p:cNvSpPr txBox="1"/>
          <p:nvPr/>
        </p:nvSpPr>
        <p:spPr>
          <a:xfrm>
            <a:off x="2149791" y="4041648"/>
            <a:ext cx="857886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 vs Cpk</a:t>
            </a:r>
            <a:endParaRPr lang="en-US" sz="1250" dirty="0"/>
          </a:p>
        </p:txBody>
      </p:sp>
      <p:sp>
        <p:nvSpPr>
          <p:cNvPr id="29" name="Text 22"/>
          <p:cNvSpPr txBox="1"/>
          <p:nvPr/>
        </p:nvSpPr>
        <p:spPr>
          <a:xfrm>
            <a:off x="2149791" y="4301703"/>
            <a:ext cx="8578864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wide — or just badly aimed?</a:t>
            </a:r>
            <a:endParaRPr lang="en-US" sz="1000" dirty="0"/>
          </a:p>
        </p:txBody>
      </p:sp>
      <p:sp>
        <p:nvSpPr>
          <p:cNvPr id="30" name="Shape 23"/>
          <p:cNvSpPr/>
          <p:nvPr/>
        </p:nvSpPr>
        <p:spPr>
          <a:xfrm>
            <a:off x="1234440" y="4736592"/>
            <a:ext cx="9722815" cy="658368"/>
          </a:xfrm>
          <a:prstGeom prst="roundRect">
            <a:avLst>
              <a:gd name="adj" fmla="val 12500"/>
            </a:avLst>
          </a:prstGeom>
          <a:solidFill>
            <a:srgbClr val="FCC400">
              <a:alpha val="7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pic>
        <p:nvPicPr>
          <p:cNvPr id="31" name="Image 5" descr="/home/claude/tsa-deck/assets/.cache/e114f64ca41c1dbdd583f3f389271154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2456" y="4809744"/>
            <a:ext cx="458151" cy="512064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1325880" y="4864608"/>
            <a:ext cx="53130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44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44" dirty="0"/>
          </a:p>
        </p:txBody>
      </p:sp>
      <p:sp>
        <p:nvSpPr>
          <p:cNvPr id="33" name="Shape 25"/>
          <p:cNvSpPr/>
          <p:nvPr/>
        </p:nvSpPr>
        <p:spPr>
          <a:xfrm>
            <a:off x="1966911" y="4864608"/>
            <a:ext cx="0" cy="402336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2149791" y="4818888"/>
            <a:ext cx="8578864" cy="2765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Trend + split by dimension</a:t>
            </a:r>
            <a:endParaRPr lang="en-US" sz="1250" dirty="0"/>
          </a:p>
        </p:txBody>
      </p:sp>
      <p:sp>
        <p:nvSpPr>
          <p:cNvPr id="35" name="Text 27"/>
          <p:cNvSpPr txBox="1"/>
          <p:nvPr/>
        </p:nvSpPr>
        <p:spPr>
          <a:xfrm>
            <a:off x="2149791" y="5078943"/>
            <a:ext cx="8578864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did it change, and which station / fixture / batch is different?</a:t>
            </a:r>
            <a:endParaRPr lang="en-US" sz="1000" dirty="0"/>
          </a:p>
        </p:txBody>
      </p:sp>
      <p:sp>
        <p:nvSpPr>
          <p:cNvPr id="36" name="Shape 28"/>
          <p:cNvSpPr/>
          <p:nvPr/>
        </p:nvSpPr>
        <p:spPr>
          <a:xfrm>
            <a:off x="960120" y="5623560"/>
            <a:ext cx="10728655" cy="658368"/>
          </a:xfrm>
          <a:prstGeom prst="roundRect">
            <a:avLst>
              <a:gd name="adj" fmla="val 8333"/>
            </a:avLst>
          </a:prstGeom>
          <a:solidFill>
            <a:srgbClr val="FCC400">
              <a:alpha val="8000"/>
            </a:srgbClr>
          </a:solidFill>
          <a:ln w="15875">
            <a:solidFill>
              <a:srgbClr val="FCC400"/>
            </a:solidFill>
            <a:prstDash val="solid"/>
          </a:ln>
        </p:spPr>
      </p:sp>
      <p:pic>
        <p:nvPicPr>
          <p:cNvPr id="37" name="Image 6" descr="/home/claude/tsa-deck/assets/.cache/f385d7881c45c1f27841536ef8645dc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056" y="5509443"/>
            <a:ext cx="782501" cy="886602"/>
          </a:xfrm>
          <a:prstGeom prst="rect">
            <a:avLst/>
          </a:prstGeom>
        </p:spPr>
      </p:pic>
      <p:sp>
        <p:nvSpPr>
          <p:cNvPr id="38" name="Text 29"/>
          <p:cNvSpPr txBox="1"/>
          <p:nvPr/>
        </p:nvSpPr>
        <p:spPr>
          <a:xfrm>
            <a:off x="1404293" y="5623560"/>
            <a:ext cx="978156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Thirty seconds per step. </a:t>
            </a:r>
            <a:pPr algn="l" indent="0" marL="0">
              <a:buNone/>
            </a:pPr>
            <a:r>
              <a:rPr lang="en-US" sz="15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That is the whole method.</a:t>
            </a:r>
            <a:endParaRPr lang="en-US" sz="1500" dirty="0"/>
          </a:p>
        </p:txBody>
      </p:sp>
      <p:pic>
        <p:nvPicPr>
          <p:cNvPr id="39" name="Image 7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0" name="Text 30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1" name="Text 31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10" grpId="0" build="whole"/>
      <p:bldP spid="11" grpId="0" build="whole"/>
      <p:bldP spid="14" grpId="0" build="whole"/>
      <p:bldP spid="16" grpId="0" build="whole"/>
      <p:bldP spid="17" grpId="0" build="whole"/>
      <p:bldP spid="20" grpId="0" build="whole"/>
      <p:bldP spid="22" grpId="0" build="whole"/>
      <p:bldP spid="23" grpId="0" build="whole"/>
      <p:bldP spid="26" grpId="0" build="whole"/>
      <p:bldP spid="28" grpId="0" build="whole"/>
      <p:bldP spid="29" grpId="0" build="whole"/>
      <p:bldP spid="32" grpId="0" build="whole"/>
      <p:bldP spid="34" grpId="0" build="whole"/>
      <p:bldP spid="35" grpId="0" build="whole"/>
      <p:bldP spid="38" grpId="0" build="whol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pic>
        <p:nvPicPr>
          <p:cNvPr id="3" name="Image 1" descr="/home/claude/tsa-deck/assets/.cache/6f7826f9e58fbc1e58c48ca113d7312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258" y="1728216"/>
            <a:ext cx="2960461" cy="3401568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655162" y="2514600"/>
            <a:ext cx="2210653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 to WATS →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731520" y="182880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NOW — LIVE</a:t>
            </a:r>
            <a:pPr indent="0" marL="0">
              <a:buNone/>
            </a:pPr>
            <a:r>
              <a:rPr lang="en-US" sz="1000" b="1" spc="30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731520" y="214884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5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Let’s read </a:t>
            </a:r>
            <a:pPr algn="l" indent="0" marL="0">
              <a:buNone/>
            </a:pPr>
            <a:r>
              <a:rPr lang="en-US" sz="4000" b="1" dirty="0">
                <a:solidFill>
                  <a:srgbClr val="FCC4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live data</a:t>
            </a:r>
            <a:endParaRPr lang="en-US" sz="4000" dirty="0"/>
          </a:p>
        </p:txBody>
      </p:sp>
      <p:sp>
        <p:nvSpPr>
          <p:cNvPr id="7" name="Text 3"/>
          <p:cNvSpPr txBox="1"/>
          <p:nvPr/>
        </p:nvSpPr>
        <p:spPr>
          <a:xfrm>
            <a:off x="731520" y="3794760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five signs, found in minutes on the Test Step Analysis report.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731520" y="4617720"/>
            <a:ext cx="2973629" cy="329184"/>
          </a:xfrm>
          <a:prstGeom prst="roundRect">
            <a:avLst>
              <a:gd name="adj" fmla="val 50000"/>
            </a:avLst>
          </a:prstGeom>
          <a:solidFill>
            <a:srgbClr val="FCC400"/>
          </a:solidFill>
          <a:ln w="12700">
            <a:solidFill>
              <a:srgbClr val="FCC400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731520" y="4599432"/>
            <a:ext cx="297362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Demo: TSA on this month’s production</a:t>
            </a:r>
            <a:endParaRPr lang="en-US" sz="950" dirty="0"/>
          </a:p>
        </p:txBody>
      </p:sp>
      <p:pic>
        <p:nvPicPr>
          <p:cNvPr id="10" name="Image 2" descr="/home/claude/tsa-deck/assets/.cache/5478cc7f8b8dd18693424748eec2939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12" name="Text 7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64008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2F2F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Yield is just </a:t>
            </a:r>
            <a:pPr indent="0" marL="0">
              <a:buNone/>
            </a:pPr>
            <a:r>
              <a:rPr lang="en-US" sz="2700" b="1" dirty="0">
                <a:solidFill>
                  <a:srgbClr val="FCC4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tip</a:t>
            </a:r>
            <a:endParaRPr lang="en-US" sz="27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117043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pass/fail bit hides everything that is about to go wrong.</a:t>
            </a:r>
            <a:endParaRPr lang="en-US" sz="125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700784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ABOVE THE WATERLINE — WHAT EVERYONE WATCHES</a:t>
            </a:r>
            <a:endParaRPr lang="en-US" sz="900" dirty="0"/>
          </a:p>
        </p:txBody>
      </p:sp>
      <p:sp>
        <p:nvSpPr>
          <p:cNvPr id="6" name="Text 3"/>
          <p:cNvSpPr txBox="1"/>
          <p:nvPr/>
        </p:nvSpPr>
        <p:spPr>
          <a:xfrm>
            <a:off x="502920" y="1920240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FPY, pass counts, the red/green verdict — one bit per unit.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502920" y="2331720"/>
            <a:ext cx="4480560" cy="0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dash"/>
          </a:ln>
        </p:spPr>
      </p:sp>
      <p:sp>
        <p:nvSpPr>
          <p:cNvPr id="8" name="Text 5"/>
          <p:cNvSpPr txBox="1"/>
          <p:nvPr/>
        </p:nvSpPr>
        <p:spPr>
          <a:xfrm>
            <a:off x="502920" y="2350008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pass/fail waterline</a:t>
            </a:r>
            <a:endParaRPr lang="en-US" sz="800" dirty="0"/>
          </a:p>
        </p:txBody>
      </p:sp>
      <p:sp>
        <p:nvSpPr>
          <p:cNvPr id="9" name="Text 6"/>
          <p:cNvSpPr txBox="1"/>
          <p:nvPr/>
        </p:nvSpPr>
        <p:spPr>
          <a:xfrm>
            <a:off x="502920" y="2615184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BELOW — WHAT TEST STEP ANALYSIS READS FIRST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521208" y="3044952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740664" y="2926080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Drift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averages walking toward a limit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21208" y="3557016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740664" y="3438144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Leaning measurements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a population parked off-center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21208" y="4069080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15" name="Text 12"/>
          <p:cNvSpPr txBox="1"/>
          <p:nvPr/>
        </p:nvSpPr>
        <p:spPr>
          <a:xfrm>
            <a:off x="740664" y="3950208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Excess spread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the limit window nearly full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21208" y="4581144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740664" y="4462272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Multiple distributions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two processes hiding in one step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21208" y="5093208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740664" y="4974336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Outliers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sentinels and glitches polluting the stats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21208" y="5605272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740664" y="5486400"/>
            <a:ext cx="530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F2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Near-limit passes</a:t>
            </a:r>
            <a:pPr indent="0" marL="0">
              <a:buNone/>
            </a:pPr>
            <a:r>
              <a:rPr lang="en-US" sz="115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—  passing today, failing tomorrow</a:t>
            </a:r>
            <a:endParaRPr lang="en-US" sz="1150" dirty="0"/>
          </a:p>
        </p:txBody>
      </p:sp>
      <p:pic>
        <p:nvPicPr>
          <p:cNvPr id="22" name="Image 1" descr="/home/claude/tsa-deck/assets/.cache/5478cc7f8b8dd18693424748eec29397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23" name="Text 19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24" name="Text 20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9C2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whole"/>
      <p:bldP spid="6" grpId="0" build="whole"/>
      <p:bldP spid="8" grpId="0" build="whole"/>
      <p:bldP spid="9" grpId="0" build="whole"/>
      <p:bldP spid="11" grpId="0" build="whole"/>
      <p:bldP spid="13" grpId="0" build="whole"/>
      <p:bldP spid="15" grpId="0" build="whole"/>
      <p:bldP spid="17" grpId="0" build="whole"/>
      <p:bldP spid="19" grpId="0" build="whole"/>
      <p:bldP spid="21" grpId="0" build="whol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METHOD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yield</a:t>
            </a:r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to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root cause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report, four levels down — each level narrows the suspects.</a:t>
            </a:r>
            <a:endParaRPr lang="en-US" sz="1250" dirty="0"/>
          </a:p>
        </p:txBody>
      </p:sp>
      <p:pic>
        <p:nvPicPr>
          <p:cNvPr id="6" name="Image 1" descr="/home/claude/tsa-deck/assets/.cache/e54069aa6286d9496bf33b438ecd5c81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1600200"/>
            <a:ext cx="1886041" cy="3236976"/>
          </a:xfrm>
          <a:prstGeom prst="rect">
            <a:avLst/>
          </a:prstGeom>
        </p:spPr>
      </p:pic>
      <p:pic>
        <p:nvPicPr>
          <p:cNvPr id="7" name="Image 2" descr="/home/claude/tsa-deck/assets/.cache/e0adcf813db5a41bbea73995517c1fec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65" y="1984248"/>
            <a:ext cx="768096" cy="74936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667512" y="2880360"/>
            <a:ext cx="133740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Inspect the batch</a:t>
            </a:r>
            <a:endParaRPr lang="en-US" sz="1550" dirty="0"/>
          </a:p>
        </p:txBody>
      </p:sp>
      <p:sp>
        <p:nvSpPr>
          <p:cNvPr id="9" name="Text 4"/>
          <p:cNvSpPr txBox="1"/>
          <p:nvPr/>
        </p:nvSpPr>
        <p:spPr>
          <a:xfrm>
            <a:off x="704088" y="3300984"/>
            <a:ext cx="1264249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UUT pass/fail on a product batch: FPY, volume, retest rate.</a:t>
            </a:r>
            <a:endParaRPr lang="en-US" sz="1150" dirty="0"/>
          </a:p>
        </p:txBody>
      </p:sp>
      <p:sp>
        <p:nvSpPr>
          <p:cNvPr id="10" name="Text 5"/>
          <p:cNvSpPr txBox="1"/>
          <p:nvPr/>
        </p:nvSpPr>
        <p:spPr>
          <a:xfrm>
            <a:off x="2297521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2100" dirty="0"/>
          </a:p>
        </p:txBody>
      </p:sp>
      <p:pic>
        <p:nvPicPr>
          <p:cNvPr id="11" name="Image 3" descr="/home/claude/tsa-deck/assets/.cache/a9f06cb917db8b99663aaf283aa8a7ac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3009" y="1600200"/>
            <a:ext cx="1886041" cy="3236976"/>
          </a:xfrm>
          <a:prstGeom prst="rect">
            <a:avLst/>
          </a:prstGeom>
        </p:spPr>
      </p:pic>
      <p:pic>
        <p:nvPicPr>
          <p:cNvPr id="12" name="Image 4" descr="/home/claude/tsa-deck/assets/.cache/5eb37720b38292c6eb04e28d0ec6b8f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1982" y="1984248"/>
            <a:ext cx="768096" cy="749362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047329" y="2880360"/>
            <a:ext cx="133740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Rank failing steps</a:t>
            </a:r>
            <a:endParaRPr lang="en-US" sz="1550" dirty="0"/>
          </a:p>
        </p:txBody>
      </p:sp>
      <p:sp>
        <p:nvSpPr>
          <p:cNvPr id="14" name="Text 7"/>
          <p:cNvSpPr txBox="1"/>
          <p:nvPr/>
        </p:nvSpPr>
        <p:spPr>
          <a:xfrm>
            <a:off x="3083905" y="3300984"/>
            <a:ext cx="1264249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pareto: which steps fail most — and which failures are decisive for the unit verdict?</a:t>
            </a:r>
            <a:endParaRPr lang="en-US" sz="1150" dirty="0"/>
          </a:p>
        </p:txBody>
      </p:sp>
      <p:sp>
        <p:nvSpPr>
          <p:cNvPr id="15" name="Text 8"/>
          <p:cNvSpPr txBox="1"/>
          <p:nvPr/>
        </p:nvSpPr>
        <p:spPr>
          <a:xfrm>
            <a:off x="4677339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2100" dirty="0"/>
          </a:p>
        </p:txBody>
      </p:sp>
      <p:pic>
        <p:nvPicPr>
          <p:cNvPr id="16" name="Image 5" descr="/home/claude/tsa-deck/assets/.cache/e54069aa6286d9496bf33b438ecd5c81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2827" y="1600200"/>
            <a:ext cx="1886041" cy="3236976"/>
          </a:xfrm>
          <a:prstGeom prst="rect">
            <a:avLst/>
          </a:prstGeom>
        </p:spPr>
      </p:pic>
      <p:pic>
        <p:nvPicPr>
          <p:cNvPr id="17" name="Image 6" descr="/home/claude/tsa-deck/assets/.cache/13bccb6800a2484fa3de46dd445f1c50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1800" y="1984248"/>
            <a:ext cx="768096" cy="749362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5427147" y="2880360"/>
            <a:ext cx="133740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Correlate the config</a:t>
            </a:r>
            <a:endParaRPr lang="en-US" sz="1550" dirty="0"/>
          </a:p>
        </p:txBody>
      </p:sp>
      <p:sp>
        <p:nvSpPr>
          <p:cNvPr id="19" name="Text 10"/>
          <p:cNvSpPr txBox="1"/>
          <p:nvPr/>
        </p:nvSpPr>
        <p:spPr>
          <a:xfrm>
            <a:off x="5463723" y="3300984"/>
            <a:ext cx="1264249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Split by station, fixture, revision, batch, operator, SW. Who is different?</a:t>
            </a:r>
            <a:endParaRPr lang="en-US" sz="1150" dirty="0"/>
          </a:p>
        </p:txBody>
      </p:sp>
      <p:sp>
        <p:nvSpPr>
          <p:cNvPr id="20" name="Text 11"/>
          <p:cNvSpPr txBox="1"/>
          <p:nvPr/>
        </p:nvSpPr>
        <p:spPr>
          <a:xfrm>
            <a:off x="7057156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2100" dirty="0"/>
          </a:p>
        </p:txBody>
      </p:sp>
      <p:pic>
        <p:nvPicPr>
          <p:cNvPr id="21" name="Image 7" descr="/home/claude/tsa-deck/assets/.cache/a9f06cb917db8b99663aaf283aa8a7ac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2644" y="1600200"/>
            <a:ext cx="1886041" cy="3236976"/>
          </a:xfrm>
          <a:prstGeom prst="rect">
            <a:avLst/>
          </a:prstGeom>
        </p:spPr>
      </p:pic>
      <p:pic>
        <p:nvPicPr>
          <p:cNvPr id="22" name="Image 8" descr="/home/claude/tsa-deck/assets/.cache/315c55dbb9d6c34c5ec4879ba278ac8a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1617" y="1984248"/>
            <a:ext cx="768096" cy="749362"/>
          </a:xfrm>
          <a:prstGeom prst="rect">
            <a:avLst/>
          </a:prstGeom>
        </p:spPr>
      </p:pic>
      <p:sp>
        <p:nvSpPr>
          <p:cNvPr id="23" name="Text 12"/>
          <p:cNvSpPr txBox="1"/>
          <p:nvPr/>
        </p:nvSpPr>
        <p:spPr>
          <a:xfrm>
            <a:off x="7806964" y="2880360"/>
            <a:ext cx="133740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Read the step</a:t>
            </a:r>
            <a:endParaRPr lang="en-US" sz="1550" dirty="0"/>
          </a:p>
        </p:txBody>
      </p:sp>
      <p:sp>
        <p:nvSpPr>
          <p:cNvPr id="24" name="Text 13"/>
          <p:cNvSpPr txBox="1"/>
          <p:nvPr/>
        </p:nvSpPr>
        <p:spPr>
          <a:xfrm>
            <a:off x="7843540" y="3300984"/>
            <a:ext cx="1264249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avg · min/max · σ · Cp · Cpk · WOF — the distribution against its limits.</a:t>
            </a:r>
            <a:endParaRPr lang="en-US" sz="1150" dirty="0"/>
          </a:p>
        </p:txBody>
      </p:sp>
      <p:sp>
        <p:nvSpPr>
          <p:cNvPr id="25" name="Text 14"/>
          <p:cNvSpPr txBox="1"/>
          <p:nvPr/>
        </p:nvSpPr>
        <p:spPr>
          <a:xfrm>
            <a:off x="9436974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➜</a:t>
            </a:r>
            <a:endParaRPr lang="en-US" sz="2100" dirty="0"/>
          </a:p>
        </p:txBody>
      </p:sp>
      <p:pic>
        <p:nvPicPr>
          <p:cNvPr id="26" name="Image 9" descr="/home/claude/tsa-deck/assets/.cache/e54069aa6286d9496bf33b438ecd5c81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12462" y="1600200"/>
            <a:ext cx="1886041" cy="3236976"/>
          </a:xfrm>
          <a:prstGeom prst="rect">
            <a:avLst/>
          </a:prstGeom>
        </p:spPr>
      </p:pic>
      <p:pic>
        <p:nvPicPr>
          <p:cNvPr id="27" name="Image 10" descr="/home/claude/tsa-deck/assets/.cache/82d3569caf8c4f653370644c7697770a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71434" y="1984248"/>
            <a:ext cx="768096" cy="749362"/>
          </a:xfrm>
          <a:prstGeom prst="rect">
            <a:avLst/>
          </a:prstGeom>
        </p:spPr>
      </p:pic>
      <p:sp>
        <p:nvSpPr>
          <p:cNvPr id="28" name="Text 15"/>
          <p:cNvSpPr txBox="1"/>
          <p:nvPr/>
        </p:nvSpPr>
        <p:spPr>
          <a:xfrm>
            <a:off x="10186782" y="2880360"/>
            <a:ext cx="133740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the cause</a:t>
            </a:r>
            <a:endParaRPr lang="en-US" sz="1550" dirty="0"/>
          </a:p>
        </p:txBody>
      </p:sp>
      <p:sp>
        <p:nvSpPr>
          <p:cNvPr id="29" name="Text 16"/>
          <p:cNvSpPr txBox="1"/>
          <p:nvPr/>
        </p:nvSpPr>
        <p:spPr>
          <a:xfrm>
            <a:off x="10223358" y="3300984"/>
            <a:ext cx="1264249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Process, product, or test system — with the evidence already attached.</a:t>
            </a:r>
            <a:endParaRPr lang="en-US" sz="1150" dirty="0"/>
          </a:p>
        </p:txBody>
      </p:sp>
      <p:pic>
        <p:nvPicPr>
          <p:cNvPr id="30" name="Image 11" descr="/home/claude/tsa-deck/assets/.cache/79c6590d184510c02cc7d25439cee179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192" y="4910328"/>
            <a:ext cx="11405311" cy="1417320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868680" y="5020056"/>
            <a:ext cx="10454335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TSA turns </a:t>
            </a:r>
            <a:pPr algn="ctr" indent="0" marL="0">
              <a:buNone/>
            </a:pPr>
            <a:r>
              <a:rPr lang="en-US" sz="16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“yield dropped”</a:t>
            </a:r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into </a:t>
            </a:r>
            <a:pPr algn="ctr" indent="0" marL="0">
              <a:buNone/>
            </a:pPr>
            <a:r>
              <a:rPr lang="en-US" sz="16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“this fixture, this step, this cause.”</a:t>
            </a:r>
            <a:endParaRPr lang="en-US" sz="1600" dirty="0"/>
          </a:p>
        </p:txBody>
      </p:sp>
      <p:pic>
        <p:nvPicPr>
          <p:cNvPr id="32" name="Image 12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33" name="Text 18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34" name="Text 19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9" grpId="0" build="whole"/>
      <p:bldP spid="10" grpId="0" build="whole"/>
      <p:bldP spid="13" grpId="0" build="whole"/>
      <p:bldP spid="14" grpId="0" build="whole"/>
      <p:bldP spid="15" grpId="0" build="whole"/>
      <p:bldP spid="18" grpId="0" build="whole"/>
      <p:bldP spid="19" grpId="0" build="whole"/>
      <p:bldP spid="20" grpId="0" build="whole"/>
      <p:bldP spid="23" grpId="0" build="whole"/>
      <p:bldP spid="24" grpId="0" build="whole"/>
      <p:bldP spid="25" grpId="0" build="whole"/>
      <p:bldP spid="28" grpId="0" build="whole"/>
      <p:bldP spid="29" grpId="0" build="whole"/>
      <p:bldP spid="31" grpId="0" build="whol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CAST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Five families of numbers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KPI answers exactly one question. None of them answers alone.</a:t>
            </a:r>
            <a:endParaRPr lang="en-US" sz="1250" dirty="0"/>
          </a:p>
        </p:txBody>
      </p:sp>
      <p:pic>
        <p:nvPicPr>
          <p:cNvPr id="6" name="Image 1" descr="/home/claude/tsa-deck/assets/.cache/a84481f78260b8b6f66ced499fc5cd81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1426464"/>
            <a:ext cx="11405311" cy="1053389"/>
          </a:xfrm>
          <a:prstGeom prst="rect">
            <a:avLst/>
          </a:prstGeom>
        </p:spPr>
      </p:pic>
      <p:pic>
        <p:nvPicPr>
          <p:cNvPr id="7" name="Image 2" descr="/home/claude/tsa-deck/assets/.cache/da1bcb880c97b5c9191f011bd287652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" y="1664208"/>
            <a:ext cx="577901" cy="563806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1483157" y="1627632"/>
            <a:ext cx="2073859" cy="6510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Location</a:t>
            </a:r>
            <a:endParaRPr lang="en-US" sz="1450" dirty="0"/>
          </a:p>
        </p:txBody>
      </p:sp>
      <p:sp>
        <p:nvSpPr>
          <p:cNvPr id="9" name="Shape 4"/>
          <p:cNvSpPr/>
          <p:nvPr/>
        </p:nvSpPr>
        <p:spPr>
          <a:xfrm>
            <a:off x="3611880" y="1700784"/>
            <a:ext cx="0" cy="504749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3867912" y="1645920"/>
            <a:ext cx="7546543" cy="375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the process sit — and how close to a wall?</a:t>
            </a:r>
            <a:endParaRPr lang="en-US" sz="1150" dirty="0"/>
          </a:p>
        </p:txBody>
      </p:sp>
      <p:sp>
        <p:nvSpPr>
          <p:cNvPr id="11" name="Text 6"/>
          <p:cNvSpPr txBox="1"/>
          <p:nvPr/>
        </p:nvSpPr>
        <p:spPr>
          <a:xfrm>
            <a:off x="3867912" y="1969837"/>
            <a:ext cx="7546543" cy="350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avg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 / max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limits &amp; comparator</a:t>
            </a:r>
            <a:endParaRPr lang="en-US" sz="900" dirty="0"/>
          </a:p>
        </p:txBody>
      </p:sp>
      <p:pic>
        <p:nvPicPr>
          <p:cNvPr id="12" name="Image 3" descr="/home/claude/tsa-deck/assets/.cache/d61b7d93cde66241edb249f0d3263e09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" y="2388413"/>
            <a:ext cx="11405311" cy="1053389"/>
          </a:xfrm>
          <a:prstGeom prst="rect">
            <a:avLst/>
          </a:prstGeom>
        </p:spPr>
      </p:pic>
      <p:pic>
        <p:nvPicPr>
          <p:cNvPr id="13" name="Image 4" descr="/home/claude/tsa-deck/assets/.cache/0bcff31d2e3e860c7c1fb46471a69c58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76" y="2626157"/>
            <a:ext cx="577901" cy="563806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483157" y="2589581"/>
            <a:ext cx="2073859" cy="6510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Spread</a:t>
            </a:r>
            <a:endParaRPr lang="en-US" sz="1450" dirty="0"/>
          </a:p>
        </p:txBody>
      </p:sp>
      <p:sp>
        <p:nvSpPr>
          <p:cNvPr id="15" name="Shape 8"/>
          <p:cNvSpPr/>
          <p:nvPr/>
        </p:nvSpPr>
        <p:spPr>
          <a:xfrm>
            <a:off x="3611880" y="2662733"/>
            <a:ext cx="0" cy="504749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16" name="Text 9"/>
          <p:cNvSpPr txBox="1"/>
          <p:nvPr/>
        </p:nvSpPr>
        <p:spPr>
          <a:xfrm>
            <a:off x="3867912" y="2607869"/>
            <a:ext cx="7546543" cy="375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much does it vary, regardless of where the limits are?</a:t>
            </a:r>
            <a:endParaRPr lang="en-US" sz="1150" dirty="0"/>
          </a:p>
        </p:txBody>
      </p:sp>
      <p:sp>
        <p:nvSpPr>
          <p:cNvPr id="17" name="Text 10"/>
          <p:cNvSpPr txBox="1"/>
          <p:nvPr/>
        </p:nvSpPr>
        <p:spPr>
          <a:xfrm>
            <a:off x="3867912" y="2931786"/>
            <a:ext cx="7546543" cy="350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stdev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variance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— spread vs window</a:t>
            </a:r>
            <a:endParaRPr lang="en-US" sz="900" dirty="0"/>
          </a:p>
        </p:txBody>
      </p:sp>
      <p:pic>
        <p:nvPicPr>
          <p:cNvPr id="18" name="Image 5" descr="/home/claude/tsa-deck/assets/.cache/a84481f78260b8b6f66ced499fc5cd81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192" y="3350362"/>
            <a:ext cx="11405311" cy="1053389"/>
          </a:xfrm>
          <a:prstGeom prst="rect">
            <a:avLst/>
          </a:prstGeom>
        </p:spPr>
      </p:pic>
      <p:pic>
        <p:nvPicPr>
          <p:cNvPr id="19" name="Image 6" descr="/home/claude/tsa-deck/assets/.cache/0f3f007049cfd7b8aab69d7706841a0f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376" y="3588106"/>
            <a:ext cx="577901" cy="563806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1483157" y="3551530"/>
            <a:ext cx="2073859" cy="6510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Position</a:t>
            </a:r>
            <a:endParaRPr lang="en-US" sz="1450" dirty="0"/>
          </a:p>
        </p:txBody>
      </p:sp>
      <p:sp>
        <p:nvSpPr>
          <p:cNvPr id="21" name="Shape 12"/>
          <p:cNvSpPr/>
          <p:nvPr/>
        </p:nvSpPr>
        <p:spPr>
          <a:xfrm>
            <a:off x="3611880" y="3624682"/>
            <a:ext cx="0" cy="504749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22" name="Text 13"/>
          <p:cNvSpPr txBox="1"/>
          <p:nvPr/>
        </p:nvSpPr>
        <p:spPr>
          <a:xfrm>
            <a:off x="3867912" y="3569818"/>
            <a:ext cx="7546543" cy="375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Spread AND aim, measured against the limits — the headline capability.</a:t>
            </a:r>
            <a:endParaRPr lang="en-US" sz="1150" dirty="0"/>
          </a:p>
        </p:txBody>
      </p:sp>
      <p:sp>
        <p:nvSpPr>
          <p:cNvPr id="23" name="Text 14"/>
          <p:cNvSpPr txBox="1"/>
          <p:nvPr/>
        </p:nvSpPr>
        <p:spPr>
          <a:xfrm>
            <a:off x="3867912" y="3893735"/>
            <a:ext cx="7546543" cy="350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cpUpper / cpLower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centering</a:t>
            </a:r>
            <a:endParaRPr lang="en-US" sz="900" dirty="0"/>
          </a:p>
        </p:txBody>
      </p:sp>
      <p:pic>
        <p:nvPicPr>
          <p:cNvPr id="24" name="Image 7" descr="/home/claude/tsa-deck/assets/.cache/d61b7d93cde66241edb249f0d3263e09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192" y="4312310"/>
            <a:ext cx="11405311" cy="1053389"/>
          </a:xfrm>
          <a:prstGeom prst="rect">
            <a:avLst/>
          </a:prstGeom>
        </p:spPr>
      </p:pic>
      <p:pic>
        <p:nvPicPr>
          <p:cNvPr id="25" name="Image 8" descr="/home/claude/tsa-deck/assets/.cache/da853c9e6e344a674a7a772dd3bcbc1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76" y="4550054"/>
            <a:ext cx="577901" cy="563806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1483157" y="4513478"/>
            <a:ext cx="2073859" cy="6510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Robustness</a:t>
            </a:r>
            <a:endParaRPr lang="en-US" sz="1450" dirty="0"/>
          </a:p>
        </p:txBody>
      </p:sp>
      <p:sp>
        <p:nvSpPr>
          <p:cNvPr id="27" name="Shape 16"/>
          <p:cNvSpPr/>
          <p:nvPr/>
        </p:nvSpPr>
        <p:spPr>
          <a:xfrm>
            <a:off x="3611880" y="4586630"/>
            <a:ext cx="0" cy="504749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28" name="Text 17"/>
          <p:cNvSpPr txBox="1"/>
          <p:nvPr/>
        </p:nvSpPr>
        <p:spPr>
          <a:xfrm>
            <a:off x="3867912" y="4531766"/>
            <a:ext cx="7546543" cy="375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indices ignoring freak values — your built-in outlier detector.</a:t>
            </a:r>
            <a:endParaRPr lang="en-US" sz="1150" dirty="0"/>
          </a:p>
        </p:txBody>
      </p:sp>
      <p:sp>
        <p:nvSpPr>
          <p:cNvPr id="29" name="Text 18"/>
          <p:cNvSpPr txBox="1"/>
          <p:nvPr/>
        </p:nvSpPr>
        <p:spPr>
          <a:xfrm>
            <a:off x="3867912" y="4855683"/>
            <a:ext cx="7546543" cy="350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 WOF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WOF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Cpk↔WOF gap</a:t>
            </a:r>
            <a:endParaRPr lang="en-US" sz="900" dirty="0"/>
          </a:p>
        </p:txBody>
      </p:sp>
      <p:pic>
        <p:nvPicPr>
          <p:cNvPr id="30" name="Image 9" descr="/home/claude/tsa-deck/assets/.cache/a84481f78260b8b6f66ced499fc5cd81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192" y="5274259"/>
            <a:ext cx="11405311" cy="1053389"/>
          </a:xfrm>
          <a:prstGeom prst="rect">
            <a:avLst/>
          </a:prstGeom>
        </p:spPr>
      </p:pic>
      <p:pic>
        <p:nvPicPr>
          <p:cNvPr id="31" name="Image 10" descr="/home/claude/tsa-deck/assets/.cache/7ddbf661aba065e442af1ab291484e4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376" y="5512003"/>
            <a:ext cx="577901" cy="563806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1483157" y="5475427"/>
            <a:ext cx="2073859" cy="6510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Outcome</a:t>
            </a:r>
            <a:endParaRPr lang="en-US" sz="1450" dirty="0"/>
          </a:p>
        </p:txBody>
      </p:sp>
      <p:sp>
        <p:nvSpPr>
          <p:cNvPr id="33" name="Shape 20"/>
          <p:cNvSpPr/>
          <p:nvPr/>
        </p:nvSpPr>
        <p:spPr>
          <a:xfrm>
            <a:off x="3611880" y="5548579"/>
            <a:ext cx="0" cy="504749"/>
          </a:xfrm>
          <a:prstGeom prst="line">
            <a:avLst/>
          </a:prstGeom>
          <a:noFill/>
          <a:ln w="12700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34" name="Text 21"/>
          <p:cNvSpPr txBox="1"/>
          <p:nvPr/>
        </p:nvSpPr>
        <p:spPr>
          <a:xfrm>
            <a:off x="3867912" y="5493715"/>
            <a:ext cx="7546543" cy="375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actually failed — and whether this step decided the unit's fate.</a:t>
            </a:r>
            <a:endParaRPr lang="en-US" sz="1150" dirty="0"/>
          </a:p>
        </p:txBody>
      </p:sp>
      <p:sp>
        <p:nvSpPr>
          <p:cNvPr id="35" name="Text 22"/>
          <p:cNvSpPr txBox="1"/>
          <p:nvPr/>
        </p:nvSpPr>
        <p:spPr>
          <a:xfrm>
            <a:off x="3867912" y="5817632"/>
            <a:ext cx="7546543" cy="350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failure rate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caused-UUT-fail</a:t>
            </a:r>
            <a:pPr indent="0" marL="0">
              <a:lnSpc>
                <a:spcPct val="135000"/>
              </a:lnSpc>
              <a:buNone/>
            </a:pPr>
            <a:r>
              <a:rPr lang="en-US" sz="90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•   </a:t>
            </a:r>
            <a:pPr indent="0" marL="0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first-run FPY</a:t>
            </a:r>
            <a:endParaRPr lang="en-US" sz="900" dirty="0"/>
          </a:p>
        </p:txBody>
      </p:sp>
      <p:pic>
        <p:nvPicPr>
          <p:cNvPr id="36" name="Image 11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37" name="Text 23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38" name="Text 24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10" grpId="0" build="whole"/>
      <p:bldP spid="11" grpId="0" build="whole"/>
      <p:bldP spid="14" grpId="0" build="whole"/>
      <p:bldP spid="16" grpId="0" build="whole"/>
      <p:bldP spid="17" grpId="0" build="whole"/>
      <p:bldP spid="20" grpId="0" build="whole"/>
      <p:bldP spid="22" grpId="0" build="whole"/>
      <p:bldP spid="23" grpId="0" build="whole"/>
      <p:bldP spid="26" grpId="0" build="whole"/>
      <p:bldP spid="28" grpId="0" build="whole"/>
      <p:bldP spid="29" grpId="0" build="whole"/>
      <p:bldP spid="32" grpId="0" build="whole"/>
      <p:bldP spid="34" grpId="0" build="whole"/>
      <p:bldP spid="35" grpId="0" build="whol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ONLY FORMULA SLIDE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 asks if it fits.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 asks if it’s aimed.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Cp: will the car fit the garage. Cpk: will it fit the way you are driving in.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27632"/>
            <a:ext cx="3582314" cy="2514600"/>
          </a:xfrm>
          <a:prstGeom prst="roundRect">
            <a:avLst>
              <a:gd name="adj" fmla="val 3636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704088" y="1755648"/>
            <a:ext cx="31799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1 · TOO WIDE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704088" y="2011680"/>
            <a:ext cx="317997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Spread problem</a:t>
            </a:r>
            <a:endParaRPr lang="en-US" sz="1500" dirty="0"/>
          </a:p>
        </p:txBody>
      </p:sp>
      <p:pic>
        <p:nvPicPr>
          <p:cNvPr id="9" name="Image 1" descr="/home/claude/tsa-deck/assets/.cache/c53ca898741136c3d62937e23396ce43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496312"/>
            <a:ext cx="3033674" cy="96012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009460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650" dirty="0"/>
          </a:p>
        </p:txBody>
      </p:sp>
      <p:sp>
        <p:nvSpPr>
          <p:cNvPr id="11" name="Text 7"/>
          <p:cNvSpPr txBox="1"/>
          <p:nvPr/>
        </p:nvSpPr>
        <p:spPr>
          <a:xfrm>
            <a:off x="3176397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650" dirty="0"/>
          </a:p>
        </p:txBody>
      </p:sp>
      <p:sp>
        <p:nvSpPr>
          <p:cNvPr id="12" name="Text 8"/>
          <p:cNvSpPr txBox="1"/>
          <p:nvPr/>
        </p:nvSpPr>
        <p:spPr>
          <a:xfrm>
            <a:off x="722376" y="3511296"/>
            <a:ext cx="31434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0.6 — window smaller than the spread</a:t>
            </a:r>
            <a:endParaRPr lang="en-US" sz="950" dirty="0"/>
          </a:p>
        </p:txBody>
      </p:sp>
      <p:sp>
        <p:nvSpPr>
          <p:cNvPr id="13" name="Text 9"/>
          <p:cNvSpPr txBox="1"/>
          <p:nvPr/>
        </p:nvSpPr>
        <p:spPr>
          <a:xfrm>
            <a:off x="722376" y="3767328"/>
            <a:ext cx="314340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Re-centering can't save this. Reduce variation, or fix unrealistic limits.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4304690" y="1627632"/>
            <a:ext cx="3582314" cy="2514600"/>
          </a:xfrm>
          <a:prstGeom prst="roundRect">
            <a:avLst>
              <a:gd name="adj" fmla="val 3636"/>
            </a:avLst>
          </a:prstGeom>
          <a:solidFill>
            <a:srgbClr val="FCC400">
              <a:alpha val="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15" name="Text 11"/>
          <p:cNvSpPr txBox="1"/>
          <p:nvPr/>
        </p:nvSpPr>
        <p:spPr>
          <a:xfrm>
            <a:off x="4505858" y="1755648"/>
            <a:ext cx="31799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2 · OFF AIM</a:t>
            </a:r>
            <a:endParaRPr lang="en-US" sz="900" dirty="0"/>
          </a:p>
        </p:txBody>
      </p:sp>
      <p:sp>
        <p:nvSpPr>
          <p:cNvPr id="16" name="Text 12"/>
          <p:cNvSpPr txBox="1"/>
          <p:nvPr/>
        </p:nvSpPr>
        <p:spPr>
          <a:xfrm>
            <a:off x="4505858" y="2011680"/>
            <a:ext cx="317997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Aim problem</a:t>
            </a:r>
            <a:endParaRPr lang="en-US" sz="1500" dirty="0"/>
          </a:p>
        </p:txBody>
      </p:sp>
      <p:pic>
        <p:nvPicPr>
          <p:cNvPr id="17" name="Image 2" descr="/home/claude/tsa-deck/assets/.cache/cc651796172ecedd7d66157afb55083c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010" y="2496312"/>
            <a:ext cx="3033674" cy="960120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4450074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650" dirty="0"/>
          </a:p>
        </p:txBody>
      </p:sp>
      <p:sp>
        <p:nvSpPr>
          <p:cNvPr id="19" name="Text 14"/>
          <p:cNvSpPr txBox="1"/>
          <p:nvPr/>
        </p:nvSpPr>
        <p:spPr>
          <a:xfrm>
            <a:off x="6219739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650" dirty="0"/>
          </a:p>
        </p:txBody>
      </p:sp>
      <p:sp>
        <p:nvSpPr>
          <p:cNvPr id="20" name="Text 15"/>
          <p:cNvSpPr txBox="1"/>
          <p:nvPr/>
        </p:nvSpPr>
        <p:spPr>
          <a:xfrm>
            <a:off x="4524146" y="3511296"/>
            <a:ext cx="31434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1.6 · Cpk 0.4 — fits, badly parked</a:t>
            </a:r>
            <a:endParaRPr lang="en-US" sz="950" dirty="0"/>
          </a:p>
        </p:txBody>
      </p:sp>
      <p:sp>
        <p:nvSpPr>
          <p:cNvPr id="21" name="Text 16"/>
          <p:cNvSpPr txBox="1"/>
          <p:nvPr/>
        </p:nvSpPr>
        <p:spPr>
          <a:xfrm>
            <a:off x="4524146" y="3767328"/>
            <a:ext cx="314340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spread is fine. Re-center, trim, or hunt the test-system offset.</a:t>
            </a:r>
            <a:endParaRPr lang="en-US" sz="850" dirty="0"/>
          </a:p>
        </p:txBody>
      </p:sp>
      <p:sp>
        <p:nvSpPr>
          <p:cNvPr id="22" name="Shape 17"/>
          <p:cNvSpPr/>
          <p:nvPr/>
        </p:nvSpPr>
        <p:spPr>
          <a:xfrm>
            <a:off x="8106461" y="1627632"/>
            <a:ext cx="3582314" cy="2514600"/>
          </a:xfrm>
          <a:prstGeom prst="roundRect">
            <a:avLst>
              <a:gd name="adj" fmla="val 3636"/>
            </a:avLst>
          </a:prstGeom>
          <a:solidFill>
            <a:srgbClr val="FCC400">
              <a:alpha val="9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23" name="Text 18"/>
          <p:cNvSpPr txBox="1"/>
          <p:nvPr/>
        </p:nvSpPr>
        <p:spPr>
          <a:xfrm>
            <a:off x="8307629" y="1755648"/>
            <a:ext cx="31799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3 · CAPABLE</a:t>
            </a:r>
            <a:endParaRPr lang="en-US" sz="900" dirty="0"/>
          </a:p>
        </p:txBody>
      </p:sp>
      <p:sp>
        <p:nvSpPr>
          <p:cNvPr id="24" name="Text 19"/>
          <p:cNvSpPr txBox="1"/>
          <p:nvPr/>
        </p:nvSpPr>
        <p:spPr>
          <a:xfrm>
            <a:off x="8307629" y="2011680"/>
            <a:ext cx="317997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Fits and aimed</a:t>
            </a:r>
            <a:endParaRPr lang="en-US" sz="1500" dirty="0"/>
          </a:p>
        </p:txBody>
      </p:sp>
      <p:pic>
        <p:nvPicPr>
          <p:cNvPr id="25" name="Image 3" descr="/home/claude/tsa-deck/assets/.cache/cea69befb17fd97541f8c0c05fada5ce8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781" y="2496312"/>
            <a:ext cx="3033674" cy="960120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8613000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650" dirty="0"/>
          </a:p>
        </p:txBody>
      </p:sp>
      <p:sp>
        <p:nvSpPr>
          <p:cNvPr id="27" name="Text 21"/>
          <p:cNvSpPr txBox="1"/>
          <p:nvPr/>
        </p:nvSpPr>
        <p:spPr>
          <a:xfrm>
            <a:off x="10779938" y="24963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650" dirty="0"/>
          </a:p>
        </p:txBody>
      </p:sp>
      <p:sp>
        <p:nvSpPr>
          <p:cNvPr id="28" name="Text 22"/>
          <p:cNvSpPr txBox="1"/>
          <p:nvPr/>
        </p:nvSpPr>
        <p:spPr>
          <a:xfrm>
            <a:off x="8325917" y="3511296"/>
            <a:ext cx="314340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 ≈ Cpk ≥ 1.33 — margin both sides</a:t>
            </a:r>
            <a:endParaRPr lang="en-US" sz="950" dirty="0"/>
          </a:p>
        </p:txBody>
      </p:sp>
      <p:sp>
        <p:nvSpPr>
          <p:cNvPr id="29" name="Text 23"/>
          <p:cNvSpPr txBox="1"/>
          <p:nvPr/>
        </p:nvSpPr>
        <p:spPr>
          <a:xfrm>
            <a:off x="8325917" y="3767328"/>
            <a:ext cx="314340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Cp–Cpk gap is pure centering — that gap is free capability.</a:t>
            </a:r>
            <a:endParaRPr lang="en-US" sz="850" dirty="0"/>
          </a:p>
        </p:txBody>
      </p:sp>
      <p:pic>
        <p:nvPicPr>
          <p:cNvPr id="30" name="Image 4" descr="/home/claude/tsa-deck/assets/.cache/c953f0dfdf115c683840dc92aa2e219e6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4709160"/>
            <a:ext cx="9418320" cy="201168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4903470" y="4654296"/>
            <a:ext cx="0" cy="310896"/>
          </a:xfrm>
          <a:prstGeom prst="line">
            <a:avLst/>
          </a:prstGeom>
          <a:noFill/>
          <a:ln w="15875">
            <a:solidFill>
              <a:srgbClr val="000000"/>
            </a:solidFill>
            <a:prstDash val="solid"/>
          </a:ln>
        </p:spPr>
      </p:sp>
      <p:sp>
        <p:nvSpPr>
          <p:cNvPr id="32" name="Text 25"/>
          <p:cNvSpPr txBox="1"/>
          <p:nvPr/>
        </p:nvSpPr>
        <p:spPr>
          <a:xfrm>
            <a:off x="4583430" y="496519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1.00</a:t>
            </a:r>
            <a:endParaRPr lang="en-US" sz="900" dirty="0"/>
          </a:p>
        </p:txBody>
      </p:sp>
      <p:sp>
        <p:nvSpPr>
          <p:cNvPr id="33" name="Text 26"/>
          <p:cNvSpPr txBox="1"/>
          <p:nvPr/>
        </p:nvSpPr>
        <p:spPr>
          <a:xfrm>
            <a:off x="4446270" y="5129784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~2 700 ppm</a:t>
            </a:r>
            <a:endParaRPr lang="en-US" sz="750" dirty="0"/>
          </a:p>
        </p:txBody>
      </p:sp>
      <p:sp>
        <p:nvSpPr>
          <p:cNvPr id="34" name="Shape 27"/>
          <p:cNvSpPr/>
          <p:nvPr/>
        </p:nvSpPr>
        <p:spPr>
          <a:xfrm>
            <a:off x="6845999" y="4654296"/>
            <a:ext cx="0" cy="310896"/>
          </a:xfrm>
          <a:prstGeom prst="line">
            <a:avLst/>
          </a:prstGeom>
          <a:noFill/>
          <a:ln w="15875">
            <a:solidFill>
              <a:srgbClr val="000000"/>
            </a:solidFill>
            <a:prstDash val="solid"/>
          </a:ln>
        </p:spPr>
      </p:sp>
      <p:sp>
        <p:nvSpPr>
          <p:cNvPr id="35" name="Text 28"/>
          <p:cNvSpPr txBox="1"/>
          <p:nvPr/>
        </p:nvSpPr>
        <p:spPr>
          <a:xfrm>
            <a:off x="6525959" y="496519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1.33</a:t>
            </a:r>
            <a:endParaRPr lang="en-US" sz="900" dirty="0"/>
          </a:p>
        </p:txBody>
      </p:sp>
      <p:sp>
        <p:nvSpPr>
          <p:cNvPr id="36" name="Text 29"/>
          <p:cNvSpPr txBox="1"/>
          <p:nvPr/>
        </p:nvSpPr>
        <p:spPr>
          <a:xfrm>
            <a:off x="6388799" y="5129784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~63 ppm</a:t>
            </a:r>
            <a:endParaRPr lang="en-US" sz="750" dirty="0"/>
          </a:p>
        </p:txBody>
      </p:sp>
      <p:sp>
        <p:nvSpPr>
          <p:cNvPr id="37" name="Shape 30"/>
          <p:cNvSpPr/>
          <p:nvPr/>
        </p:nvSpPr>
        <p:spPr>
          <a:xfrm>
            <a:off x="8847392" y="4654296"/>
            <a:ext cx="0" cy="310896"/>
          </a:xfrm>
          <a:prstGeom prst="line">
            <a:avLst/>
          </a:prstGeom>
          <a:noFill/>
          <a:ln w="15875">
            <a:solidFill>
              <a:srgbClr val="000000"/>
            </a:solidFill>
            <a:prstDash val="solid"/>
          </a:ln>
        </p:spPr>
      </p:sp>
      <p:sp>
        <p:nvSpPr>
          <p:cNvPr id="38" name="Text 31"/>
          <p:cNvSpPr txBox="1"/>
          <p:nvPr/>
        </p:nvSpPr>
        <p:spPr>
          <a:xfrm>
            <a:off x="8527352" y="4965192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1.67</a:t>
            </a:r>
            <a:endParaRPr lang="en-US" sz="900" dirty="0"/>
          </a:p>
        </p:txBody>
      </p:sp>
      <p:sp>
        <p:nvSpPr>
          <p:cNvPr id="39" name="Text 32"/>
          <p:cNvSpPr txBox="1"/>
          <p:nvPr/>
        </p:nvSpPr>
        <p:spPr>
          <a:xfrm>
            <a:off x="8390192" y="5129784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~0.6 ppm</a:t>
            </a:r>
            <a:endParaRPr lang="en-US" sz="750" dirty="0"/>
          </a:p>
        </p:txBody>
      </p:sp>
      <p:sp>
        <p:nvSpPr>
          <p:cNvPr id="40" name="Shape 33"/>
          <p:cNvSpPr/>
          <p:nvPr/>
        </p:nvSpPr>
        <p:spPr>
          <a:xfrm>
            <a:off x="960120" y="5577840"/>
            <a:ext cx="10728655" cy="658368"/>
          </a:xfrm>
          <a:prstGeom prst="roundRect">
            <a:avLst>
              <a:gd name="adj" fmla="val 8333"/>
            </a:avLst>
          </a:prstGeom>
          <a:solidFill>
            <a:srgbClr val="FCC400">
              <a:alpha val="8000"/>
            </a:srgbClr>
          </a:solidFill>
          <a:ln w="15875">
            <a:solidFill>
              <a:srgbClr val="FCC400"/>
            </a:solidFill>
            <a:prstDash val="solid"/>
          </a:ln>
        </p:spPr>
      </p:sp>
      <p:pic>
        <p:nvPicPr>
          <p:cNvPr id="41" name="Image 5" descr="/home/claude/tsa-deck/assets/.cache/67739c42d53bdae5616398cbae322033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056" y="5463723"/>
            <a:ext cx="782501" cy="886602"/>
          </a:xfrm>
          <a:prstGeom prst="rect">
            <a:avLst/>
          </a:prstGeom>
        </p:spPr>
      </p:pic>
      <p:sp>
        <p:nvSpPr>
          <p:cNvPr id="42" name="Text 34"/>
          <p:cNvSpPr txBox="1"/>
          <p:nvPr/>
        </p:nvSpPr>
        <p:spPr>
          <a:xfrm>
            <a:off x="1404293" y="5577840"/>
            <a:ext cx="978156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 = fit.   Cpk = fit + aim.   </a:t>
            </a:r>
            <a:pPr algn="l" indent="0" marL="0">
              <a:buNone/>
            </a:pPr>
            <a:r>
              <a:rPr lang="en-US" sz="15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Below 1.33 — act.</a:t>
            </a:r>
            <a:endParaRPr lang="en-US" sz="1500" dirty="0"/>
          </a:p>
        </p:txBody>
      </p:sp>
      <p:pic>
        <p:nvPicPr>
          <p:cNvPr id="43" name="Image 6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4" name="Text 35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5" name="Text 36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whole"/>
      <p:bldP spid="8" grpId="0" build="whole"/>
      <p:bldP spid="10" grpId="0" build="whole"/>
      <p:bldP spid="11" grpId="0" build="whole"/>
      <p:bldP spid="12" grpId="0" build="whole"/>
      <p:bldP spid="13" grpId="0" build="whole"/>
      <p:bldP spid="15" grpId="0" build="whole"/>
      <p:bldP spid="16" grpId="0" build="whole"/>
      <p:bldP spid="18" grpId="0" build="whole"/>
      <p:bldP spid="19" grpId="0" build="whole"/>
      <p:bldP spid="20" grpId="0" build="whole"/>
      <p:bldP spid="21" grpId="0" build="whole"/>
      <p:bldP spid="23" grpId="0" build="whole"/>
      <p:bldP spid="24" grpId="0" build="whole"/>
      <p:bldP spid="26" grpId="0" build="whole"/>
      <p:bldP spid="27" grpId="0" build="whole"/>
      <p:bldP spid="28" grpId="0" build="whole"/>
      <p:bldP spid="29" grpId="0" build="whole"/>
      <p:bldP spid="32" grpId="0" build="whole"/>
      <p:bldP spid="33" grpId="0" build="whole"/>
      <p:bldP spid="35" grpId="0" build="whole"/>
      <p:bldP spid="36" grpId="0" build="whole"/>
      <p:bldP spid="38" grpId="0" build="whole"/>
      <p:bldP spid="39" grpId="0" build="whole"/>
      <p:bldP spid="42" grpId="0" build="whol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KEY HABIT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Never read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KPI alone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Cpk × failure rate — four squares, four completely different verdicts.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 flipV="1">
            <a:off x="1545336" y="1691640"/>
            <a:ext cx="0" cy="4096512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1545336" y="5788152"/>
            <a:ext cx="5815584" cy="0"/>
          </a:xfrm>
          <a:prstGeom prst="line">
            <a:avLst/>
          </a:prstGeom>
          <a:noFill/>
          <a:ln w="15875">
            <a:solidFill>
              <a:srgbClr val="FCC400"/>
            </a:solidFill>
            <a:prstDash val="solid"/>
            <a:tailEnd type="triangle"/>
          </a:ln>
        </p:spPr>
      </p:sp>
      <p:sp>
        <p:nvSpPr>
          <p:cNvPr id="8" name="Text 5"/>
          <p:cNvSpPr txBox="1"/>
          <p:nvPr/>
        </p:nvSpPr>
        <p:spPr>
          <a:xfrm rot="16200000">
            <a:off x="576072" y="3282696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← Cpk (all)</a:t>
            </a:r>
            <a:endParaRPr lang="en-US" sz="900" dirty="0"/>
          </a:p>
        </p:txBody>
      </p:sp>
      <p:sp>
        <p:nvSpPr>
          <p:cNvPr id="9" name="Text 6"/>
          <p:cNvSpPr txBox="1"/>
          <p:nvPr/>
        </p:nvSpPr>
        <p:spPr>
          <a:xfrm>
            <a:off x="1600200" y="5843016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failure rate →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1636776" y="1728216"/>
            <a:ext cx="2807208" cy="1975104"/>
          </a:xfrm>
          <a:prstGeom prst="roundRect">
            <a:avLst>
              <a:gd name="adj" fmla="val 3704"/>
            </a:avLst>
          </a:prstGeom>
          <a:solidFill>
            <a:srgbClr val="FCC400">
              <a:alpha val="10000"/>
            </a:srgbClr>
          </a:solidFill>
          <a:ln w="15875">
            <a:solidFill>
              <a:srgbClr val="FCC400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783080" y="1837944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Healthy</a:t>
            </a:r>
            <a:endParaRPr lang="en-US" sz="1150" dirty="0"/>
          </a:p>
        </p:txBody>
      </p:sp>
      <p:sp>
        <p:nvSpPr>
          <p:cNvPr id="12" name="Text 9"/>
          <p:cNvSpPr txBox="1"/>
          <p:nvPr/>
        </p:nvSpPr>
        <p:spPr>
          <a:xfrm>
            <a:off x="1783080" y="2112264"/>
            <a:ext cx="2514600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Fails rarely, wide margins. Leave it alone — and stop re-testing it into the ground.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517136" y="1728216"/>
            <a:ext cx="2807208" cy="1975104"/>
          </a:xfrm>
          <a:prstGeom prst="roundRect">
            <a:avLst>
              <a:gd name="adj" fmla="val 3704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D0CFCD">
                <a:alpha val="8000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4663440" y="1837944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populations</a:t>
            </a:r>
            <a:endParaRPr lang="en-US" sz="1150" dirty="0"/>
          </a:p>
        </p:txBody>
      </p:sp>
      <p:sp>
        <p:nvSpPr>
          <p:cNvPr id="15" name="Text 12"/>
          <p:cNvSpPr txBox="1"/>
          <p:nvPr/>
        </p:nvSpPr>
        <p:spPr>
          <a:xfrm>
            <a:off x="4663440" y="2112264"/>
            <a:ext cx="2514600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Fails often, yet passing units look capable. Two processes in one step — split by station / batch / component until it separates.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1636776" y="3776472"/>
            <a:ext cx="2807208" cy="1975104"/>
          </a:xfrm>
          <a:prstGeom prst="roundRect">
            <a:avLst>
              <a:gd name="adj" fmla="val 3704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D0CFCD">
                <a:alpha val="8000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783080" y="388620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Ticking bomb</a:t>
            </a:r>
            <a:endParaRPr lang="en-US" sz="1150" dirty="0"/>
          </a:p>
        </p:txBody>
      </p:sp>
      <p:sp>
        <p:nvSpPr>
          <p:cNvPr id="18" name="Text 15"/>
          <p:cNvSpPr txBox="1"/>
          <p:nvPr/>
        </p:nvSpPr>
        <p:spPr>
          <a:xfrm>
            <a:off x="1783080" y="4160520"/>
            <a:ext cx="2514600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Zero failures, no margin. The limits swallow the whole distribution — the next small shift ships failures.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517136" y="3776472"/>
            <a:ext cx="2807208" cy="1975104"/>
          </a:xfrm>
          <a:prstGeom prst="roundRect">
            <a:avLst>
              <a:gd name="adj" fmla="val 3704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D0CFCD">
                <a:alpha val="80000"/>
              </a:srgbClr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4663440" y="3886200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Broken</a:t>
            </a:r>
            <a:endParaRPr lang="en-US" sz="1150" dirty="0"/>
          </a:p>
        </p:txBody>
      </p:sp>
      <p:sp>
        <p:nvSpPr>
          <p:cNvPr id="21" name="Text 18"/>
          <p:cNvSpPr txBox="1"/>
          <p:nvPr/>
        </p:nvSpPr>
        <p:spPr>
          <a:xfrm>
            <a:off x="4663440" y="4160520"/>
            <a:ext cx="2514600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Fails often, no margin. Everyone already knows this one — TSA's job is the three squares around it.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7818120" y="1691640"/>
            <a:ext cx="3870655" cy="4480560"/>
          </a:xfrm>
          <a:prstGeom prst="roundRect">
            <a:avLst>
              <a:gd name="adj" fmla="val 2362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23" name="Text 20"/>
          <p:cNvSpPr txBox="1"/>
          <p:nvPr/>
        </p:nvSpPr>
        <p:spPr>
          <a:xfrm>
            <a:off x="8019288" y="1819656"/>
            <a:ext cx="346831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COMBINATIONS</a:t>
            </a:r>
            <a:endParaRPr lang="en-US" sz="900" dirty="0"/>
          </a:p>
        </p:txBody>
      </p:sp>
      <p:sp>
        <p:nvSpPr>
          <p:cNvPr id="24" name="Text 21"/>
          <p:cNvSpPr txBox="1"/>
          <p:nvPr/>
        </p:nvSpPr>
        <p:spPr>
          <a:xfrm>
            <a:off x="8019288" y="2075688"/>
            <a:ext cx="346831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habit</a:t>
            </a:r>
            <a:endParaRPr lang="en-US" sz="1500" dirty="0"/>
          </a:p>
        </p:txBody>
      </p:sp>
      <p:pic>
        <p:nvPicPr>
          <p:cNvPr id="25" name="Image 1" descr="/home/claude/tsa-deck/assets/.cache/19473e9954cb034009ef4c9afcae4f3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226" y="2584552"/>
            <a:ext cx="614477" cy="599490"/>
          </a:xfrm>
          <a:prstGeom prst="rect">
            <a:avLst/>
          </a:prstGeom>
        </p:spPr>
      </p:pic>
      <p:sp>
        <p:nvSpPr>
          <p:cNvPr id="26" name="Text 22"/>
          <p:cNvSpPr txBox="1"/>
          <p:nvPr/>
        </p:nvSpPr>
        <p:spPr>
          <a:xfrm>
            <a:off x="8695944" y="2569464"/>
            <a:ext cx="2755087" cy="736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KPI never diagnoses. Pairs do — and the pair tells you what to do next.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8065008" y="3360420"/>
            <a:ext cx="337687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28" name="Image 2" descr="/home/claude/tsa-deck/assets/.cache/d753afaf659d90cd91d2eb4f3a33c0d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226" y="3430372"/>
            <a:ext cx="614477" cy="599490"/>
          </a:xfrm>
          <a:prstGeom prst="rect">
            <a:avLst/>
          </a:prstGeom>
        </p:spPr>
      </p:pic>
      <p:sp>
        <p:nvSpPr>
          <p:cNvPr id="29" name="Text 24"/>
          <p:cNvSpPr txBox="1"/>
          <p:nvPr/>
        </p:nvSpPr>
        <p:spPr>
          <a:xfrm>
            <a:off x="8695944" y="3415284"/>
            <a:ext cx="2755087" cy="736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Yield sees today. Cpk sees tomorrow. Read both, always.</a:t>
            </a:r>
            <a:endParaRPr lang="en-US" sz="1050" dirty="0"/>
          </a:p>
        </p:txBody>
      </p:sp>
      <p:sp>
        <p:nvSpPr>
          <p:cNvPr id="30" name="Shape 25"/>
          <p:cNvSpPr/>
          <p:nvPr/>
        </p:nvSpPr>
        <p:spPr>
          <a:xfrm>
            <a:off x="8065008" y="4206240"/>
            <a:ext cx="337687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31" name="Image 3" descr="/home/claude/tsa-deck/assets/.cache/6fcc06b715895f7c3a1a245c23c55ad9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226" y="4276192"/>
            <a:ext cx="614477" cy="599490"/>
          </a:xfrm>
          <a:prstGeom prst="rect">
            <a:avLst/>
          </a:prstGeom>
        </p:spPr>
      </p:pic>
      <p:sp>
        <p:nvSpPr>
          <p:cNvPr id="32" name="Text 26"/>
          <p:cNvSpPr txBox="1"/>
          <p:nvPr/>
        </p:nvSpPr>
        <p:spPr>
          <a:xfrm>
            <a:off x="8695944" y="4261104"/>
            <a:ext cx="2755087" cy="736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Cpk with high failure rate is not a paradox — it is a second population hiding in the step.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8065008" y="5052060"/>
            <a:ext cx="3376879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pic>
        <p:nvPicPr>
          <p:cNvPr id="34" name="Image 4" descr="/home/claude/tsa-deck/assets/.cache/466fc90fa8a81b35fc168677cf1027a6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7226" y="5122012"/>
            <a:ext cx="614477" cy="599490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8695944" y="5106924"/>
            <a:ext cx="2755087" cy="736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five signs coming next are these squares, found in live WATS data.</a:t>
            </a:r>
            <a:endParaRPr lang="en-US" sz="1050" dirty="0"/>
          </a:p>
        </p:txBody>
      </p:sp>
      <p:pic>
        <p:nvPicPr>
          <p:cNvPr id="36" name="Image 5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37" name="Text 29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38" name="Text 30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whole"/>
      <p:bldP spid="12" grpId="0" build="whole"/>
      <p:bldP spid="14" grpId="0" build="whole"/>
      <p:bldP spid="15" grpId="0" build="whole"/>
      <p:bldP spid="17" grpId="0" build="whole"/>
      <p:bldP spid="18" grpId="0" build="whole"/>
      <p:bldP spid="20" grpId="0" build="whole"/>
      <p:bldP spid="21" grpId="0" build="whole"/>
      <p:bldP spid="23" grpId="0" build="whole"/>
      <p:bldP spid="24" grpId="0" build="whole"/>
      <p:bldP spid="26" grpId="0" build="whole"/>
      <p:bldP spid="29" grpId="0" build="whole"/>
      <p:bldP spid="32" grpId="0" build="whole"/>
      <p:bldP spid="35" grpId="0" build="whol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 1 OF 5 · AIM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Good spread,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bad aim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0.12% failure rate hides a process hugging its upper limit.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45920"/>
            <a:ext cx="6720840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pic>
        <p:nvPicPr>
          <p:cNvPr id="7" name="Image 1" descr="/home/claude/tsa-deck/assets/.cache/bcd30836e39eb2c92c61c035f83b636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64208"/>
            <a:ext cx="347289" cy="38404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14984" y="1700784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Green LED output voltage vs limits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6313018" y="1728216"/>
            <a:ext cx="764438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6313018" y="1719072"/>
            <a:ext cx="76443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2026  ⌄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5418734" y="1728216"/>
            <a:ext cx="821131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5418734" y="1719072"/>
            <a:ext cx="82113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PCBA Test  ⌄</a:t>
            </a:r>
            <a:endParaRPr lang="en-US" sz="750" dirty="0"/>
          </a:p>
        </p:txBody>
      </p:sp>
      <p:sp>
        <p:nvSpPr>
          <p:cNvPr id="13" name="Shape 9"/>
          <p:cNvSpPr/>
          <p:nvPr/>
        </p:nvSpPr>
        <p:spPr>
          <a:xfrm>
            <a:off x="594360" y="2048256"/>
            <a:ext cx="6537960" cy="0"/>
          </a:xfrm>
          <a:prstGeom prst="line">
            <a:avLst/>
          </a:prstGeom>
          <a:noFill/>
          <a:ln w="6350">
            <a:solidFill>
              <a:srgbClr val="FCC400">
                <a:alpha val="45000"/>
              </a:srgbClr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594360" y="5550408"/>
            <a:ext cx="6537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Reconstructed from live WATS KPIs — PN 277288 · PCBA Test · n=5 690 · avg 0.129 V · σ 0.036 V</a:t>
            </a:r>
            <a:endParaRPr lang="en-US" sz="650" dirty="0"/>
          </a:p>
        </p:txBody>
      </p:sp>
      <p:pic>
        <p:nvPicPr>
          <p:cNvPr id="15" name="Image 2" descr="/home/claude/tsa-deck/assets/.cache/c0c26df3c91eea7f41fcd0d436699d911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2139696"/>
            <a:ext cx="6428232" cy="3355848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387517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750" dirty="0"/>
          </a:p>
        </p:txBody>
      </p:sp>
      <p:sp>
        <p:nvSpPr>
          <p:cNvPr id="17" name="Text 12"/>
          <p:cNvSpPr txBox="1"/>
          <p:nvPr/>
        </p:nvSpPr>
        <p:spPr>
          <a:xfrm>
            <a:off x="5700226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750" dirty="0"/>
          </a:p>
        </p:txBody>
      </p:sp>
      <p:sp>
        <p:nvSpPr>
          <p:cNvPr id="18" name="Text 13"/>
          <p:cNvSpPr txBox="1"/>
          <p:nvPr/>
        </p:nvSpPr>
        <p:spPr>
          <a:xfrm>
            <a:off x="3543872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B65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</a:t>
            </a:r>
            <a:endParaRPr lang="en-US" sz="750" dirty="0"/>
          </a:p>
        </p:txBody>
      </p:sp>
      <p:sp>
        <p:nvSpPr>
          <p:cNvPr id="19" name="Text 14"/>
          <p:cNvSpPr txBox="1"/>
          <p:nvPr/>
        </p:nvSpPr>
        <p:spPr>
          <a:xfrm>
            <a:off x="649224" y="5276088"/>
            <a:ext cx="6428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</a:t>
            </a:r>
            <a:endParaRPr lang="en-US" sz="750" dirty="0"/>
          </a:p>
        </p:txBody>
      </p:sp>
      <p:sp>
        <p:nvSpPr>
          <p:cNvPr id="20" name="Shape 15"/>
          <p:cNvSpPr/>
          <p:nvPr/>
        </p:nvSpPr>
        <p:spPr>
          <a:xfrm>
            <a:off x="7498080" y="1645920"/>
            <a:ext cx="4190695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21" name="Text 16"/>
          <p:cNvSpPr txBox="1"/>
          <p:nvPr/>
        </p:nvSpPr>
        <p:spPr>
          <a:xfrm>
            <a:off x="7699248" y="1773936"/>
            <a:ext cx="378835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READ IT</a:t>
            </a:r>
            <a:endParaRPr lang="en-US" sz="900" dirty="0"/>
          </a:p>
        </p:txBody>
      </p:sp>
      <p:sp>
        <p:nvSpPr>
          <p:cNvPr id="22" name="Text 17"/>
          <p:cNvSpPr txBox="1"/>
          <p:nvPr/>
        </p:nvSpPr>
        <p:spPr>
          <a:xfrm>
            <a:off x="7699248" y="2029968"/>
            <a:ext cx="378835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 fine, Cpk poor → aim</a:t>
            </a:r>
            <a:endParaRPr lang="en-US" sz="1500" dirty="0"/>
          </a:p>
        </p:txBody>
      </p:sp>
      <p:sp>
        <p:nvSpPr>
          <p:cNvPr id="23" name="Shape 18"/>
          <p:cNvSpPr/>
          <p:nvPr/>
        </p:nvSpPr>
        <p:spPr>
          <a:xfrm>
            <a:off x="7726680" y="2423160"/>
            <a:ext cx="1802740" cy="1417320"/>
          </a:xfrm>
          <a:prstGeom prst="roundRect">
            <a:avLst>
              <a:gd name="adj" fmla="val 516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24" name="Text 19"/>
          <p:cNvSpPr txBox="1"/>
          <p:nvPr/>
        </p:nvSpPr>
        <p:spPr>
          <a:xfrm>
            <a:off x="7726680" y="2496312"/>
            <a:ext cx="18027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</a:t>
            </a:r>
            <a:endParaRPr lang="en-US" sz="1200" dirty="0"/>
          </a:p>
        </p:txBody>
      </p:sp>
      <p:sp>
        <p:nvSpPr>
          <p:cNvPr id="25" name="Text 20"/>
          <p:cNvSpPr txBox="1"/>
          <p:nvPr/>
        </p:nvSpPr>
        <p:spPr>
          <a:xfrm>
            <a:off x="7726680" y="2679192"/>
            <a:ext cx="18027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1.39</a:t>
            </a:r>
            <a:endParaRPr lang="en-US" sz="2100" dirty="0"/>
          </a:p>
        </p:txBody>
      </p:sp>
      <p:sp>
        <p:nvSpPr>
          <p:cNvPr id="26" name="Text 21"/>
          <p:cNvSpPr txBox="1"/>
          <p:nvPr/>
        </p:nvSpPr>
        <p:spPr>
          <a:xfrm>
            <a:off x="7726680" y="3063240"/>
            <a:ext cx="18027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1.33</a:t>
            </a:r>
            <a:endParaRPr lang="en-US" sz="800" dirty="0"/>
          </a:p>
        </p:txBody>
      </p:sp>
      <p:sp>
        <p:nvSpPr>
          <p:cNvPr id="27" name="Text 22"/>
          <p:cNvSpPr txBox="1"/>
          <p:nvPr/>
        </p:nvSpPr>
        <p:spPr>
          <a:xfrm>
            <a:off x="7781544" y="3282696"/>
            <a:ext cx="16930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spread would fit easily</a:t>
            </a:r>
            <a:endParaRPr lang="en-US" sz="700" dirty="0"/>
          </a:p>
        </p:txBody>
      </p:sp>
      <p:sp>
        <p:nvSpPr>
          <p:cNvPr id="28" name="Shape 23"/>
          <p:cNvSpPr/>
          <p:nvPr/>
        </p:nvSpPr>
        <p:spPr>
          <a:xfrm>
            <a:off x="9657436" y="2423160"/>
            <a:ext cx="1802740" cy="1417320"/>
          </a:xfrm>
          <a:prstGeom prst="roundRect">
            <a:avLst>
              <a:gd name="adj" fmla="val 516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29" name="Text 24"/>
          <p:cNvSpPr txBox="1"/>
          <p:nvPr/>
        </p:nvSpPr>
        <p:spPr>
          <a:xfrm>
            <a:off x="9657436" y="2496312"/>
            <a:ext cx="18027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</a:t>
            </a:r>
            <a:endParaRPr lang="en-US" sz="1200" dirty="0"/>
          </a:p>
        </p:txBody>
      </p:sp>
      <p:sp>
        <p:nvSpPr>
          <p:cNvPr id="30" name="Text 25"/>
          <p:cNvSpPr txBox="1"/>
          <p:nvPr/>
        </p:nvSpPr>
        <p:spPr>
          <a:xfrm>
            <a:off x="9657436" y="2679192"/>
            <a:ext cx="18027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64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0.18</a:t>
            </a:r>
            <a:endParaRPr lang="en-US" sz="2100" dirty="0"/>
          </a:p>
        </p:txBody>
      </p:sp>
      <p:sp>
        <p:nvSpPr>
          <p:cNvPr id="31" name="Text 26"/>
          <p:cNvSpPr txBox="1"/>
          <p:nvPr/>
        </p:nvSpPr>
        <p:spPr>
          <a:xfrm>
            <a:off x="9657436" y="3063240"/>
            <a:ext cx="18027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 1.33</a:t>
            </a:r>
            <a:endParaRPr lang="en-US" sz="800" dirty="0"/>
          </a:p>
        </p:txBody>
      </p:sp>
      <p:sp>
        <p:nvSpPr>
          <p:cNvPr id="32" name="Text 27"/>
          <p:cNvSpPr txBox="1"/>
          <p:nvPr/>
        </p:nvSpPr>
        <p:spPr>
          <a:xfrm>
            <a:off x="9712300" y="3282696"/>
            <a:ext cx="16930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…but it sits at the wall</a:t>
            </a:r>
            <a:endParaRPr lang="en-US" sz="700" dirty="0"/>
          </a:p>
        </p:txBody>
      </p:sp>
      <p:sp>
        <p:nvSpPr>
          <p:cNvPr id="33" name="Shape 28"/>
          <p:cNvSpPr/>
          <p:nvPr/>
        </p:nvSpPr>
        <p:spPr>
          <a:xfrm>
            <a:off x="7744968" y="4247388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4" name="Text 29"/>
          <p:cNvSpPr txBox="1"/>
          <p:nvPr/>
        </p:nvSpPr>
        <p:spPr>
          <a:xfrm>
            <a:off x="7982712" y="4023360"/>
            <a:ext cx="345917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cpUpper 0.19 vs cpLower 2.60 — the asymmetry names the wall</a:t>
            </a:r>
            <a:endParaRPr lang="en-US" sz="950" dirty="0"/>
          </a:p>
        </p:txBody>
      </p:sp>
      <p:sp>
        <p:nvSpPr>
          <p:cNvPr id="35" name="Shape 30"/>
          <p:cNvSpPr/>
          <p:nvPr/>
        </p:nvSpPr>
        <p:spPr>
          <a:xfrm>
            <a:off x="7726680" y="4553712"/>
            <a:ext cx="373349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6" name="Shape 31"/>
          <p:cNvSpPr/>
          <p:nvPr/>
        </p:nvSpPr>
        <p:spPr>
          <a:xfrm>
            <a:off x="7744968" y="4777740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7" name="Text 32"/>
          <p:cNvSpPr txBox="1"/>
          <p:nvPr/>
        </p:nvSpPr>
        <p:spPr>
          <a:xfrm>
            <a:off x="7982712" y="4553712"/>
            <a:ext cx="345917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the aim: re-center, trim — or challenge the limit</a:t>
            </a:r>
            <a:endParaRPr lang="en-US" sz="950" dirty="0"/>
          </a:p>
        </p:txBody>
      </p:sp>
      <p:sp>
        <p:nvSpPr>
          <p:cNvPr id="38" name="Shape 33"/>
          <p:cNvSpPr/>
          <p:nvPr/>
        </p:nvSpPr>
        <p:spPr>
          <a:xfrm>
            <a:off x="7726680" y="5084064"/>
            <a:ext cx="373349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9" name="Shape 34"/>
          <p:cNvSpPr/>
          <p:nvPr/>
        </p:nvSpPr>
        <p:spPr>
          <a:xfrm>
            <a:off x="7744968" y="5308092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40" name="Text 35"/>
          <p:cNvSpPr txBox="1"/>
          <p:nvPr/>
        </p:nvSpPr>
        <p:spPr>
          <a:xfrm>
            <a:off x="7982712" y="5084064"/>
            <a:ext cx="345917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Yield today: 99.9%. One drift away from a bad week.</a:t>
            </a:r>
            <a:endParaRPr lang="en-US" sz="950" dirty="0"/>
          </a:p>
        </p:txBody>
      </p:sp>
      <p:pic>
        <p:nvPicPr>
          <p:cNvPr id="41" name="Image 3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2" name="Text 36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3" name="Text 37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10" grpId="0" build="whole"/>
      <p:bldP spid="12" grpId="0" build="whole"/>
      <p:bldP spid="14" grpId="0" build="whole"/>
      <p:bldP spid="16" grpId="0" build="whole"/>
      <p:bldP spid="17" grpId="0" build="whole"/>
      <p:bldP spid="18" grpId="0" build="whole"/>
      <p:bldP spid="19" grpId="0" build="whole"/>
      <p:bldP spid="21" grpId="0" build="whole"/>
      <p:bldP spid="22" grpId="0" build="whole"/>
      <p:bldP spid="24" grpId="0" build="whole"/>
      <p:bldP spid="25" grpId="0" build="whole"/>
      <p:bldP spid="26" grpId="0" build="whole"/>
      <p:bldP spid="27" grpId="0" build="whole"/>
      <p:bldP spid="29" grpId="0" build="whole"/>
      <p:bldP spid="30" grpId="0" build="whole"/>
      <p:bldP spid="31" grpId="0" build="whole"/>
      <p:bldP spid="32" grpId="0" build="whole"/>
      <p:bldP spid="34" grpId="0" build="whole"/>
      <p:bldP spid="37" grpId="0" build="whole"/>
      <p:bldP spid="40" grpId="0" build="whol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 2 OF 5 · SPREAD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Zero failures.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Ticking bomb.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2 900 units, not one failure — and one of the worst steps in the operation.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45920"/>
            <a:ext cx="6720840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80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76200" dist="25400" dir="5400000">
              <a:srgbClr val="7A5F0B">
                <a:alpha val="20000"/>
              </a:srgbClr>
            </a:outerShdw>
          </a:effectLst>
        </p:spPr>
      </p:sp>
      <p:pic>
        <p:nvPicPr>
          <p:cNvPr id="7" name="Image 1" descr="/home/claude/tsa-deck/assets/.cache/bcd30836e39eb2c92c61c035f83b636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664208"/>
            <a:ext cx="347289" cy="38404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14984" y="1700784"/>
            <a:ext cx="5623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MAX fan speed vs limits 70–100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6313018" y="1728216"/>
            <a:ext cx="764438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6313018" y="1719072"/>
            <a:ext cx="76443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 2026  ⌄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4851806" y="1728216"/>
            <a:ext cx="1388059" cy="237744"/>
          </a:xfrm>
          <a:prstGeom prst="roundRect">
            <a:avLst>
              <a:gd name="adj" fmla="val 19231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6000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4851806" y="1719072"/>
            <a:ext cx="138805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Function Test  ⌄</a:t>
            </a:r>
            <a:endParaRPr lang="en-US" sz="750" dirty="0"/>
          </a:p>
        </p:txBody>
      </p:sp>
      <p:sp>
        <p:nvSpPr>
          <p:cNvPr id="13" name="Shape 9"/>
          <p:cNvSpPr/>
          <p:nvPr/>
        </p:nvSpPr>
        <p:spPr>
          <a:xfrm>
            <a:off x="594360" y="2048256"/>
            <a:ext cx="6537960" cy="0"/>
          </a:xfrm>
          <a:prstGeom prst="line">
            <a:avLst/>
          </a:prstGeom>
          <a:noFill/>
          <a:ln w="6350">
            <a:solidFill>
              <a:srgbClr val="FCC400">
                <a:alpha val="45000"/>
              </a:srgbClr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594360" y="5550408"/>
            <a:ext cx="6537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Reconstructed from live WATS KPIs — PN 758877.874 · Final Function Test · n=2 900 · avg 81.4 · σ 9.9 · 0 failures</a:t>
            </a:r>
            <a:endParaRPr lang="en-US" sz="650" dirty="0"/>
          </a:p>
        </p:txBody>
      </p:sp>
      <p:pic>
        <p:nvPicPr>
          <p:cNvPr id="15" name="Image 2" descr="/home/claude/tsa-deck/assets/.cache/c4ba2531c015b0d09891a841661eae09c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2139696"/>
            <a:ext cx="6428232" cy="3355848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387517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750" dirty="0"/>
          </a:p>
        </p:txBody>
      </p:sp>
      <p:sp>
        <p:nvSpPr>
          <p:cNvPr id="17" name="Text 12"/>
          <p:cNvSpPr txBox="1"/>
          <p:nvPr/>
        </p:nvSpPr>
        <p:spPr>
          <a:xfrm>
            <a:off x="5700226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2E9E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750" dirty="0"/>
          </a:p>
        </p:txBody>
      </p:sp>
      <p:sp>
        <p:nvSpPr>
          <p:cNvPr id="18" name="Text 13"/>
          <p:cNvSpPr txBox="1"/>
          <p:nvPr/>
        </p:nvSpPr>
        <p:spPr>
          <a:xfrm>
            <a:off x="3543872" y="21579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B65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</a:t>
            </a:r>
            <a:endParaRPr lang="en-US" sz="750" dirty="0"/>
          </a:p>
        </p:txBody>
      </p:sp>
      <p:sp>
        <p:nvSpPr>
          <p:cNvPr id="19" name="Text 14"/>
          <p:cNvSpPr txBox="1"/>
          <p:nvPr/>
        </p:nvSpPr>
        <p:spPr>
          <a:xfrm>
            <a:off x="649224" y="5276088"/>
            <a:ext cx="6428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</a:t>
            </a:r>
            <a:endParaRPr lang="en-US" sz="750" dirty="0"/>
          </a:p>
        </p:txBody>
      </p:sp>
      <p:sp>
        <p:nvSpPr>
          <p:cNvPr id="20" name="Shape 15"/>
          <p:cNvSpPr/>
          <p:nvPr/>
        </p:nvSpPr>
        <p:spPr>
          <a:xfrm>
            <a:off x="7498080" y="1645920"/>
            <a:ext cx="4190695" cy="4160520"/>
          </a:xfrm>
          <a:prstGeom prst="roundRect">
            <a:avLst>
              <a:gd name="adj" fmla="val 2198"/>
            </a:avLst>
          </a:prstGeom>
          <a:solidFill>
            <a:srgbClr val="FFFFFF">
              <a:alpha val="4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21" name="Text 16"/>
          <p:cNvSpPr txBox="1"/>
          <p:nvPr/>
        </p:nvSpPr>
        <p:spPr>
          <a:xfrm>
            <a:off x="7699248" y="1773936"/>
            <a:ext cx="378835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READ IT</a:t>
            </a:r>
            <a:endParaRPr lang="en-US" sz="900" dirty="0"/>
          </a:p>
        </p:txBody>
      </p:sp>
      <p:sp>
        <p:nvSpPr>
          <p:cNvPr id="22" name="Text 17"/>
          <p:cNvSpPr txBox="1"/>
          <p:nvPr/>
        </p:nvSpPr>
        <p:spPr>
          <a:xfrm>
            <a:off x="7699248" y="2029968"/>
            <a:ext cx="378835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limits eat everything</a:t>
            </a:r>
            <a:endParaRPr lang="en-US" sz="1500" dirty="0"/>
          </a:p>
        </p:txBody>
      </p:sp>
      <p:sp>
        <p:nvSpPr>
          <p:cNvPr id="23" name="Shape 18"/>
          <p:cNvSpPr/>
          <p:nvPr/>
        </p:nvSpPr>
        <p:spPr>
          <a:xfrm>
            <a:off x="7726680" y="2450592"/>
            <a:ext cx="3733495" cy="274320"/>
          </a:xfrm>
          <a:prstGeom prst="roundRect">
            <a:avLst>
              <a:gd name="adj" fmla="val 50000"/>
            </a:avLst>
          </a:prstGeom>
          <a:solidFill>
            <a:srgbClr val="FCC400"/>
          </a:solidFill>
          <a:ln w="12700">
            <a:solidFill>
              <a:srgbClr val="996800"/>
            </a:solidFill>
            <a:prstDash val="solid"/>
          </a:ln>
        </p:spPr>
      </p:sp>
      <p:sp>
        <p:nvSpPr>
          <p:cNvPr id="24" name="Text 19"/>
          <p:cNvSpPr txBox="1"/>
          <p:nvPr/>
        </p:nvSpPr>
        <p:spPr>
          <a:xfrm>
            <a:off x="7726680" y="2432304"/>
            <a:ext cx="3733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 failures in 2 900 units — FPY 100%</a:t>
            </a:r>
            <a:endParaRPr lang="en-US" sz="950" dirty="0"/>
          </a:p>
        </p:txBody>
      </p:sp>
      <p:sp>
        <p:nvSpPr>
          <p:cNvPr id="25" name="Shape 20"/>
          <p:cNvSpPr/>
          <p:nvPr/>
        </p:nvSpPr>
        <p:spPr>
          <a:xfrm>
            <a:off x="7726680" y="2834640"/>
            <a:ext cx="1802740" cy="1188720"/>
          </a:xfrm>
          <a:prstGeom prst="roundRect">
            <a:avLst>
              <a:gd name="adj" fmla="val 6154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26" name="Text 21"/>
          <p:cNvSpPr txBox="1"/>
          <p:nvPr/>
        </p:nvSpPr>
        <p:spPr>
          <a:xfrm>
            <a:off x="7726680" y="2907792"/>
            <a:ext cx="18027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</a:t>
            </a:r>
            <a:endParaRPr lang="en-US" sz="1200" dirty="0"/>
          </a:p>
        </p:txBody>
      </p:sp>
      <p:sp>
        <p:nvSpPr>
          <p:cNvPr id="27" name="Text 22"/>
          <p:cNvSpPr txBox="1"/>
          <p:nvPr/>
        </p:nvSpPr>
        <p:spPr>
          <a:xfrm>
            <a:off x="7726680" y="3090672"/>
            <a:ext cx="18027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64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0.49</a:t>
            </a:r>
            <a:endParaRPr lang="en-US" sz="2100" dirty="0"/>
          </a:p>
        </p:txBody>
      </p:sp>
      <p:sp>
        <p:nvSpPr>
          <p:cNvPr id="28" name="Text 23"/>
          <p:cNvSpPr txBox="1"/>
          <p:nvPr/>
        </p:nvSpPr>
        <p:spPr>
          <a:xfrm>
            <a:off x="7726680" y="3474720"/>
            <a:ext cx="18027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 1.33</a:t>
            </a:r>
            <a:endParaRPr lang="en-US" sz="800" dirty="0"/>
          </a:p>
        </p:txBody>
      </p:sp>
      <p:sp>
        <p:nvSpPr>
          <p:cNvPr id="29" name="Text 24"/>
          <p:cNvSpPr txBox="1"/>
          <p:nvPr/>
        </p:nvSpPr>
        <p:spPr>
          <a:xfrm>
            <a:off x="7781544" y="3694176"/>
            <a:ext cx="16930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spread vs window</a:t>
            </a:r>
            <a:endParaRPr lang="en-US" sz="700" dirty="0"/>
          </a:p>
        </p:txBody>
      </p:sp>
      <p:sp>
        <p:nvSpPr>
          <p:cNvPr id="30" name="Shape 25"/>
          <p:cNvSpPr/>
          <p:nvPr/>
        </p:nvSpPr>
        <p:spPr>
          <a:xfrm>
            <a:off x="9657436" y="2834640"/>
            <a:ext cx="1802740" cy="1188720"/>
          </a:xfrm>
          <a:prstGeom prst="roundRect">
            <a:avLst>
              <a:gd name="adj" fmla="val 6154"/>
            </a:avLst>
          </a:prstGeom>
          <a:solidFill>
            <a:srgbClr val="FCC400">
              <a:alpha val="6000"/>
            </a:srgbClr>
          </a:solidFill>
          <a:ln w="9525">
            <a:solidFill>
              <a:srgbClr val="FCC400">
                <a:alpha val="70000"/>
              </a:srgbClr>
            </a:solidFill>
            <a:prstDash val="solid"/>
          </a:ln>
        </p:spPr>
      </p:sp>
      <p:sp>
        <p:nvSpPr>
          <p:cNvPr id="31" name="Text 26"/>
          <p:cNvSpPr txBox="1"/>
          <p:nvPr/>
        </p:nvSpPr>
        <p:spPr>
          <a:xfrm>
            <a:off x="9657436" y="2907792"/>
            <a:ext cx="18027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</a:t>
            </a:r>
            <a:endParaRPr lang="en-US" sz="1200" dirty="0"/>
          </a:p>
        </p:txBody>
      </p:sp>
      <p:sp>
        <p:nvSpPr>
          <p:cNvPr id="32" name="Text 27"/>
          <p:cNvSpPr txBox="1"/>
          <p:nvPr/>
        </p:nvSpPr>
        <p:spPr>
          <a:xfrm>
            <a:off x="9657436" y="3090672"/>
            <a:ext cx="18027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64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0.43</a:t>
            </a:r>
            <a:endParaRPr lang="en-US" sz="2100" dirty="0"/>
          </a:p>
        </p:txBody>
      </p:sp>
      <p:sp>
        <p:nvSpPr>
          <p:cNvPr id="33" name="Text 28"/>
          <p:cNvSpPr txBox="1"/>
          <p:nvPr/>
        </p:nvSpPr>
        <p:spPr>
          <a:xfrm>
            <a:off x="9657436" y="3474720"/>
            <a:ext cx="18027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 1.33</a:t>
            </a:r>
            <a:endParaRPr lang="en-US" sz="800" dirty="0"/>
          </a:p>
        </p:txBody>
      </p:sp>
      <p:sp>
        <p:nvSpPr>
          <p:cNvPr id="34" name="Text 29"/>
          <p:cNvSpPr txBox="1"/>
          <p:nvPr/>
        </p:nvSpPr>
        <p:spPr>
          <a:xfrm>
            <a:off x="9712300" y="3694176"/>
            <a:ext cx="16930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7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capability sees</a:t>
            </a:r>
            <a:endParaRPr lang="en-US" sz="700" dirty="0"/>
          </a:p>
        </p:txBody>
      </p:sp>
      <p:sp>
        <p:nvSpPr>
          <p:cNvPr id="35" name="Shape 30"/>
          <p:cNvSpPr/>
          <p:nvPr/>
        </p:nvSpPr>
        <p:spPr>
          <a:xfrm>
            <a:off x="7744968" y="4398264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6" name="Text 31"/>
          <p:cNvSpPr txBox="1"/>
          <p:nvPr/>
        </p:nvSpPr>
        <p:spPr>
          <a:xfrm>
            <a:off x="7982712" y="4187952"/>
            <a:ext cx="34591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 = LSL, max = USL: the window is completely full</a:t>
            </a:r>
            <a:endParaRPr lang="en-US" sz="950" dirty="0"/>
          </a:p>
        </p:txBody>
      </p:sp>
      <p:sp>
        <p:nvSpPr>
          <p:cNvPr id="37" name="Shape 32"/>
          <p:cNvSpPr/>
          <p:nvPr/>
        </p:nvSpPr>
        <p:spPr>
          <a:xfrm>
            <a:off x="7726680" y="4690872"/>
            <a:ext cx="373349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38" name="Shape 33"/>
          <p:cNvSpPr/>
          <p:nvPr/>
        </p:nvSpPr>
        <p:spPr>
          <a:xfrm>
            <a:off x="7744968" y="4901184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39" name="Text 34"/>
          <p:cNvSpPr txBox="1"/>
          <p:nvPr/>
        </p:nvSpPr>
        <p:spPr>
          <a:xfrm>
            <a:off x="7982712" y="4690872"/>
            <a:ext cx="34591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 fails — until the next component lot shifts the mean</a:t>
            </a:r>
            <a:endParaRPr lang="en-US" sz="950" dirty="0"/>
          </a:p>
        </p:txBody>
      </p:sp>
      <p:sp>
        <p:nvSpPr>
          <p:cNvPr id="40" name="Shape 35"/>
          <p:cNvSpPr/>
          <p:nvPr/>
        </p:nvSpPr>
        <p:spPr>
          <a:xfrm>
            <a:off x="7726680" y="5193792"/>
            <a:ext cx="3733495" cy="0"/>
          </a:xfrm>
          <a:prstGeom prst="line">
            <a:avLst/>
          </a:prstGeom>
          <a:noFill/>
          <a:ln w="6350">
            <a:solidFill>
              <a:srgbClr val="996800">
                <a:alpha val="45000"/>
              </a:srgbClr>
            </a:solidFill>
            <a:prstDash val="solid"/>
          </a:ln>
        </p:spPr>
      </p:sp>
      <p:sp>
        <p:nvSpPr>
          <p:cNvPr id="41" name="Shape 36"/>
          <p:cNvSpPr/>
          <p:nvPr/>
        </p:nvSpPr>
        <p:spPr>
          <a:xfrm>
            <a:off x="7744968" y="5404104"/>
            <a:ext cx="82296" cy="82296"/>
          </a:xfrm>
          <a:prstGeom prst="ellipse">
            <a:avLst/>
          </a:prstGeom>
          <a:solidFill>
            <a:srgbClr val="FCC400"/>
          </a:solidFill>
          <a:ln/>
        </p:spPr>
      </p:sp>
      <p:sp>
        <p:nvSpPr>
          <p:cNvPr id="42" name="Text 37"/>
          <p:cNvSpPr txBox="1"/>
          <p:nvPr/>
        </p:nvSpPr>
        <p:spPr>
          <a:xfrm>
            <a:off x="7982712" y="5193792"/>
            <a:ext cx="34591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the spread now, or meet this step in a crisis later</a:t>
            </a:r>
            <a:endParaRPr lang="en-US" sz="950" dirty="0"/>
          </a:p>
        </p:txBody>
      </p:sp>
      <p:pic>
        <p:nvPicPr>
          <p:cNvPr id="43" name="Image 3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44" name="Text 38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45" name="Text 39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whole"/>
      <p:bldP spid="10" grpId="0" build="whole"/>
      <p:bldP spid="12" grpId="0" build="whole"/>
      <p:bldP spid="14" grpId="0" build="whole"/>
      <p:bldP spid="16" grpId="0" build="whole"/>
      <p:bldP spid="17" grpId="0" build="whole"/>
      <p:bldP spid="18" grpId="0" build="whole"/>
      <p:bldP spid="19" grpId="0" build="whole"/>
      <p:bldP spid="21" grpId="0" build="whole"/>
      <p:bldP spid="22" grpId="0" build="whole"/>
      <p:bldP spid="24" grpId="0" build="whole"/>
      <p:bldP spid="26" grpId="0" build="whole"/>
      <p:bldP spid="27" grpId="0" build="whole"/>
      <p:bldP spid="28" grpId="0" build="whole"/>
      <p:bldP spid="29" grpId="0" build="whole"/>
      <p:bldP spid="31" grpId="0" build="whole"/>
      <p:bldP spid="32" grpId="0" build="whole"/>
      <p:bldP spid="33" grpId="0" build="whole"/>
      <p:bldP spid="34" grpId="0" build="whole"/>
      <p:bldP spid="36" grpId="0" build="whole"/>
      <p:bldP spid="39" grpId="0" build="whole"/>
      <p:bldP spid="42" grpId="0" build="whol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sa-deck/assets/logos/wats-logo-bla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27" y="310896"/>
            <a:ext cx="841248" cy="3759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 3 OF 5 · OUTLIERS</a:t>
            </a:r>
            <a:pPr algn="l" indent="0" marL="0">
              <a:buNone/>
            </a:pPr>
            <a:r>
              <a:rPr lang="en-US" sz="900" b="1" spc="260" kern="0" dirty="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 dirty="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Same ugly Cpk — </a:t>
            </a:r>
            <a:pPr algn="l" indent="0" marL="0">
              <a:buNone/>
            </a:pPr>
            <a:r>
              <a:rPr lang="en-US" sz="27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opposite diagnosis</a:t>
            </a:r>
            <a:endParaRPr lang="en-US" sz="2700" dirty="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ICT steps, both catastrophic on paper. The WOF gap is the tiebreaker.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02920" y="1627632"/>
            <a:ext cx="5455768" cy="3246120"/>
          </a:xfrm>
          <a:prstGeom prst="roundRect">
            <a:avLst>
              <a:gd name="adj" fmla="val 2817"/>
            </a:avLst>
          </a:prstGeom>
          <a:solidFill>
            <a:srgbClr val="FCC400">
              <a:alpha val="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704088" y="1755648"/>
            <a:ext cx="5053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T101_1_2 · TRANSFORMER WINDING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704088" y="2011680"/>
            <a:ext cx="505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 −0.03</a:t>
            </a:r>
            <a:pPr indent="0" marL="0">
              <a:buNone/>
            </a:pPr>
            <a:r>
              <a:rPr lang="en-US" sz="1200" b="1" dirty="0">
                <a:solidFill>
                  <a:srgbClr val="5450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 …but WOF 5.56 · fails 1.4%</a:t>
            </a:r>
            <a:endParaRPr lang="en-US" sz="1500" dirty="0"/>
          </a:p>
        </p:txBody>
      </p:sp>
      <p:pic>
        <p:nvPicPr>
          <p:cNvPr id="9" name="Image 1" descr="/home/claude/tsa-deck/assets/.cache/tsa9bfb125d8d6bc46f6abbaacdd0058f8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496312"/>
            <a:ext cx="4907128" cy="123444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618298" y="2496312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650" dirty="0"/>
          </a:p>
        </p:txBody>
      </p:sp>
      <p:sp>
        <p:nvSpPr>
          <p:cNvPr id="11" name="Text 7"/>
          <p:cNvSpPr txBox="1"/>
          <p:nvPr/>
        </p:nvSpPr>
        <p:spPr>
          <a:xfrm>
            <a:off x="3047048" y="2496312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650" dirty="0"/>
          </a:p>
        </p:txBody>
      </p:sp>
      <p:sp>
        <p:nvSpPr>
          <p:cNvPr id="12" name="Text 8"/>
          <p:cNvSpPr txBox="1"/>
          <p:nvPr/>
        </p:nvSpPr>
        <p:spPr>
          <a:xfrm>
            <a:off x="2985447" y="2891333"/>
            <a:ext cx="269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i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sentinel readings → “99 999”</a:t>
            </a:r>
            <a:endParaRPr lang="en-US" sz="750" dirty="0"/>
          </a:p>
        </p:txBody>
      </p:sp>
      <p:sp>
        <p:nvSpPr>
          <p:cNvPr id="13" name="Text 9"/>
          <p:cNvSpPr txBox="1"/>
          <p:nvPr/>
        </p:nvSpPr>
        <p:spPr>
          <a:xfrm>
            <a:off x="722376" y="3840480"/>
            <a:ext cx="501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TEST misfires — the product is perfect.</a:t>
            </a:r>
            <a:endParaRPr lang="en-US" sz="1050" dirty="0"/>
          </a:p>
        </p:txBody>
      </p:sp>
      <p:sp>
        <p:nvSpPr>
          <p:cNvPr id="14" name="Text 10"/>
          <p:cNvSpPr txBox="1"/>
          <p:nvPr/>
        </p:nvSpPr>
        <p:spPr>
          <a:xfrm>
            <a:off x="722376" y="4114800"/>
            <a:ext cx="50168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readings logged as 99 999 wreck avg and σ. Remove them and Cpk is 5.6 — fix contact &amp; sentinel logging, don't chase boards.</a:t>
            </a:r>
            <a:endParaRPr lang="en-US" sz="850" dirty="0"/>
          </a:p>
        </p:txBody>
      </p:sp>
      <p:sp>
        <p:nvSpPr>
          <p:cNvPr id="15" name="Shape 11"/>
          <p:cNvSpPr/>
          <p:nvPr/>
        </p:nvSpPr>
        <p:spPr>
          <a:xfrm>
            <a:off x="6233008" y="1627632"/>
            <a:ext cx="5455768" cy="3246120"/>
          </a:xfrm>
          <a:prstGeom prst="roundRect">
            <a:avLst>
              <a:gd name="adj" fmla="val 2817"/>
            </a:avLst>
          </a:prstGeom>
          <a:solidFill>
            <a:srgbClr val="FCC400">
              <a:alpha val="9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7A5F0B">
                <a:alpha val="22000"/>
              </a:srgbClr>
            </a:outerShdw>
          </a:effectLst>
        </p:spPr>
      </p:sp>
      <p:sp>
        <p:nvSpPr>
          <p:cNvPr id="16" name="Text 12"/>
          <p:cNvSpPr txBox="1"/>
          <p:nvPr/>
        </p:nvSpPr>
        <p:spPr>
          <a:xfrm>
            <a:off x="6434176" y="1755648"/>
            <a:ext cx="50534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NTC101 · THERMISTOR</a:t>
            </a:r>
            <a:endParaRPr lang="en-US" sz="900" dirty="0"/>
          </a:p>
        </p:txBody>
      </p:sp>
      <p:sp>
        <p:nvSpPr>
          <p:cNvPr id="17" name="Text 13"/>
          <p:cNvSpPr txBox="1"/>
          <p:nvPr/>
        </p:nvSpPr>
        <p:spPr>
          <a:xfrm>
            <a:off x="6434176" y="2011680"/>
            <a:ext cx="50534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Cpk −0.01</a:t>
            </a:r>
            <a:pPr indent="0" marL="0">
              <a:buNone/>
            </a:pPr>
            <a:r>
              <a:rPr lang="en-US" sz="1200" b="1" dirty="0">
                <a:solidFill>
                  <a:srgbClr val="5450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 …and WOF 0.66 · fails 3.8%</a:t>
            </a:r>
            <a:endParaRPr lang="en-US" sz="1500" dirty="0"/>
          </a:p>
        </p:txBody>
      </p:sp>
      <p:pic>
        <p:nvPicPr>
          <p:cNvPr id="18" name="Image 2" descr="/home/claude/tsa-deck/assets/.cache/tsa3cbba044a8f12707f9b4134cb00e7aa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328" y="2496312"/>
            <a:ext cx="4907128" cy="1234440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7348385" y="2496312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LSL</a:t>
            </a:r>
            <a:endParaRPr lang="en-US" sz="650" dirty="0"/>
          </a:p>
        </p:txBody>
      </p:sp>
      <p:sp>
        <p:nvSpPr>
          <p:cNvPr id="20" name="Text 15"/>
          <p:cNvSpPr txBox="1"/>
          <p:nvPr/>
        </p:nvSpPr>
        <p:spPr>
          <a:xfrm>
            <a:off x="8777135" y="2496312"/>
            <a:ext cx="3657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64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USL</a:t>
            </a:r>
            <a:endParaRPr lang="en-US" sz="650" dirty="0"/>
          </a:p>
        </p:txBody>
      </p:sp>
      <p:sp>
        <p:nvSpPr>
          <p:cNvPr id="21" name="Text 16"/>
          <p:cNvSpPr txBox="1"/>
          <p:nvPr/>
        </p:nvSpPr>
        <p:spPr>
          <a:xfrm>
            <a:off x="8715535" y="2891333"/>
            <a:ext cx="269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i="1" dirty="0">
                <a:solidFill>
                  <a:srgbClr val="9900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few glitches — but the curve is the problem</a:t>
            </a:r>
            <a:endParaRPr lang="en-US" sz="750" dirty="0"/>
          </a:p>
        </p:txBody>
      </p:sp>
      <p:sp>
        <p:nvSpPr>
          <p:cNvPr id="22" name="Text 17"/>
          <p:cNvSpPr txBox="1"/>
          <p:nvPr/>
        </p:nvSpPr>
        <p:spPr>
          <a:xfrm>
            <a:off x="6452464" y="3840480"/>
            <a:ext cx="501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PROCESS is wide — 111 boards really failed.</a:t>
            </a:r>
            <a:endParaRPr lang="en-US" sz="1050" dirty="0"/>
          </a:p>
        </p:txBody>
      </p:sp>
      <p:sp>
        <p:nvSpPr>
          <p:cNvPr id="23" name="Text 18"/>
          <p:cNvSpPr txBox="1"/>
          <p:nvPr/>
        </p:nvSpPr>
        <p:spPr>
          <a:xfrm>
            <a:off x="6452464" y="4114800"/>
            <a:ext cx="50168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with outliers removed it cannot hold 40–120 Ω. Top decisive failure of the whole ICT — a genuine capability problem.</a:t>
            </a:r>
            <a:endParaRPr lang="en-US" sz="850" dirty="0"/>
          </a:p>
        </p:txBody>
      </p:sp>
      <p:sp>
        <p:nvSpPr>
          <p:cNvPr id="24" name="Shape 19"/>
          <p:cNvSpPr/>
          <p:nvPr/>
        </p:nvSpPr>
        <p:spPr>
          <a:xfrm>
            <a:off x="960120" y="5074920"/>
            <a:ext cx="10728655" cy="658368"/>
          </a:xfrm>
          <a:prstGeom prst="roundRect">
            <a:avLst>
              <a:gd name="adj" fmla="val 8333"/>
            </a:avLst>
          </a:prstGeom>
          <a:solidFill>
            <a:srgbClr val="FCC400">
              <a:alpha val="8000"/>
            </a:srgbClr>
          </a:solidFill>
          <a:ln w="15875">
            <a:solidFill>
              <a:srgbClr val="FCC400"/>
            </a:solidFill>
            <a:prstDash val="solid"/>
          </a:ln>
        </p:spPr>
      </p:sp>
      <p:pic>
        <p:nvPicPr>
          <p:cNvPr id="25" name="Image 3" descr="/home/claude/tsa-deck/assets/.cache/1b0b0d56638c49cf5fa108e9ddae151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56" y="4960803"/>
            <a:ext cx="782501" cy="886602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1404293" y="5074920"/>
            <a:ext cx="978156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WOF gap decides: </a:t>
            </a:r>
            <a:pPr algn="l" indent="0" marL="0">
              <a:buNone/>
            </a:pPr>
            <a:r>
              <a:rPr lang="en-US" sz="1500" b="1" dirty="0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WOF fixes it → fix the test.  WOF doesn’t → fix the process.</a:t>
            </a:r>
            <a:endParaRPr lang="en-US" sz="1500" dirty="0"/>
          </a:p>
        </p:txBody>
      </p:sp>
      <p:sp>
        <p:nvSpPr>
          <p:cNvPr id="27" name="Text 21"/>
          <p:cNvSpPr txBox="1"/>
          <p:nvPr/>
        </p:nvSpPr>
        <p:spPr>
          <a:xfrm>
            <a:off x="502920" y="5897880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i="1" dirty="0">
                <a:solidFill>
                  <a:srgbClr val="D0CF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WATS data — PN 4494394418 · ICT test · Aug 2026</a:t>
            </a:r>
            <a:endParaRPr lang="en-US" sz="700" dirty="0"/>
          </a:p>
        </p:txBody>
      </p:sp>
      <p:pic>
        <p:nvPicPr>
          <p:cNvPr id="28" name="Image 4" descr="/home/claude/tsa-deck/assets/.cache/d3b450a5532f38c7be59c9b8abea97e4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502920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Ola Lund Reppe — WATS</a:t>
            </a:r>
            <a:endParaRPr lang="en-US" sz="800" dirty="0"/>
          </a:p>
        </p:txBody>
      </p:sp>
      <p:sp>
        <p:nvSpPr>
          <p:cNvPr id="30" name="Text 23"/>
          <p:cNvSpPr txBox="1"/>
          <p:nvPr/>
        </p:nvSpPr>
        <p:spPr>
          <a:xfrm>
            <a:off x="6202375" y="64830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WATS UP 2026 · Test Step Analysis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whole"/>
      <p:bldP spid="8" grpId="0" build="whole"/>
      <p:bldP spid="10" grpId="0" build="whole"/>
      <p:bldP spid="11" grpId="0" build="whole"/>
      <p:bldP spid="12" grpId="0" build="whole"/>
      <p:bldP spid="13" grpId="0" build="whole"/>
      <p:bldP spid="14" grpId="0" build="whole"/>
      <p:bldP spid="16" grpId="0" build="whole"/>
      <p:bldP spid="17" grpId="0" build="whole"/>
      <p:bldP spid="19" grpId="0" build="whole"/>
      <p:bldP spid="20" grpId="0" build="whole"/>
      <p:bldP spid="21" grpId="0" build="whole"/>
      <p:bldP spid="22" grpId="0" build="whole"/>
      <p:bldP spid="23" grpId="0" build="whole"/>
      <p:bldP spid="26" grpId="0" build="whole"/>
      <p:bldP spid="27" grpId="0" build="whol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Props1.xml><?xml version="1.0" encoding="utf-8"?>
<ds:datastoreItem xmlns:ds="http://schemas.openxmlformats.org/officeDocument/2006/customXml" ds:itemID="{F4879C40-C77C-4FF2-929C-E0B6ADE732CE}"/>
</file>

<file path=customXml/itemProps2.xml><?xml version="1.0" encoding="utf-8"?>
<ds:datastoreItem xmlns:ds="http://schemas.openxmlformats.org/officeDocument/2006/customXml" ds:itemID="{CD9AF33C-11E0-4DBC-9839-F92D3CF9CF79}"/>
</file>

<file path=customXml/itemProps3.xml><?xml version="1.0" encoding="utf-8"?>
<ds:datastoreItem xmlns:ds="http://schemas.openxmlformats.org/officeDocument/2006/customXml" ds:itemID="{70E2734D-70F1-4D6E-8636-54D205A735B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Deep Dive into Test Step Analysis — WATS UP 2026</dc:title>
  <dc:subject>PptxGenJS Presentation</dc:subject>
  <dc:creator>Ola Lund Reppe</dc:creator>
  <cp:lastModifiedBy>Ola Lund Reppe</cp:lastModifiedBy>
  <cp:revision>1</cp:revision>
  <dcterms:created xsi:type="dcterms:W3CDTF">2026-09-03T10:48:16Z</dcterms:created>
  <dcterms:modified xsi:type="dcterms:W3CDTF">2026-09-03T10:48:16Z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</Properties>
</file>