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8"/>
  </p:notesMasterIdLst>
  <p:sldIdLst>
    <p:sldId id="300" r:id="rId5"/>
    <p:sldId id="301" r:id="rId6"/>
    <p:sldId id="302" r:id="rId7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D6E137-BD87-4EBB-BE5D-6E4AE0253A16}" v="14" dt="2026-09-01T08:15:33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9111" autoAdjust="0"/>
  </p:normalViewPr>
  <p:slideViewPr>
    <p:cSldViewPr snapToGrid="0">
      <p:cViewPr varScale="1">
        <p:scale>
          <a:sx n="96" d="100"/>
          <a:sy n="96" d="100"/>
        </p:scale>
        <p:origin x="14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31.08.2026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31.08.2026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31.08.2026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31.08.2026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31.08.2026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31.08.2026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784" y="501921"/>
            <a:ext cx="10736432" cy="943057"/>
          </a:xfrm>
        </p:spPr>
        <p:txBody>
          <a:bodyPr>
            <a:normAutofit/>
          </a:bodyPr>
          <a:lstStyle/>
          <a:p>
            <a:r>
              <a:rPr lang="en-US" dirty="0"/>
              <a:t>What we have built</a:t>
            </a:r>
            <a:br>
              <a:rPr lang="en-US" dirty="0"/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One toolset · one system prompt · two paths</a:t>
            </a:r>
          </a:p>
        </p:txBody>
      </p:sp>
      <p:sp>
        <p:nvSpPr>
          <p:cNvPr id="10" name="AlveaBox"/>
          <p:cNvSpPr/>
          <p:nvPr/>
        </p:nvSpPr>
        <p:spPr>
          <a:xfrm>
            <a:off x="731520" y="1828800"/>
            <a:ext cx="5221224" cy="1399032"/>
          </a:xfrm>
          <a:prstGeom prst="roundRect">
            <a:avLst>
              <a:gd name="adj" fmla="val 5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lIns="216000" tIns="115000" rIns="216000" bIns="90000" anchor="t">
            <a:normAutofit/>
          </a:bodyPr>
          <a:lstStyle/>
          <a:p>
            <a:r>
              <a:rPr lang="en-US" sz="1900" b="1" dirty="0">
                <a:solidFill>
                  <a:schemeClr val="bg1"/>
                </a:solidFill>
                <a:latin typeface="+mn-lt"/>
              </a:rPr>
              <a:t>Alvea Assistant</a:t>
            </a: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Our own agent, inside WATS. We pick the model, give it its abilities, tune the loop, and we have tested the whole thing.</a:t>
            </a:r>
          </a:p>
        </p:txBody>
      </p:sp>
      <p:sp>
        <p:nvSpPr>
          <p:cNvPr id="11" name="McpBox"/>
          <p:cNvSpPr/>
          <p:nvPr/>
        </p:nvSpPr>
        <p:spPr>
          <a:xfrm>
            <a:off x="6245352" y="1828800"/>
            <a:ext cx="5221224" cy="1399032"/>
          </a:xfrm>
          <a:prstGeom prst="roundRect">
            <a:avLst>
              <a:gd name="adj" fmla="val 5000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lIns="216000" tIns="115000" rIns="216000" bIns="90000" anchor="t">
            <a:norm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+mn-lt"/>
              </a:rPr>
              <a:t>MCP server</a:t>
            </a: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Your agent of choice: Claude, Copilot, ChatGPT, or one you built yourself.</a:t>
            </a:r>
          </a:p>
        </p:txBody>
      </p:sp>
      <p:sp>
        <p:nvSpPr>
          <p:cNvPr id="12" name="ArrowD"/>
          <p:cNvSpPr/>
          <p:nvPr/>
        </p:nvSpPr>
        <p:spPr>
          <a:xfrm>
            <a:off x="3218688" y="3273552"/>
            <a:ext cx="246888" cy="21031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ArrowD"/>
          <p:cNvSpPr/>
          <p:nvPr/>
        </p:nvSpPr>
        <p:spPr>
          <a:xfrm>
            <a:off x="8732520" y="3273552"/>
            <a:ext cx="246888" cy="21031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ToolsetBox"/>
          <p:cNvSpPr/>
          <p:nvPr/>
        </p:nvSpPr>
        <p:spPr>
          <a:xfrm>
            <a:off x="731520" y="3538728"/>
            <a:ext cx="5266944" cy="1152144"/>
          </a:xfrm>
          <a:prstGeom prst="roundRect">
            <a:avLst>
              <a:gd name="adj" fmla="val 5000"/>
            </a:avLst>
          </a:prstGeom>
          <a:solidFill>
            <a:schemeClr val="accent1"/>
          </a:solidFill>
          <a:ln>
            <a:noFill/>
          </a:ln>
        </p:spPr>
        <p:txBody>
          <a:bodyPr lIns="216000" tIns="115000" rIns="216000" bIns="90000" anchor="t">
            <a:norm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+mn-lt"/>
              </a:rPr>
              <a:t>Toolset</a:t>
            </a: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Over 60 tools. The functions the agent can execute.</a:t>
            </a:r>
          </a:p>
        </p:txBody>
      </p:sp>
      <p:sp>
        <p:nvSpPr>
          <p:cNvPr id="15" name="PromptBox"/>
          <p:cNvSpPr/>
          <p:nvPr/>
        </p:nvSpPr>
        <p:spPr>
          <a:xfrm>
            <a:off x="6199632" y="3538728"/>
            <a:ext cx="5266944" cy="1152144"/>
          </a:xfrm>
          <a:prstGeom prst="roundRect">
            <a:avLst>
              <a:gd name="adj" fmla="val 5000"/>
            </a:avLst>
          </a:prstGeom>
          <a:solidFill>
            <a:schemeClr val="accent1"/>
          </a:solidFill>
          <a:ln>
            <a:noFill/>
          </a:ln>
        </p:spPr>
        <p:txBody>
          <a:bodyPr lIns="216000" tIns="115000" rIns="216000" bIns="90000" anchor="t">
            <a:norm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+mn-lt"/>
              </a:rPr>
              <a:t>System prompt</a:t>
            </a:r>
          </a:p>
          <a:p>
            <a:pPr>
              <a:spcBef>
                <a:spcPts val="400"/>
              </a:spcBef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Gives the agent context: your instance, your permissions, how WATS thinks, and more.</a:t>
            </a:r>
          </a:p>
        </p:txBody>
      </p:sp>
      <p:sp>
        <p:nvSpPr>
          <p:cNvPr id="16" name="SameCode"/>
          <p:cNvSpPr txBox="1"/>
          <p:nvPr/>
        </p:nvSpPr>
        <p:spPr>
          <a:xfrm>
            <a:off x="731520" y="4764024"/>
            <a:ext cx="10735056" cy="301752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ctr"/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Both paths use the same toolset and the same system prompt. It is the same code.</a:t>
            </a:r>
          </a:p>
        </p:txBody>
      </p:sp>
      <p:sp>
        <p:nvSpPr>
          <p:cNvPr id="17" name="ArrowD"/>
          <p:cNvSpPr/>
          <p:nvPr/>
        </p:nvSpPr>
        <p:spPr>
          <a:xfrm>
            <a:off x="5971032" y="5102352"/>
            <a:ext cx="246888" cy="21031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ApiBar"/>
          <p:cNvSpPr/>
          <p:nvPr/>
        </p:nvSpPr>
        <p:spPr>
          <a:xfrm>
            <a:off x="731520" y="5349240"/>
            <a:ext cx="10735056" cy="649224"/>
          </a:xfrm>
          <a:prstGeom prst="roundRect">
            <a:avLst>
              <a:gd name="adj" fmla="val 8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+mn-lt"/>
              </a:rPr>
              <a:t>WATS REST API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784" y="501921"/>
            <a:ext cx="10736432" cy="943057"/>
          </a:xfrm>
        </p:spPr>
        <p:txBody>
          <a:bodyPr>
            <a:normAutofit/>
          </a:bodyPr>
          <a:lstStyle/>
          <a:p>
            <a:r>
              <a:rPr lang="en-US" dirty="0"/>
              <a:t>What it can do today</a:t>
            </a:r>
            <a:br>
              <a:rPr lang="en-US" dirty="0"/>
            </a:b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Alvea Assistant, right now</a:t>
            </a:r>
          </a:p>
        </p:txBody>
      </p:sp>
      <p:sp>
        <p:nvSpPr>
          <p:cNvPr id="3" name="GoalLine"/>
          <p:cNvSpPr txBox="1"/>
          <p:nvPr/>
        </p:nvSpPr>
        <p:spPr>
          <a:xfrm>
            <a:off x="727784" y="1560000"/>
            <a:ext cx="10736432" cy="42000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The goal: anything a human can do in WATS, an AI should be able to do.</a:t>
            </a:r>
          </a:p>
        </p:txBody>
      </p:sp>
      <p:sp>
        <p:nvSpPr>
          <p:cNvPr id="4" name="Band"/>
          <p:cNvSpPr/>
          <p:nvPr/>
        </p:nvSpPr>
        <p:spPr>
          <a:xfrm>
            <a:off x="0" y="2150000"/>
            <a:ext cx="12192000" cy="470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Card1"/>
          <p:cNvSpPr/>
          <p:nvPr/>
        </p:nvSpPr>
        <p:spPr>
          <a:xfrm>
            <a:off x="727784" y="2500000"/>
            <a:ext cx="2500000" cy="2750000"/>
          </a:xfrm>
          <a:prstGeom prst="roundRect">
            <a:avLst>
              <a:gd name="adj" fmla="val 4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Hex11"/>
          <p:cNvSpPr/>
          <p:nvPr/>
        </p:nvSpPr>
        <p:spPr>
          <a:xfrm rot="5400000">
            <a:off x="1007784" y="2800000"/>
            <a:ext cx="460000" cy="4000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Head1"/>
          <p:cNvSpPr txBox="1"/>
          <p:nvPr/>
        </p:nvSpPr>
        <p:spPr>
          <a:xfrm>
            <a:off x="914400" y="3310128"/>
            <a:ext cx="2130552" cy="74980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Every route in WATS</a:t>
            </a:r>
          </a:p>
        </p:txBody>
      </p:sp>
      <p:sp>
        <p:nvSpPr>
          <p:cNvPr id="13" name="Body1"/>
          <p:cNvSpPr txBox="1"/>
          <p:nvPr/>
        </p:nvSpPr>
        <p:spPr>
          <a:xfrm>
            <a:off x="914400" y="4087368"/>
            <a:ext cx="2130552" cy="109728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It hands you the page with the filters already set.</a:t>
            </a:r>
          </a:p>
        </p:txBody>
      </p:sp>
      <p:sp>
        <p:nvSpPr>
          <p:cNvPr id="14" name="Card2"/>
          <p:cNvSpPr/>
          <p:nvPr/>
        </p:nvSpPr>
        <p:spPr>
          <a:xfrm>
            <a:off x="3473261" y="2500000"/>
            <a:ext cx="2500000" cy="2750000"/>
          </a:xfrm>
          <a:prstGeom prst="roundRect">
            <a:avLst>
              <a:gd name="adj" fmla="val 4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Hex15"/>
          <p:cNvSpPr/>
          <p:nvPr/>
        </p:nvSpPr>
        <p:spPr>
          <a:xfrm rot="5400000">
            <a:off x="3753261" y="2800000"/>
            <a:ext cx="460000" cy="4000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" name="Head2"/>
          <p:cNvSpPr txBox="1"/>
          <p:nvPr/>
        </p:nvSpPr>
        <p:spPr>
          <a:xfrm>
            <a:off x="3657600" y="3310128"/>
            <a:ext cx="2130552" cy="74980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All documentation</a:t>
            </a:r>
          </a:p>
        </p:txBody>
      </p:sp>
      <p:sp>
        <p:nvSpPr>
          <p:cNvPr id="17" name="Body2"/>
          <p:cNvSpPr txBox="1"/>
          <p:nvPr/>
        </p:nvSpPr>
        <p:spPr>
          <a:xfrm>
            <a:off x="3657600" y="4087368"/>
            <a:ext cx="2130552" cy="109728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Picked up every day. Always up to date.</a:t>
            </a:r>
          </a:p>
        </p:txBody>
      </p:sp>
      <p:sp>
        <p:nvSpPr>
          <p:cNvPr id="18" name="Card3"/>
          <p:cNvSpPr/>
          <p:nvPr/>
        </p:nvSpPr>
        <p:spPr>
          <a:xfrm>
            <a:off x="6218738" y="2500000"/>
            <a:ext cx="2500000" cy="2750000"/>
          </a:xfrm>
          <a:prstGeom prst="roundRect">
            <a:avLst>
              <a:gd name="adj" fmla="val 4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Hex19"/>
          <p:cNvSpPr/>
          <p:nvPr/>
        </p:nvSpPr>
        <p:spPr>
          <a:xfrm rot="5400000">
            <a:off x="6498738" y="2800000"/>
            <a:ext cx="460000" cy="4000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Head3"/>
          <p:cNvSpPr txBox="1"/>
          <p:nvPr/>
        </p:nvSpPr>
        <p:spPr>
          <a:xfrm>
            <a:off x="6400800" y="3310128"/>
            <a:ext cx="2130552" cy="74980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Over 60 read tools</a:t>
            </a:r>
          </a:p>
        </p:txBody>
      </p:sp>
      <p:sp>
        <p:nvSpPr>
          <p:cNvPr id="21" name="Body3"/>
          <p:cNvSpPr txBox="1"/>
          <p:nvPr/>
        </p:nvSpPr>
        <p:spPr>
          <a:xfrm>
            <a:off x="6400800" y="4087368"/>
            <a:ext cx="2130552" cy="109728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From overall production health down to a single test report.</a:t>
            </a:r>
          </a:p>
        </p:txBody>
      </p:sp>
      <p:sp>
        <p:nvSpPr>
          <p:cNvPr id="22" name="Card4"/>
          <p:cNvSpPr/>
          <p:nvPr/>
        </p:nvSpPr>
        <p:spPr>
          <a:xfrm>
            <a:off x="8964215" y="2500000"/>
            <a:ext cx="2500000" cy="2750000"/>
          </a:xfrm>
          <a:prstGeom prst="roundRect">
            <a:avLst>
              <a:gd name="adj" fmla="val 4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Hex23"/>
          <p:cNvSpPr/>
          <p:nvPr/>
        </p:nvSpPr>
        <p:spPr>
          <a:xfrm rot="5400000">
            <a:off x="9244215" y="2800000"/>
            <a:ext cx="460000" cy="4000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4" name="Head4"/>
          <p:cNvSpPr txBox="1"/>
          <p:nvPr/>
        </p:nvSpPr>
        <p:spPr>
          <a:xfrm>
            <a:off x="9144000" y="3310128"/>
            <a:ext cx="2130552" cy="74980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…and growing</a:t>
            </a:r>
          </a:p>
        </p:txBody>
      </p:sp>
      <p:sp>
        <p:nvSpPr>
          <p:cNvPr id="25" name="Body4"/>
          <p:cNvSpPr txBox="1"/>
          <p:nvPr/>
        </p:nvSpPr>
        <p:spPr>
          <a:xfrm>
            <a:off x="9144000" y="4087368"/>
            <a:ext cx="2130552" cy="109728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The toolset grows with WATS.</a:t>
            </a:r>
          </a:p>
        </p:txBody>
      </p:sp>
      <p:sp>
        <p:nvSpPr>
          <p:cNvPr id="26" name="Tagline"/>
          <p:cNvSpPr txBox="1"/>
          <p:nvPr/>
        </p:nvSpPr>
        <p:spPr>
          <a:xfrm>
            <a:off x="727784" y="5560000"/>
            <a:ext cx="10736432" cy="42000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ctr"/>
            <a:r>
              <a:rPr lang="en-US" sz="17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Every answer is grounded in WATS. Conclusions link to the reports behind them.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9341905" cy="943057"/>
          </a:xfrm>
        </p:spPr>
        <p:txBody>
          <a:bodyPr>
            <a:normAutofit/>
          </a:bodyPr>
          <a:lstStyle/>
          <a:p>
            <a:r>
              <a:rPr lang="en-US" dirty="0"/>
              <a:t>Where this is going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16346" y="1493373"/>
            <a:ext cx="4038651" cy="3521553"/>
          </a:xfrm>
        </p:spPr>
        <p:txBody>
          <a:bodyPr>
            <a:normAutofit/>
          </a:bodyPr>
          <a:lstStyle/>
          <a:p>
            <a:r>
              <a:rPr lang="en-US" dirty="0"/>
              <a:t>AI is the top layer. WATS is the stack.</a:t>
            </a:r>
          </a:p>
        </p:txBody>
      </p:sp>
      <p:sp>
        <p:nvSpPr>
          <p:cNvPr id="40" name="LoopCard40"/>
          <p:cNvSpPr/>
          <p:nvPr/>
        </p:nvSpPr>
        <p:spPr>
          <a:xfrm>
            <a:off x="690115" y="1713652"/>
            <a:ext cx="4498848" cy="100584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1" name="LoopHead41"/>
          <p:cNvSpPr txBox="1"/>
          <p:nvPr/>
        </p:nvSpPr>
        <p:spPr>
          <a:xfrm>
            <a:off x="937003" y="1795948"/>
            <a:ext cx="3995928" cy="310896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More tools</a:t>
            </a:r>
          </a:p>
        </p:txBody>
      </p:sp>
      <p:sp>
        <p:nvSpPr>
          <p:cNvPr id="42" name="LoopBody42"/>
          <p:cNvSpPr txBox="1"/>
          <p:nvPr/>
        </p:nvSpPr>
        <p:spPr>
          <a:xfrm>
            <a:off x="937003" y="2115988"/>
            <a:ext cx="3995928" cy="56692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Write tools, so the AI can act, not just read.</a:t>
            </a:r>
          </a:p>
        </p:txBody>
      </p:sp>
      <p:sp>
        <p:nvSpPr>
          <p:cNvPr id="43" name="LoopCard43"/>
          <p:cNvSpPr/>
          <p:nvPr/>
        </p:nvSpPr>
        <p:spPr>
          <a:xfrm>
            <a:off x="690115" y="2938948"/>
            <a:ext cx="4498848" cy="100584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4" name="LoopHead44"/>
          <p:cNvSpPr txBox="1"/>
          <p:nvPr/>
        </p:nvSpPr>
        <p:spPr>
          <a:xfrm>
            <a:off x="937003" y="3021244"/>
            <a:ext cx="3995928" cy="310896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Smarter agent</a:t>
            </a:r>
          </a:p>
        </p:txBody>
      </p:sp>
      <p:sp>
        <p:nvSpPr>
          <p:cNvPr id="45" name="LoopBody45"/>
          <p:cNvSpPr txBox="1"/>
          <p:nvPr/>
        </p:nvSpPr>
        <p:spPr>
          <a:xfrm>
            <a:off x="937003" y="3341284"/>
            <a:ext cx="3995928" cy="56692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Custom prompts, memory, planning, MCPs, background jobs.</a:t>
            </a:r>
          </a:p>
        </p:txBody>
      </p:sp>
      <p:sp>
        <p:nvSpPr>
          <p:cNvPr id="46" name="LoopCard46"/>
          <p:cNvSpPr/>
          <p:nvPr/>
        </p:nvSpPr>
        <p:spPr>
          <a:xfrm>
            <a:off x="690115" y="4164244"/>
            <a:ext cx="4498848" cy="100584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7" name="LoopHead47"/>
          <p:cNvSpPr txBox="1"/>
          <p:nvPr/>
        </p:nvSpPr>
        <p:spPr>
          <a:xfrm>
            <a:off x="937003" y="4246540"/>
            <a:ext cx="3995928" cy="310896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More WATS</a:t>
            </a:r>
          </a:p>
        </p:txBody>
      </p:sp>
      <p:sp>
        <p:nvSpPr>
          <p:cNvPr id="48" name="LoopBody48"/>
          <p:cNvSpPr txBox="1"/>
          <p:nvPr/>
        </p:nvSpPr>
        <p:spPr>
          <a:xfrm>
            <a:off x="937003" y="4566580"/>
            <a:ext cx="3995928" cy="566928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Every new feature is reachable. We just write the tool.</a:t>
            </a:r>
          </a:p>
        </p:txBody>
      </p:sp>
      <p:sp>
        <p:nvSpPr>
          <p:cNvPr id="49" name="LoopArrow"/>
          <p:cNvSpPr/>
          <p:nvPr/>
        </p:nvSpPr>
        <p:spPr>
          <a:xfrm>
            <a:off x="2829811" y="2737780"/>
            <a:ext cx="219456" cy="18288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" name="LoopArrow"/>
          <p:cNvSpPr/>
          <p:nvPr/>
        </p:nvSpPr>
        <p:spPr>
          <a:xfrm>
            <a:off x="2829811" y="3963076"/>
            <a:ext cx="219456" cy="18288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" name="LoopLineA"/>
          <p:cNvSpPr/>
          <p:nvPr/>
        </p:nvSpPr>
        <p:spPr>
          <a:xfrm>
            <a:off x="5188963" y="4667164"/>
            <a:ext cx="3017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2" name="LoopLineB"/>
          <p:cNvSpPr/>
          <p:nvPr/>
        </p:nvSpPr>
        <p:spPr>
          <a:xfrm>
            <a:off x="5490715" y="2216572"/>
            <a:ext cx="0" cy="2450592"/>
          </a:xfrm>
          <a:prstGeom prst="line">
            <a:avLst/>
          </a:prstGeom>
          <a:ln w="28575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3" name="LoopLineC"/>
          <p:cNvSpPr/>
          <p:nvPr/>
        </p:nvSpPr>
        <p:spPr>
          <a:xfrm>
            <a:off x="5188963" y="2216572"/>
            <a:ext cx="301752" cy="0"/>
          </a:xfrm>
          <a:prstGeom prst="line">
            <a:avLst/>
          </a:prstGeom>
          <a:ln w="28575">
            <a:solidFill>
              <a:schemeClr val="accent1"/>
            </a:solidFill>
            <a:head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BranchStem"/>
          <p:cNvSpPr/>
          <p:nvPr/>
        </p:nvSpPr>
        <p:spPr>
          <a:xfrm>
            <a:off x="2939539" y="5151796"/>
            <a:ext cx="0" cy="9144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1" name="BranchRail"/>
          <p:cNvSpPr/>
          <p:nvPr/>
        </p:nvSpPr>
        <p:spPr>
          <a:xfrm>
            <a:off x="854707" y="5243236"/>
            <a:ext cx="6766560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2" name="BranchLine1"/>
          <p:cNvSpPr txBox="1"/>
          <p:nvPr/>
        </p:nvSpPr>
        <p:spPr>
          <a:xfrm>
            <a:off x="854707" y="5298100"/>
            <a:ext cx="6766560" cy="25603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Test data analytics · Dashboards · Traceability &amp; unit flow · Repair &amp; root cause</a:t>
            </a:r>
          </a:p>
        </p:txBody>
      </p:sp>
      <p:sp>
        <p:nvSpPr>
          <p:cNvPr id="123" name="BranchLine2"/>
          <p:cNvSpPr txBox="1"/>
          <p:nvPr/>
        </p:nvSpPr>
        <p:spPr>
          <a:xfrm>
            <a:off x="854707" y="5554132"/>
            <a:ext cx="6766560" cy="25603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Asset management · Manual inspection · Software distribution · Process heatmap · OEE</a:t>
            </a:r>
          </a:p>
        </p:txBody>
      </p:sp>
      <p:sp>
        <p:nvSpPr>
          <p:cNvPr id="124" name="BranchLine3"/>
          <p:cNvSpPr txBox="1"/>
          <p:nvPr/>
        </p:nvSpPr>
        <p:spPr>
          <a:xfrm>
            <a:off x="854707" y="5810164"/>
            <a:ext cx="6766560" cy="25603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Security · Enterprise control · 30+ integrations · API &amp; pyWATS · </a:t>
            </a:r>
            <a:r>
              <a:rPr lang="en-US" sz="1400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+ more</a:t>
            </a:r>
          </a:p>
        </p:txBody>
      </p:sp>
      <p:sp>
        <p:nvSpPr>
          <p:cNvPr id="127" name="Q4Badge"/>
          <p:cNvSpPr/>
          <p:nvPr/>
        </p:nvSpPr>
        <p:spPr>
          <a:xfrm>
            <a:off x="8104911" y="5606047"/>
            <a:ext cx="3336432" cy="48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>
            <a:norm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n-lt"/>
              </a:rPr>
              <a:t>Preview for everyone, early Q4</a:t>
            </a:r>
          </a:p>
        </p:txBody>
      </p:sp>
      <p:sp>
        <p:nvSpPr>
          <p:cNvPr id="128" name="Q4Sub"/>
          <p:cNvSpPr txBox="1"/>
          <p:nvPr/>
        </p:nvSpPr>
        <p:spPr>
          <a:xfrm>
            <a:off x="8104911" y="6146047"/>
            <a:ext cx="3336432" cy="2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600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available now via early access</a:t>
            </a:r>
          </a:p>
        </p:txBody>
      </p:sp>
    </p:spTree>
    <p:extLst>
      <p:ext uri="{BB962C8B-B14F-4D97-AF65-F5344CB8AC3E}">
        <p14:creationId xmlns:p14="http://schemas.microsoft.com/office/powerpoint/2010/main" val="4272043171"/>
      </p:ext>
    </p:extLst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2A7839-0C30-4062-98EF-AFE742F737FC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99075f80-0fe0-47f2-abf3-4ad7bd9821df"/>
    <ds:schemaRef ds:uri="http://schemas.microsoft.com/office/infopath/2007/PartnerControls"/>
    <ds:schemaRef ds:uri="http://schemas.openxmlformats.org/package/2006/metadata/core-properties"/>
    <ds:schemaRef ds:uri="f529678b-45df-4a2d-ae2d-57335bc5232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3B2069-7B20-40BD-8757-2DB6E33B8A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2529</TotalTime>
  <Words>325</Words>
  <Application>Microsoft Office PowerPoint</Application>
  <PresentationFormat>Widescreen</PresentationFormat>
  <Paragraphs>35</Paragraphs>
  <Slides>3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System Font Regular</vt:lpstr>
      <vt:lpstr>WATS 2026</vt:lpstr>
      <vt:lpstr>What we have built One toolset · one system prompt · two paths</vt:lpstr>
      <vt:lpstr>What it can do today Alvea Assistant, right now</vt:lpstr>
      <vt:lpstr>Where this is going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 Grendstad</dc:creator>
  <cp:lastModifiedBy>Jon Grendstad</cp:lastModifiedBy>
  <cp:revision>3</cp:revision>
  <dcterms:created xsi:type="dcterms:W3CDTF">2026-08-27T12:15:44Z</dcterms:created>
  <dcterms:modified xsi:type="dcterms:W3CDTF">2026-09-01T08:15:34Z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