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4" r:id="rId3"/>
    <p:sldId id="2573" r:id="rId4"/>
    <p:sldId id="266" r:id="rId5"/>
    <p:sldId id="2571" r:id="rId6"/>
    <p:sldId id="2572" r:id="rId7"/>
    <p:sldId id="2568" r:id="rId8"/>
    <p:sldId id="2575" r:id="rId9"/>
    <p:sldId id="2576" r:id="rId10"/>
    <p:sldId id="276" r:id="rId11"/>
    <p:sldId id="2569" r:id="rId12"/>
    <p:sldId id="27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108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2B752D5-F52F-54C3-AF3E-D67CE3E7BC8C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C41000-CCB8-0447-8DBB-53F1EC19B0E1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5E4DA0A3-2E1C-4B30-BFEE-1EF71C7311F3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33B803B-4A70-B412-AAD5-C9E2AA24F4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7DBC32A-7974-4C20-0978-3F11F1F59827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3B360A-9FE1-BFBF-2BEB-6888288353CE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0CE3F7-3122-A876-E58B-C42ACEB0728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973A14BB-F4BF-4B15-9FC7-A17367C9C694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77929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GB" sz="1200" b="0" i="0" u="none" strike="noStrike" kern="1200" cap="none" spc="0" baseline="0">
        <a:solidFill>
          <a:srgbClr val="000000"/>
        </a:solidFill>
        <a:uFillTx/>
        <a:latin typeface="Aptos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GB" sz="1200" b="0" i="0" u="none" strike="noStrike" kern="1200" cap="none" spc="0" baseline="0">
        <a:solidFill>
          <a:srgbClr val="000000"/>
        </a:solidFill>
        <a:uFillTx/>
        <a:latin typeface="Aptos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GB" sz="1200" b="0" i="0" u="none" strike="noStrike" kern="1200" cap="none" spc="0" baseline="0">
        <a:solidFill>
          <a:srgbClr val="000000"/>
        </a:solidFill>
        <a:uFillTx/>
        <a:latin typeface="Aptos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GB" sz="1200" b="0" i="0" u="none" strike="noStrike" kern="1200" cap="none" spc="0" baseline="0">
        <a:solidFill>
          <a:srgbClr val="000000"/>
        </a:solidFill>
        <a:uFillTx/>
        <a:latin typeface="Aptos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GB" sz="1200" b="0" i="0" u="none" strike="noStrike" kern="1200" cap="none" spc="0" baseline="0">
        <a:solidFill>
          <a:srgbClr val="000000"/>
        </a:solidFill>
        <a:uFillTx/>
        <a:latin typeface="Apto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7">
            <a:extLst>
              <a:ext uri="{FF2B5EF4-FFF2-40B4-BE49-F238E27FC236}">
                <a16:creationId xmlns:a16="http://schemas.microsoft.com/office/drawing/2014/main" id="{8A9002A2-3EC4-DA87-420F-463AC8294D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3354781-F8E0-02FB-6A98-6F63DA8B86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24003" y="1270001"/>
            <a:ext cx="7100709" cy="3053117"/>
          </a:xfrm>
        </p:spPr>
        <p:txBody>
          <a:bodyPr anchor="ctr">
            <a:noAutofit/>
          </a:bodyPr>
          <a:lstStyle>
            <a:lvl1pPr>
              <a:defRPr sz="7000"/>
            </a:lvl1pPr>
          </a:lstStyle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E59B6D2-EDC0-F716-0664-080710BDA14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524003" y="5057418"/>
            <a:ext cx="7100709" cy="947739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8DCDE28-F547-746C-A02E-3D531BCD662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184446" y="7227179"/>
            <a:ext cx="188524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8627F93-9396-4BCA-AA32-2CB301F9AE66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6CF2A72-3057-5304-C9E3-1C993D0B0F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727780" y="7227179"/>
            <a:ext cx="5006970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D84ED14-C269-55FA-7B2E-67059B1E527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040529" y="7227179"/>
            <a:ext cx="423678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B615B99-7DAD-4167-A801-A83AD8F9999C}" type="slidenum">
              <a:t>‹#›</a:t>
            </a:fld>
            <a:endParaRPr lang="nb-NO"/>
          </a:p>
        </p:txBody>
      </p:sp>
      <p:pic>
        <p:nvPicPr>
          <p:cNvPr id="8" name="Grafikk 6">
            <a:extLst>
              <a:ext uri="{FF2B5EF4-FFF2-40B4-BE49-F238E27FC236}">
                <a16:creationId xmlns:a16="http://schemas.microsoft.com/office/drawing/2014/main" id="{1BAF7CFB-996F-FDBD-0716-A3CA694535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9" y="373139"/>
            <a:ext cx="1068256" cy="47220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19E64A5A-CE2E-3C2A-D661-E38C9D7CB43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533470" y="5198528"/>
            <a:ext cx="1930746" cy="800977"/>
          </a:xfrm>
        </p:spPr>
        <p:txBody>
          <a:bodyPr/>
          <a:lstStyle>
            <a:lvl1pPr algn="r">
              <a:buNone/>
              <a:defRPr lang="en-GB" sz="1200">
                <a:solidFill>
                  <a:srgbClr val="000000"/>
                </a:solidFill>
              </a:defRPr>
            </a:lvl1pPr>
          </a:lstStyle>
          <a:p>
            <a:pPr lvl="0"/>
            <a:r>
              <a:rPr lang="en-GB"/>
              <a:t>Additional detail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577625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Hive 2">
    <p:bg>
      <p:bgPr>
        <a:solidFill>
          <a:srgbClr val="26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D35D2-3C0A-2E14-8578-5A8187DA27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7789" y="501923"/>
            <a:ext cx="5028852" cy="94305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BFE6C-8C75-6F9A-AEEB-851CD4F4D1F3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27789" y="1825627"/>
            <a:ext cx="5028852" cy="4351336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D9D9D9"/>
                </a:solidFill>
              </a:defRPr>
            </a:lvl2pPr>
            <a:lvl3pPr>
              <a:defRPr>
                <a:solidFill>
                  <a:srgbClr val="D9D9D9"/>
                </a:solidFill>
              </a:defRPr>
            </a:lvl3pPr>
            <a:lvl4pPr>
              <a:defRPr>
                <a:solidFill>
                  <a:srgbClr val="D9D9D9"/>
                </a:solidFill>
              </a:defRPr>
            </a:lvl4pPr>
            <a:lvl5pPr>
              <a:defRPr>
                <a:solidFill>
                  <a:srgbClr val="D9D9D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DC0065BD-6398-A3DD-A7B7-5A9ADBA8DC0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88372F-19B9-4F61-B5B6-78C75985A698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5EBCF72-8AD6-1800-4572-4A22A6B96BA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3E024983-B79C-B97E-B9FB-C5C483FC9B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87AD4D3-1DDB-4B86-9449-1C8BFF335365}" type="slidenum">
              <a:t>‹#›</a:t>
            </a:fld>
            <a:endParaRPr lang="nb-NO"/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FD1BB51A-660F-28F7-74CE-A820343105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124675" y="1825627"/>
            <a:ext cx="4038648" cy="3521555"/>
          </a:xfrm>
          <a:blipFill>
            <a:blip r:embed="rId2"/>
            <a:stretch>
              <a:fillRect/>
            </a:stretch>
          </a:blipFill>
        </p:spPr>
        <p:txBody>
          <a:bodyPr lIns="539998" tIns="359999" rIns="539998" bIns="359999" anchor="ctr" anchorCtr="1"/>
          <a:lstStyle>
            <a:lvl1pPr algn="ctr">
              <a:buNone/>
              <a:defRPr sz="2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rafikk 6">
            <a:extLst>
              <a:ext uri="{FF2B5EF4-FFF2-40B4-BE49-F238E27FC236}">
                <a16:creationId xmlns:a16="http://schemas.microsoft.com/office/drawing/2014/main" id="{D272F306-0AC0-0DAD-995B-AAECC6A282C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9" y="373139"/>
            <a:ext cx="1068256" cy="47220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Grafikk 6">
            <a:extLst>
              <a:ext uri="{FF2B5EF4-FFF2-40B4-BE49-F238E27FC236}">
                <a16:creationId xmlns:a16="http://schemas.microsoft.com/office/drawing/2014/main" id="{8FFC16DF-4995-18E8-9EE4-FB0EF7415A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9" y="373139"/>
            <a:ext cx="1068256" cy="47220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045399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Hive 1">
    <p:bg>
      <p:bgPr>
        <a:solidFill>
          <a:srgbClr val="26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70FB047C-97BC-D497-6BE9-B9FB4ADA91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08D0896-B56F-AB6D-3902-949A4D44C7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7789" y="501923"/>
            <a:ext cx="5028852" cy="94305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4C73E78-A064-1B61-F55F-362C1302E69C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27789" y="1825627"/>
            <a:ext cx="5028852" cy="4351336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5412A5-9F63-3EAF-8B04-5B33560045A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65E595-4121-470E-BC2E-643A758376C3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EE465C-BDB0-84B0-219E-CB8883CE1CF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A58ED2-942A-5494-6371-6DCDCF279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F7B7AB-18D0-43B4-B4BB-FAA4E6BE5671}" type="slidenum">
              <a:t>‹#›</a:t>
            </a:fld>
            <a:endParaRPr lang="nb-NO"/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0EE1596C-B5A8-74E2-9F09-368AE906C61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124675" y="1825627"/>
            <a:ext cx="4038648" cy="3521555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539998" tIns="359999" rIns="539998" bIns="359999" anchor="ctr" anchorCtr="1"/>
          <a:lstStyle>
            <a:lvl1pPr algn="ctr">
              <a:buNone/>
              <a:defRPr sz="2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Grafikk 6">
            <a:extLst>
              <a:ext uri="{FF2B5EF4-FFF2-40B4-BE49-F238E27FC236}">
                <a16:creationId xmlns:a16="http://schemas.microsoft.com/office/drawing/2014/main" id="{1B36CC45-5BE6-25CD-7236-4816524252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9" y="373139"/>
            <a:ext cx="1068256" cy="47220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B97D8F03-9C39-49CA-E09D-A8D3AF1526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Grafikk 6">
            <a:extLst>
              <a:ext uri="{FF2B5EF4-FFF2-40B4-BE49-F238E27FC236}">
                <a16:creationId xmlns:a16="http://schemas.microsoft.com/office/drawing/2014/main" id="{570F427F-56FB-5C94-5D2A-D473BFB96A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9" y="373139"/>
            <a:ext cx="1068256" cy="47220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508321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47BF5-5C9A-B8E3-7A48-BF5F5D8DA96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92C73-83BD-C0C8-1B20-15290B5AD43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27789" y="1825627"/>
            <a:ext cx="5028852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555765-8202-DF26-C061-3C7098A3380C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435373" y="1825627"/>
            <a:ext cx="5028852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F35D42-41BF-DA1F-CBC5-CE1E6B371F5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9F69574-4720-4CB7-9E6B-5AB89A99C170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BDD52D-FAB7-00F7-662F-86D48835CF2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7400AE-49B6-F674-5C27-42E445BDF2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5B0261-62E5-496B-BA8D-3A14737BEAC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6381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FC23F-91F9-6DFE-7AB6-3F0B582E8B3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0F32FA-7E75-8673-1D8E-BBE5A205E90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7780" y="1681160"/>
            <a:ext cx="5041727" cy="823910"/>
          </a:xfrm>
        </p:spPr>
        <p:txBody>
          <a:bodyPr anchor="b"/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5DDFE1-06ED-7380-54E3-1254C21D804E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727780" y="2741261"/>
            <a:ext cx="5041727" cy="3448403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0CDE5-4BC2-70B4-B6C8-79915943AEA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422489" y="1681160"/>
            <a:ext cx="5041727" cy="823910"/>
          </a:xfrm>
        </p:spPr>
        <p:txBody>
          <a:bodyPr anchor="b"/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553534-D15C-FA55-45A0-32A1DF84645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422489" y="2741261"/>
            <a:ext cx="5041727" cy="3448403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0199FD-0CDD-23CB-05F9-F9FDD3EC892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4E09F9B-57BC-410A-AD8F-76BA133B35EF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40EC7E-023B-A8FC-B146-71ABF040B06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E246AB-8562-0982-468B-BE50DF37921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1DEA890-03A0-4A9C-AFA7-D9A52A8FD57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4727794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012CF-365A-56EF-6DE2-3249D3E50BB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F632AC-C40B-59C3-530E-C913E7ED002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14F7AA-081E-453D-B15D-096242EBAD41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F8FE0A-D59A-964F-C9B5-6EF8A0D0A9F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123D31-C686-B1E9-75CD-50759283E8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0A46C5-0DCA-4E7F-8441-5FC6EB3E92C6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861948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668987-5AA5-F198-2744-9DFF95800E9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976F8E-F536-4BCF-B7B9-12CB17CE71ED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A6FA83-3775-9992-86D7-4E83DE58036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7477D-171C-8D60-5F43-D83DAEF551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241925-02B9-45D3-9818-D7C2737EA59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66101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go Pay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84DBCCC-6DE2-7C23-9472-AB9A753C0E4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9ED7D0D-9CCF-4B53-9BCE-E73889E5F913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C1DE49D-A29A-3F70-BB4F-5D72B36992E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695E28A-4E15-8E67-45A2-6076A7C90B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45052F-D657-4799-8C8E-F4F14266F83E}" type="slidenum">
              <a:t>‹#›</a:t>
            </a:fld>
            <a:endParaRPr lang="nb-NO"/>
          </a:p>
        </p:txBody>
      </p:sp>
      <p:pic>
        <p:nvPicPr>
          <p:cNvPr id="5" name="Bilde 7">
            <a:extLst>
              <a:ext uri="{FF2B5EF4-FFF2-40B4-BE49-F238E27FC236}">
                <a16:creationId xmlns:a16="http://schemas.microsoft.com/office/drawing/2014/main" id="{DD879772-5700-92B6-D327-74C086C276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Grafikk 6">
            <a:extLst>
              <a:ext uri="{FF2B5EF4-FFF2-40B4-BE49-F238E27FC236}">
                <a16:creationId xmlns:a16="http://schemas.microsoft.com/office/drawing/2014/main" id="{EEA91C79-30C1-A855-A01A-6C977834B7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336112" y="2151619"/>
            <a:ext cx="3519781" cy="227000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Bilde 7">
            <a:extLst>
              <a:ext uri="{FF2B5EF4-FFF2-40B4-BE49-F238E27FC236}">
                <a16:creationId xmlns:a16="http://schemas.microsoft.com/office/drawing/2014/main" id="{82580E6B-B7A3-42A0-0157-1952EA7CF6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2722EAA8-C848-9268-039F-3B207FE495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336112" y="2151619"/>
            <a:ext cx="3519781" cy="227000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11054262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7">
            <a:extLst>
              <a:ext uri="{FF2B5EF4-FFF2-40B4-BE49-F238E27FC236}">
                <a16:creationId xmlns:a16="http://schemas.microsoft.com/office/drawing/2014/main" id="{7BC69737-16EE-A118-35A5-59C568B979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8F2C10E-B0EE-FC3D-5B40-EBDE4E2F02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24003" y="1270001"/>
            <a:ext cx="7100709" cy="3053117"/>
          </a:xfrm>
        </p:spPr>
        <p:txBody>
          <a:bodyPr anchor="ctr">
            <a:noAutofit/>
          </a:bodyPr>
          <a:lstStyle>
            <a:lvl1pPr>
              <a:defRPr sz="7000"/>
            </a:lvl1pPr>
          </a:lstStyle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24C3A58-1666-C47F-CC09-F5DD4D22159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524003" y="5057418"/>
            <a:ext cx="7100709" cy="947739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B6560C3-C846-C52F-D95A-080675B1B2B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184446" y="7227179"/>
            <a:ext cx="188524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E534CABE-54BF-4941-BC29-E8E8309A33E7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F2F6172-6149-5FBF-1F07-135D04D32B4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727780" y="7227179"/>
            <a:ext cx="5006970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B4B2460-7A0D-76C9-31AE-8A751340E4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040529" y="7227179"/>
            <a:ext cx="423678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8103CBE-A989-4DF0-ADDC-545C80F1951A}" type="slidenum">
              <a:t>‹#›</a:t>
            </a:fld>
            <a:endParaRPr lang="nb-NO"/>
          </a:p>
        </p:txBody>
      </p:sp>
      <p:pic>
        <p:nvPicPr>
          <p:cNvPr id="8" name="Grafikk 6">
            <a:extLst>
              <a:ext uri="{FF2B5EF4-FFF2-40B4-BE49-F238E27FC236}">
                <a16:creationId xmlns:a16="http://schemas.microsoft.com/office/drawing/2014/main" id="{87312546-E29D-5548-2468-78E14E25CC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9" y="373139"/>
            <a:ext cx="1068256" cy="47220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2DE587F1-E401-C4E6-BDD9-BD718B9BB48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533470" y="5198528"/>
            <a:ext cx="1930746" cy="800977"/>
          </a:xfrm>
        </p:spPr>
        <p:txBody>
          <a:bodyPr/>
          <a:lstStyle>
            <a:lvl1pPr algn="r">
              <a:buNone/>
              <a:defRPr lang="en-GB" sz="1200">
                <a:solidFill>
                  <a:srgbClr val="000000"/>
                </a:solidFill>
              </a:defRPr>
            </a:lvl1pPr>
          </a:lstStyle>
          <a:p>
            <a:pPr lvl="0"/>
            <a:r>
              <a:rPr lang="en-GB"/>
              <a:t>Additional detail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80014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27ACCEEB-DE81-FF1D-937F-91A76B65E105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2122313"/>
            <a:ext cx="12191996" cy="4735686"/>
          </a:xfrm>
          <a:solidFill>
            <a:srgbClr val="FFFFFF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icon to add picture</a:t>
            </a:r>
            <a:endParaRPr lang="nb-NO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D885C34-E758-2FB0-78BC-9EEFA2B47E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377" y="448202"/>
            <a:ext cx="6039557" cy="1177390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23D13F9-86F1-205B-CBAB-832B1EF6673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35377" y="5373508"/>
            <a:ext cx="6039557" cy="835377"/>
          </a:xfrm>
          <a:effectLst>
            <a:outerShdw dist="25396" dir="2700000" algn="tl">
              <a:srgbClr val="000000">
                <a:alpha val="20000"/>
              </a:srgbClr>
            </a:outerShdw>
          </a:effectLst>
        </p:spPr>
        <p:txBody>
          <a:bodyPr anchor="b"/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F0E209D-2DD2-86A4-D56E-E47EE758008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184446" y="7101861"/>
            <a:ext cx="188524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3FD5442-C7D5-409E-AE39-5D8F64526AC2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98B48EF-6BE8-7901-BAAF-ADA51813963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727780" y="7101861"/>
            <a:ext cx="5006970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512AC52-3028-C86F-BF4B-F0030BB023C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040529" y="7101861"/>
            <a:ext cx="423678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E4440D98-7279-4C00-8F18-9B9A5E1D400A}" type="slidenum">
              <a:t>‹#›</a:t>
            </a:fld>
            <a:endParaRPr lang="nb-NO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A8ACCD2C-C45E-FC69-72DC-5E77B0ADEF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086907" y="1253066"/>
            <a:ext cx="3377308" cy="328790"/>
          </a:xfrm>
        </p:spPr>
        <p:txBody>
          <a:bodyPr anchor="b"/>
          <a:lstStyle>
            <a:lvl1pPr algn="r">
              <a:buNone/>
              <a:defRPr lang="en-GB" sz="1200"/>
            </a:lvl1pPr>
          </a:lstStyle>
          <a:p>
            <a:pPr lvl="0"/>
            <a:r>
              <a:rPr lang="en-GB"/>
              <a:t>Additional detail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33306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E9B28-C801-BA93-94AA-55A7D4A92B5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ABC4B-4ED2-087E-D236-BAFD3B7FE913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27789" y="1825627"/>
            <a:ext cx="536821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3FD6A4-776A-6A62-91E7-41D9E267FE1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8BC3F4C-FD41-43DE-8D47-444A7756937A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57E922-357C-A792-B654-3B4268AFABF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A1AA64-0D4E-73F1-54D7-BD814A04755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FCF2E13-9BCC-4D8B-AC8E-B9BF9AEF9131}" type="slidenum"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57D8A150-7444-5978-1D70-FA539539A7F6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7563551" y="1825627"/>
            <a:ext cx="3900656" cy="2194121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/>
              <a:t>Click icon to add picture</a:t>
            </a:r>
            <a:endParaRPr lang="nb-NO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AC2CF212-C314-420B-00F1-F9EEDD8CDAF6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7563551" y="4019748"/>
            <a:ext cx="3900656" cy="2194121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8367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ED304686-B719-EEA8-3FE1-14763F06CAD0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2122313"/>
            <a:ext cx="12191996" cy="4735686"/>
          </a:xfrm>
          <a:solidFill>
            <a:srgbClr val="FFFFFF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icon to add picture</a:t>
            </a:r>
            <a:endParaRPr lang="nb-NO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42BCB4E-AD87-14C5-FCCB-AAED771C9A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377" y="448202"/>
            <a:ext cx="6039557" cy="1177390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50EB069-CB79-D5A7-639A-F44A5E120A6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35377" y="5373508"/>
            <a:ext cx="6039557" cy="835377"/>
          </a:xfrm>
          <a:effectLst>
            <a:outerShdw dist="25396" dir="2700000" algn="tl">
              <a:srgbClr val="000000">
                <a:alpha val="20000"/>
              </a:srgbClr>
            </a:outerShdw>
          </a:effectLst>
        </p:spPr>
        <p:txBody>
          <a:bodyPr anchor="b"/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CA9BE05-7B18-9DF5-E6D3-36755578755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184446" y="7101861"/>
            <a:ext cx="188524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C884F6CE-84B5-47C6-B1F7-76F8A0C60A1A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F5B200B-7889-9DC0-B151-190D21F08B0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727780" y="7101861"/>
            <a:ext cx="5006970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82B94EC-ED1F-3A01-69BB-EEE387CC756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040529" y="7101861"/>
            <a:ext cx="423678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57B8A1C-4DFF-44B7-9A3D-CDD1F379CC70}" type="slidenum">
              <a:t>‹#›</a:t>
            </a:fld>
            <a:endParaRPr lang="nb-NO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1632B4DD-37C8-A8D8-815C-9A3B69B114B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086907" y="1253066"/>
            <a:ext cx="3377308" cy="328790"/>
          </a:xfrm>
        </p:spPr>
        <p:txBody>
          <a:bodyPr anchor="b"/>
          <a:lstStyle>
            <a:lvl1pPr algn="r">
              <a:buNone/>
              <a:defRPr lang="en-GB" sz="1200"/>
            </a:lvl1pPr>
          </a:lstStyle>
          <a:p>
            <a:pPr lvl="0"/>
            <a:r>
              <a:rPr lang="en-GB"/>
              <a:t>Additional detail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73534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C8FC0A93-6507-4C4F-EB71-9D57E4E5DCD8}"/>
              </a:ext>
            </a:extLst>
          </p:cNvPr>
          <p:cNvSpPr/>
          <p:nvPr/>
        </p:nvSpPr>
        <p:spPr>
          <a:xfrm>
            <a:off x="0" y="1825627"/>
            <a:ext cx="12191996" cy="5032372"/>
          </a:xfrm>
          <a:prstGeom prst="rect">
            <a:avLst/>
          </a:pr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1E83389-DF43-F8D1-7557-D1B57369122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5F2AC86-89E3-95AF-60D9-2A80BB9A4700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27789" y="2348087"/>
            <a:ext cx="3201762" cy="3828876"/>
          </a:xfrm>
        </p:spPr>
        <p:txBody>
          <a:bodyPr/>
          <a:lstStyle>
            <a:lvl1pPr>
              <a:spcAft>
                <a:spcPts val="500"/>
              </a:spcAft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B8B406C-8DE9-C509-5A9C-8F5590F8ADB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EBEEAF-7634-4656-8BBE-7D2C77D7FF47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9B31791-E12C-4F2C-8522-A280DA1EEDD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CBC7F94-0656-BC46-5D33-BA9FACB4AE6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8222C8-C4D3-46DC-AEBE-3C8A91527A0F}" type="slidenum">
              <a:t>‹#›</a:t>
            </a:fld>
            <a:endParaRPr lang="nb-NO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3B1C8EA-7FFE-7B1D-ACA7-AD6624C099E2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434373" y="1825627"/>
            <a:ext cx="7029843" cy="3954286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340090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Imag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CF81BE69-3636-5A40-212B-3BC5451890AC}"/>
              </a:ext>
            </a:extLst>
          </p:cNvPr>
          <p:cNvSpPr/>
          <p:nvPr/>
        </p:nvSpPr>
        <p:spPr>
          <a:xfrm>
            <a:off x="0" y="1825627"/>
            <a:ext cx="12191996" cy="5032372"/>
          </a:xfrm>
          <a:prstGeom prst="rect">
            <a:avLst/>
          </a:pr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4D72054-3907-D526-80AB-EA2A73CDAD4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CABBAF8-3CFE-388E-4503-B55DDE34B4B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27789" y="2348087"/>
            <a:ext cx="5006970" cy="382887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24EEA2D-F418-90D9-2FAE-9279906DD32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4F4B9E-EC54-4534-BCA9-2C8473E02C41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B4C5DB1-7D8A-A1C5-0149-DB7329D8972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AE276A3-812C-8538-CFD7-52BE0F4CE9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CC78016-D288-49A0-81E2-17CA9ECA54AC}" type="slidenum">
              <a:t>‹#›</a:t>
            </a:fld>
            <a:endParaRPr lang="nb-NO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7BD06C2-8DA3-838B-914F-58F55FA21D08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206416" y="1825627"/>
            <a:ext cx="5257800" cy="2957517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174400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ext with Hive 2">
    <p:bg>
      <p:bgPr>
        <a:solidFill>
          <a:srgbClr val="26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52FC5-BDD0-7BD7-3AAD-A76CBB54FCA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7789" y="501923"/>
            <a:ext cx="5028852" cy="94305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B49F1-F2A2-DF6E-D752-2B68C2C63E46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27789" y="1825627"/>
            <a:ext cx="5028852" cy="4351336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D9D9D9"/>
                </a:solidFill>
              </a:defRPr>
            </a:lvl2pPr>
            <a:lvl3pPr>
              <a:defRPr>
                <a:solidFill>
                  <a:srgbClr val="D9D9D9"/>
                </a:solidFill>
              </a:defRPr>
            </a:lvl3pPr>
            <a:lvl4pPr>
              <a:defRPr>
                <a:solidFill>
                  <a:srgbClr val="D9D9D9"/>
                </a:solidFill>
              </a:defRPr>
            </a:lvl4pPr>
            <a:lvl5pPr>
              <a:defRPr>
                <a:solidFill>
                  <a:srgbClr val="D9D9D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D899649A-222A-937B-5470-3CA8037A440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4B3DCC-523B-4677-B762-81C77454E93D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FFA3CC6-E17B-1D29-B95B-93C418B043D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C4FCB655-73C5-922F-4B6B-3B54F0B643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B74B301-71FD-4263-90A5-259E1868CCAB}" type="slidenum">
              <a:t>‹#›</a:t>
            </a:fld>
            <a:endParaRPr lang="nb-NO"/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2A9A9129-1E95-7204-6F70-0479C465C1E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124675" y="1825627"/>
            <a:ext cx="4038648" cy="3521555"/>
          </a:xfrm>
          <a:blipFill>
            <a:blip r:embed="rId2"/>
            <a:stretch>
              <a:fillRect/>
            </a:stretch>
          </a:blipFill>
        </p:spPr>
        <p:txBody>
          <a:bodyPr lIns="539998" tIns="359999" rIns="539998" bIns="359999" anchor="ctr" anchorCtr="1"/>
          <a:lstStyle>
            <a:lvl1pPr algn="ctr">
              <a:buNone/>
              <a:defRPr sz="2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rafikk 6">
            <a:extLst>
              <a:ext uri="{FF2B5EF4-FFF2-40B4-BE49-F238E27FC236}">
                <a16:creationId xmlns:a16="http://schemas.microsoft.com/office/drawing/2014/main" id="{35D639AD-D2ED-5F7C-B7F6-4B13D06973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9" y="373139"/>
            <a:ext cx="1068256" cy="47220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331469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creendump dark">
    <p:bg>
      <p:bgPr>
        <a:solidFill>
          <a:srgbClr val="26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878D2C2-3C70-9C51-2E8B-01C940D91DD5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727780" y="1603180"/>
            <a:ext cx="9341903" cy="5254819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/>
              <a:t>Click icon to add picture</a:t>
            </a:r>
            <a:endParaRPr lang="nb-NO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65022DE-EB4A-E175-FFEA-5C15CFD00F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86EB2029-86E7-66D5-7645-13212145D35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B7CB000B-B0F9-423A-A0F1-DCA43096E189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DF7BD6D7-A467-9AD2-168E-808AD280DED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endParaRPr lang="nb-NO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6C8B35BF-088C-1A12-8F4F-29662AFBC4A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5D00D712-B669-42D9-B3CD-476E458225F8}" type="slidenum">
              <a:t>‹#›</a:t>
            </a:fld>
            <a:endParaRPr lang="nb-NO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1325DEA-5FA6-9BF3-FACC-3E7DE3B9EBE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0385773" y="2348087"/>
            <a:ext cx="1332088" cy="3828876"/>
          </a:xfrm>
        </p:spPr>
        <p:txBody>
          <a:bodyPr anchor="b"/>
          <a:lstStyle>
            <a:lvl1pPr marL="0" indent="0">
              <a:buNone/>
              <a:defRPr lang="en-GB" sz="1200">
                <a:solidFill>
                  <a:srgbClr val="D9D9D9"/>
                </a:solidFill>
              </a:defRPr>
            </a:lvl1pPr>
          </a:lstStyle>
          <a:p>
            <a:pPr lvl="0"/>
            <a:r>
              <a:rPr lang="en-GB"/>
              <a:t>Click to add text to the screendump</a:t>
            </a:r>
          </a:p>
        </p:txBody>
      </p:sp>
      <p:pic>
        <p:nvPicPr>
          <p:cNvPr id="8" name="Grafikk 6">
            <a:extLst>
              <a:ext uri="{FF2B5EF4-FFF2-40B4-BE49-F238E27FC236}">
                <a16:creationId xmlns:a16="http://schemas.microsoft.com/office/drawing/2014/main" id="{494B86C2-91B9-38DD-1072-12123BE65F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9" y="373139"/>
            <a:ext cx="1068256" cy="47220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6930539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Logo Pay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DCBDEF0-0C40-5D70-2CF4-BDACAC9D829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8EDDC0C-CF71-4EB8-BF70-F5E8699DAA8B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564D8A2-ECA5-C490-62B2-E6CC6325AEE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05B488E-A6A6-BD32-83F3-CBA3F071B2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B7AE8C0-838D-46B0-8E58-31707E447489}" type="slidenum">
              <a:t>‹#›</a:t>
            </a:fld>
            <a:endParaRPr lang="nb-NO"/>
          </a:p>
        </p:txBody>
      </p:sp>
      <p:pic>
        <p:nvPicPr>
          <p:cNvPr id="5" name="Bilde 7">
            <a:extLst>
              <a:ext uri="{FF2B5EF4-FFF2-40B4-BE49-F238E27FC236}">
                <a16:creationId xmlns:a16="http://schemas.microsoft.com/office/drawing/2014/main" id="{5EC3E4A4-5548-3B10-E0AA-E1F7690643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Grafikk 6">
            <a:extLst>
              <a:ext uri="{FF2B5EF4-FFF2-40B4-BE49-F238E27FC236}">
                <a16:creationId xmlns:a16="http://schemas.microsoft.com/office/drawing/2014/main" id="{9021CA09-75D9-94FA-2F96-3E3DB4FB34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336112" y="2151619"/>
            <a:ext cx="3519781" cy="227000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0779776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ACE3C453-7E76-8271-EC8A-CF08E7F05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403893A-977B-645E-C72D-6148C751C6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24003" y="2400098"/>
            <a:ext cx="7100709" cy="3210476"/>
          </a:xfrm>
        </p:spPr>
        <p:txBody>
          <a:bodyPr>
            <a:noAutofit/>
          </a:bodyPr>
          <a:lstStyle>
            <a:lvl1pPr>
              <a:defRPr sz="7000"/>
            </a:lvl1pPr>
          </a:lstStyle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1F80F-6B19-313B-2CF1-D789A179EB1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23993" y="1445684"/>
            <a:ext cx="3014228" cy="527691"/>
          </a:xfrm>
          <a:solidFill>
            <a:srgbClr val="FFFFFF"/>
          </a:solidFill>
        </p:spPr>
        <p:txBody>
          <a:bodyPr wrap="none" lIns="179999" tIns="71999" rIns="251999" bIns="71999">
            <a:spAutoFit/>
          </a:bodyPr>
          <a:lstStyle>
            <a:lvl1pPr marL="359999" indent="-359999">
              <a:buSzPts val="1998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GB">
                <a:solidFill>
                  <a:srgbClr val="000000"/>
                </a:solidFill>
              </a:defRPr>
            </a:lvl1pPr>
          </a:lstStyle>
          <a:p>
            <a:pPr lvl="0"/>
            <a:r>
              <a:rPr lang="en-GB"/>
              <a:t>Section Divider Text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E1FAD0A-5EF1-EDAE-CC26-358875699A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62CC0BD-7575-4280-8E43-6B19A337E5C9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F5FE5C2-9222-97B3-7253-AC50532846D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067C4D7-1543-DD7F-2155-11B91DAD80B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F4A0EBA-BC75-4D63-86D4-79BAFA23F7F7}" type="slidenum">
              <a:t>‹#›</a:t>
            </a:fld>
            <a:endParaRPr lang="nb-NO"/>
          </a:p>
        </p:txBody>
      </p:sp>
      <p:pic>
        <p:nvPicPr>
          <p:cNvPr id="8" name="Grafikk 6">
            <a:extLst>
              <a:ext uri="{FF2B5EF4-FFF2-40B4-BE49-F238E27FC236}">
                <a16:creationId xmlns:a16="http://schemas.microsoft.com/office/drawing/2014/main" id="{9D05D31E-F029-E9B2-AD70-3754AA3108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9" y="373139"/>
            <a:ext cx="1068256" cy="47220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0937687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ext with Hive 1">
    <p:bg>
      <p:bgPr>
        <a:solidFill>
          <a:srgbClr val="26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F5C8EFA4-A50D-E941-7CAD-EB34D0A935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993DC64-DBDF-0AE4-AE5E-86E7A12FD2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7789" y="501923"/>
            <a:ext cx="5028852" cy="94305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4A74932-6EE7-E6A7-60E5-10CE906D2E8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27789" y="1825627"/>
            <a:ext cx="5028852" cy="4351336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8C5AD7-6442-7BB8-735E-3566840FD63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25CB965-030B-401E-BA2A-061F342890A7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619462-7B8A-085C-B396-DBED74B95B7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241E0B-5DAC-AF30-3818-9FE88CBAA5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5E7518F-E4A5-4598-8845-DE8161038B94}" type="slidenum">
              <a:t>‹#›</a:t>
            </a:fld>
            <a:endParaRPr lang="nb-NO"/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0F6D5878-8E8F-CFF2-0ECB-022FED21624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124675" y="1825627"/>
            <a:ext cx="4038648" cy="3521555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539998" tIns="359999" rIns="539998" bIns="359999" anchor="ctr" anchorCtr="1"/>
          <a:lstStyle>
            <a:lvl1pPr algn="ctr">
              <a:buNone/>
              <a:defRPr sz="2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Grafikk 6">
            <a:extLst>
              <a:ext uri="{FF2B5EF4-FFF2-40B4-BE49-F238E27FC236}">
                <a16:creationId xmlns:a16="http://schemas.microsoft.com/office/drawing/2014/main" id="{796A8659-BDC0-9267-9444-2DBFB0A37C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9" y="373139"/>
            <a:ext cx="1068256" cy="47220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342349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Heav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445D8-EC59-D76C-3E60-039A5431DD0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4">
            <a:extLst>
              <a:ext uri="{FF2B5EF4-FFF2-40B4-BE49-F238E27FC236}">
                <a16:creationId xmlns:a16="http://schemas.microsoft.com/office/drawing/2014/main" id="{04B820EB-BFA8-2E97-7E38-3AED20A62C5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602377-4C31-4263-987F-DDDAA809EF12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2B31C07F-5180-A55F-C223-2AF038B3D19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49DD72DE-C1D7-A74B-2F7F-1C57225D60C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2A92EA-7202-4EB6-96A6-91CA54FE4EBB}" type="slidenum">
              <a:t>‹#›</a:t>
            </a:fld>
            <a:endParaRPr lang="nb-NO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9DC5F52-053C-8A19-975F-AEFBE62E334B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27789" y="2239767"/>
            <a:ext cx="5028852" cy="3937196"/>
          </a:xfrm>
        </p:spPr>
        <p:txBody>
          <a:bodyPr/>
          <a:lstStyle>
            <a:lvl1pPr>
              <a:spcBef>
                <a:spcPts val="2200"/>
              </a:spcBef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spcAft>
                <a:spcPts val="500"/>
              </a:spcAft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EE04490A-38AB-CDA7-DA1B-3FBF24F4B249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435373" y="2239767"/>
            <a:ext cx="5028852" cy="3937196"/>
          </a:xfrm>
        </p:spPr>
        <p:txBody>
          <a:bodyPr/>
          <a:lstStyle>
            <a:lvl1pPr>
              <a:spcBef>
                <a:spcPts val="2200"/>
              </a:spcBef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spcAft>
                <a:spcPts val="500"/>
              </a:spcAft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8100922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Heav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C16-CC00-5FC2-89BE-10EAE4CF28F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4">
            <a:extLst>
              <a:ext uri="{FF2B5EF4-FFF2-40B4-BE49-F238E27FC236}">
                <a16:creationId xmlns:a16="http://schemas.microsoft.com/office/drawing/2014/main" id="{5808AD24-3FCB-542D-CFB5-3CEFB375FB6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F0E748D-41B5-4C39-838C-C7A05F4F4208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AD83CCAB-085E-719D-614A-965447CC4B9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BA7992C-525F-5B02-7406-E2E7A351E01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EA6B206-9D44-4D80-8465-3D1B3AE3AAA1}" type="slidenum">
              <a:t>‹#›</a:t>
            </a:fld>
            <a:endParaRPr lang="nb-NO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058A45A-0107-3113-79D0-416772559FD2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27789" y="2239767"/>
            <a:ext cx="3325078" cy="3937196"/>
          </a:xfrm>
        </p:spPr>
        <p:txBody>
          <a:bodyPr/>
          <a:lstStyle>
            <a:lvl1pPr>
              <a:spcBef>
                <a:spcPts val="2200"/>
              </a:spcBef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spcAft>
                <a:spcPts val="500"/>
              </a:spcAft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FA183142-86D3-EE78-8C06-DC599B854A18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433459" y="2239767"/>
            <a:ext cx="3325078" cy="3937196"/>
          </a:xfrm>
        </p:spPr>
        <p:txBody>
          <a:bodyPr/>
          <a:lstStyle>
            <a:lvl1pPr>
              <a:spcBef>
                <a:spcPts val="2200"/>
              </a:spcBef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spcAft>
                <a:spcPts val="500"/>
              </a:spcAft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0E796E2-9606-3C45-5065-4CC39F15BC03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8142430" y="2239767"/>
            <a:ext cx="3325078" cy="3937196"/>
          </a:xfrm>
        </p:spPr>
        <p:txBody>
          <a:bodyPr/>
          <a:lstStyle>
            <a:lvl1pPr>
              <a:spcBef>
                <a:spcPts val="2200"/>
              </a:spcBef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spcAft>
                <a:spcPts val="500"/>
              </a:spcAft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2685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2A0C7-5C7D-32E7-4C03-98EA4900D88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127A0-EACB-02B4-8690-C060D6D94FB5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277DFE-A78A-7AE7-08B3-6D12552053B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D916A5-F9D6-48F7-B6A2-E7929EE12DF0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9A3A43-A07B-C9B1-BE22-4C837B9807B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A8B4A2-48B7-2BD4-960F-6E7E47E8AA7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00D9718-06F3-4451-A3C4-618389A210D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1527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67507-F9BE-D75F-865A-93F17860030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44E5B-6C83-152E-5D50-6D7E99C10BF4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27789" y="1825627"/>
            <a:ext cx="536821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39C8F6-E787-ADB5-26E3-8B70B8C6CA5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7D020D-168C-4881-8030-0D98787C4EDC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A1B3FE-959C-7C3E-3218-60128895D6A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8F16F-1ADA-F9E5-5E89-FE33738519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405BCA-65AD-487B-9904-7C92051765F5}" type="slidenum"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0614ACA1-F220-C040-5CD3-94AAF48A0E99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7563551" y="1825627"/>
            <a:ext cx="3900656" cy="2194121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/>
              <a:t>Click icon to add picture</a:t>
            </a:r>
            <a:endParaRPr lang="nb-NO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4EDF6596-B94D-C857-03F2-FFEB99EFCB31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7563551" y="4019748"/>
            <a:ext cx="3900656" cy="2194121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71566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61BEB990-14C1-ED01-466F-B04A90F8F4A5}"/>
              </a:ext>
            </a:extLst>
          </p:cNvPr>
          <p:cNvSpPr/>
          <p:nvPr/>
        </p:nvSpPr>
        <p:spPr>
          <a:xfrm>
            <a:off x="0" y="1825627"/>
            <a:ext cx="12191996" cy="5032372"/>
          </a:xfrm>
          <a:prstGeom prst="rect">
            <a:avLst/>
          </a:pr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349ADF9-2288-61AD-D6A7-445E6A1CAA9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B5CC48-8EE7-AF25-9244-D94DC3A3A77C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27789" y="2348087"/>
            <a:ext cx="5006970" cy="382887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6B109BC-DE13-27CC-061C-47FABD71343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0B1431F-15C1-4CC4-A4EF-700096B8AF2E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BCEB43D-8822-D442-C7C3-2A388C4AAF7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C50FB7C-503E-A8CA-FEBF-2C9BA0C8FC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0633C1-2EBA-40C0-88F8-7A95192752AE}" type="slidenum">
              <a:t>‹#›</a:t>
            </a:fld>
            <a:endParaRPr lang="nb-NO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A343F38F-E4A8-42C4-1B07-69BA1323A4F7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206416" y="1825627"/>
            <a:ext cx="5257800" cy="2957517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/>
              <a:t>Click icon to add picture</a:t>
            </a:r>
            <a:endParaRPr lang="nb-N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B3C52429-5721-4D1C-B29E-29D9AA3A8732}"/>
              </a:ext>
            </a:extLst>
          </p:cNvPr>
          <p:cNvSpPr/>
          <p:nvPr/>
        </p:nvSpPr>
        <p:spPr>
          <a:xfrm>
            <a:off x="0" y="1825627"/>
            <a:ext cx="12191996" cy="5032372"/>
          </a:xfrm>
          <a:prstGeom prst="rect">
            <a:avLst/>
          </a:pr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848435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7BE51EAF-5470-87DC-7CA5-750897007447}"/>
              </a:ext>
            </a:extLst>
          </p:cNvPr>
          <p:cNvSpPr/>
          <p:nvPr/>
        </p:nvSpPr>
        <p:spPr>
          <a:xfrm>
            <a:off x="0" y="1825627"/>
            <a:ext cx="12191996" cy="5032372"/>
          </a:xfrm>
          <a:prstGeom prst="rect">
            <a:avLst/>
          </a:pr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2D0F083-787C-293E-5F2F-71A6EF49A44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70674AE-E303-F889-1314-D54B78E526A6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27789" y="2348087"/>
            <a:ext cx="3201762" cy="3828876"/>
          </a:xfrm>
        </p:spPr>
        <p:txBody>
          <a:bodyPr/>
          <a:lstStyle>
            <a:lvl1pPr>
              <a:spcAft>
                <a:spcPts val="500"/>
              </a:spcAft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880CF84-CBF5-F06D-B6B0-7203D7D08DE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39054E-9E9A-4BDB-9BC8-492DDBE1BF0D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47229CD-AE30-395E-E6E9-DDBD1F21AB0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85E59AE-0B6F-BD16-38CA-CD68B8B541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A5CA0CF-8393-4E25-9B86-3639C87E1300}" type="slidenum">
              <a:t>‹#›</a:t>
            </a:fld>
            <a:endParaRPr lang="nb-NO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F4FE0A53-A0F9-A8C6-D74A-5EBA368DC1CC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434373" y="1825627"/>
            <a:ext cx="7029843" cy="3954286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/>
              <a:t>Click icon to add picture</a:t>
            </a:r>
            <a:endParaRPr lang="nb-N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92125011-24DA-88E5-2071-84CE85EA9AE5}"/>
              </a:ext>
            </a:extLst>
          </p:cNvPr>
          <p:cNvSpPr/>
          <p:nvPr/>
        </p:nvSpPr>
        <p:spPr>
          <a:xfrm>
            <a:off x="0" y="1825627"/>
            <a:ext cx="12191996" cy="5032372"/>
          </a:xfrm>
          <a:prstGeom prst="rect">
            <a:avLst/>
          </a:pr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2300149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8E36824D-2455-080F-FA0A-106FDE61F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8C36E9F-BFD3-E69D-95DF-8A2B42EC09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24003" y="2400098"/>
            <a:ext cx="7100709" cy="3210476"/>
          </a:xfrm>
        </p:spPr>
        <p:txBody>
          <a:bodyPr>
            <a:noAutofit/>
          </a:bodyPr>
          <a:lstStyle>
            <a:lvl1pPr>
              <a:defRPr sz="7000"/>
            </a:lvl1pPr>
          </a:lstStyle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0D5DC8A-8D84-C2D0-CC9F-017CB275BE4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23993" y="1445684"/>
            <a:ext cx="3014228" cy="527691"/>
          </a:xfrm>
          <a:solidFill>
            <a:srgbClr val="FFFFFF"/>
          </a:solidFill>
        </p:spPr>
        <p:txBody>
          <a:bodyPr wrap="none" lIns="179999" tIns="71999" rIns="251999" bIns="71999">
            <a:spAutoFit/>
          </a:bodyPr>
          <a:lstStyle>
            <a:lvl1pPr marL="359999" indent="-359999">
              <a:buSzPts val="1998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GB">
                <a:solidFill>
                  <a:srgbClr val="000000"/>
                </a:solidFill>
              </a:defRPr>
            </a:lvl1pPr>
          </a:lstStyle>
          <a:p>
            <a:pPr lvl="0"/>
            <a:r>
              <a:rPr lang="en-GB"/>
              <a:t>Section Divider Text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0872B9F-66F9-4907-8158-D87C0DCC011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D4950E3-98CD-4836-AAD8-92003D02E105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66C4A5A-7B04-23DE-4A24-88820BF9FD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008889B-015E-FD50-A718-3414CCFDC7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1A6CF8-73FB-498C-96DE-608398C70612}" type="slidenum">
              <a:t>‹#›</a:t>
            </a:fld>
            <a:endParaRPr lang="nb-NO"/>
          </a:p>
        </p:txBody>
      </p:sp>
      <p:pic>
        <p:nvPicPr>
          <p:cNvPr id="8" name="Grafikk 6">
            <a:extLst>
              <a:ext uri="{FF2B5EF4-FFF2-40B4-BE49-F238E27FC236}">
                <a16:creationId xmlns:a16="http://schemas.microsoft.com/office/drawing/2014/main" id="{F4ED81DB-2796-B3A2-F2B3-5E6F15CED4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9" y="373139"/>
            <a:ext cx="1068256" cy="47220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C67E42AD-9750-ED95-4007-A917B74D3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rafikk 6">
            <a:extLst>
              <a:ext uri="{FF2B5EF4-FFF2-40B4-BE49-F238E27FC236}">
                <a16:creationId xmlns:a16="http://schemas.microsoft.com/office/drawing/2014/main" id="{B1EEB8DB-022D-9A9B-3290-053C3B418DE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9" y="373139"/>
            <a:ext cx="1068256" cy="47220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2622995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E1D78-830D-0939-1DF9-79365BED148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928AB4-5BC9-1DC7-B3F0-26BD7DAFF550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2F2F2"/>
                </a:solidFill>
              </a:defRPr>
            </a:lvl1pPr>
            <a:lvl2pPr>
              <a:defRPr>
                <a:solidFill>
                  <a:srgbClr val="BFBFBF"/>
                </a:solidFill>
              </a:defRPr>
            </a:lvl2pPr>
            <a:lvl3pPr>
              <a:defRPr>
                <a:solidFill>
                  <a:srgbClr val="BFBFBF"/>
                </a:solidFill>
              </a:defRPr>
            </a:lvl3pPr>
            <a:lvl4pPr>
              <a:defRPr>
                <a:solidFill>
                  <a:srgbClr val="BFBFBF"/>
                </a:solidFill>
              </a:defRPr>
            </a:lvl4pPr>
            <a:lvl5pPr>
              <a:defRPr>
                <a:solidFill>
                  <a:srgbClr val="BFBFB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493CFF-A552-08C5-253B-2234878BA2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pPr lvl="0"/>
            <a:fld id="{E8A2D28F-C087-4FE5-9061-03AE0DFCFEE9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409E4-4041-6896-4EB6-79E3F44F2AF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E76E2D-FC3B-A241-3CF0-1EC6282AB9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pPr lvl="0"/>
            <a:fld id="{7ABEE021-1DBD-4E23-B9E5-742739C4EAB9}" type="slidenum">
              <a:t>‹#›</a:t>
            </a:fld>
            <a:endParaRPr lang="nb-NO"/>
          </a:p>
        </p:txBody>
      </p:sp>
      <p:pic>
        <p:nvPicPr>
          <p:cNvPr id="7" name="Grafikk 6">
            <a:extLst>
              <a:ext uri="{FF2B5EF4-FFF2-40B4-BE49-F238E27FC236}">
                <a16:creationId xmlns:a16="http://schemas.microsoft.com/office/drawing/2014/main" id="{F7B09A2A-0845-1887-2DEA-4A34640C51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9" y="373139"/>
            <a:ext cx="1068256" cy="47220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93443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eendump dark">
    <p:bg>
      <p:bgPr>
        <a:solidFill>
          <a:srgbClr val="26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59D3E37-96B1-29ED-9FC5-9AFD5884F489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727780" y="1603180"/>
            <a:ext cx="9341903" cy="5254819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/>
              <a:t>Click icon to add picture</a:t>
            </a:r>
            <a:endParaRPr lang="nb-NO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6B2B145-1435-71EB-8EEB-5F4E068DAD0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A80C7AE2-9FAC-4AF6-621B-3B4B812B4EE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7F49BAA7-6C70-4819-B549-D83351786821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FBE8805F-4ADB-45F0-031B-9CE0C0BEE0A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endParaRPr lang="nb-NO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D45E4BBA-7A1F-C904-11EC-E0ACB2E72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C704F06A-9A53-4AE6-A4D4-6FB492102FD5}" type="slidenum">
              <a:t>‹#›</a:t>
            </a:fld>
            <a:endParaRPr lang="nb-NO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9D7E61C-CF05-383A-308D-13DE754B29D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0385773" y="2348087"/>
            <a:ext cx="1332088" cy="3828876"/>
          </a:xfrm>
        </p:spPr>
        <p:txBody>
          <a:bodyPr anchor="b"/>
          <a:lstStyle>
            <a:lvl1pPr marL="0" indent="0">
              <a:buNone/>
              <a:defRPr lang="en-GB" sz="1200">
                <a:solidFill>
                  <a:srgbClr val="D9D9D9"/>
                </a:solidFill>
              </a:defRPr>
            </a:lvl1pPr>
          </a:lstStyle>
          <a:p>
            <a:pPr lvl="0"/>
            <a:r>
              <a:rPr lang="en-GB"/>
              <a:t>Click to add text to the screendump</a:t>
            </a:r>
          </a:p>
        </p:txBody>
      </p:sp>
      <p:pic>
        <p:nvPicPr>
          <p:cNvPr id="8" name="Grafikk 6">
            <a:extLst>
              <a:ext uri="{FF2B5EF4-FFF2-40B4-BE49-F238E27FC236}">
                <a16:creationId xmlns:a16="http://schemas.microsoft.com/office/drawing/2014/main" id="{7BE20E55-5B92-E09A-D3D5-FC6B868B06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9" y="373139"/>
            <a:ext cx="1068256" cy="47220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Grafikk 6">
            <a:extLst>
              <a:ext uri="{FF2B5EF4-FFF2-40B4-BE49-F238E27FC236}">
                <a16:creationId xmlns:a16="http://schemas.microsoft.com/office/drawing/2014/main" id="{4B008F02-0A3D-569B-3442-C8C71BB2A2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9" y="373139"/>
            <a:ext cx="1068256" cy="47220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888896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A84D4B-5A9C-D62F-A467-D766E2671FE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7780" y="501923"/>
            <a:ext cx="9341903" cy="94305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04DF4C-6B79-CC3F-D277-CA2214DD3EC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7780" y="1825627"/>
            <a:ext cx="9341903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377DC-91F6-B811-B8DE-734405011548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184446" y="6356351"/>
            <a:ext cx="1885245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A8348C76-0DC8-4857-8222-7EF3068FF6CD}" type="datetime1">
              <a:rPr lang="nb-NO"/>
              <a:pPr lvl="0"/>
              <a:t>08.09.2026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1462CD-E40C-E580-A9B5-F5B0A30A08AF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727780" y="6356351"/>
            <a:ext cx="500697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D8B0EE-8462-6DF1-342A-31C912981273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040529" y="6356351"/>
            <a:ext cx="42367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6EF4D070-8D7C-4704-AB16-A6C8D796536B}" type="slidenum">
              <a:t>‹#›</a:t>
            </a:fld>
            <a:endParaRPr lang="nb-NO"/>
          </a:p>
        </p:txBody>
      </p:sp>
      <p:pic>
        <p:nvPicPr>
          <p:cNvPr id="7" name="Grafikk 6">
            <a:extLst>
              <a:ext uri="{FF2B5EF4-FFF2-40B4-BE49-F238E27FC236}">
                <a16:creationId xmlns:a16="http://schemas.microsoft.com/office/drawing/2014/main" id="{75A2FADB-9AF6-9B10-52A8-D5188EEBC4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395959" y="373139"/>
            <a:ext cx="1068256" cy="47220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EDADF8AB-B25D-DD1D-CD73-DF9DED56C0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395959" y="373139"/>
            <a:ext cx="1068256" cy="472205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3200" b="0" i="0" u="none" strike="noStrike" kern="1200" cap="none" spc="0" baseline="0">
          <a:solidFill>
            <a:srgbClr val="000000"/>
          </a:solidFill>
          <a:uFillTx/>
          <a:latin typeface="Aptos Display"/>
        </a:defRPr>
      </a:lvl1pPr>
    </p:titleStyle>
    <p:bodyStyle>
      <a:lvl1pPr marL="251999" marR="0" lvl="0" indent="-251999" algn="l" defTabSz="914400" rtl="0" fontAlgn="auto" hangingPunct="1">
        <a:lnSpc>
          <a:spcPct val="10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404040"/>
          </a:solidFill>
          <a:uFillTx/>
          <a:latin typeface="Aptos"/>
        </a:defRPr>
      </a:lvl1pPr>
      <a:lvl2pPr marL="503998" marR="0" lvl="1" indent="-215999" algn="l" defTabSz="914400" rtl="0" fontAlgn="auto" hangingPunct="1">
        <a:lnSpc>
          <a:spcPct val="100000"/>
        </a:lnSpc>
        <a:spcBef>
          <a:spcPts val="500"/>
        </a:spcBef>
        <a:spcAft>
          <a:spcPts val="500"/>
        </a:spcAft>
        <a:buSzPct val="100000"/>
        <a:buFont typeface="System Font Regular"/>
        <a:buChar char="–"/>
        <a:tabLst/>
        <a:defRPr lang="en-US" sz="1600" b="0" i="0" u="none" strike="noStrike" kern="1200" cap="none" spc="0" baseline="0">
          <a:solidFill>
            <a:srgbClr val="7F7F7F"/>
          </a:solidFill>
          <a:uFillTx/>
          <a:latin typeface="Aptos"/>
        </a:defRPr>
      </a:lvl2pPr>
      <a:lvl3pPr marL="755998" marR="0" lvl="2" indent="-215999" algn="l" defTabSz="914400" rtl="0" fontAlgn="auto" hangingPunct="1">
        <a:lnSpc>
          <a:spcPct val="100000"/>
        </a:lnSpc>
        <a:spcBef>
          <a:spcPts val="500"/>
        </a:spcBef>
        <a:spcAft>
          <a:spcPts val="500"/>
        </a:spcAft>
        <a:buSzPct val="100000"/>
        <a:buFont typeface="System Font Regular"/>
        <a:buChar char="–"/>
        <a:tabLst/>
        <a:defRPr lang="en-US" sz="1600" b="0" i="0" u="none" strike="noStrike" kern="1200" cap="none" spc="0" baseline="0">
          <a:solidFill>
            <a:srgbClr val="7F7F7F"/>
          </a:solidFill>
          <a:uFillTx/>
          <a:latin typeface="Aptos"/>
        </a:defRPr>
      </a:lvl3pPr>
      <a:lvl4pPr marL="1007997" marR="0" lvl="3" indent="-215999" algn="l" defTabSz="914400" rtl="0" fontAlgn="auto" hangingPunct="1">
        <a:lnSpc>
          <a:spcPct val="100000"/>
        </a:lnSpc>
        <a:spcBef>
          <a:spcPts val="500"/>
        </a:spcBef>
        <a:spcAft>
          <a:spcPts val="500"/>
        </a:spcAft>
        <a:buSzPct val="100000"/>
        <a:buFont typeface="System Font Regular"/>
        <a:buChar char="–"/>
        <a:tabLst/>
        <a:defRPr lang="en-US" sz="1600" b="0" i="0" u="none" strike="noStrike" kern="1200" cap="none" spc="0" baseline="0">
          <a:solidFill>
            <a:srgbClr val="7F7F7F"/>
          </a:solidFill>
          <a:uFillTx/>
          <a:latin typeface="Aptos"/>
        </a:defRPr>
      </a:lvl4pPr>
      <a:lvl5pPr marL="1259997" marR="0" lvl="4" indent="-215999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System Font Regular"/>
        <a:buChar char="–"/>
        <a:tabLst/>
        <a:defRPr lang="en-US" sz="1600" b="0" i="0" u="none" strike="noStrike" kern="1200" cap="none" spc="0" baseline="0">
          <a:solidFill>
            <a:srgbClr val="7F7F7F"/>
          </a:solidFill>
          <a:uFillTx/>
          <a:latin typeface="Apto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7C6B7670-7364-881D-7FFA-18F0460EB6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24003" y="1071914"/>
            <a:ext cx="7100709" cy="3251204"/>
          </a:xfrm>
        </p:spPr>
        <p:txBody>
          <a:bodyPr>
            <a:normAutofit/>
          </a:bodyPr>
          <a:lstStyle/>
          <a:p>
            <a:pPr lvl="0"/>
            <a:r>
              <a:rPr lang="en-US" sz="6300" b="1"/>
              <a:t>Improve yield faster with AI-powered suggestions for Root Cause Analysis</a:t>
            </a:r>
            <a:endParaRPr lang="en-GB" sz="6300"/>
          </a:p>
        </p:txBody>
      </p:sp>
      <p:sp>
        <p:nvSpPr>
          <p:cNvPr id="3" name="Subtitle 4">
            <a:extLst>
              <a:ext uri="{FF2B5EF4-FFF2-40B4-BE49-F238E27FC236}">
                <a16:creationId xmlns:a16="http://schemas.microsoft.com/office/drawing/2014/main" id="{B1D844D7-4E90-CC71-85C0-61ED88F5547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524003" y="5057418"/>
            <a:ext cx="7100709" cy="947739"/>
          </a:xfrm>
        </p:spPr>
        <p:txBody>
          <a:bodyPr/>
          <a:lstStyle/>
          <a:p>
            <a:pPr marL="0" lvl="0" indent="0">
              <a:buNone/>
            </a:pPr>
            <a:r>
              <a:rPr lang="en-GB" sz="2400"/>
              <a:t>Presenting: </a:t>
            </a:r>
            <a:br>
              <a:rPr lang="en-GB" sz="2400"/>
            </a:br>
            <a:r>
              <a:rPr lang="en-GB" sz="2400"/>
              <a:t>Natanya Sukkot</a:t>
            </a: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5DD379AB-06E5-3F9F-4D2F-9AD16E1FF99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533470" y="5198528"/>
            <a:ext cx="1930746" cy="800977"/>
          </a:xfrm>
        </p:spPr>
        <p:txBody>
          <a:bodyPr/>
          <a:lstStyle/>
          <a:p>
            <a:pPr lvl="0" algn="r">
              <a:buNone/>
            </a:pPr>
            <a:r>
              <a:rPr lang="nb-NO" sz="1200">
                <a:solidFill>
                  <a:srgbClr val="000000"/>
                </a:solidFill>
              </a:rPr>
              <a:t>Drammen, September 2026</a:t>
            </a:r>
          </a:p>
          <a:p>
            <a:pPr lvl="0" algn="r">
              <a:buNone/>
            </a:pPr>
            <a:endParaRPr lang="nb-NO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7554E-7B13-AB1D-4BD3-D643803BB0B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A preview of some of the new possibilities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A693F6-C7B8-8D10-8F7E-F6370DF6EE9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23993" y="1445684"/>
            <a:ext cx="1804284" cy="453176"/>
          </a:xfrm>
          <a:solidFill>
            <a:srgbClr val="FFFFFF"/>
          </a:solidFill>
        </p:spPr>
        <p:txBody>
          <a:bodyPr wrap="none" lIns="179999" tIns="71999" rIns="251999" bIns="71999">
            <a:spAutoFit/>
          </a:bodyPr>
          <a:lstStyle/>
          <a:p>
            <a:pPr marL="359999" lvl="0" indent="-359999">
              <a:buSzPts val="1998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nb-NO">
                <a:solidFill>
                  <a:srgbClr val="000000"/>
                </a:solidFill>
              </a:rPr>
              <a:t>WATS UP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5" descr="A yellow and white gradient&#10;&#10;AI-generated content may be incorrect.">
            <a:extLst>
              <a:ext uri="{FF2B5EF4-FFF2-40B4-BE49-F238E27FC236}">
                <a16:creationId xmlns:a16="http://schemas.microsoft.com/office/drawing/2014/main" id="{376CAC40-50FA-EC8C-2CBD-7D58417BDA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1" b="26615"/>
          <a:stretch>
            <a:fillRect/>
          </a:stretch>
        </p:blipFill>
        <p:spPr>
          <a:xfrm>
            <a:off x="6281" y="1825627"/>
            <a:ext cx="12191192" cy="503237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id="{42439C63-A357-7C6A-525B-552691ACE46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a-DK" sz="2900"/>
              <a:t>WATS feature release note</a:t>
            </a:r>
            <a:br>
              <a:rPr lang="da-DK" sz="2900"/>
            </a:br>
            <a:endParaRPr lang="nb-NO" sz="2900"/>
          </a:p>
        </p:txBody>
      </p:sp>
      <p:sp>
        <p:nvSpPr>
          <p:cNvPr id="4" name="Content Placeholder 12">
            <a:extLst>
              <a:ext uri="{FF2B5EF4-FFF2-40B4-BE49-F238E27FC236}">
                <a16:creationId xmlns:a16="http://schemas.microsoft.com/office/drawing/2014/main" id="{529D77AB-941D-69FE-61A1-150D84B989E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27789" y="2239767"/>
            <a:ext cx="5028852" cy="3937196"/>
          </a:xfrm>
        </p:spPr>
        <p:txBody>
          <a:bodyPr/>
          <a:lstStyle/>
          <a:p>
            <a:pPr marL="0" lvl="0" indent="0">
              <a:lnSpc>
                <a:spcPct val="80000"/>
              </a:lnSpc>
              <a:spcBef>
                <a:spcPts val="2200"/>
              </a:spcBef>
              <a:buNone/>
            </a:pPr>
            <a:r>
              <a:rPr lang="en-US" sz="1700" b="1"/>
              <a:t>Modes have been renamed for clarity: </a:t>
            </a:r>
          </a:p>
          <a:p>
            <a:pPr marL="0" lvl="0" indent="0">
              <a:lnSpc>
                <a:spcPct val="80000"/>
              </a:lnSpc>
              <a:spcBef>
                <a:spcPts val="2200"/>
              </a:spcBef>
              <a:buNone/>
            </a:pPr>
            <a:r>
              <a:rPr lang="en-US" sz="1700"/>
              <a:t>o </a:t>
            </a:r>
            <a:r>
              <a:rPr lang="en-US" sz="1700" i="1"/>
              <a:t>Historical</a:t>
            </a:r>
            <a:r>
              <a:rPr lang="en-US" sz="1700"/>
              <a:t> to </a:t>
            </a:r>
            <a:r>
              <a:rPr lang="en-US" sz="1700" b="1"/>
              <a:t>All Unit History </a:t>
            </a:r>
            <a:br>
              <a:rPr lang="en-US" sz="1700" b="1"/>
            </a:br>
            <a:br>
              <a:rPr lang="en-US" sz="1700"/>
            </a:br>
            <a:r>
              <a:rPr lang="en-US" sz="1700"/>
              <a:t>o </a:t>
            </a:r>
            <a:r>
              <a:rPr lang="en-US" sz="1700" i="1"/>
              <a:t>Current</a:t>
            </a:r>
            <a:r>
              <a:rPr lang="en-US" sz="1700"/>
              <a:t> to </a:t>
            </a:r>
            <a:r>
              <a:rPr lang="en-US" sz="1700" b="1"/>
              <a:t>Current Unit Location </a:t>
            </a:r>
            <a:br>
              <a:rPr lang="en-US" sz="1700"/>
            </a:br>
            <a:br>
              <a:rPr lang="en-US" sz="1700"/>
            </a:br>
            <a:r>
              <a:rPr lang="en-US" sz="1700" b="1"/>
              <a:t>Filters have been simplified: </a:t>
            </a:r>
            <a:br>
              <a:rPr lang="en-US" sz="1700" b="1"/>
            </a:br>
            <a:br>
              <a:rPr lang="en-US" sz="1700"/>
            </a:br>
            <a:r>
              <a:rPr lang="en-US" sz="1700"/>
              <a:t>o Removed </a:t>
            </a:r>
            <a:r>
              <a:rPr lang="en-US" sz="1700" i="1"/>
              <a:t>Test Operations </a:t>
            </a:r>
            <a:r>
              <a:rPr lang="en-US" sz="1700"/>
              <a:t>and </a:t>
            </a:r>
            <a:r>
              <a:rPr lang="en-US" sz="1700" i="1"/>
              <a:t>Run</a:t>
            </a:r>
            <a:r>
              <a:rPr lang="en-US" sz="1700"/>
              <a:t> from filters. </a:t>
            </a:r>
            <a:br>
              <a:rPr lang="en-US" sz="1700"/>
            </a:br>
            <a:br>
              <a:rPr lang="en-US" sz="1700"/>
            </a:br>
            <a:r>
              <a:rPr lang="en-US" sz="1700"/>
              <a:t>o </a:t>
            </a:r>
            <a:r>
              <a:rPr lang="en-US" sz="1700" i="1"/>
              <a:t>Max Results </a:t>
            </a:r>
            <a:r>
              <a:rPr lang="en-US" sz="1700"/>
              <a:t>renamed to </a:t>
            </a:r>
            <a:r>
              <a:rPr lang="en-US" sz="1700" b="1"/>
              <a:t>Max Units</a:t>
            </a:r>
            <a:r>
              <a:rPr lang="en-US" sz="1700"/>
              <a:t>. </a:t>
            </a:r>
            <a:br>
              <a:rPr lang="en-US" sz="1700"/>
            </a:br>
            <a:br>
              <a:rPr lang="en-US" sz="1700"/>
            </a:br>
            <a:r>
              <a:rPr lang="en-US" sz="1700"/>
              <a:t>o “Hide links with counts less than or equal to” moved into the graph filter. </a:t>
            </a:r>
          </a:p>
          <a:p>
            <a:pPr marL="0" lvl="0" indent="0">
              <a:lnSpc>
                <a:spcPct val="80000"/>
              </a:lnSpc>
              <a:spcBef>
                <a:spcPts val="2200"/>
              </a:spcBef>
              <a:buNone/>
            </a:pPr>
            <a:r>
              <a:rPr lang="en-US" sz="1700"/>
              <a:t>Alvea skal jobbe mer I WTAS. Finn på noe. Suggestions skal implementers. Samme som heatmap men I Unit flow. </a:t>
            </a:r>
            <a:endParaRPr lang="en-GB" sz="1700"/>
          </a:p>
        </p:txBody>
      </p:sp>
      <p:sp>
        <p:nvSpPr>
          <p:cNvPr id="5" name="Content Placeholder 13">
            <a:extLst>
              <a:ext uri="{FF2B5EF4-FFF2-40B4-BE49-F238E27FC236}">
                <a16:creationId xmlns:a16="http://schemas.microsoft.com/office/drawing/2014/main" id="{B98246F8-5850-AE20-C070-6F4C823AB7C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435373" y="2239767"/>
            <a:ext cx="5028852" cy="3937196"/>
          </a:xfrm>
        </p:spPr>
        <p:txBody>
          <a:bodyPr/>
          <a:lstStyle/>
          <a:p>
            <a:pPr marL="0" lvl="0" indent="0">
              <a:spcBef>
                <a:spcPts val="2200"/>
              </a:spcBef>
              <a:buNone/>
            </a:pPr>
            <a:r>
              <a:rPr lang="en-US" sz="1800" b="1"/>
              <a:t>Improved Navigation </a:t>
            </a:r>
            <a:br>
              <a:rPr lang="en-US" sz="1800" b="1"/>
            </a:br>
            <a:r>
              <a:rPr lang="en-US" sz="1800"/>
              <a:t>o Added support for opening selected serial numbers or all visible serial numbers directly in Serial Number History. </a:t>
            </a:r>
            <a:br>
              <a:rPr lang="en-US" sz="1800"/>
            </a:br>
            <a:br>
              <a:rPr lang="en-US" sz="1800"/>
            </a:br>
            <a:r>
              <a:rPr lang="en-US" sz="1800"/>
              <a:t>o Removed redundant node and link menu options where equivalent functionality is available in the graph filter. </a:t>
            </a:r>
            <a:br>
              <a:rPr lang="en-US" sz="1800"/>
            </a:br>
            <a:br>
              <a:rPr lang="en-US" sz="1800" b="1"/>
            </a:br>
            <a:r>
              <a:rPr lang="en-US" sz="1800" b="1"/>
              <a:t>Performance Improvements </a:t>
            </a:r>
            <a:br>
              <a:rPr lang="en-US" sz="1800"/>
            </a:br>
            <a:r>
              <a:rPr lang="en-US" sz="1800"/>
              <a:t>o Significant performance optimizations have been made to better handle large and complex datasets, improving stability when working with larger flows. Further improvements are ongoing.</a:t>
            </a:r>
          </a:p>
        </p:txBody>
      </p:sp>
      <p:pic>
        <p:nvPicPr>
          <p:cNvPr id="6" name="Graphic 31">
            <a:extLst>
              <a:ext uri="{FF2B5EF4-FFF2-40B4-BE49-F238E27FC236}">
                <a16:creationId xmlns:a16="http://schemas.microsoft.com/office/drawing/2014/main" id="{85985EC3-DDEC-ED1A-B691-C505A6605F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360956" y="2072396"/>
            <a:ext cx="457200" cy="4572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07B1CCB9-4006-327E-35E9-C8A5EF953FF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Filter – Units lookup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6A835727-085D-F47E-C8F9-92C0608F9BE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7780" y="736284"/>
            <a:ext cx="5681642" cy="848453"/>
          </a:xfrm>
        </p:spPr>
        <p:txBody>
          <a:bodyPr/>
          <a:lstStyle/>
          <a:p>
            <a:pPr lvl="0">
              <a:lnSpc>
                <a:spcPct val="80000"/>
              </a:lnSpc>
            </a:pPr>
            <a:r>
              <a:rPr lang="nb-NO" sz="2000"/>
              <a:t>The unit flow filter supports three different ways of identifying units based on their first occurance: </a:t>
            </a:r>
          </a:p>
        </p:txBody>
      </p:sp>
      <p:sp>
        <p:nvSpPr>
          <p:cNvPr id="4" name="Content Placeholder 11">
            <a:extLst>
              <a:ext uri="{FF2B5EF4-FFF2-40B4-BE49-F238E27FC236}">
                <a16:creationId xmlns:a16="http://schemas.microsoft.com/office/drawing/2014/main" id="{451E7688-A8DA-8EDB-4EA7-082F81FB92E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727780" y="1744565"/>
            <a:ext cx="4819573" cy="446108"/>
          </a:xfrm>
        </p:spPr>
        <p:txBody>
          <a:bodyPr anchor="t"/>
          <a:lstStyle/>
          <a:p>
            <a:pPr lvl="0"/>
            <a:r>
              <a:rPr lang="en-US" sz="2000" b="1">
                <a:solidFill>
                  <a:srgbClr val="595959"/>
                </a:solidFill>
              </a:rPr>
              <a:t>These units were born inside this period</a:t>
            </a:r>
            <a:r>
              <a:rPr lang="da-DK" sz="2000" b="1">
                <a:solidFill>
                  <a:srgbClr val="595959"/>
                </a:solidFill>
              </a:rPr>
              <a:t>. </a:t>
            </a:r>
            <a:endParaRPr lang="en-US" sz="2000" b="1">
              <a:solidFill>
                <a:srgbClr val="595959"/>
              </a:solidFill>
            </a:endParaRPr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BC1D734E-4E4D-979C-6FD2-7CFFE61C4116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2"/>
          <a:stretch>
            <a:fillRect/>
          </a:stretch>
        </p:blipFill>
        <p:spPr>
          <a:xfrm>
            <a:off x="727780" y="2389857"/>
            <a:ext cx="5548186" cy="373185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CD4E2F08-2652-20B2-279F-C189CB174FE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Filter – Units lookup</a:t>
            </a:r>
          </a:p>
        </p:txBody>
      </p:sp>
      <p:sp>
        <p:nvSpPr>
          <p:cNvPr id="3" name="Content Placeholder 11">
            <a:extLst>
              <a:ext uri="{FF2B5EF4-FFF2-40B4-BE49-F238E27FC236}">
                <a16:creationId xmlns:a16="http://schemas.microsoft.com/office/drawing/2014/main" id="{81CFD8DE-D0BD-8D9A-BE5B-B0DA36A640F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7780" y="1256851"/>
            <a:ext cx="4819573" cy="800548"/>
          </a:xfrm>
        </p:spPr>
        <p:txBody>
          <a:bodyPr anchor="t"/>
          <a:lstStyle/>
          <a:p>
            <a:pPr lvl="0"/>
            <a:r>
              <a:rPr lang="en-US" sz="2000" b="1">
                <a:solidFill>
                  <a:srgbClr val="595959"/>
                </a:solidFill>
              </a:rPr>
              <a:t>Units seen in any process in the range excluding products in retest.</a:t>
            </a:r>
            <a:endParaRPr lang="da-DK" sz="2000">
              <a:solidFill>
                <a:srgbClr val="595959"/>
              </a:solidFill>
            </a:endParaRPr>
          </a:p>
        </p:txBody>
      </p:sp>
      <p:pic>
        <p:nvPicPr>
          <p:cNvPr id="4" name="Content Placeholder 6">
            <a:extLst>
              <a:ext uri="{FF2B5EF4-FFF2-40B4-BE49-F238E27FC236}">
                <a16:creationId xmlns:a16="http://schemas.microsoft.com/office/drawing/2014/main" id="{09BFFF86-136A-09E3-296E-C70B3CE94860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2"/>
          <a:stretch>
            <a:fillRect/>
          </a:stretch>
        </p:blipFill>
        <p:spPr>
          <a:xfrm>
            <a:off x="727780" y="2408639"/>
            <a:ext cx="5752280" cy="361481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B3CB08ED-0C34-6BEE-714A-37647DA4AB3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Filter – Units lookup</a:t>
            </a:r>
          </a:p>
        </p:txBody>
      </p:sp>
      <p:sp>
        <p:nvSpPr>
          <p:cNvPr id="3" name="Content Placeholder 11">
            <a:extLst>
              <a:ext uri="{FF2B5EF4-FFF2-40B4-BE49-F238E27FC236}">
                <a16:creationId xmlns:a16="http://schemas.microsoft.com/office/drawing/2014/main" id="{933A299C-0A51-0402-9B26-E92C01CEBC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94412" y="1079568"/>
            <a:ext cx="4819573" cy="749231"/>
          </a:xfrm>
        </p:spPr>
        <p:txBody>
          <a:bodyPr anchor="t"/>
          <a:lstStyle/>
          <a:p>
            <a:pPr lvl="0"/>
            <a:r>
              <a:rPr lang="da-DK" sz="2000" b="1">
                <a:solidFill>
                  <a:srgbClr val="595959"/>
                </a:solidFill>
              </a:rPr>
              <a:t>All units are tested in the selected time range.  </a:t>
            </a:r>
            <a:endParaRPr lang="en-US" sz="2000" b="1">
              <a:solidFill>
                <a:srgbClr val="595959"/>
              </a:solidFill>
            </a:endParaRPr>
          </a:p>
        </p:txBody>
      </p:sp>
      <p:pic>
        <p:nvPicPr>
          <p:cNvPr id="4" name="Content Placeholder 21">
            <a:extLst>
              <a:ext uri="{FF2B5EF4-FFF2-40B4-BE49-F238E27FC236}">
                <a16:creationId xmlns:a16="http://schemas.microsoft.com/office/drawing/2014/main" id="{BDFF3D3A-A46E-F1D5-4D42-4B46179A873F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2"/>
          <a:stretch>
            <a:fillRect/>
          </a:stretch>
        </p:blipFill>
        <p:spPr>
          <a:xfrm>
            <a:off x="794412" y="2406444"/>
            <a:ext cx="5425958" cy="3614824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8816B81A-7D03-0584-2BFA-F686270F131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Exclude processes</a:t>
            </a:r>
          </a:p>
        </p:txBody>
      </p:sp>
      <p:pic>
        <p:nvPicPr>
          <p:cNvPr id="3" name="Content Placeholder 8">
            <a:extLst>
              <a:ext uri="{FF2B5EF4-FFF2-40B4-BE49-F238E27FC236}">
                <a16:creationId xmlns:a16="http://schemas.microsoft.com/office/drawing/2014/main" id="{9B64FC2D-E254-8E5D-42CE-1C62748CF414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2"/>
          <a:stretch>
            <a:fillRect/>
          </a:stretch>
        </p:blipFill>
        <p:spPr>
          <a:xfrm>
            <a:off x="727780" y="1104165"/>
            <a:ext cx="9063203" cy="5465057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134685AF-29B1-7CDA-3195-9BD5C69566F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Alvea suggestions</a:t>
            </a:r>
          </a:p>
        </p:txBody>
      </p:sp>
      <p:pic>
        <p:nvPicPr>
          <p:cNvPr id="3" name="Content Placeholder 10">
            <a:extLst>
              <a:ext uri="{FF2B5EF4-FFF2-40B4-BE49-F238E27FC236}">
                <a16:creationId xmlns:a16="http://schemas.microsoft.com/office/drawing/2014/main" id="{56ABA2C4-8D3D-9EFB-FC88-A34DC9D5B535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2"/>
          <a:stretch>
            <a:fillRect/>
          </a:stretch>
        </p:blipFill>
        <p:spPr>
          <a:xfrm>
            <a:off x="727780" y="1152939"/>
            <a:ext cx="9049533" cy="5333219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8">
            <a:extLst>
              <a:ext uri="{FF2B5EF4-FFF2-40B4-BE49-F238E27FC236}">
                <a16:creationId xmlns:a16="http://schemas.microsoft.com/office/drawing/2014/main" id="{A74BA32A-34DB-D66F-0084-C1F5CD3CA645}"/>
              </a:ext>
            </a:extLst>
          </p:cNvPr>
          <p:cNvSpPr/>
          <p:nvPr/>
        </p:nvSpPr>
        <p:spPr>
          <a:xfrm>
            <a:off x="0" y="1825627"/>
            <a:ext cx="12191996" cy="5032372"/>
          </a:xfrm>
          <a:prstGeom prst="rect">
            <a:avLst/>
          </a:pr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4BB9395F-8DD1-B23D-71F4-82B45D0B32D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600"/>
              <a:t>Additional Unit Flow improvements</a:t>
            </a:r>
            <a:br>
              <a:rPr lang="en-US" sz="2600"/>
            </a:br>
            <a:r>
              <a:rPr lang="en-US" sz="1800"/>
              <a:t>In addition to the major enhancements, several usability, visualization, and performance improvements have been made:</a:t>
            </a:r>
            <a:endParaRPr lang="nb-NO" sz="1800"/>
          </a:p>
        </p:txBody>
      </p:sp>
      <p:sp>
        <p:nvSpPr>
          <p:cNvPr id="4" name="Content Placeholder 12">
            <a:extLst>
              <a:ext uri="{FF2B5EF4-FFF2-40B4-BE49-F238E27FC236}">
                <a16:creationId xmlns:a16="http://schemas.microsoft.com/office/drawing/2014/main" id="{294EFF06-01F7-B551-8EC8-C2222F9DC9F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75918" y="1971044"/>
            <a:ext cx="8372429" cy="4582158"/>
          </a:xfrm>
        </p:spPr>
        <p:txBody>
          <a:bodyPr/>
          <a:lstStyle/>
          <a:p>
            <a:pPr marL="0" lvl="0" indent="0">
              <a:spcBef>
                <a:spcPts val="2200"/>
              </a:spcBef>
              <a:buNone/>
            </a:pPr>
            <a:r>
              <a:rPr lang="en-US" sz="2400" b="1"/>
              <a:t>Improved visualization </a:t>
            </a:r>
            <a:br>
              <a:rPr lang="en-US" sz="2400" b="1"/>
            </a:br>
            <a:r>
              <a:rPr lang="en-US" sz="2400"/>
              <a:t>• Better link alignment to reduce overlap and improve readability. </a:t>
            </a:r>
            <a:br>
              <a:rPr lang="en-US" sz="2400"/>
            </a:br>
            <a:r>
              <a:rPr lang="en-US" sz="2400"/>
              <a:t>• Smoother graph zooming for an improved navigation experience. </a:t>
            </a:r>
            <a:br>
              <a:rPr lang="en-US" sz="2400"/>
            </a:br>
            <a:r>
              <a:rPr lang="en-US" sz="2400"/>
              <a:t>• The graph filter can now collapse to provide more space for analysis.</a:t>
            </a:r>
            <a:br>
              <a:rPr lang="en-US" sz="1800"/>
            </a:br>
            <a:endParaRPr lang="en-GB" sz="1800"/>
          </a:p>
        </p:txBody>
      </p:sp>
      <p:pic>
        <p:nvPicPr>
          <p:cNvPr id="5" name="Graphic 31">
            <a:extLst>
              <a:ext uri="{FF2B5EF4-FFF2-40B4-BE49-F238E27FC236}">
                <a16:creationId xmlns:a16="http://schemas.microsoft.com/office/drawing/2014/main" id="{1AF91F26-6AEE-B964-C7E3-0E960AE297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360956" y="2072396"/>
            <a:ext cx="457200" cy="4572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8">
            <a:extLst>
              <a:ext uri="{FF2B5EF4-FFF2-40B4-BE49-F238E27FC236}">
                <a16:creationId xmlns:a16="http://schemas.microsoft.com/office/drawing/2014/main" id="{8CA97ADF-594A-82CB-0D19-5E6EC7CB5873}"/>
              </a:ext>
            </a:extLst>
          </p:cNvPr>
          <p:cNvSpPr/>
          <p:nvPr/>
        </p:nvSpPr>
        <p:spPr>
          <a:xfrm>
            <a:off x="0" y="1825627"/>
            <a:ext cx="12191996" cy="5032372"/>
          </a:xfrm>
          <a:prstGeom prst="rect">
            <a:avLst/>
          </a:pr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F448CA07-CBDF-EDB5-2AB9-E1E39882BDA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900"/>
              <a:t>Additional Unit Flow improvements</a:t>
            </a:r>
            <a:br>
              <a:rPr lang="en-US" sz="2900"/>
            </a:br>
            <a:endParaRPr lang="nb-NO" sz="2400"/>
          </a:p>
        </p:txBody>
      </p:sp>
      <p:sp>
        <p:nvSpPr>
          <p:cNvPr id="4" name="Content Placeholder 12">
            <a:extLst>
              <a:ext uri="{FF2B5EF4-FFF2-40B4-BE49-F238E27FC236}">
                <a16:creationId xmlns:a16="http://schemas.microsoft.com/office/drawing/2014/main" id="{5FB0DF08-AAC5-F27D-7532-BEA3DE247F7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75918" y="1971044"/>
            <a:ext cx="8451561" cy="3295552"/>
          </a:xfrm>
        </p:spPr>
        <p:txBody>
          <a:bodyPr/>
          <a:lstStyle/>
          <a:p>
            <a:pPr marL="0" lvl="0" indent="0">
              <a:spcBef>
                <a:spcPts val="2200"/>
              </a:spcBef>
              <a:buNone/>
            </a:pPr>
            <a:br>
              <a:rPr lang="en-US" sz="2400"/>
            </a:br>
            <a:r>
              <a:rPr lang="en-US" sz="2400" b="1"/>
              <a:t>Enhanced insights </a:t>
            </a:r>
            <a:br>
              <a:rPr lang="en-US" sz="2400" b="1"/>
            </a:br>
            <a:r>
              <a:rPr lang="en-US" sz="2400"/>
              <a:t>• Added a tooltip on the Start node showing applied filters and the number of units included. </a:t>
            </a:r>
            <a:br>
              <a:rPr lang="en-US" sz="2400"/>
            </a:br>
            <a:r>
              <a:rPr lang="en-US" sz="2400"/>
              <a:t>• Added a summary to the End node, providing an overview of completed units, including retests, repairs, jumps, and wrong-order flows. </a:t>
            </a:r>
            <a:br>
              <a:rPr lang="en-US" sz="2400"/>
            </a:br>
            <a:r>
              <a:rPr lang="en-US" sz="2400"/>
              <a:t>• Improved repair links to remain visible as repair links when they are part of the main flow</a:t>
            </a:r>
            <a:endParaRPr lang="en-GB" sz="2400"/>
          </a:p>
        </p:txBody>
      </p:sp>
      <p:pic>
        <p:nvPicPr>
          <p:cNvPr id="5" name="Graphic 31">
            <a:extLst>
              <a:ext uri="{FF2B5EF4-FFF2-40B4-BE49-F238E27FC236}">
                <a16:creationId xmlns:a16="http://schemas.microsoft.com/office/drawing/2014/main" id="{7C20718D-59D0-A2C7-B8CC-08BC7190F9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360956" y="2072396"/>
            <a:ext cx="457200" cy="4572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8">
            <a:extLst>
              <a:ext uri="{FF2B5EF4-FFF2-40B4-BE49-F238E27FC236}">
                <a16:creationId xmlns:a16="http://schemas.microsoft.com/office/drawing/2014/main" id="{97C43C6B-7A9D-0BCA-E755-92475C045C1E}"/>
              </a:ext>
            </a:extLst>
          </p:cNvPr>
          <p:cNvSpPr/>
          <p:nvPr/>
        </p:nvSpPr>
        <p:spPr>
          <a:xfrm>
            <a:off x="0" y="1825627"/>
            <a:ext cx="12191996" cy="5032372"/>
          </a:xfrm>
          <a:prstGeom prst="rect">
            <a:avLst/>
          </a:pr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D237DE67-404E-7AA7-D493-D5C97F107D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900"/>
              <a:t>Additional Unit Flow improvements</a:t>
            </a:r>
            <a:br>
              <a:rPr lang="en-US" sz="2900"/>
            </a:br>
            <a:endParaRPr lang="nb-NO" sz="2400"/>
          </a:p>
        </p:txBody>
      </p:sp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7F7E3143-5DCE-E4D4-5D5F-16608EA6FD7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98152" y="2300996"/>
            <a:ext cx="9271531" cy="3937196"/>
          </a:xfrm>
        </p:spPr>
        <p:txBody>
          <a:bodyPr>
            <a:noAutofit/>
          </a:bodyPr>
          <a:lstStyle/>
          <a:p>
            <a:pPr marL="0" lvl="0" indent="0">
              <a:spcBef>
                <a:spcPts val="2200"/>
              </a:spcBef>
              <a:buNone/>
            </a:pPr>
            <a:r>
              <a:rPr lang="en-US" sz="2400" b="1"/>
              <a:t>Expanded process and station views </a:t>
            </a:r>
            <a:br>
              <a:rPr lang="en-US" sz="2400"/>
            </a:br>
            <a:r>
              <a:rPr lang="en-US" sz="2400"/>
              <a:t>• Station views now support time mode, displaying time spent per station. </a:t>
            </a:r>
            <a:br>
              <a:rPr lang="en-US" sz="2400"/>
            </a:br>
            <a:r>
              <a:rPr lang="en-US" sz="2400"/>
              <a:t>• Link appearance is now supported in both process and station views, with two options: </a:t>
            </a:r>
            <a:br>
              <a:rPr lang="en-US" sz="2400"/>
            </a:br>
            <a:r>
              <a:rPr lang="en-US" sz="2400"/>
              <a:t>	o Default: Highlights the top three highest-volume links across 	the entire flow. </a:t>
            </a:r>
            <a:br>
              <a:rPr lang="en-US" sz="2400"/>
            </a:br>
            <a:r>
              <a:rPr lang="en-US" sz="2400"/>
              <a:t>	o All: Highlights the top three highest-volume links per link type 	(e.g. retest, jumped, wrong order). </a:t>
            </a:r>
            <a:br>
              <a:rPr lang="en-US" sz="2400"/>
            </a:br>
            <a:br>
              <a:rPr lang="en-US" sz="2400"/>
            </a:br>
            <a:r>
              <a:rPr lang="en-US" sz="2400"/>
              <a:t>Improved naming and filtering</a:t>
            </a:r>
          </a:p>
        </p:txBody>
      </p:sp>
      <p:pic>
        <p:nvPicPr>
          <p:cNvPr id="5" name="Graphic 31">
            <a:extLst>
              <a:ext uri="{FF2B5EF4-FFF2-40B4-BE49-F238E27FC236}">
                <a16:creationId xmlns:a16="http://schemas.microsoft.com/office/drawing/2014/main" id="{F3902630-18EF-63A3-ABF3-3828926E7A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360956" y="2072396"/>
            <a:ext cx="457200" cy="4572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ATS 2026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00F0981ECC874AA045759C733D6D80" ma:contentTypeVersion="26" ma:contentTypeDescription="Opprett et nytt dokument." ma:contentTypeScope="" ma:versionID="17731338d6179ec51579128f3a67f2b3">
  <xsd:schema xmlns:xsd="http://www.w3.org/2001/XMLSchema" xmlns:xs="http://www.w3.org/2001/XMLSchema" xmlns:p="http://schemas.microsoft.com/office/2006/metadata/properties" xmlns:ns2="99075f80-0fe0-47f2-abf3-4ad7bd9821df" xmlns:ns3="f529678b-45df-4a2d-ae2d-57335bc52324" targetNamespace="http://schemas.microsoft.com/office/2006/metadata/properties" ma:root="true" ma:fieldsID="e6fb49d8de1b548a3b155da72e972a77" ns2:_="" ns3:_="">
    <xsd:import namespace="99075f80-0fe0-47f2-abf3-4ad7bd9821df"/>
    <xsd:import namespace="f529678b-45df-4a2d-ae2d-57335bc523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Classification" minOccurs="0"/>
                <xsd:element ref="ns2:MediaServiceSearchProperties" minOccurs="0"/>
                <xsd:element ref="ns2:Document_x0020_Number" minOccurs="0"/>
                <xsd:element ref="ns2:Document_x0020_Status" minOccurs="0"/>
                <xsd:element ref="ns2:Revision" minOccurs="0"/>
                <xsd:element ref="ns2:Valid_x0020_From" minOccurs="0"/>
                <xsd:element ref="ns2:Valid_x0020_To" minOccurs="0"/>
                <xsd:element ref="ns2:MediaServiceLocation" minOccurs="0"/>
                <xsd:element ref="ns2:_Flow_Signoff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075f80-0fe0-47f2-abf3-4ad7bd9821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emerkelapper" ma:readOnly="false" ma:fieldId="{5cf76f15-5ced-4ddc-b409-7134ff3c332f}" ma:taxonomyMulti="true" ma:sspId="22d465c5-e4f8-4d3b-b99d-d85c230440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Classification" ma:index="24" nillable="true" ma:displayName="Classification" ma:default="General \ All Employees" ma:description="Information Classification" ma:format="Dropdown" ma:internalName="Classification">
      <xsd:simpleType>
        <xsd:restriction base="dms:Choice">
          <xsd:enumeration value="Public"/>
          <xsd:enumeration value="General \ Anyone"/>
          <xsd:enumeration value="General \ All Employees"/>
          <xsd:enumeration value="Confidential \ Anyone"/>
          <xsd:enumeration value="Confidential \ All Employees"/>
          <xsd:enumeration value="Confidential \ Trusted People"/>
          <xsd:enumeration value="Highly Confidential \ All Employees"/>
          <xsd:enumeration value="Highly Confidential \ Specific People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ocument_x0020_Number" ma:index="26" nillable="true" ma:displayName="Document Number" ma:default="WA-INF-nnnn" ma:internalName="Document_x0020_Number">
      <xsd:simpleType>
        <xsd:restriction base="dms:Text">
          <xsd:maxLength value="30"/>
        </xsd:restriction>
      </xsd:simpleType>
    </xsd:element>
    <xsd:element name="Document_x0020_Status" ma:index="27" nillable="true" ma:displayName="Document Status" ma:default="Draft" ma:format="Dropdown" ma:internalName="Document_x0020_Status">
      <xsd:simpleType>
        <xsd:restriction base="dms:Choice">
          <xsd:enumeration value="Draft"/>
          <xsd:enumeration value="Review"/>
          <xsd:enumeration value="Approved"/>
          <xsd:enumeration value="Published"/>
          <xsd:enumeration value="Removed"/>
        </xsd:restriction>
      </xsd:simpleType>
    </xsd:element>
    <xsd:element name="Revision" ma:index="28" nillable="true" ma:displayName="Revision" ma:internalName="Revision">
      <xsd:simpleType>
        <xsd:restriction base="dms:Text">
          <xsd:maxLength value="20"/>
        </xsd:restriction>
      </xsd:simpleType>
    </xsd:element>
    <xsd:element name="Valid_x0020_From" ma:index="29" nillable="true" ma:displayName="Valid From" ma:format="DateOnly" ma:internalName="Valid_x0020_From">
      <xsd:simpleType>
        <xsd:restriction base="dms:DateTime"/>
      </xsd:simpleType>
    </xsd:element>
    <xsd:element name="Valid_x0020_To" ma:index="30" nillable="true" ma:displayName="Valid To" ma:format="DateOnly" ma:internalName="Valid_x0020_To">
      <xsd:simpleType>
        <xsd:restriction base="dms:DateTime"/>
      </xsd:simpleType>
    </xsd:element>
    <xsd:element name="MediaServiceLocation" ma:index="31" nillable="true" ma:displayName="Location" ma:indexed="true" ma:internalName="MediaServiceLocation" ma:readOnly="true">
      <xsd:simpleType>
        <xsd:restriction base="dms:Text"/>
      </xsd:simpleType>
    </xsd:element>
    <xsd:element name="_Flow_SignoffStatus" ma:index="32" nillable="true" ma:displayName="Godkjenningsstatus" ma:internalName="Godkjenningsstatus">
      <xsd:simpleType>
        <xsd:restriction base="dms:Text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29678b-45df-4a2d-ae2d-57335bc52324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ea0902a-799c-44cd-a949-0f7b47655d6e}" ma:internalName="TaxCatchAll" ma:showField="CatchAllData" ma:web="f529678b-45df-4a2d-ae2d-57335bc523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Number xmlns="99075f80-0fe0-47f2-abf3-4ad7bd9821df">WA-INF-nnnn</Document_x0020_Number>
    <Classification xmlns="99075f80-0fe0-47f2-abf3-4ad7bd9821df">General \ All Employees</Classification>
    <Document_x0020_Status xmlns="99075f80-0fe0-47f2-abf3-4ad7bd9821df">Draft</Document_x0020_Status>
    <Valid_x0020_To xmlns="99075f80-0fe0-47f2-abf3-4ad7bd9821df" xsi:nil="true"/>
    <_Flow_SignoffStatus xmlns="99075f80-0fe0-47f2-abf3-4ad7bd9821df" xsi:nil="true"/>
    <Revision xmlns="99075f80-0fe0-47f2-abf3-4ad7bd9821df" xsi:nil="true"/>
    <TaxCatchAll xmlns="f529678b-45df-4a2d-ae2d-57335bc52324" xsi:nil="true"/>
    <lcf76f155ced4ddcb4097134ff3c332f xmlns="99075f80-0fe0-47f2-abf3-4ad7bd9821df">
      <Terms xmlns="http://schemas.microsoft.com/office/infopath/2007/PartnerControls"/>
    </lcf76f155ced4ddcb4097134ff3c332f>
    <Valid_x0020_From xmlns="99075f80-0fe0-47f2-abf3-4ad7bd9821df" xsi:nil="true"/>
  </documentManagement>
</p:properties>
</file>

<file path=customXml/itemProps1.xml><?xml version="1.0" encoding="utf-8"?>
<ds:datastoreItem xmlns:ds="http://schemas.openxmlformats.org/officeDocument/2006/customXml" ds:itemID="{54ADFB1B-D20E-47B8-9564-1F0D6D72C7D9}"/>
</file>

<file path=customXml/itemProps2.xml><?xml version="1.0" encoding="utf-8"?>
<ds:datastoreItem xmlns:ds="http://schemas.openxmlformats.org/officeDocument/2006/customXml" ds:itemID="{F3C6BF53-92B8-4838-99E7-167B4E658C27}"/>
</file>

<file path=customXml/itemProps3.xml><?xml version="1.0" encoding="utf-8"?>
<ds:datastoreItem xmlns:ds="http://schemas.openxmlformats.org/officeDocument/2006/customXml" ds:itemID="{74F7D6E4-AE1D-42C5-A09F-651177599B6A}"/>
</file>

<file path=docProps/app.xml><?xml version="1.0" encoding="utf-8"?>
<Properties xmlns="http://schemas.openxmlformats.org/officeDocument/2006/extended-properties" xmlns:vt="http://schemas.openxmlformats.org/officeDocument/2006/docPropsVTypes">
  <Template>WATS-Powerpoint-Template-EN-2026</Template>
  <TotalTime>8722</TotalTime>
  <Words>497</Words>
  <Application>Microsoft Office PowerPoint</Application>
  <PresentationFormat>Widescreen</PresentationFormat>
  <Paragraphs>25</Paragraphs>
  <Slides>12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System Font Regular</vt:lpstr>
      <vt:lpstr>WATS 2026</vt:lpstr>
      <vt:lpstr>Improve yield faster with AI-powered suggestions for Root Cause Analysis</vt:lpstr>
      <vt:lpstr>Filter – Units lookup</vt:lpstr>
      <vt:lpstr>Filter – Units lookup</vt:lpstr>
      <vt:lpstr>Filter – Units lookup</vt:lpstr>
      <vt:lpstr>Exclude processes</vt:lpstr>
      <vt:lpstr>Alvea suggestions</vt:lpstr>
      <vt:lpstr>Additional Unit Flow improvements In addition to the major enhancements, several usability, visualization, and performance improvements have been made:</vt:lpstr>
      <vt:lpstr>Additional Unit Flow improvements </vt:lpstr>
      <vt:lpstr>Additional Unit Flow improvements </vt:lpstr>
      <vt:lpstr>A preview of some of the new possibilities</vt:lpstr>
      <vt:lpstr>WATS feature release note 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Natanya Sukkot</dc:creator>
  <cp:lastModifiedBy>Lise Gram Eriksen</cp:lastModifiedBy>
  <cp:revision>11</cp:revision>
  <dcterms:created xsi:type="dcterms:W3CDTF">2026-08-28T09:23:47Z</dcterms:created>
  <dcterms:modified xsi:type="dcterms:W3CDTF">2026-09-08T14:03:08Z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0x010100FF00F0981ECC874AA045759C733D6D80</vt:lpwstr>
  </property>
  <property fmtid="{D5CDD505-2E9C-101B-9397-08002B2CF9AE}" pid="3" name="MediaServiceImageTags">
    <vt:lpwstr/>
  </property>
</Properties>
</file>