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6" r:id="rId11"/>
    <p:sldId id="263" r:id="rId12"/>
    <p:sldId id="262" r:id="rId13"/>
    <p:sldId id="264" r:id="rId14"/>
    <p:sldId id="265" r:id="rId15"/>
    <p:sldId id="267" r:id="rId16"/>
  </p:sldIdLst>
  <p:sldSz cx="12192000" cy="6858000"/>
  <p:notesSz cx="6858000" cy="9144000"/>
  <p:defaultTextStyle>
    <a:defPPr>
      <a:defRPr lang="en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BE666C-6F2D-4569-ABF9-867433E6BC76}" v="1" dt="2026-05-22T13:03:53.195"/>
    <p1510:client id="{BA611B31-4B03-44B7-9140-B3CFFF7516E8}" v="2" dt="2026-05-26T10:55:53.6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3650" autoAdjust="0"/>
  </p:normalViewPr>
  <p:slideViewPr>
    <p:cSldViewPr snapToGrid="0">
      <p:cViewPr varScale="1">
        <p:scale>
          <a:sx n="101" d="100"/>
          <a:sy n="101" d="100"/>
        </p:scale>
        <p:origin x="122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D2A93-008A-7046-927D-E380F67CC98C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33627-EC28-614D-84F2-686C50CB57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453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7">
            <a:extLst>
              <a:ext uri="{FF2B5EF4-FFF2-40B4-BE49-F238E27FC236}">
                <a16:creationId xmlns:a16="http://schemas.microsoft.com/office/drawing/2014/main" id="{898C9FCC-269E-89C3-5A8F-F89C9C2FED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0000"/>
            <a:ext cx="7100711" cy="3053116"/>
          </a:xfrm>
        </p:spPr>
        <p:txBody>
          <a:bodyPr anchor="ctr">
            <a:noAutofit/>
          </a:bodyPr>
          <a:lstStyle>
            <a:lvl1pPr algn="l">
              <a:defRPr sz="7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94773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227181"/>
            <a:ext cx="1885244" cy="365125"/>
          </a:xfrm>
        </p:spPr>
        <p:txBody>
          <a:bodyPr/>
          <a:lstStyle/>
          <a:p>
            <a:pPr algn="r"/>
            <a:fld id="{37C9F54E-CB1E-3B48-B9F4-C6DC6A745045}" type="datetimeFigureOut">
              <a:rPr lang="nb-NO" smtClean="0"/>
              <a:pPr algn="r"/>
              <a:t>08.09.2026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227181"/>
            <a:ext cx="5006972" cy="365125"/>
          </a:xfrm>
        </p:spPr>
        <p:txBody>
          <a:bodyPr/>
          <a:lstStyle/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227181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13" name="Grafikk 6">
            <a:extLst>
              <a:ext uri="{FF2B5EF4-FFF2-40B4-BE49-F238E27FC236}">
                <a16:creationId xmlns:a16="http://schemas.microsoft.com/office/drawing/2014/main" id="{B656D626-FEAE-20C2-0F07-819B75AE53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02DAFF-E192-8E7F-B65E-785C6A53F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3467" y="5198533"/>
            <a:ext cx="1930748" cy="800982"/>
          </a:xfrm>
        </p:spPr>
        <p:txBody>
          <a:bodyPr anchor="t"/>
          <a:lstStyle>
            <a:lvl1pPr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8635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 r:embed="rId2"/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35" name="Grafikk 6">
            <a:extLst>
              <a:ext uri="{FF2B5EF4-FFF2-40B4-BE49-F238E27FC236}">
                <a16:creationId xmlns:a16="http://schemas.microsoft.com/office/drawing/2014/main" id="{D41DAF85-1CAF-430F-9044-164638AA15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4" name="Grafikk 6">
            <a:extLst>
              <a:ext uri="{FF2B5EF4-FFF2-40B4-BE49-F238E27FC236}">
                <a16:creationId xmlns:a16="http://schemas.microsoft.com/office/drawing/2014/main" id="{167E7B09-B5E7-A7A0-CE54-DCBA02ADA1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516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2B634DC-86F2-29E4-BC4D-549F3114DE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4" name="Grafikk 6">
            <a:extLst>
              <a:ext uri="{FF2B5EF4-FFF2-40B4-BE49-F238E27FC236}">
                <a16:creationId xmlns:a16="http://schemas.microsoft.com/office/drawing/2014/main" id="{75E0B1BC-32F0-66FE-933C-1EA5CA77D2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9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B6630E95-DD7C-AE5A-87D2-A80AAA7895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k 6">
            <a:extLst>
              <a:ext uri="{FF2B5EF4-FFF2-40B4-BE49-F238E27FC236}">
                <a16:creationId xmlns:a16="http://schemas.microsoft.com/office/drawing/2014/main" id="{6101ECD5-DE47-DE5F-6480-10CF485655C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9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3F982B-1E7A-23BD-7CE1-0FF60AA656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5369" y="1825625"/>
            <a:ext cx="5028849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5503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F2AFD-6118-6E67-32C2-497B36194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18898-0432-746F-061D-B3E630A12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783" y="1681163"/>
            <a:ext cx="50417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20261B-671A-B94B-BF87-52D5E731A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7784" y="2741259"/>
            <a:ext cx="5041729" cy="344840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906E4-E6BF-AF3C-40E7-FF163F6DC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22489" y="1681163"/>
            <a:ext cx="50417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09F7F8-55D1-7D56-020D-5A010DB64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2489" y="2741259"/>
            <a:ext cx="5041729" cy="344840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C2FE31-4834-C012-A6C3-73799D4DE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AA3DC9-0F1D-8A47-3B39-3D3F8AA60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65072-BB67-A938-120A-594568A3B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7984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1918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A035E9-09E4-874D-7018-58C04A2BB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54F41F-5272-8A46-2354-2DFAF6A12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58C6-536B-99AE-CA00-6BAAE68C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930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B3BCD-9135-81AC-60EC-AB21121E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F0219-5539-E9A9-8210-8810C658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6E43-FF06-F98A-AC64-23F615AF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2884C23-F4C8-8A5D-FC2D-0B51498177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400C45C-F143-5576-C595-5F3987379E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  <p:pic>
        <p:nvPicPr>
          <p:cNvPr id="2" name="Bilde 7">
            <a:extLst>
              <a:ext uri="{FF2B5EF4-FFF2-40B4-BE49-F238E27FC236}">
                <a16:creationId xmlns:a16="http://schemas.microsoft.com/office/drawing/2014/main" id="{006DD1A1-060F-71F0-05FA-F9BBF2089A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fikk 6">
            <a:extLst>
              <a:ext uri="{FF2B5EF4-FFF2-40B4-BE49-F238E27FC236}">
                <a16:creationId xmlns:a16="http://schemas.microsoft.com/office/drawing/2014/main" id="{5F20D8E3-F9D8-FED3-6D94-A95650BE69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03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7">
            <a:extLst>
              <a:ext uri="{FF2B5EF4-FFF2-40B4-BE49-F238E27FC236}">
                <a16:creationId xmlns:a16="http://schemas.microsoft.com/office/drawing/2014/main" id="{898C9FCC-269E-89C3-5A8F-F89C9C2FED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0000"/>
            <a:ext cx="7100711" cy="3053116"/>
          </a:xfrm>
        </p:spPr>
        <p:txBody>
          <a:bodyPr anchor="ctr">
            <a:noAutofit/>
          </a:bodyPr>
          <a:lstStyle>
            <a:lvl1pPr algn="l">
              <a:defRPr sz="7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94773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227181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227181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227181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3" name="Grafikk 6">
            <a:extLst>
              <a:ext uri="{FF2B5EF4-FFF2-40B4-BE49-F238E27FC236}">
                <a16:creationId xmlns:a16="http://schemas.microsoft.com/office/drawing/2014/main" id="{B656D626-FEAE-20C2-0F07-819B75AE53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02DAFF-E192-8E7F-B65E-785C6A53F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3467" y="5198533"/>
            <a:ext cx="1930748" cy="800982"/>
          </a:xfrm>
        </p:spPr>
        <p:txBody>
          <a:bodyPr anchor="t"/>
          <a:lstStyle>
            <a:lvl1pPr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79966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AA0017-E28C-04FF-662E-40AD476079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122311"/>
            <a:ext cx="12192000" cy="4735689"/>
          </a:xfrm>
          <a:solidFill>
            <a:schemeClr val="bg1"/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377" y="448205"/>
            <a:ext cx="6039555" cy="117739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77" y="5373512"/>
            <a:ext cx="6039555" cy="835378"/>
          </a:xfrm>
          <a:effectLst>
            <a:outerShdw blurRad="50800" dist="25400" dir="2700000" algn="tl" rotWithShape="0">
              <a:prstClr val="black">
                <a:alpha val="20000"/>
              </a:prstClr>
            </a:outerShdw>
          </a:effectLst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101857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101857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101857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3479E2E-4A03-16FA-A09D-5C2D71D52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86907" y="1253067"/>
            <a:ext cx="3377308" cy="328788"/>
          </a:xfrm>
        </p:spPr>
        <p:txBody>
          <a:bodyPr anchor="b"/>
          <a:lstStyle>
            <a:lvl1pPr algn="r">
              <a:buNone/>
              <a:defRPr sz="1200"/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93681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368215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63555" y="1825625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20ABC7-D52E-9508-DADF-859EEFF1963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63555" y="4019746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792180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AA0017-E28C-04FF-662E-40AD476079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122311"/>
            <a:ext cx="12192000" cy="4735689"/>
          </a:xfrm>
          <a:solidFill>
            <a:schemeClr val="bg1"/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377" y="448205"/>
            <a:ext cx="6039555" cy="117739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77" y="5373512"/>
            <a:ext cx="6039555" cy="835378"/>
          </a:xfrm>
          <a:effectLst>
            <a:outerShdw blurRad="50800" dist="25400" dir="2700000" algn="tl" rotWithShape="0">
              <a:prstClr val="black">
                <a:alpha val="20000"/>
              </a:prstClr>
            </a:outerShdw>
          </a:effectLst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101857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101857"/>
            <a:ext cx="5006972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101857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3479E2E-4A03-16FA-A09D-5C2D71D52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86907" y="1253067"/>
            <a:ext cx="3377308" cy="328788"/>
          </a:xfrm>
        </p:spPr>
        <p:txBody>
          <a:bodyPr anchor="b"/>
          <a:lstStyle>
            <a:lvl1pPr algn="r">
              <a:buNone/>
              <a:defRPr sz="1200"/>
            </a:lvl1pPr>
          </a:lstStyle>
          <a:p>
            <a:pPr lvl="0"/>
            <a:r>
              <a:rPr lang="en-GB" dirty="0"/>
              <a:t>Additional detail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29652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3201758" cy="3828874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4375" y="1825625"/>
            <a:ext cx="7029840" cy="3954286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438669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348089"/>
            <a:ext cx="5006971" cy="382887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15" y="1825625"/>
            <a:ext cx="5257799" cy="295751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89209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Hive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 r:embed="rId2"/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35" name="Grafikk 6">
            <a:extLst>
              <a:ext uri="{FF2B5EF4-FFF2-40B4-BE49-F238E27FC236}">
                <a16:creationId xmlns:a16="http://schemas.microsoft.com/office/drawing/2014/main" id="{D41DAF85-1CAF-430F-9044-164638AA15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80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eendump 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B37C6B-DE8F-4BE9-8274-EAE39403CAA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82" y="1603178"/>
            <a:ext cx="9341905" cy="525482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9F54E-CB1E-3B48-B9F4-C6DC6A745045}" type="datetimeFigureOut">
              <a:rPr lang="nb-NO" smtClean="0"/>
              <a:pPr/>
              <a:t>08.09.2026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63A41-A93D-3EE3-557A-E2300A6DD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85778" y="2348087"/>
            <a:ext cx="1332089" cy="3828875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GB" dirty="0"/>
              <a:t>Click to add text to the </a:t>
            </a:r>
            <a:r>
              <a:rPr lang="en-GB" dirty="0" err="1"/>
              <a:t>screendump</a:t>
            </a:r>
            <a:endParaRPr lang="en-GB" dirty="0"/>
          </a:p>
        </p:txBody>
      </p:sp>
      <p:pic>
        <p:nvPicPr>
          <p:cNvPr id="11" name="Grafikk 6">
            <a:extLst>
              <a:ext uri="{FF2B5EF4-FFF2-40B4-BE49-F238E27FC236}">
                <a16:creationId xmlns:a16="http://schemas.microsoft.com/office/drawing/2014/main" id="{AC9C0085-531C-9496-5D8C-60FA92BCED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0241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B3BCD-9135-81AC-60EC-AB21121E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F0219-5539-E9A9-8210-8810C658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6E43-FF06-F98A-AC64-23F615AF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2884C23-F4C8-8A5D-FC2D-0B51498177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400C45C-F143-5576-C595-5F3987379E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068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7D2266E-8F95-E205-B93B-9851800B45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A257-BF77-3A52-CD58-183ACA56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400102"/>
            <a:ext cx="7100712" cy="3210475"/>
          </a:xfrm>
        </p:spPr>
        <p:txBody>
          <a:bodyPr anchor="t">
            <a:noAutofit/>
          </a:bodyPr>
          <a:lstStyle>
            <a:lvl1pPr>
              <a:defRPr sz="7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8149-E5F9-4009-EB56-3881D0F2A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3998" y="1445684"/>
            <a:ext cx="301423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wrap="none" lIns="180000" tIns="72000" rIns="251999" bIns="72000">
            <a:spAutoFit/>
          </a:bodyPr>
          <a:lstStyle>
            <a:lvl1pPr marL="360000" indent="-36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Divider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65F3D-D487-7AD1-8EFE-60C8F15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0B13-412F-1A4B-3DB8-E55B4A9E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6C63-055D-AD6E-CB43-62476B96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Grafikk 6">
            <a:extLst>
              <a:ext uri="{FF2B5EF4-FFF2-40B4-BE49-F238E27FC236}">
                <a16:creationId xmlns:a16="http://schemas.microsoft.com/office/drawing/2014/main" id="{1AB52F8E-D770-7419-89EC-484156C9F1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39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with Hive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2B634DC-86F2-29E4-BC4D-549F3114DE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4" name="Grafikk 6">
            <a:extLst>
              <a:ext uri="{FF2B5EF4-FFF2-40B4-BE49-F238E27FC236}">
                <a16:creationId xmlns:a16="http://schemas.microsoft.com/office/drawing/2014/main" id="{75E0B1BC-32F0-66FE-933C-1EA5CA77D2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752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Heav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46A1334-C78F-79D5-512B-E7DD3D9DD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2239766"/>
            <a:ext cx="5028848" cy="3937197"/>
          </a:xfrm>
        </p:spPr>
        <p:txBody>
          <a:bodyPr/>
          <a:lstStyle>
            <a:lvl1pPr marL="252000" indent="-252000"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03141B4-C512-9BC0-0861-BB3B9E3A5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5369" y="2239766"/>
            <a:ext cx="5028849" cy="3937197"/>
          </a:xfrm>
        </p:spPr>
        <p:txBody>
          <a:bodyPr/>
          <a:lstStyle>
            <a:lvl1pPr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8297492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Heav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46A1334-C78F-79D5-512B-E7DD3D9DD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2239766"/>
            <a:ext cx="3325079" cy="3937197"/>
          </a:xfrm>
        </p:spPr>
        <p:txBody>
          <a:bodyPr/>
          <a:lstStyle>
            <a:lvl1pPr marL="252000" indent="-252000"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03141B4-C512-9BC0-0861-BB3B9E3A5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33460" y="2239766"/>
            <a:ext cx="3325080" cy="3937197"/>
          </a:xfrm>
        </p:spPr>
        <p:txBody>
          <a:bodyPr/>
          <a:lstStyle>
            <a:lvl1pPr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B83AD4B-848A-AE97-5BBF-894E0AE0F91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42431" y="2239766"/>
            <a:ext cx="3325080" cy="3937197"/>
          </a:xfrm>
        </p:spPr>
        <p:txBody>
          <a:bodyPr/>
          <a:lstStyle>
            <a:lvl1pPr>
              <a:spcBef>
                <a:spcPts val="2200"/>
              </a:spcBef>
              <a:defRPr sz="1800"/>
            </a:lvl1pPr>
            <a:lvl2pPr>
              <a:spcBef>
                <a:spcPts val="500"/>
              </a:spcBef>
              <a:spcAft>
                <a:spcPts val="500"/>
              </a:spcAft>
              <a:defRPr sz="1400"/>
            </a:lvl2pPr>
            <a:lvl3pPr>
              <a:spcBef>
                <a:spcPts val="500"/>
              </a:spcBef>
              <a:spcAft>
                <a:spcPts val="500"/>
              </a:spcAft>
              <a:defRPr sz="1400"/>
            </a:lvl3pPr>
            <a:lvl4pPr>
              <a:spcBef>
                <a:spcPts val="500"/>
              </a:spcBef>
              <a:spcAft>
                <a:spcPts val="500"/>
              </a:spcAft>
              <a:defRPr sz="1400"/>
            </a:lvl4pPr>
            <a:lvl5pPr>
              <a:spcBef>
                <a:spcPts val="500"/>
              </a:spcBef>
              <a:spcAft>
                <a:spcPts val="500"/>
              </a:spcAft>
              <a:defRPr sz="14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152792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703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368215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63555" y="1825625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20ABC7-D52E-9508-DADF-859EEFF1963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63555" y="4019746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4282518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348089"/>
            <a:ext cx="5006971" cy="382887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15" y="1825625"/>
            <a:ext cx="5257799" cy="295751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5A7D4C-58BE-15D3-3EF9-622278D58B30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007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3201758" cy="3828874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4375" y="1825625"/>
            <a:ext cx="7029840" cy="3954286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7D2CAD-6B80-D7BE-9548-128BE827BD2A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830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7D2266E-8F95-E205-B93B-9851800B4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A257-BF77-3A52-CD58-183ACA56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400102"/>
            <a:ext cx="7100712" cy="3210475"/>
          </a:xfrm>
        </p:spPr>
        <p:txBody>
          <a:bodyPr anchor="t">
            <a:noAutofit/>
          </a:bodyPr>
          <a:lstStyle>
            <a:lvl1pPr>
              <a:defRPr sz="70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8149-E5F9-4009-EB56-3881D0F2A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3998" y="1445684"/>
            <a:ext cx="301423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wrap="none" lIns="180000" tIns="72000" rIns="251999" bIns="72000">
            <a:spAutoFit/>
          </a:bodyPr>
          <a:lstStyle>
            <a:lvl1pPr marL="360000" indent="-36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Section Divider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65F3D-D487-7AD1-8EFE-60C8F15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08.09.2026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0B13-412F-1A4B-3DB8-E55B4A9E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6C63-055D-AD6E-CB43-62476B96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Grafikk 6">
            <a:extLst>
              <a:ext uri="{FF2B5EF4-FFF2-40B4-BE49-F238E27FC236}">
                <a16:creationId xmlns:a16="http://schemas.microsoft.com/office/drawing/2014/main" id="{1AB52F8E-D770-7419-89EC-484156C9F1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40152419-803E-4B2F-EC5E-6342B98AB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C409CDD7-55CF-F3EA-473F-A946CD7D5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7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algn="r"/>
            <a:fld id="{37C9F54E-CB1E-3B48-B9F4-C6DC6A745045}" type="datetimeFigureOut">
              <a:rPr lang="nb-NO" smtClean="0"/>
              <a:pPr algn="r"/>
              <a:t>08.09.2026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7" name="Grafikk 6">
            <a:extLst>
              <a:ext uri="{FF2B5EF4-FFF2-40B4-BE49-F238E27FC236}">
                <a16:creationId xmlns:a16="http://schemas.microsoft.com/office/drawing/2014/main" id="{3A136CFA-D992-1ED1-806F-ECEC987C4B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1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dump 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B37C6B-DE8F-4BE9-8274-EAE39403CAA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82" y="1603178"/>
            <a:ext cx="9341905" cy="525482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9F54E-CB1E-3B48-B9F4-C6DC6A745045}" type="datetimeFigureOut">
              <a:rPr lang="nb-NO" smtClean="0"/>
              <a:pPr/>
              <a:t>08.09.2026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63A41-A93D-3EE3-557A-E2300A6DD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85778" y="2348087"/>
            <a:ext cx="1332089" cy="3828875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GB" dirty="0"/>
              <a:t>Click to add text to the </a:t>
            </a:r>
            <a:r>
              <a:rPr lang="en-GB" dirty="0" err="1"/>
              <a:t>screendump</a:t>
            </a:r>
            <a:endParaRPr lang="en-GB" dirty="0"/>
          </a:p>
        </p:txBody>
      </p:sp>
      <p:pic>
        <p:nvPicPr>
          <p:cNvPr id="11" name="Grafikk 6">
            <a:extLst>
              <a:ext uri="{FF2B5EF4-FFF2-40B4-BE49-F238E27FC236}">
                <a16:creationId xmlns:a16="http://schemas.microsoft.com/office/drawing/2014/main" id="{AC9C0085-531C-9496-5D8C-60FA92BCED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AE89651F-C6AB-5239-5402-7D81727E5B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9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F8E117-F13C-C3F3-BDE5-125B0E0E1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75792-7083-BFED-D6B2-14FAD857F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784" y="1825625"/>
            <a:ext cx="9341905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0D0DA-BA21-484F-D624-D6347A32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84444" y="6356350"/>
            <a:ext cx="188524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r"/>
            <a:fld id="{37C9F54E-CB1E-3B48-B9F4-C6DC6A745045}" type="datetimeFigureOut">
              <a:rPr lang="nb-NO" smtClean="0"/>
              <a:pPr algn="r"/>
              <a:t>08.09.2026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E1482-BF8F-4FE4-6582-C2FE29A8BB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784" y="6356350"/>
            <a:ext cx="500697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8A472-D0C3-68ED-0AFA-B7F3856874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0533" y="6356350"/>
            <a:ext cx="42368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9" name="Grafikk 6">
            <a:extLst>
              <a:ext uri="{FF2B5EF4-FFF2-40B4-BE49-F238E27FC236}">
                <a16:creationId xmlns:a16="http://schemas.microsoft.com/office/drawing/2014/main" id="{864D95F6-9B9F-C76E-A8BA-8686A96968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D8551F01-2260-FD45-622C-AF60B30CD7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5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673" r:id="rId25"/>
    <p:sldLayoutId id="2147483681" r:id="rId26"/>
    <p:sldLayoutId id="2147483727" r:id="rId27"/>
    <p:sldLayoutId id="2147483728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756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008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260000" indent="-2160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MCP in WATS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Connect any AI agent to your test data — securely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WATS UP · Sept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dirty="0"/>
              <a:t>We're building this into WATS.</a:t>
            </a:r>
            <a:br>
              <a:rPr dirty="0"/>
            </a:br>
            <a:r>
              <a:rPr dirty="0">
                <a:solidFill>
                  <a:schemeClr val="bg1">
                    <a:lumMod val="65000"/>
                  </a:schemeClr>
                </a:solidFill>
              </a:rPr>
              <a:t>You choose the AI.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840480" y="2331720"/>
            <a:ext cx="4517136" cy="914400"/>
          </a:xfrm>
          <a:prstGeom prst="roundRect">
            <a:avLst>
              <a:gd name="adj" fmla="val 6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840480" y="2331720"/>
            <a:ext cx="4517136" cy="914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500" b="1" i="0">
                <a:solidFill>
                  <a:schemeClr val="tx1"/>
                </a:solidFill>
              </a:rPr>
              <a:t>Your test data in WATS</a:t>
            </a:r>
          </a:p>
        </p:txBody>
      </p:sp>
      <p:sp>
        <p:nvSpPr>
          <p:cNvPr id="5" name="Down Arrow 4"/>
          <p:cNvSpPr/>
          <p:nvPr/>
        </p:nvSpPr>
        <p:spPr>
          <a:xfrm>
            <a:off x="3429000" y="3383280"/>
            <a:ext cx="274320" cy="310896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Down Arrow 5"/>
          <p:cNvSpPr/>
          <p:nvPr/>
        </p:nvSpPr>
        <p:spPr>
          <a:xfrm>
            <a:off x="8485632" y="3383280"/>
            <a:ext cx="274320" cy="310896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1463040" y="3840480"/>
            <a:ext cx="4206240" cy="1298448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737360" y="3840480"/>
            <a:ext cx="3657600" cy="12984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 i="0">
                <a:solidFill>
                  <a:schemeClr val="tx1"/>
                </a:solidFill>
              </a:rPr>
              <a:t>In WATS</a:t>
            </a:r>
            <a:br/>
            <a:r>
              <a:rPr sz="1100" b="0" i="0">
                <a:solidFill>
                  <a:schemeClr val="tx1">
                    <a:lumMod val="65000"/>
                    <a:lumOff val="35000"/>
                  </a:schemeClr>
                </a:solidFill>
              </a:rPr>
              <a:t>Features we build into the product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19672" y="3840480"/>
            <a:ext cx="4206240" cy="1298448"/>
          </a:xfrm>
          <a:prstGeom prst="roundRect">
            <a:avLst>
              <a:gd name="adj" fmla="val 6000"/>
            </a:avLst>
          </a:prstGeom>
          <a:solidFill>
            <a:schemeClr val="bg1">
              <a:lumMod val="12000"/>
            </a:schemeClr>
          </a:solidFill>
          <a:ln w="15875">
            <a:solidFill>
              <a:schemeClr val="bg1">
                <a:lumMod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793992" y="3840480"/>
            <a:ext cx="3657600" cy="12984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 i="0">
                <a:solidFill>
                  <a:schemeClr val="bg1"/>
                </a:solidFill>
              </a:rPr>
              <a:t>Over MCP</a:t>
            </a:r>
            <a:br/>
            <a:r>
              <a:rPr sz="1100" b="0" i="0">
                <a:solidFill>
                  <a:schemeClr val="bg1">
                    <a:lumMod val="70000"/>
                  </a:schemeClr>
                </a:solidFill>
              </a:rPr>
              <a:t>Claude · Copilot · ChatGPT · your own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7862" y="5532120"/>
            <a:ext cx="10735056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0" b="0" i="1">
                <a:solidFill>
                  <a:schemeClr val="bg1">
                    <a:lumMod val="70000"/>
                  </a:schemeClr>
                </a:solidFill>
              </a:rPr>
              <a:t>Your test data, open to the AI you choose.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Questions?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/>
              <a:t>Ask away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WATS UP · Sept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dirty="0"/>
              <a:t>What is MCP</a:t>
            </a:r>
            <a:br>
              <a:rPr dirty="0"/>
            </a:b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APIs are b</a:t>
            </a:r>
            <a:r>
              <a:rPr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uilt</a:t>
            </a:r>
            <a:r>
              <a:rPr dirty="0">
                <a:solidFill>
                  <a:schemeClr val="tx1">
                    <a:lumMod val="50000"/>
                    <a:lumOff val="50000"/>
                  </a:schemeClr>
                </a:solidFill>
              </a:rPr>
              <a:t> for developers. Agents need tools.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825142"/>
            <a:ext cx="12191695" cy="5032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727862" y="2212848"/>
            <a:ext cx="2395728" cy="1060704"/>
          </a:xfrm>
          <a:prstGeom prst="roundRect">
            <a:avLst>
              <a:gd name="adj" fmla="val 600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37590" y="2212848"/>
            <a:ext cx="2176272" cy="106070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50" b="1" i="0">
                <a:solidFill>
                  <a:schemeClr val="bg1"/>
                </a:solidFill>
              </a:rPr>
              <a:t>AI agent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07638" y="2212848"/>
            <a:ext cx="2395728" cy="1060704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617366" y="2212848"/>
            <a:ext cx="2176272" cy="106070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50" b="1" i="0">
                <a:solidFill>
                  <a:schemeClr val="tx1"/>
                </a:solidFill>
              </a:rPr>
              <a:t>MCP client</a:t>
            </a:r>
            <a:br/>
            <a:r>
              <a:rPr sz="105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Claude · Copilot · ChatGPT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87414" y="2212848"/>
            <a:ext cx="2395728" cy="1060704"/>
          </a:xfrm>
          <a:prstGeom prst="roundRect">
            <a:avLst>
              <a:gd name="adj" fmla="val 6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397142" y="2212848"/>
            <a:ext cx="2176272" cy="106070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50" b="1" i="0">
                <a:solidFill>
                  <a:schemeClr val="tx1"/>
                </a:solidFill>
              </a:rPr>
              <a:t>WATS MCP server</a:t>
            </a:r>
            <a:br/>
            <a:r>
              <a:rPr sz="105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~65 tools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67190" y="2212848"/>
            <a:ext cx="2395728" cy="1060704"/>
          </a:xfrm>
          <a:prstGeom prst="roundRect">
            <a:avLst>
              <a:gd name="adj" fmla="val 600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176918" y="2212848"/>
            <a:ext cx="2176272" cy="106070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50" b="1" i="0">
                <a:solidFill>
                  <a:schemeClr val="bg1"/>
                </a:solidFill>
              </a:rPr>
              <a:t>WATS REST API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164738" y="2615184"/>
            <a:ext cx="301752" cy="25603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ight Arrow 12"/>
          <p:cNvSpPr/>
          <p:nvPr/>
        </p:nvSpPr>
        <p:spPr>
          <a:xfrm>
            <a:off x="5944514" y="2615184"/>
            <a:ext cx="301752" cy="25603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ight Arrow 13"/>
          <p:cNvSpPr/>
          <p:nvPr/>
        </p:nvSpPr>
        <p:spPr>
          <a:xfrm>
            <a:off x="8724290" y="2615184"/>
            <a:ext cx="301752" cy="25603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727862" y="3703320"/>
            <a:ext cx="3300984" cy="1645920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Hexagon 15"/>
          <p:cNvSpPr/>
          <p:nvPr/>
        </p:nvSpPr>
        <p:spPr>
          <a:xfrm>
            <a:off x="1020470" y="3977639"/>
            <a:ext cx="338328" cy="301752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20470" y="4416552"/>
            <a:ext cx="2715768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chemeClr val="tx1"/>
                </a:solidFill>
              </a:rPr>
              <a:t>Tools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0470" y="4818888"/>
            <a:ext cx="2715768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One tool can wrap many API calls.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449470" y="3703320"/>
            <a:ext cx="3300984" cy="1645920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Hexagon 19"/>
          <p:cNvSpPr/>
          <p:nvPr/>
        </p:nvSpPr>
        <p:spPr>
          <a:xfrm>
            <a:off x="4742078" y="3977639"/>
            <a:ext cx="338328" cy="301752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742078" y="4416552"/>
            <a:ext cx="2715768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chemeClr val="tx1"/>
                </a:solidFill>
              </a:rPr>
              <a:t>Instructions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42078" y="4818888"/>
            <a:ext cx="2715768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Every tool explains how to use it.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171078" y="3703320"/>
            <a:ext cx="3300984" cy="1645920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Hexagon 23"/>
          <p:cNvSpPr/>
          <p:nvPr/>
        </p:nvSpPr>
        <p:spPr>
          <a:xfrm>
            <a:off x="8463686" y="3977639"/>
            <a:ext cx="338328" cy="301752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8463686" y="4416552"/>
            <a:ext cx="2715768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chemeClr val="tx1"/>
                </a:solidFill>
              </a:rPr>
              <a:t>Readable results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63686" y="4818888"/>
            <a:ext cx="2715768" cy="5120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Short enough for the agent to reason on.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27862" y="5614416"/>
            <a:ext cx="10735056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0" b="0" i="1">
                <a:solidFill>
                  <a:schemeClr val="tx1">
                    <a:lumMod val="50000"/>
                    <a:lumOff val="50000"/>
                  </a:schemeClr>
                </a:solidFill>
              </a:rPr>
              <a:t>MCP doesn't replace the API — it sits on top of it.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MCP security</a:t>
            </a:r>
            <a:br/>
            <a:r>
              <a:rPr>
                <a:solidFill>
                  <a:schemeClr val="tx1">
                    <a:lumMod val="50000"/>
                    <a:lumOff val="50000"/>
                  </a:schemeClr>
                </a:solidFill>
              </a:rPr>
              <a:t>The token never enters the agent's context.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825142"/>
            <a:ext cx="12191695" cy="5032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727862" y="2103120"/>
            <a:ext cx="5157216" cy="2560320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20470" y="2359152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chemeClr val="tx1"/>
                </a:solidFill>
              </a:rPr>
              <a:t>Skills + API key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20470" y="2889503"/>
            <a:ext cx="4572000" cy="1060704"/>
          </a:xfrm>
          <a:prstGeom prst="roundRect">
            <a:avLst>
              <a:gd name="adj" fmla="val 6000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85062" y="3017520"/>
            <a:ext cx="4242816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50" b="1" i="0">
                <a:solidFill>
                  <a:schemeClr val="tx1">
                    <a:lumMod val="50000"/>
                    <a:lumOff val="50000"/>
                  </a:schemeClr>
                </a:solidFill>
              </a:rPr>
              <a:t>THE AGENT'S CONTEXT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85062" y="3328415"/>
            <a:ext cx="1920240" cy="475488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185062" y="3328415"/>
            <a:ext cx="1920240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0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skill.md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69894" y="3328415"/>
            <a:ext cx="2194560" cy="475488"/>
          </a:xfrm>
          <a:prstGeom prst="roundRect">
            <a:avLst>
              <a:gd name="adj" fmla="val 600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269894" y="3328415"/>
            <a:ext cx="2194560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chemeClr val="accent1"/>
                </a:solidFill>
              </a:rPr>
              <a:t>API key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0470" y="4096512"/>
            <a:ext cx="4572000" cy="34747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The model can read it.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05702" y="2103120"/>
            <a:ext cx="5157216" cy="2560320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 w="15875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598310" y="2359152"/>
            <a:ext cx="45720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chemeClr val="tx1"/>
                </a:solidFill>
              </a:rPr>
              <a:t>MCP + OAuth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598310" y="2926079"/>
            <a:ext cx="1444752" cy="512064"/>
          </a:xfrm>
          <a:prstGeom prst="roundRect">
            <a:avLst>
              <a:gd name="adj" fmla="val 6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598310" y="2926079"/>
            <a:ext cx="1444752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chemeClr val="tx1"/>
                </a:solidFill>
              </a:rPr>
              <a:t>You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8061350" y="3063239"/>
            <a:ext cx="219456" cy="23774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8299094" y="2926079"/>
            <a:ext cx="1444752" cy="512064"/>
          </a:xfrm>
          <a:prstGeom prst="roundRect">
            <a:avLst>
              <a:gd name="adj" fmla="val 6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299094" y="2926079"/>
            <a:ext cx="1444752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chemeClr val="tx1"/>
                </a:solidFill>
              </a:rPr>
              <a:t>WATS login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9762134" y="3063239"/>
            <a:ext cx="219456" cy="23774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9999878" y="2926079"/>
            <a:ext cx="1444752" cy="512064"/>
          </a:xfrm>
          <a:prstGeom prst="roundRect">
            <a:avLst>
              <a:gd name="adj" fmla="val 6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999878" y="2926079"/>
            <a:ext cx="1444752" cy="51206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00" b="1" i="0">
                <a:solidFill>
                  <a:schemeClr val="tx1"/>
                </a:solidFill>
              </a:rPr>
              <a:t>Your token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598310" y="3584448"/>
            <a:ext cx="4572000" cy="475488"/>
          </a:xfrm>
          <a:prstGeom prst="roundRect">
            <a:avLst>
              <a:gd name="adj" fmla="val 600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598310" y="3584448"/>
            <a:ext cx="4572000" cy="4754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150" b="1" i="0">
                <a:solidFill>
                  <a:schemeClr val="bg1"/>
                </a:solidFill>
              </a:rPr>
              <a:t>Lives in the MCP client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98310" y="4096512"/>
            <a:ext cx="457200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Tied to your permissions.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7862" y="4919472"/>
            <a:ext cx="10735056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Four layers cap what the agent can ever do:</a:t>
            </a:r>
          </a:p>
        </p:txBody>
      </p:sp>
      <p:sp>
        <p:nvSpPr>
          <p:cNvPr id="27" name="Hexagon 26"/>
          <p:cNvSpPr/>
          <p:nvPr/>
        </p:nvSpPr>
        <p:spPr>
          <a:xfrm>
            <a:off x="727862" y="5404104"/>
            <a:ext cx="338328" cy="301752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230782" y="5376672"/>
            <a:ext cx="2194560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00" b="1" i="0">
                <a:solidFill>
                  <a:schemeClr val="tx1"/>
                </a:solidFill>
              </a:rPr>
              <a:t>Your user rights</a:t>
            </a:r>
          </a:p>
        </p:txBody>
      </p:sp>
      <p:sp>
        <p:nvSpPr>
          <p:cNvPr id="29" name="Hexagon 28"/>
          <p:cNvSpPr/>
          <p:nvPr/>
        </p:nvSpPr>
        <p:spPr>
          <a:xfrm>
            <a:off x="3416198" y="5404104"/>
            <a:ext cx="338328" cy="301752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3919118" y="5376672"/>
            <a:ext cx="2194560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00" b="1" i="0">
                <a:solidFill>
                  <a:schemeClr val="tx1"/>
                </a:solidFill>
              </a:rPr>
              <a:t>Exposed tools only</a:t>
            </a:r>
          </a:p>
        </p:txBody>
      </p:sp>
      <p:sp>
        <p:nvSpPr>
          <p:cNvPr id="31" name="Hexagon 30"/>
          <p:cNvSpPr/>
          <p:nvPr/>
        </p:nvSpPr>
        <p:spPr>
          <a:xfrm>
            <a:off x="6104534" y="5404104"/>
            <a:ext cx="338328" cy="301752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607454" y="5376672"/>
            <a:ext cx="2194560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00" b="1" i="0">
                <a:solidFill>
                  <a:schemeClr val="tx1"/>
                </a:solidFill>
              </a:rPr>
              <a:t>Your tool toggles</a:t>
            </a:r>
          </a:p>
        </p:txBody>
      </p:sp>
      <p:sp>
        <p:nvSpPr>
          <p:cNvPr id="33" name="Hexagon 32"/>
          <p:cNvSpPr/>
          <p:nvPr/>
        </p:nvSpPr>
        <p:spPr>
          <a:xfrm>
            <a:off x="8792870" y="5404104"/>
            <a:ext cx="338328" cy="301752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9295790" y="5376672"/>
            <a:ext cx="2194560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00" b="1" i="0">
                <a:solidFill>
                  <a:schemeClr val="tx1"/>
                </a:solidFill>
              </a:rPr>
              <a:t>Admin control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Connect &amp; manage sessions</a:t>
            </a:r>
            <a:br/>
            <a:r>
              <a:rPr>
                <a:solidFill>
                  <a:schemeClr val="tx1">
                    <a:lumMod val="50000"/>
                    <a:lumOff val="50000"/>
                  </a:schemeClr>
                </a:solidFill>
              </a:rPr>
              <a:t>See every connection. Revoke any of them.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825142"/>
            <a:ext cx="12191695" cy="5032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727862" y="2212848"/>
            <a:ext cx="3300984" cy="2395728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Hexagon 4"/>
          <p:cNvSpPr/>
          <p:nvPr/>
        </p:nvSpPr>
        <p:spPr>
          <a:xfrm>
            <a:off x="1020470" y="2505456"/>
            <a:ext cx="457200" cy="402336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500" b="1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0470" y="3145536"/>
            <a:ext cx="2715768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chemeClr val="tx1"/>
                </a:solidFill>
              </a:rPr>
              <a:t>Two ways 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0470" y="3602736"/>
            <a:ext cx="2715768" cy="7040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OAuth is the standard. A long-lived token where you need one.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49470" y="2212848"/>
            <a:ext cx="3300984" cy="2395728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Hexagon 8"/>
          <p:cNvSpPr/>
          <p:nvPr/>
        </p:nvSpPr>
        <p:spPr>
          <a:xfrm>
            <a:off x="4742078" y="2505456"/>
            <a:ext cx="457200" cy="402336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500" b="1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42078" y="3145536"/>
            <a:ext cx="2715768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chemeClr val="tx1"/>
                </a:solidFill>
              </a:rPr>
              <a:t>Your connections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42078" y="3602736"/>
            <a:ext cx="2715768" cy="7040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Every client you have connected — revoke any of them.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71078" y="2212848"/>
            <a:ext cx="3300984" cy="2395728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Hexagon 12"/>
          <p:cNvSpPr/>
          <p:nvPr/>
        </p:nvSpPr>
        <p:spPr>
          <a:xfrm>
            <a:off x="8463686" y="2505456"/>
            <a:ext cx="457200" cy="402336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500" b="1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63686" y="3145536"/>
            <a:ext cx="2715768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chemeClr val="tx1"/>
                </a:solidFill>
              </a:rPr>
              <a:t>Admin overview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63686" y="3602736"/>
            <a:ext cx="2715768" cy="7040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Every session on the instance — revoke for everyone.</a:t>
            </a:r>
          </a:p>
        </p:txBody>
      </p:sp>
      <p:sp>
        <p:nvSpPr>
          <p:cNvPr id="16" name="Hexagon 15"/>
          <p:cNvSpPr/>
          <p:nvPr/>
        </p:nvSpPr>
        <p:spPr>
          <a:xfrm>
            <a:off x="727862" y="5641848"/>
            <a:ext cx="338328" cy="301752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230782" y="5614416"/>
            <a:ext cx="10232136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chemeClr val="tx1"/>
                </a:solidFill>
              </a:rPr>
              <a:t>DEMO   </a:t>
            </a:r>
            <a:r>
              <a:rPr sz="1200" b="0" i="0">
                <a:solidFill>
                  <a:schemeClr val="tx1">
                    <a:lumMod val="50000"/>
                    <a:lumOff val="50000"/>
                  </a:schemeClr>
                </a:solidFill>
              </a:rPr>
              <a:t>connect with OAuth, then the personal and the admin overview.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Connect in minutes</a:t>
            </a:r>
            <a:br/>
            <a:r>
              <a:rPr>
                <a:solidFill>
                  <a:schemeClr val="tx1">
                    <a:lumMod val="50000"/>
                    <a:lumOff val="50000"/>
                  </a:schemeClr>
                </a:solidFill>
              </a:rPr>
              <a:t>Any client you like — including Teams.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825142"/>
            <a:ext cx="12191695" cy="5032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Hexagon 3"/>
          <p:cNvSpPr/>
          <p:nvPr/>
        </p:nvSpPr>
        <p:spPr>
          <a:xfrm>
            <a:off x="819302" y="2331720"/>
            <a:ext cx="457200" cy="402336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500" b="1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7670" y="2276856"/>
            <a:ext cx="484632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1" i="0">
                <a:solidFill>
                  <a:schemeClr val="tx1"/>
                </a:solidFill>
              </a:rPr>
              <a:t>Add the WATS MCP server in your client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1047902" y="2788920"/>
            <a:ext cx="0" cy="45720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Hexagon 6"/>
          <p:cNvSpPr/>
          <p:nvPr/>
        </p:nvSpPr>
        <p:spPr>
          <a:xfrm>
            <a:off x="819302" y="3392424"/>
            <a:ext cx="457200" cy="402336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500" b="1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77670" y="3337560"/>
            <a:ext cx="484632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1" i="0">
                <a:solidFill>
                  <a:schemeClr val="tx1"/>
                </a:solidFill>
              </a:rPr>
              <a:t>Sign in — the connection is personal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047902" y="3849624"/>
            <a:ext cx="0" cy="45720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Hexagon 9"/>
          <p:cNvSpPr/>
          <p:nvPr/>
        </p:nvSpPr>
        <p:spPr>
          <a:xfrm>
            <a:off x="819302" y="4453127"/>
            <a:ext cx="457200" cy="402336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500" b="1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77670" y="4398264"/>
            <a:ext cx="484632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00" b="1" i="0">
                <a:solidFill>
                  <a:schemeClr val="tx1"/>
                </a:solidFill>
              </a:rPr>
              <a:t>Ask. The agent has your rights, nothing more.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35040" y="2103120"/>
            <a:ext cx="5431536" cy="3246120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345936" y="2340864"/>
            <a:ext cx="3657600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chemeClr val="tx1"/>
                </a:solidFill>
              </a:rPr>
              <a:t>In Microsoft Teams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72400" y="2852928"/>
            <a:ext cx="3383280" cy="658368"/>
          </a:xfrm>
          <a:prstGeom prst="roundRect">
            <a:avLst>
              <a:gd name="adj" fmla="val 6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909559" y="2852928"/>
            <a:ext cx="3108960" cy="6583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100" b="0" i="0">
                <a:solidFill>
                  <a:schemeClr val="tx1"/>
                </a:solidFill>
              </a:rPr>
              <a:t>How is 290024 doing this month?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45936" y="3675887"/>
            <a:ext cx="4023360" cy="1005840"/>
          </a:xfrm>
          <a:prstGeom prst="roundRect">
            <a:avLst>
              <a:gd name="adj" fmla="val 6000"/>
            </a:avLst>
          </a:prstGeom>
          <a:solidFill>
            <a:schemeClr val="tx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510527" y="3675887"/>
            <a:ext cx="3703320" cy="10058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100" b="0" i="0">
                <a:solidFill>
                  <a:schemeClr val="bg1"/>
                </a:solidFill>
              </a:rPr>
              <a:t>First pass yield is 79.6% — most of it traces to one fixture and one batch.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45936" y="4846320"/>
            <a:ext cx="4846320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50" b="0" i="1">
                <a:solidFill>
                  <a:schemeClr val="tx1">
                    <a:lumMod val="50000"/>
                    <a:lumOff val="50000"/>
                  </a:schemeClr>
                </a:solidFill>
              </a:rPr>
              <a:t>Same tools. Same permissions.</a:t>
            </a:r>
          </a:p>
        </p:txBody>
      </p:sp>
      <p:sp>
        <p:nvSpPr>
          <p:cNvPr id="19" name="Hexagon 18"/>
          <p:cNvSpPr/>
          <p:nvPr/>
        </p:nvSpPr>
        <p:spPr>
          <a:xfrm>
            <a:off x="727862" y="5641848"/>
            <a:ext cx="338328" cy="301752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1230782" y="5614416"/>
            <a:ext cx="10232136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chemeClr val="tx1"/>
                </a:solidFill>
              </a:rPr>
              <a:t>DEMO   </a:t>
            </a:r>
            <a:r>
              <a:rPr sz="1200" b="0" i="0">
                <a:solidFill>
                  <a:schemeClr val="tx1">
                    <a:lumMod val="50000"/>
                    <a:lumOff val="50000"/>
                  </a:schemeClr>
                </a:solidFill>
              </a:rPr>
              <a:t>connect a client, then ask WATS from inside Teams.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Scheduled tasks</a:t>
            </a:r>
            <a:br/>
            <a:r>
              <a:rPr>
                <a:solidFill>
                  <a:schemeClr val="tx1">
                    <a:lumMod val="50000"/>
                    <a:lumOff val="50000"/>
                  </a:schemeClr>
                </a:solidFill>
              </a:rPr>
              <a:t>From asking — to being told.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825142"/>
            <a:ext cx="12191695" cy="5032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727862" y="2212848"/>
            <a:ext cx="2395728" cy="1005840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37590" y="2212848"/>
            <a:ext cx="2176272" cy="10058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50" b="1" i="0">
                <a:solidFill>
                  <a:schemeClr val="tx1"/>
                </a:solidFill>
              </a:rPr>
              <a:t>07:00, daily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07638" y="2212848"/>
            <a:ext cx="2395728" cy="1005840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617366" y="2212848"/>
            <a:ext cx="2176272" cy="10058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50" b="1" i="0">
                <a:solidFill>
                  <a:schemeClr val="tx1"/>
                </a:solidFill>
              </a:rPr>
              <a:t>Agent scans production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87414" y="2212848"/>
            <a:ext cx="2395728" cy="1005840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397142" y="2212848"/>
            <a:ext cx="2176272" cy="10058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50" b="1" i="0">
                <a:solidFill>
                  <a:schemeClr val="tx1"/>
                </a:solidFill>
              </a:rPr>
              <a:t>Worth a look?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67190" y="2212848"/>
            <a:ext cx="2395728" cy="1005840"/>
          </a:xfrm>
          <a:prstGeom prst="roundRect">
            <a:avLst>
              <a:gd name="adj" fmla="val 6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176918" y="2212848"/>
            <a:ext cx="2176272" cy="10058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50" b="1" i="0">
                <a:solidFill>
                  <a:schemeClr val="tx1"/>
                </a:solidFill>
              </a:rPr>
              <a:t>Mail to you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164738" y="2587751"/>
            <a:ext cx="301752" cy="25603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ight Arrow 12"/>
          <p:cNvSpPr/>
          <p:nvPr/>
        </p:nvSpPr>
        <p:spPr>
          <a:xfrm>
            <a:off x="5944514" y="2587751"/>
            <a:ext cx="301752" cy="25603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ight Arrow 13"/>
          <p:cNvSpPr/>
          <p:nvPr/>
        </p:nvSpPr>
        <p:spPr>
          <a:xfrm>
            <a:off x="8724290" y="2587751"/>
            <a:ext cx="301752" cy="25603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727862" y="3749039"/>
            <a:ext cx="10735056" cy="1417320"/>
          </a:xfrm>
          <a:prstGeom prst="roundRect">
            <a:avLst>
              <a:gd name="adj" fmla="val 6000"/>
            </a:avLst>
          </a:prstGeom>
          <a:solidFill>
            <a:schemeClr val="tx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111910" y="3950208"/>
            <a:ext cx="99669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i="0">
                <a:solidFill>
                  <a:schemeClr val="accent1"/>
                </a:solidFill>
              </a:rPr>
              <a:t>THE TASK, IN PLAIN LANGUAGE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1910" y="4297680"/>
            <a:ext cx="996696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1">
                <a:solidFill>
                  <a:schemeClr val="bg1"/>
                </a:solidFill>
              </a:rPr>
              <a:t>“Do an analysis of the production every day, see if there is something we should look into straight away — and send me a mail on it.”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27862" y="5614416"/>
            <a:ext cx="10735056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400" b="0" i="1">
                <a:solidFill>
                  <a:schemeClr val="tx1">
                    <a:lumMod val="50000"/>
                    <a:lumOff val="50000"/>
                  </a:schemeClr>
                </a:solidFill>
              </a:rPr>
              <a:t>Nothing worth reporting? No mail.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Teams</a:t>
            </a:r>
            <a:br/>
            <a:r>
              <a:rPr>
                <a:solidFill>
                  <a:schemeClr val="tx1">
                    <a:lumMod val="50000"/>
                    <a:lumOff val="50000"/>
                  </a:schemeClr>
                </a:solidFill>
              </a:rPr>
              <a:t>The client sets the quality.</a:t>
            </a:r>
          </a:p>
        </p:txBody>
      </p:sp>
      <p:sp>
        <p:nvSpPr>
          <p:cNvPr id="3" name="Shape"/>
          <p:cNvSpPr/>
          <p:nvPr/>
        </p:nvSpPr>
        <p:spPr>
          <a:xfrm>
            <a:off x="0" y="1825142"/>
            <a:ext cx="12191695" cy="5032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Ins="91440" bIns="0" rtlCol="0" anchor="ctr"/>
          <a:lstStyle/>
          <a:p>
            <a:pPr algn="ctr"/>
            <a:endParaRPr/>
          </a:p>
        </p:txBody>
      </p:sp>
      <p:sp>
        <p:nvSpPr>
          <p:cNvPr id="4" name="Shape"/>
          <p:cNvSpPr/>
          <p:nvPr/>
        </p:nvSpPr>
        <p:spPr>
          <a:xfrm>
            <a:off x="727862" y="2020000"/>
            <a:ext cx="2560000" cy="457200"/>
          </a:xfrm>
          <a:prstGeom prst="roundRect">
            <a:avLst>
              <a:gd name="adj" fmla="val 6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Ins="91440" bIns="0" rtlCol="0" anchor="ctr"/>
          <a:lstStyle/>
          <a:p>
            <a:pPr algn="ctr"/>
            <a:r>
              <a:rPr sz="1200" b="1">
                <a:solidFill>
                  <a:schemeClr val="tx1"/>
                </a:solidFill>
              </a:rPr>
              <a:t>WATS MCP server</a:t>
            </a:r>
          </a:p>
        </p:txBody>
      </p:sp>
      <p:sp>
        <p:nvSpPr>
          <p:cNvPr id="5" name="Shape"/>
          <p:cNvSpPr/>
          <p:nvPr/>
        </p:nvSpPr>
        <p:spPr>
          <a:xfrm>
            <a:off x="3900000" y="2020000"/>
            <a:ext cx="3280000" cy="457200"/>
          </a:xfrm>
          <a:prstGeom prst="roundRect">
            <a:avLst>
              <a:gd name="adj" fmla="val 6000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Ins="91440" bIns="0" rtlCol="0" anchor="ctr"/>
          <a:lstStyle/>
          <a:p>
            <a:pPr algn="ctr"/>
            <a:r>
              <a:rPr sz="1200" b="1">
                <a:solidFill>
                  <a:schemeClr val="bg1"/>
                </a:solidFill>
              </a:rPr>
              <a:t>Copilot Studio agent</a:t>
            </a:r>
          </a:p>
        </p:txBody>
      </p:sp>
      <p:sp>
        <p:nvSpPr>
          <p:cNvPr id="6" name="Shape"/>
          <p:cNvSpPr/>
          <p:nvPr/>
        </p:nvSpPr>
        <p:spPr>
          <a:xfrm>
            <a:off x="7800000" y="2020000"/>
            <a:ext cx="3672000" cy="457200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Ins="91440" bIns="0" rtlCol="0" anchor="ctr"/>
          <a:lstStyle/>
          <a:p>
            <a:pPr algn="ctr"/>
            <a:r>
              <a:rPr sz="1200" b="1">
                <a:solidFill>
                  <a:schemeClr val="tx1"/>
                </a:solidFill>
              </a:rPr>
              <a:t>Teams · M365 Copilot</a:t>
            </a:r>
          </a:p>
        </p:txBody>
      </p:sp>
      <p:sp>
        <p:nvSpPr>
          <p:cNvPr id="7" name="Arrow"/>
          <p:cNvSpPr/>
          <p:nvPr/>
        </p:nvSpPr>
        <p:spPr>
          <a:xfrm>
            <a:off x="3400000" y="2170000"/>
            <a:ext cx="380000" cy="160000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Arrow"/>
          <p:cNvSpPr/>
          <p:nvPr/>
        </p:nvSpPr>
        <p:spPr>
          <a:xfrm>
            <a:off x="7300000" y="2170000"/>
            <a:ext cx="380000" cy="160000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"/>
          <p:cNvSpPr txBox="1"/>
          <p:nvPr/>
        </p:nvSpPr>
        <p:spPr>
          <a:xfrm>
            <a:off x="727862" y="2587200"/>
            <a:ext cx="10744000" cy="2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1">
                <a:solidFill>
                  <a:schemeClr val="tx1">
                    <a:lumMod val="50000"/>
                    <a:lumOff val="50000"/>
                  </a:schemeClr>
                </a:solidFill>
              </a:rPr>
              <a:t>Any channel Copilot Studio offers — we have tested both. Both work.</a:t>
            </a:r>
          </a:p>
        </p:txBody>
      </p:sp>
      <p:sp>
        <p:nvSpPr>
          <p:cNvPr id="10" name="Shape"/>
          <p:cNvSpPr/>
          <p:nvPr/>
        </p:nvSpPr>
        <p:spPr>
          <a:xfrm>
            <a:off x="727862" y="2900000"/>
            <a:ext cx="3300984" cy="2500000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Ins="91440" bIns="0" rtlCol="0" anchor="ctr"/>
          <a:lstStyle/>
          <a:p>
            <a:pPr algn="ctr"/>
            <a:endParaRPr/>
          </a:p>
        </p:txBody>
      </p:sp>
      <p:sp>
        <p:nvSpPr>
          <p:cNvPr id="11" name="Hexagon"/>
          <p:cNvSpPr/>
          <p:nvPr/>
        </p:nvSpPr>
        <p:spPr>
          <a:xfrm>
            <a:off x="1020470" y="3192608"/>
            <a:ext cx="457200" cy="402336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500" b="1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TextBox"/>
          <p:cNvSpPr txBox="1"/>
          <p:nvPr/>
        </p:nvSpPr>
        <p:spPr>
          <a:xfrm>
            <a:off x="1020470" y="3832688"/>
            <a:ext cx="2715768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chemeClr val="tx1"/>
                </a:solidFill>
              </a:rPr>
              <a:t>The client decides</a:t>
            </a:r>
          </a:p>
        </p:txBody>
      </p:sp>
      <p:sp>
        <p:nvSpPr>
          <p:cNvPr id="13" name="TextBox"/>
          <p:cNvSpPr txBox="1"/>
          <p:nvPr/>
        </p:nvSpPr>
        <p:spPr>
          <a:xfrm>
            <a:off x="1020470" y="4289888"/>
            <a:ext cx="2715768" cy="7040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We don’t control the MCP client or the code around the model. Same tools, different results per client.</a:t>
            </a:r>
          </a:p>
        </p:txBody>
      </p:sp>
      <p:sp>
        <p:nvSpPr>
          <p:cNvPr id="14" name="Shape"/>
          <p:cNvSpPr/>
          <p:nvPr/>
        </p:nvSpPr>
        <p:spPr>
          <a:xfrm>
            <a:off x="4449470" y="2900000"/>
            <a:ext cx="3300984" cy="2500000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Ins="91440" bIns="0" rtlCol="0" anchor="ctr"/>
          <a:lstStyle/>
          <a:p>
            <a:pPr algn="ctr"/>
            <a:endParaRPr/>
          </a:p>
        </p:txBody>
      </p:sp>
      <p:sp>
        <p:nvSpPr>
          <p:cNvPr id="15" name="Hexagon"/>
          <p:cNvSpPr/>
          <p:nvPr/>
        </p:nvSpPr>
        <p:spPr>
          <a:xfrm>
            <a:off x="4742078" y="3192608"/>
            <a:ext cx="457200" cy="402336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500" b="1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6" name="TextBox"/>
          <p:cNvSpPr txBox="1"/>
          <p:nvPr/>
        </p:nvSpPr>
        <p:spPr>
          <a:xfrm>
            <a:off x="4742078" y="3832688"/>
            <a:ext cx="2715768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chemeClr val="tx1"/>
                </a:solidFill>
              </a:rPr>
              <a:t>Instructions matter</a:t>
            </a:r>
          </a:p>
        </p:txBody>
      </p:sp>
      <p:sp>
        <p:nvSpPr>
          <p:cNvPr id="17" name="TextBox"/>
          <p:cNvSpPr txBox="1"/>
          <p:nvPr/>
        </p:nvSpPr>
        <p:spPr>
          <a:xfrm>
            <a:off x="4742078" y="4289888"/>
            <a:ext cx="2715768" cy="7040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Tell the agent when to reach for WATS and what a good answer looks like. Behaviour is configured, not assumed.</a:t>
            </a:r>
          </a:p>
        </p:txBody>
      </p:sp>
      <p:sp>
        <p:nvSpPr>
          <p:cNvPr id="18" name="Shape"/>
          <p:cNvSpPr/>
          <p:nvPr/>
        </p:nvSpPr>
        <p:spPr>
          <a:xfrm>
            <a:off x="8171078" y="2900000"/>
            <a:ext cx="3300984" cy="2500000"/>
          </a:xfrm>
          <a:prstGeom prst="roundRect">
            <a:avLst>
              <a:gd name="adj" fmla="val 600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Ins="91440" bIns="0" rtlCol="0" anchor="ctr"/>
          <a:lstStyle/>
          <a:p>
            <a:pPr algn="ctr"/>
            <a:endParaRPr/>
          </a:p>
        </p:txBody>
      </p:sp>
      <p:sp>
        <p:nvSpPr>
          <p:cNvPr id="19" name="Hexagon"/>
          <p:cNvSpPr/>
          <p:nvPr/>
        </p:nvSpPr>
        <p:spPr>
          <a:xfrm>
            <a:off x="8463686" y="3192608"/>
            <a:ext cx="457200" cy="402336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sz="1500" b="1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0" name="TextBox"/>
          <p:cNvSpPr txBox="1"/>
          <p:nvPr/>
        </p:nvSpPr>
        <p:spPr>
          <a:xfrm>
            <a:off x="8463686" y="3832688"/>
            <a:ext cx="2715768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chemeClr val="tx1"/>
                </a:solidFill>
              </a:rPr>
              <a:t>Many MCPs, one focus</a:t>
            </a:r>
          </a:p>
        </p:txBody>
      </p:sp>
      <p:sp>
        <p:nvSpPr>
          <p:cNvPr id="21" name="TextBox"/>
          <p:cNvSpPr txBox="1"/>
          <p:nvPr/>
        </p:nvSpPr>
        <p:spPr>
          <a:xfrm>
            <a:off x="8463686" y="4289888"/>
            <a:ext cx="2715768" cy="7040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Every extra server adds tools competing for the model’s attention. Fewer, sharper tools win.</a:t>
            </a:r>
          </a:p>
        </p:txBody>
      </p:sp>
      <p:sp>
        <p:nvSpPr>
          <p:cNvPr id="22" name="Hexagon"/>
          <p:cNvSpPr/>
          <p:nvPr/>
        </p:nvSpPr>
        <p:spPr>
          <a:xfrm>
            <a:off x="727862" y="5641848"/>
            <a:ext cx="338328" cy="301752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/>
          </a:p>
        </p:txBody>
      </p:sp>
      <p:sp>
        <p:nvSpPr>
          <p:cNvPr id="23" name="TextBox"/>
          <p:cNvSpPr txBox="1"/>
          <p:nvPr/>
        </p:nvSpPr>
        <p:spPr>
          <a:xfrm>
            <a:off x="1230782" y="5614416"/>
            <a:ext cx="10232136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chemeClr val="tx1"/>
                </a:solidFill>
              </a:rPr>
              <a:t>DEMO   </a:t>
            </a:r>
            <a:r>
              <a:rPr sz="1200" b="0" i="0">
                <a:solidFill>
                  <a:schemeClr val="tx1">
                    <a:lumMod val="50000"/>
                    <a:lumOff val="50000"/>
                  </a:schemeClr>
                </a:solidFill>
              </a:rPr>
              <a:t>ask the WATS agent from inside Teams — and see how the client shapes the answer.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One agent. All your systems.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2537460" y="2779776"/>
            <a:ext cx="3558844" cy="740664"/>
          </a:xfrm>
          <a:prstGeom prst="line">
            <a:avLst/>
          </a:prstGeom>
          <a:ln w="15875">
            <a:solidFill>
              <a:schemeClr val="accent1">
                <a:lumMod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 flipH="1">
            <a:off x="6096304" y="2779776"/>
            <a:ext cx="3966668" cy="740664"/>
          </a:xfrm>
          <a:prstGeom prst="line">
            <a:avLst/>
          </a:prstGeom>
          <a:ln w="15875">
            <a:solidFill>
              <a:schemeClr val="accent1">
                <a:lumMod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V="1">
            <a:off x="2537460" y="3520440"/>
            <a:ext cx="3558844" cy="1335024"/>
          </a:xfrm>
          <a:prstGeom prst="line">
            <a:avLst/>
          </a:prstGeom>
          <a:ln w="15875">
            <a:solidFill>
              <a:schemeClr val="accent1">
                <a:lumMod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 flipH="1" flipV="1">
            <a:off x="6096304" y="3520440"/>
            <a:ext cx="3966668" cy="1335024"/>
          </a:xfrm>
          <a:prstGeom prst="line">
            <a:avLst/>
          </a:prstGeom>
          <a:ln w="15875">
            <a:solidFill>
              <a:schemeClr val="accent1">
                <a:lumMod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Hexagon 6"/>
          <p:cNvSpPr/>
          <p:nvPr/>
        </p:nvSpPr>
        <p:spPr>
          <a:xfrm>
            <a:off x="1417320" y="1965960"/>
            <a:ext cx="2240280" cy="1627632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801368" y="1965960"/>
            <a:ext cx="1472184" cy="16276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600" b="1" i="0">
                <a:solidFill>
                  <a:schemeClr val="tx1"/>
                </a:solidFill>
              </a:rPr>
              <a:t>WATS</a:t>
            </a:r>
            <a:br/>
            <a:r>
              <a:rPr sz="100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test data</a:t>
            </a:r>
          </a:p>
        </p:txBody>
      </p:sp>
      <p:sp>
        <p:nvSpPr>
          <p:cNvPr id="9" name="Hexagon 8"/>
          <p:cNvSpPr/>
          <p:nvPr/>
        </p:nvSpPr>
        <p:spPr>
          <a:xfrm>
            <a:off x="8942832" y="1965960"/>
            <a:ext cx="2240280" cy="1627632"/>
          </a:xfrm>
          <a:prstGeom prst="hexagon">
            <a:avLst/>
          </a:prstGeom>
          <a:solidFill>
            <a:schemeClr val="bg1">
              <a:lumMod val="12000"/>
            </a:schemeClr>
          </a:solidFill>
          <a:ln w="15875">
            <a:solidFill>
              <a:schemeClr val="bg1">
                <a:lumMod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9326880" y="1965960"/>
            <a:ext cx="1472184" cy="16276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600" b="1" i="0">
                <a:solidFill>
                  <a:schemeClr val="bg1"/>
                </a:solidFill>
              </a:rPr>
              <a:t>ERP</a:t>
            </a:r>
            <a:br/>
            <a:r>
              <a:rPr sz="1000" b="0" i="0">
                <a:solidFill>
                  <a:schemeClr val="bg1">
                    <a:lumMod val="70000"/>
                  </a:schemeClr>
                </a:solidFill>
              </a:rPr>
              <a:t>orders · lots · suppliers</a:t>
            </a:r>
          </a:p>
        </p:txBody>
      </p:sp>
      <p:sp>
        <p:nvSpPr>
          <p:cNvPr id="11" name="Hexagon 10"/>
          <p:cNvSpPr/>
          <p:nvPr/>
        </p:nvSpPr>
        <p:spPr>
          <a:xfrm>
            <a:off x="1417320" y="4041648"/>
            <a:ext cx="2240280" cy="1627632"/>
          </a:xfrm>
          <a:prstGeom prst="hexagon">
            <a:avLst/>
          </a:prstGeom>
          <a:solidFill>
            <a:schemeClr val="bg1">
              <a:lumMod val="12000"/>
            </a:schemeClr>
          </a:solidFill>
          <a:ln w="15875">
            <a:solidFill>
              <a:schemeClr val="bg1">
                <a:lumMod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801368" y="4041648"/>
            <a:ext cx="1472184" cy="16276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600" b="1" i="0">
                <a:solidFill>
                  <a:schemeClr val="bg1"/>
                </a:solidFill>
              </a:rPr>
              <a:t>MES</a:t>
            </a:r>
            <a:br/>
            <a:r>
              <a:rPr sz="1000" b="0" i="0">
                <a:solidFill>
                  <a:schemeClr val="bg1">
                    <a:lumMod val="70000"/>
                  </a:schemeClr>
                </a:solidFill>
              </a:rPr>
              <a:t>lines · routing</a:t>
            </a:r>
          </a:p>
        </p:txBody>
      </p:sp>
      <p:sp>
        <p:nvSpPr>
          <p:cNvPr id="13" name="Hexagon 12"/>
          <p:cNvSpPr/>
          <p:nvPr/>
        </p:nvSpPr>
        <p:spPr>
          <a:xfrm>
            <a:off x="8942832" y="4041648"/>
            <a:ext cx="2240280" cy="1627632"/>
          </a:xfrm>
          <a:prstGeom prst="hexagon">
            <a:avLst/>
          </a:prstGeom>
          <a:solidFill>
            <a:schemeClr val="bg1">
              <a:lumMod val="12000"/>
            </a:schemeClr>
          </a:solidFill>
          <a:ln w="15875">
            <a:solidFill>
              <a:schemeClr val="bg1">
                <a:lumMod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326880" y="4041648"/>
            <a:ext cx="1472184" cy="16276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600" b="1" i="0">
                <a:solidFill>
                  <a:schemeClr val="bg1"/>
                </a:solidFill>
              </a:rPr>
              <a:t>PLM</a:t>
            </a:r>
            <a:br/>
            <a:r>
              <a:rPr sz="1000" b="0" i="0">
                <a:solidFill>
                  <a:schemeClr val="bg1">
                    <a:lumMod val="70000"/>
                  </a:schemeClr>
                </a:solidFill>
              </a:rPr>
              <a:t>revisions · ECOs</a:t>
            </a:r>
          </a:p>
        </p:txBody>
      </p:sp>
      <p:sp>
        <p:nvSpPr>
          <p:cNvPr id="15" name="Hexagon 14"/>
          <p:cNvSpPr/>
          <p:nvPr/>
        </p:nvSpPr>
        <p:spPr>
          <a:xfrm>
            <a:off x="4976164" y="2706624"/>
            <a:ext cx="2240280" cy="1627632"/>
          </a:xfrm>
          <a:prstGeom prst="hexagon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360212" y="2706624"/>
            <a:ext cx="1472184" cy="16276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500" b="1" i="0">
                <a:solidFill>
                  <a:schemeClr val="tx1"/>
                </a:solidFill>
              </a:rPr>
              <a:t>AI agent</a:t>
            </a:r>
            <a:br/>
            <a:r>
              <a:rPr sz="1050" b="0" i="0">
                <a:solidFill>
                  <a:schemeClr val="tx1">
                    <a:lumMod val="65000"/>
                    <a:lumOff val="35000"/>
                  </a:schemeClr>
                </a:solidFill>
              </a:rPr>
              <a:t>one MCP client</a:t>
            </a:r>
          </a:p>
        </p:txBody>
      </p:sp>
      <p:sp>
        <p:nvSpPr>
          <p:cNvPr id="17" name="Hexagon 16"/>
          <p:cNvSpPr/>
          <p:nvPr/>
        </p:nvSpPr>
        <p:spPr>
          <a:xfrm>
            <a:off x="727862" y="6080760"/>
            <a:ext cx="338328" cy="301752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230782" y="6053328"/>
            <a:ext cx="10232136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chemeClr val="bg1"/>
                </a:solidFill>
              </a:rPr>
              <a:t>DEMO   </a:t>
            </a:r>
            <a:r>
              <a:rPr sz="1200" b="0" i="0">
                <a:solidFill>
                  <a:schemeClr val="bg1">
                    <a:lumMod val="65000"/>
                  </a:schemeClr>
                </a:solidFill>
              </a:rPr>
              <a:t>WATS + ERP + maintenance: one prompt, two root causes.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Artifacts &amp; delivery</a:t>
            </a:r>
            <a:br/>
            <a:r>
              <a:rPr>
                <a:solidFill>
                  <a:schemeClr val="tx1">
                    <a:lumMod val="50000"/>
                    <a:lumOff val="50000"/>
                  </a:schemeClr>
                </a:solidFill>
              </a:rPr>
              <a:t>Your report, your format — automatically.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825142"/>
            <a:ext cx="12191695" cy="5032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727862" y="2377440"/>
            <a:ext cx="4480560" cy="1188720"/>
          </a:xfrm>
          <a:prstGeom prst="roundRect">
            <a:avLst>
              <a:gd name="adj" fmla="val 6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37590" y="2377440"/>
            <a:ext cx="4261104" cy="11887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50" b="1" i="0">
                <a:solidFill>
                  <a:schemeClr val="tx1"/>
                </a:solidFill>
              </a:rPr>
              <a:t>The agent builds an artifact</a:t>
            </a:r>
            <a:br/>
            <a:r>
              <a:rPr sz="105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a report, a table, a view</a:t>
            </a:r>
          </a:p>
        </p:txBody>
      </p:sp>
      <p:sp>
        <p:nvSpPr>
          <p:cNvPr id="6" name="Right Arrow 5"/>
          <p:cNvSpPr/>
          <p:nvPr/>
        </p:nvSpPr>
        <p:spPr>
          <a:xfrm>
            <a:off x="5318150" y="2843784"/>
            <a:ext cx="384048" cy="25603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5870448" y="2404872"/>
            <a:ext cx="5596128" cy="548640"/>
          </a:xfrm>
          <a:prstGeom prst="roundRect">
            <a:avLst>
              <a:gd name="adj" fmla="val 600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980176" y="2404872"/>
            <a:ext cx="5376672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50" b="1" i="0">
                <a:solidFill>
                  <a:schemeClr val="bg1"/>
                </a:solidFill>
              </a:rPr>
              <a:t>A link in your mail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870448" y="3063240"/>
            <a:ext cx="5596128" cy="548640"/>
          </a:xfrm>
          <a:prstGeom prst="roundRect">
            <a:avLst>
              <a:gd name="adj" fmla="val 6000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980176" y="3063240"/>
            <a:ext cx="5376672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350" b="1" i="0">
                <a:solidFill>
                  <a:schemeClr val="bg1"/>
                </a:solidFill>
              </a:rPr>
              <a:t>Or a PDF you can send 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7862" y="4041648"/>
            <a:ext cx="10735056" cy="3291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1">
                <a:solidFill>
                  <a:schemeClr val="tx1">
                    <a:lumMod val="50000"/>
                    <a:lumOff val="50000"/>
                  </a:schemeClr>
                </a:solidFill>
              </a:rPr>
              <a:t>Where this earns its keep:</a:t>
            </a:r>
          </a:p>
        </p:txBody>
      </p:sp>
      <p:sp>
        <p:nvSpPr>
          <p:cNvPr id="12" name="Hexagon 11"/>
          <p:cNvSpPr/>
          <p:nvPr/>
        </p:nvSpPr>
        <p:spPr>
          <a:xfrm>
            <a:off x="727862" y="4526280"/>
            <a:ext cx="338328" cy="301752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230782" y="4498848"/>
            <a:ext cx="2743200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00" b="1" i="0">
                <a:solidFill>
                  <a:schemeClr val="tx1"/>
                </a:solidFill>
              </a:rPr>
              <a:t>The custom cut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30782" y="4901184"/>
            <a:ext cx="27432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The analysis WATS doesn't ship as a page.</a:t>
            </a:r>
          </a:p>
        </p:txBody>
      </p:sp>
      <p:sp>
        <p:nvSpPr>
          <p:cNvPr id="15" name="Hexagon 14"/>
          <p:cNvSpPr/>
          <p:nvPr/>
        </p:nvSpPr>
        <p:spPr>
          <a:xfrm>
            <a:off x="4449470" y="4526280"/>
            <a:ext cx="338328" cy="301752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952390" y="4498848"/>
            <a:ext cx="2743200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00" b="1" i="0">
                <a:solidFill>
                  <a:schemeClr val="tx1"/>
                </a:solidFill>
              </a:rPr>
              <a:t>Your format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52390" y="4901184"/>
            <a:ext cx="27432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The numbers the way you need to read them.</a:t>
            </a:r>
          </a:p>
        </p:txBody>
      </p:sp>
      <p:sp>
        <p:nvSpPr>
          <p:cNvPr id="18" name="Hexagon 17"/>
          <p:cNvSpPr/>
          <p:nvPr/>
        </p:nvSpPr>
        <p:spPr>
          <a:xfrm>
            <a:off x="8171078" y="4526280"/>
            <a:ext cx="338328" cy="301752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673998" y="4498848"/>
            <a:ext cx="2743200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00" b="1" i="0">
                <a:solidFill>
                  <a:schemeClr val="tx1"/>
                </a:solidFill>
              </a:rPr>
              <a:t>Set up once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73998" y="4901184"/>
            <a:ext cx="27432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chemeClr val="tx1">
                    <a:lumMod val="75000"/>
                    <a:lumOff val="25000"/>
                  </a:schemeClr>
                </a:solidFill>
              </a:rPr>
              <a:t>The workflow runs and delivers itself.</a:t>
            </a:r>
          </a:p>
        </p:txBody>
      </p:sp>
      <p:sp>
        <p:nvSpPr>
          <p:cNvPr id="21" name="Hexagon 20"/>
          <p:cNvSpPr/>
          <p:nvPr/>
        </p:nvSpPr>
        <p:spPr>
          <a:xfrm>
            <a:off x="727862" y="5641848"/>
            <a:ext cx="338328" cy="301752"/>
          </a:xfrm>
          <a:prstGeom prst="hexagon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230782" y="5614416"/>
            <a:ext cx="10232136" cy="36576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 b="1" i="0">
                <a:solidFill>
                  <a:schemeClr val="tx1"/>
                </a:solidFill>
              </a:rPr>
              <a:t>DEMO   </a:t>
            </a:r>
            <a:r>
              <a:rPr sz="1200" b="0" i="0">
                <a:solidFill>
                  <a:schemeClr val="tx1">
                    <a:lumMod val="50000"/>
                    <a:lumOff val="50000"/>
                  </a:schemeClr>
                </a:solidFill>
              </a:rPr>
              <a:t>create an artifact, then send the link by mail.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ATS 2026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FAFAFA"/>
      </a:lt2>
      <a:accent1>
        <a:srgbClr val="FCC400"/>
      </a:accent1>
      <a:accent2>
        <a:srgbClr val="996800"/>
      </a:accent2>
      <a:accent3>
        <a:srgbClr val="54504F"/>
      </a:accent3>
      <a:accent4>
        <a:srgbClr val="D0CFCD"/>
      </a:accent4>
      <a:accent5>
        <a:srgbClr val="5B21AE"/>
      </a:accent5>
      <a:accent6>
        <a:srgbClr val="AE94E5"/>
      </a:accent6>
      <a:hlink>
        <a:srgbClr val="353330"/>
      </a:hlink>
      <a:folHlink>
        <a:srgbClr val="54504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TS-Powerpoint-Template-EN-2026.pptx" id="{FE9A3B8B-C760-4512-AA47-D1D560F185CB}" vid="{A49F3770-F934-473C-8F33-FD0410388C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529678b-45df-4a2d-ae2d-57335bc52324"/>
    <lcf76f155ced4ddcb4097134ff3c332f xmlns="99075f80-0fe0-47f2-abf3-4ad7bd9821df">
      <Terms xmlns="http://schemas.microsoft.com/office/infopath/2007/PartnerControls"/>
    </lcf76f155ced4ddcb4097134ff3c332f>
    <Valid_x0020_To xmlns="99075f80-0fe0-47f2-abf3-4ad7bd9821df" xsi:nil="true"/>
    <_Flow_SignoffStatus xmlns="99075f80-0fe0-47f2-abf3-4ad7bd9821df" xsi:nil="true"/>
    <Revision xmlns="99075f80-0fe0-47f2-abf3-4ad7bd9821df" xsi:nil="true"/>
    <Document_x0020_Number xmlns="99075f80-0fe0-47f2-abf3-4ad7bd9821df">WA-INF-nnnn</Document_x0020_Number>
    <Classification xmlns="99075f80-0fe0-47f2-abf3-4ad7bd9821df">General \ All Employees</Classification>
    <Valid_x0020_From xmlns="99075f80-0fe0-47f2-abf3-4ad7bd9821df" xsi:nil="true"/>
    <Document_x0020_Status xmlns="99075f80-0fe0-47f2-abf3-4ad7bd9821df">Draft</Document_x0020_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00F0981ECC874AA045759C733D6D80" ma:contentTypeVersion="26" ma:contentTypeDescription="Opprett et nytt dokument." ma:contentTypeScope="" ma:versionID="17731338d6179ec51579128f3a67f2b3">
  <xsd:schema xmlns:xsd="http://www.w3.org/2001/XMLSchema" xmlns:xs="http://www.w3.org/2001/XMLSchema" xmlns:p="http://schemas.microsoft.com/office/2006/metadata/properties" xmlns:ns2="99075f80-0fe0-47f2-abf3-4ad7bd9821df" xmlns:ns3="f529678b-45df-4a2d-ae2d-57335bc52324" targetNamespace="http://schemas.microsoft.com/office/2006/metadata/properties" ma:root="true" ma:fieldsID="e6fb49d8de1b548a3b155da72e972a77" ns2:_="" ns3:_="">
    <xsd:import namespace="99075f80-0fe0-47f2-abf3-4ad7bd9821df"/>
    <xsd:import namespace="f529678b-45df-4a2d-ae2d-57335bc523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Classification" minOccurs="0"/>
                <xsd:element ref="ns2:MediaServiceSearchProperties" minOccurs="0"/>
                <xsd:element ref="ns2:Document_x0020_Number" minOccurs="0"/>
                <xsd:element ref="ns2:Document_x0020_Status" minOccurs="0"/>
                <xsd:element ref="ns2:Revision" minOccurs="0"/>
                <xsd:element ref="ns2:Valid_x0020_From" minOccurs="0"/>
                <xsd:element ref="ns2:Valid_x0020_To" minOccurs="0"/>
                <xsd:element ref="ns2:MediaServiceLocation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075f80-0fe0-47f2-abf3-4ad7bd9821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22d465c5-e4f8-4d3b-b99d-d85c230440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lassification" ma:index="24" nillable="true" ma:displayName="Classification" ma:default="General \ All Employees" ma:description="Information Classification" ma:format="Dropdown" ma:internalName="Classification">
      <xsd:simpleType>
        <xsd:restriction base="dms:Choice">
          <xsd:enumeration value="Public"/>
          <xsd:enumeration value="General \ Anyone"/>
          <xsd:enumeration value="General \ All Employees"/>
          <xsd:enumeration value="Confidential \ Anyone"/>
          <xsd:enumeration value="Confidential \ All Employees"/>
          <xsd:enumeration value="Confidential \ Trusted People"/>
          <xsd:enumeration value="Highly Confidential \ All Employees"/>
          <xsd:enumeration value="Highly Confidential \ Specific People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_x0020_Number" ma:index="26" nillable="true" ma:displayName="Document Number" ma:default="WA-INF-nnnn" ma:internalName="Document_x0020_Number">
      <xsd:simpleType>
        <xsd:restriction base="dms:Text">
          <xsd:maxLength value="30"/>
        </xsd:restriction>
      </xsd:simpleType>
    </xsd:element>
    <xsd:element name="Document_x0020_Status" ma:index="27" nillable="true" ma:displayName="Document Status" ma:default="Draft" ma:format="Dropdown" ma:internalName="Document_x0020_Status">
      <xsd:simpleType>
        <xsd:restriction base="dms:Choice">
          <xsd:enumeration value="Draft"/>
          <xsd:enumeration value="Review"/>
          <xsd:enumeration value="Approved"/>
          <xsd:enumeration value="Published"/>
          <xsd:enumeration value="Removed"/>
        </xsd:restriction>
      </xsd:simpleType>
    </xsd:element>
    <xsd:element name="Revision" ma:index="28" nillable="true" ma:displayName="Revision" ma:internalName="Revision">
      <xsd:simpleType>
        <xsd:restriction base="dms:Text">
          <xsd:maxLength value="20"/>
        </xsd:restriction>
      </xsd:simpleType>
    </xsd:element>
    <xsd:element name="Valid_x0020_From" ma:index="29" nillable="true" ma:displayName="Valid From" ma:format="DateOnly" ma:internalName="Valid_x0020_From">
      <xsd:simpleType>
        <xsd:restriction base="dms:DateTime"/>
      </xsd:simpleType>
    </xsd:element>
    <xsd:element name="Valid_x0020_To" ma:index="30" nillable="true" ma:displayName="Valid To" ma:format="DateOnly" ma:internalName="Valid_x0020_To">
      <xsd:simpleType>
        <xsd:restriction base="dms:DateTime"/>
      </xsd:simpleType>
    </xsd:element>
    <xsd:element name="MediaServiceLocation" ma:index="31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32" nillable="true" ma:displayName="Godkjenningsstatus" ma:internalName="Godkjenningsstatus">
      <xsd:simpleType>
        <xsd:restriction base="dms:Text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29678b-45df-4a2d-ae2d-57335bc5232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ea0902a-799c-44cd-a949-0f7b47655d6e}" ma:internalName="TaxCatchAll" ma:showField="CatchAllData" ma:web="f529678b-45df-4a2d-ae2d-57335bc523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2A7839-0C30-4062-98EF-AFE742F737FC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99075f80-0fe0-47f2-abf3-4ad7bd9821df"/>
    <ds:schemaRef ds:uri="http://purl.org/dc/terms/"/>
    <ds:schemaRef ds:uri="http://purl.org/dc/elements/1.1/"/>
    <ds:schemaRef ds:uri="f529678b-45df-4a2d-ae2d-57335bc52324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1EBD40E-FE6A-4B05-B1CC-6D74AB0A90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D5E179-44BE-49E3-A6D4-C6C9BFB65B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075f80-0fe0-47f2-abf3-4ad7bd9821df"/>
    <ds:schemaRef ds:uri="f529678b-45df-4a2d-ae2d-57335bc523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c88ee0e3-db17-4760-ba92-87712337c749}" enabled="1" method="Standard" siteId="{af756dfa-ec70-4f30-a6c4-e4cb574f794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WATS-Powerpoint-Template-EN-2026</Template>
  <TotalTime>1595</TotalTime>
  <Words>706</Words>
  <Application>Microsoft Office PowerPoint</Application>
  <PresentationFormat>Widescreen</PresentationFormat>
  <Paragraphs>105</Paragraphs>
  <Slides>12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System Font Regular</vt:lpstr>
      <vt:lpstr>WATS 2026</vt:lpstr>
      <vt:lpstr>MCP in WATS</vt:lpstr>
      <vt:lpstr>What is MCP APIs are built for developers. Agents need tools.</vt:lpstr>
      <vt:lpstr>MCP security The token never enters the agent's context.</vt:lpstr>
      <vt:lpstr>Connect &amp; manage sessions See every connection. Revoke any of them.</vt:lpstr>
      <vt:lpstr>Connect in minutes Any client you like — including Teams.</vt:lpstr>
      <vt:lpstr>Scheduled tasks From asking — to being told.</vt:lpstr>
      <vt:lpstr>Teams The client sets the quality.</vt:lpstr>
      <vt:lpstr>One agent. All your systems.</vt:lpstr>
      <vt:lpstr>Artifacts &amp; delivery Your report, your format — automatically.</vt:lpstr>
      <vt:lpstr>We're building this into WATS. You choose the AI.</vt:lpstr>
      <vt:lpstr>PowerPoint-presentasjon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 Grendstad</dc:creator>
  <cp:lastModifiedBy>Jon Grendstad</cp:lastModifiedBy>
  <cp:revision>4</cp:revision>
  <dcterms:created xsi:type="dcterms:W3CDTF">2026-08-27T12:15:44Z</dcterms:created>
  <dcterms:modified xsi:type="dcterms:W3CDTF">2026-09-08T10:58:42Z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0x010100FF00F0981ECC874AA045759C733D6D80</vt:lpwstr>
  </property>
  <property fmtid="{D5CDD505-2E9C-101B-9397-08002B2CF9AE}" pid="3" name="MediaServiceImageTags">
    <vt:lpwstr/>
  </property>
</Properties>
</file>