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10" r:id="rId4"/>
  </p:sldMasterIdLst>
  <p:notesMasterIdLst>
    <p:notesMasterId r:id="rId14"/>
  </p:notesMasterIdLst>
  <p:sldIdLst>
    <p:sldId id="2574" r:id="rId5"/>
    <p:sldId id="260" r:id="rId6"/>
    <p:sldId id="258" r:id="rId7"/>
    <p:sldId id="261" r:id="rId8"/>
    <p:sldId id="262" r:id="rId9"/>
    <p:sldId id="263" r:id="rId10"/>
    <p:sldId id="264" r:id="rId11"/>
    <p:sldId id="256" r:id="rId12"/>
    <p:sldId id="257" r:id="rId13"/>
  </p:sldIdLst>
  <p:sldSz cx="12192000" cy="6858000"/>
  <p:notesSz cx="6858000" cy="9144000"/>
  <p:defaultTextStyle>
    <a:defPPr>
      <a:defRPr lang="en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5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e Gram Eriksen" userId="356644ec-fa62-438a-874d-5c307f6e626d" providerId="ADAL" clId="{E33C5DBF-DE6F-4E9C-8932-7FD12D85EC1E}"/>
    <pc:docChg chg="delSld">
      <pc:chgData name="Lise Gram Eriksen" userId="356644ec-fa62-438a-874d-5c307f6e626d" providerId="ADAL" clId="{E33C5DBF-DE6F-4E9C-8932-7FD12D85EC1E}" dt="2026-09-07T09:46:18.108" v="4" actId="47"/>
      <pc:docMkLst>
        <pc:docMk/>
      </pc:docMkLst>
      <pc:sldChg chg="del">
        <pc:chgData name="Lise Gram Eriksen" userId="356644ec-fa62-438a-874d-5c307f6e626d" providerId="ADAL" clId="{E33C5DBF-DE6F-4E9C-8932-7FD12D85EC1E}" dt="2026-09-07T09:45:54.502" v="0" actId="47"/>
        <pc:sldMkLst>
          <pc:docMk/>
          <pc:sldMk cId="1355532910" sldId="374"/>
        </pc:sldMkLst>
      </pc:sldChg>
      <pc:sldChg chg="del">
        <pc:chgData name="Lise Gram Eriksen" userId="356644ec-fa62-438a-874d-5c307f6e626d" providerId="ADAL" clId="{E33C5DBF-DE6F-4E9C-8932-7FD12D85EC1E}" dt="2026-09-07T09:45:54.502" v="0" actId="47"/>
        <pc:sldMkLst>
          <pc:docMk/>
          <pc:sldMk cId="976996984" sldId="377"/>
        </pc:sldMkLst>
      </pc:sldChg>
      <pc:sldChg chg="del">
        <pc:chgData name="Lise Gram Eriksen" userId="356644ec-fa62-438a-874d-5c307f6e626d" providerId="ADAL" clId="{E33C5DBF-DE6F-4E9C-8932-7FD12D85EC1E}" dt="2026-09-07T09:45:54.502" v="0" actId="47"/>
        <pc:sldMkLst>
          <pc:docMk/>
          <pc:sldMk cId="914651852" sldId="2573"/>
        </pc:sldMkLst>
      </pc:sldChg>
      <pc:sldChg chg="del">
        <pc:chgData name="Lise Gram Eriksen" userId="356644ec-fa62-438a-874d-5c307f6e626d" providerId="ADAL" clId="{E33C5DBF-DE6F-4E9C-8932-7FD12D85EC1E}" dt="2026-09-07T09:46:18.108" v="4" actId="47"/>
        <pc:sldMkLst>
          <pc:docMk/>
          <pc:sldMk cId="901206625" sldId="2575"/>
        </pc:sldMkLst>
      </pc:sldChg>
      <pc:sldChg chg="del">
        <pc:chgData name="Lise Gram Eriksen" userId="356644ec-fa62-438a-874d-5c307f6e626d" providerId="ADAL" clId="{E33C5DBF-DE6F-4E9C-8932-7FD12D85EC1E}" dt="2026-09-07T09:46:15.279" v="3" actId="47"/>
        <pc:sldMkLst>
          <pc:docMk/>
          <pc:sldMk cId="1851188824" sldId="2576"/>
        </pc:sldMkLst>
      </pc:sldChg>
      <pc:sldChg chg="del">
        <pc:chgData name="Lise Gram Eriksen" userId="356644ec-fa62-438a-874d-5c307f6e626d" providerId="ADAL" clId="{E33C5DBF-DE6F-4E9C-8932-7FD12D85EC1E}" dt="2026-09-07T09:46:07.906" v="2" actId="47"/>
        <pc:sldMkLst>
          <pc:docMk/>
          <pc:sldMk cId="3713610144" sldId="2577"/>
        </pc:sldMkLst>
      </pc:sldChg>
      <pc:sldChg chg="del">
        <pc:chgData name="Lise Gram Eriksen" userId="356644ec-fa62-438a-874d-5c307f6e626d" providerId="ADAL" clId="{E33C5DBF-DE6F-4E9C-8932-7FD12D85EC1E}" dt="2026-09-07T09:46:00.555" v="1" actId="47"/>
        <pc:sldMkLst>
          <pc:docMk/>
          <pc:sldMk cId="836675675" sldId="2584"/>
        </pc:sldMkLst>
      </pc:sldChg>
      <pc:sldChg chg="del">
        <pc:chgData name="Lise Gram Eriksen" userId="356644ec-fa62-438a-874d-5c307f6e626d" providerId="ADAL" clId="{E33C5DBF-DE6F-4E9C-8932-7FD12D85EC1E}" dt="2026-09-07T09:46:00.555" v="1" actId="47"/>
        <pc:sldMkLst>
          <pc:docMk/>
          <pc:sldMk cId="2707428268" sldId="2588"/>
        </pc:sldMkLst>
      </pc:sldChg>
      <pc:sldChg chg="del">
        <pc:chgData name="Lise Gram Eriksen" userId="356644ec-fa62-438a-874d-5c307f6e626d" providerId="ADAL" clId="{E33C5DBF-DE6F-4E9C-8932-7FD12D85EC1E}" dt="2026-09-07T09:46:00.555" v="1" actId="47"/>
        <pc:sldMkLst>
          <pc:docMk/>
          <pc:sldMk cId="2524899721" sldId="2589"/>
        </pc:sldMkLst>
      </pc:sldChg>
      <pc:sldChg chg="del">
        <pc:chgData name="Lise Gram Eriksen" userId="356644ec-fa62-438a-874d-5c307f6e626d" providerId="ADAL" clId="{E33C5DBF-DE6F-4E9C-8932-7FD12D85EC1E}" dt="2026-09-07T09:46:00.555" v="1" actId="47"/>
        <pc:sldMkLst>
          <pc:docMk/>
          <pc:sldMk cId="4170841217" sldId="2594"/>
        </pc:sldMkLst>
      </pc:sldChg>
      <pc:sldChg chg="del">
        <pc:chgData name="Lise Gram Eriksen" userId="356644ec-fa62-438a-874d-5c307f6e626d" providerId="ADAL" clId="{E33C5DBF-DE6F-4E9C-8932-7FD12D85EC1E}" dt="2026-09-07T09:46:00.555" v="1" actId="47"/>
        <pc:sldMkLst>
          <pc:docMk/>
          <pc:sldMk cId="4066523309" sldId="2595"/>
        </pc:sldMkLst>
      </pc:sldChg>
      <pc:sldChg chg="del">
        <pc:chgData name="Lise Gram Eriksen" userId="356644ec-fa62-438a-874d-5c307f6e626d" providerId="ADAL" clId="{E33C5DBF-DE6F-4E9C-8932-7FD12D85EC1E}" dt="2026-09-07T09:46:07.906" v="2" actId="47"/>
        <pc:sldMkLst>
          <pc:docMk/>
          <pc:sldMk cId="4247508561" sldId="2596"/>
        </pc:sldMkLst>
      </pc:sldChg>
      <pc:sldChg chg="del">
        <pc:chgData name="Lise Gram Eriksen" userId="356644ec-fa62-438a-874d-5c307f6e626d" providerId="ADAL" clId="{E33C5DBF-DE6F-4E9C-8932-7FD12D85EC1E}" dt="2026-09-07T09:46:07.906" v="2" actId="47"/>
        <pc:sldMkLst>
          <pc:docMk/>
          <pc:sldMk cId="3702354685" sldId="2597"/>
        </pc:sldMkLst>
      </pc:sldChg>
      <pc:sldChg chg="del">
        <pc:chgData name="Lise Gram Eriksen" userId="356644ec-fa62-438a-874d-5c307f6e626d" providerId="ADAL" clId="{E33C5DBF-DE6F-4E9C-8932-7FD12D85EC1E}" dt="2026-09-07T09:46:07.906" v="2" actId="47"/>
        <pc:sldMkLst>
          <pc:docMk/>
          <pc:sldMk cId="1306944237" sldId="2598"/>
        </pc:sldMkLst>
      </pc:sldChg>
      <pc:sldChg chg="del">
        <pc:chgData name="Lise Gram Eriksen" userId="356644ec-fa62-438a-874d-5c307f6e626d" providerId="ADAL" clId="{E33C5DBF-DE6F-4E9C-8932-7FD12D85EC1E}" dt="2026-09-07T09:45:54.502" v="0" actId="47"/>
        <pc:sldMkLst>
          <pc:docMk/>
          <pc:sldMk cId="3025378852" sldId="2599"/>
        </pc:sldMkLst>
      </pc:sldChg>
      <pc:sldChg chg="del">
        <pc:chgData name="Lise Gram Eriksen" userId="356644ec-fa62-438a-874d-5c307f6e626d" providerId="ADAL" clId="{E33C5DBF-DE6F-4E9C-8932-7FD12D85EC1E}" dt="2026-09-07T09:46:07.906" v="2" actId="47"/>
        <pc:sldMkLst>
          <pc:docMk/>
          <pc:sldMk cId="528672004" sldId="2600"/>
        </pc:sldMkLst>
      </pc:sldChg>
      <pc:sldMasterChg chg="delSldLayout">
        <pc:chgData name="Lise Gram Eriksen" userId="356644ec-fa62-438a-874d-5c307f6e626d" providerId="ADAL" clId="{E33C5DBF-DE6F-4E9C-8932-7FD12D85EC1E}" dt="2026-09-07T09:46:18.108" v="4" actId="47"/>
        <pc:sldMasterMkLst>
          <pc:docMk/>
          <pc:sldMasterMk cId="2127451679" sldId="2147483710"/>
        </pc:sldMasterMkLst>
        <pc:sldLayoutChg chg="del">
          <pc:chgData name="Lise Gram Eriksen" userId="356644ec-fa62-438a-874d-5c307f6e626d" providerId="ADAL" clId="{E33C5DBF-DE6F-4E9C-8932-7FD12D85EC1E}" dt="2026-09-07T09:46:18.108" v="4" actId="47"/>
          <pc:sldLayoutMkLst>
            <pc:docMk/>
            <pc:sldMasterMk cId="2127451679" sldId="2147483710"/>
            <pc:sldLayoutMk cId="4032656921" sldId="2147483729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Labour cost</c:v>
                </c:pt>
              </c:strCache>
            </c:strRef>
          </c:tx>
          <c:spPr>
            <a:solidFill>
              <a:srgbClr val="FCC400"/>
            </a:solidFill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1258-41FB-9F75-996F311EC4B6}"/>
              </c:ext>
            </c:extLst>
          </c:dPt>
          <c:dPt>
            <c:idx val="1"/>
            <c:invertIfNegative val="0"/>
            <c:bubble3D val="0"/>
            <c:spPr>
              <a:solidFill>
                <a:srgbClr val="99001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1258-41FB-9F75-996F311EC4B6}"/>
              </c:ext>
            </c:extLst>
          </c:dPt>
          <c:dLbls>
            <c:dLbl>
              <c:idx val="0"/>
              <c:tx>
                <c:rich>
                  <a:bodyPr/>
                  <a:lstStyle/>
                  <a:p>
                    <a:r>
                      <a:rPr lang="en-US"/>
                      <a:t>$35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1258-41FB-9F75-996F311EC4B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/>
                      <a:t>$161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1258-41FB-9F75-996F311EC4B6}"/>
                </c:ext>
              </c:extLst>
            </c:dLbl>
            <c:numFmt formatCode="&quot;$&quot;#,##0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300" b="1" i="0" u="none" strike="noStrike">
                    <a:solidFill>
                      <a:srgbClr val="000000"/>
                    </a:solidFill>
                    <a:latin typeface="Apto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Normal fix</c:v>
                </c:pt>
                <c:pt idx="1">
                  <c:v>Escalated fix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20</c:v>
                </c:pt>
                <c:pt idx="1">
                  <c:v>145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258-41FB-9F75-996F311EC4B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3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050" b="0" i="0" u="none" strike="noStrike">
                <a:solidFill>
                  <a:srgbClr val="54504F"/>
                </a:solidFill>
                <a:latin typeface="Aptos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175"/>
        </c:scaling>
        <c:delete val="1"/>
        <c:axPos val="l"/>
        <c:numFmt formatCode="General" sourceLinked="0"/>
        <c:majorTickMark val="out"/>
        <c:minorTickMark val="none"/>
        <c:tickLblPos val="nextTo"/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1"/>
  <c:style val="2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Relative cost</c:v>
                </c:pt>
              </c:strCache>
            </c:strRef>
          </c:tx>
          <c:spPr>
            <a:solidFill>
              <a:srgbClr val="FCC400"/>
            </a:solidFill>
            <a:effectLst/>
          </c:spPr>
          <c:invertIfNegative val="0"/>
          <c:dLbls>
            <c:numFmt formatCode="0&quot;×&quot;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00" b="1" i="0" u="none" strike="noStrike">
                    <a:solidFill>
                      <a:srgbClr val="000000"/>
                    </a:solidFill>
                    <a:latin typeface="Apto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PCB level</c:v>
                </c:pt>
                <c:pt idx="1">
                  <c:v>Module level</c:v>
                </c:pt>
                <c:pt idx="2">
                  <c:v>System level</c:v>
                </c:pt>
                <c:pt idx="3">
                  <c:v>Field failure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</c:v>
                </c:pt>
                <c:pt idx="1">
                  <c:v>10</c:v>
                </c:pt>
                <c:pt idx="2">
                  <c:v>100</c:v>
                </c:pt>
                <c:pt idx="3">
                  <c:v>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2D-4F7A-8004-1FDB3A42084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55"/>
        <c:axId val="2094734554"/>
        <c:axId val="2094734552"/>
      </c:barChart>
      <c:catAx>
        <c:axId val="209473455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000" b="0" i="0" u="none" strike="noStrike">
                <a:solidFill>
                  <a:srgbClr val="54504F"/>
                </a:solidFill>
                <a:latin typeface="Aptos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logBase val="10"/>
          <c:orientation val="minMax"/>
          <c:max val="1800"/>
          <c:min val="0.1"/>
        </c:scaling>
        <c:delete val="1"/>
        <c:axPos val="t"/>
        <c:numFmt formatCode="General" sourceLinked="0"/>
        <c:majorTickMark val="out"/>
        <c:minorTickMark val="none"/>
        <c:tickLblPos val="low"/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CD2A93-008A-7046-927D-E380F67CC98C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33627-EC28-614D-84F2-686C50CB57B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8453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F6E54-B8CC-6E76-EE03-E61D516BE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1462EC12-BA5D-3239-96F4-7476B9785B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54DE7553-E4A5-3E17-127F-E139CE0545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F59783BC-5342-8530-F79F-75B366B816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018D09-BA4C-8643-BDFC-CA556F40B60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1459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Build: 1) normal fix  2) fire-fighting panel  3) the cost chart  4) closing line.
Numbers are the original keynote's: $15 / $30 / $60 per hour, $20 vs $145 total labour. 145 / 20 = 7.25x.
Say: the ROI model prices rework at one operator's rate. Escalation is what actually happens, and it is invisible in the model.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Build: 1) the five stages  2) the log-scale cost chart  3) closing line.
The chart is a native PowerPoint chart on a log axis — the four bars step evenly, which is the point: one zero per stage.
Replaces the scraped product thumbnails from the old slide with brand hex icons — nothing low-res, nothing licensed.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sv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7">
            <a:extLst>
              <a:ext uri="{FF2B5EF4-FFF2-40B4-BE49-F238E27FC236}">
                <a16:creationId xmlns:a16="http://schemas.microsoft.com/office/drawing/2014/main" id="{898C9FCC-269E-89C3-5A8F-F89C9C2FED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70000"/>
            <a:ext cx="7100711" cy="3053116"/>
          </a:xfrm>
        </p:spPr>
        <p:txBody>
          <a:bodyPr anchor="ctr">
            <a:noAutofit/>
          </a:bodyPr>
          <a:lstStyle>
            <a:lvl1pPr algn="l">
              <a:defRPr sz="7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5057422"/>
            <a:ext cx="7100711" cy="94773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227181"/>
            <a:ext cx="1885244" cy="365125"/>
          </a:xfrm>
        </p:spPr>
        <p:txBody>
          <a:bodyPr/>
          <a:lstStyle/>
          <a:p>
            <a:pPr algn="r"/>
            <a:fld id="{37C9F54E-CB1E-3B48-B9F4-C6DC6A745045}" type="datetimeFigureOut">
              <a:rPr lang="nb-NO" smtClean="0"/>
              <a:pPr algn="r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227181"/>
            <a:ext cx="5006972" cy="365125"/>
          </a:xfrm>
        </p:spPr>
        <p:txBody>
          <a:bodyPr/>
          <a:lstStyle/>
          <a:p>
            <a:endParaRPr lang="nb-NO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227181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13" name="Grafikk 6">
            <a:extLst>
              <a:ext uri="{FF2B5EF4-FFF2-40B4-BE49-F238E27FC236}">
                <a16:creationId xmlns:a16="http://schemas.microsoft.com/office/drawing/2014/main" id="{B656D626-FEAE-20C2-0F07-819B75AE53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302DAFF-E192-8E7F-B65E-785C6A53F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3467" y="5198533"/>
            <a:ext cx="1930748" cy="800982"/>
          </a:xfrm>
        </p:spPr>
        <p:txBody>
          <a:bodyPr anchor="t"/>
          <a:lstStyle>
            <a:lvl1pPr algn="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Additional detail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86355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Hive 2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 r:embed="rId2"/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5" name="Grafikk 6">
            <a:extLst>
              <a:ext uri="{FF2B5EF4-FFF2-40B4-BE49-F238E27FC236}">
                <a16:creationId xmlns:a16="http://schemas.microsoft.com/office/drawing/2014/main" id="{D41DAF85-1CAF-430F-9044-164638AA15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4" name="Grafikk 6">
            <a:extLst>
              <a:ext uri="{FF2B5EF4-FFF2-40B4-BE49-F238E27FC236}">
                <a16:creationId xmlns:a16="http://schemas.microsoft.com/office/drawing/2014/main" id="{167E7B09-B5E7-A7A0-CE54-DCBA02ADA13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516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with Hive 1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72B634DC-86F2-29E4-BC4D-549F3114DEA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Grafikk 6">
            <a:extLst>
              <a:ext uri="{FF2B5EF4-FFF2-40B4-BE49-F238E27FC236}">
                <a16:creationId xmlns:a16="http://schemas.microsoft.com/office/drawing/2014/main" id="{75E0B1BC-32F0-66FE-933C-1EA5CA77D29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9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B6630E95-DD7C-AE5A-87D2-A80AAA7895D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Grafikk 6">
            <a:extLst>
              <a:ext uri="{FF2B5EF4-FFF2-40B4-BE49-F238E27FC236}">
                <a16:creationId xmlns:a16="http://schemas.microsoft.com/office/drawing/2014/main" id="{6101ECD5-DE47-DE5F-6480-10CF485655C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899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3F982B-1E7A-23BD-7CE1-0FF60AA656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5369" y="1825625"/>
            <a:ext cx="5028849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95503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F2AFD-6118-6E67-32C2-497B36194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E18898-0432-746F-061D-B3E630A12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7783" y="1681163"/>
            <a:ext cx="5041729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020261B-671A-B94B-BF87-52D5E731AD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27784" y="2741259"/>
            <a:ext cx="5041729" cy="3448403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F906E4-E6BF-AF3C-40E7-FF163F6DC2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22489" y="1681163"/>
            <a:ext cx="5041729" cy="823912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D09F7F8-55D1-7D56-020D-5A010DB646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22489" y="2741259"/>
            <a:ext cx="5041729" cy="3448403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9C2FE31-4834-C012-A6C3-73799D4DE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AA3DC9-0F1D-8A47-3B39-3D3F8AA60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7265072-BB67-A938-120A-594568A3B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7984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19187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DA035E9-09E4-874D-7018-58C04A2BB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54F41F-5272-8A46-2354-2DFAF6A123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958C6-536B-99AE-CA00-6BAAE68C4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69301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ogo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B3BCD-9135-81AC-60EC-AB21121E1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F0219-5539-E9A9-8210-8810C658C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46E43-FF06-F98A-AC64-23F615AFD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7">
            <a:extLst>
              <a:ext uri="{FF2B5EF4-FFF2-40B4-BE49-F238E27FC236}">
                <a16:creationId xmlns:a16="http://schemas.microsoft.com/office/drawing/2014/main" id="{12884C23-F4C8-8A5D-FC2D-0B514981772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2400C45C-F143-5576-C595-5F3987379E5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  <p:pic>
        <p:nvPicPr>
          <p:cNvPr id="2" name="Bilde 7">
            <a:extLst>
              <a:ext uri="{FF2B5EF4-FFF2-40B4-BE49-F238E27FC236}">
                <a16:creationId xmlns:a16="http://schemas.microsoft.com/office/drawing/2014/main" id="{006DD1A1-060F-71F0-05FA-F9BBF2089A9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Grafikk 6">
            <a:extLst>
              <a:ext uri="{FF2B5EF4-FFF2-40B4-BE49-F238E27FC236}">
                <a16:creationId xmlns:a16="http://schemas.microsoft.com/office/drawing/2014/main" id="{5F20D8E3-F9D8-FED3-6D94-A95650BE696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59036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e 7">
            <a:extLst>
              <a:ext uri="{FF2B5EF4-FFF2-40B4-BE49-F238E27FC236}">
                <a16:creationId xmlns:a16="http://schemas.microsoft.com/office/drawing/2014/main" id="{898C9FCC-269E-89C3-5A8F-F89C9C2FEDD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70000"/>
            <a:ext cx="7100711" cy="3053116"/>
          </a:xfrm>
        </p:spPr>
        <p:txBody>
          <a:bodyPr anchor="ctr">
            <a:noAutofit/>
          </a:bodyPr>
          <a:lstStyle>
            <a:lvl1pPr algn="l">
              <a:defRPr sz="7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5057422"/>
            <a:ext cx="7100711" cy="94773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227181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227181"/>
            <a:ext cx="5006972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227181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3" name="Grafikk 6">
            <a:extLst>
              <a:ext uri="{FF2B5EF4-FFF2-40B4-BE49-F238E27FC236}">
                <a16:creationId xmlns:a16="http://schemas.microsoft.com/office/drawing/2014/main" id="{B656D626-FEAE-20C2-0F07-819B75AE53B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E302DAFF-E192-8E7F-B65E-785C6A53FD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33467" y="5198533"/>
            <a:ext cx="1930748" cy="800982"/>
          </a:xfrm>
        </p:spPr>
        <p:txBody>
          <a:bodyPr anchor="t"/>
          <a:lstStyle>
            <a:lvl1pPr algn="r">
              <a:buNone/>
              <a:defRPr sz="1200">
                <a:solidFill>
                  <a:schemeClr val="tx1"/>
                </a:solidFill>
              </a:defRPr>
            </a:lvl1pPr>
          </a:lstStyle>
          <a:p>
            <a:pPr lvl="0"/>
            <a:r>
              <a:rPr lang="en-GB"/>
              <a:t>Additional detail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799665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AA0017-E28C-04FF-662E-40AD476079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122311"/>
            <a:ext cx="12192000" cy="4735689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377" y="448205"/>
            <a:ext cx="6039555" cy="1177395"/>
          </a:xfrm>
        </p:spPr>
        <p:txBody>
          <a:bodyPr anchor="b">
            <a:no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377" y="5373512"/>
            <a:ext cx="6039555" cy="835378"/>
          </a:xfrm>
          <a:effectLst>
            <a:outerShdw blurRad="50800" dist="25400" dir="2700000" algn="tl" rotWithShape="0">
              <a:prstClr val="black">
                <a:alpha val="20000"/>
              </a:prstClr>
            </a:outerShdw>
          </a:effectLst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101857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101857"/>
            <a:ext cx="5006972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101857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3479E2E-4A03-16FA-A09D-5C2D71D52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86907" y="1253067"/>
            <a:ext cx="3377308" cy="328788"/>
          </a:xfrm>
        </p:spPr>
        <p:txBody>
          <a:bodyPr anchor="b"/>
          <a:lstStyle>
            <a:lvl1pPr algn="r">
              <a:buNone/>
              <a:defRPr sz="1200"/>
            </a:lvl1pPr>
          </a:lstStyle>
          <a:p>
            <a:pPr lvl="0"/>
            <a:r>
              <a:rPr lang="en-GB"/>
              <a:t>Additional detail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1393681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1825625"/>
            <a:ext cx="536821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563555" y="1825625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20ABC7-D52E-9508-DADF-859EEFF1963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563555" y="4019746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921803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C0AA0017-E28C-04FF-662E-40AD476079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" y="2122311"/>
            <a:ext cx="12192000" cy="4735689"/>
          </a:xfrm>
          <a:solidFill>
            <a:schemeClr val="bg1"/>
          </a:solidFill>
        </p:spPr>
        <p:txBody>
          <a:bodyPr/>
          <a:lstStyle/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09495E-1100-588A-53B2-5282BC1969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5377" y="448205"/>
            <a:ext cx="6039555" cy="1177395"/>
          </a:xfrm>
        </p:spPr>
        <p:txBody>
          <a:bodyPr anchor="b">
            <a:noAutofit/>
          </a:bodyPr>
          <a:lstStyle>
            <a:lvl1pPr algn="l">
              <a:defRPr sz="4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E9A89F-EC89-DD05-636A-9B47DF8C86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5377" y="5373512"/>
            <a:ext cx="6039555" cy="835378"/>
          </a:xfrm>
          <a:effectLst>
            <a:outerShdw blurRad="50800" dist="25400" dir="2700000" algn="tl" rotWithShape="0">
              <a:prstClr val="black">
                <a:alpha val="20000"/>
              </a:prstClr>
            </a:outerShdw>
          </a:effectLst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81F3A-B190-F26C-3787-AC417AD79D8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84444" y="7101857"/>
            <a:ext cx="1885244" cy="365125"/>
          </a:xfrm>
        </p:spPr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CDB9A2-4ADE-891E-2BE7-80DC36E49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27784" y="7101857"/>
            <a:ext cx="5006972" cy="365125"/>
          </a:xfrm>
        </p:spPr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0D8312-D46F-4CEC-88BE-A406C2B6A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0533" y="7101857"/>
            <a:ext cx="423682" cy="365125"/>
          </a:xfrm>
        </p:spPr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3479E2E-4A03-16FA-A09D-5C2D71D52C6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086907" y="1253067"/>
            <a:ext cx="3377308" cy="328788"/>
          </a:xfrm>
        </p:spPr>
        <p:txBody>
          <a:bodyPr anchor="b"/>
          <a:lstStyle>
            <a:lvl1pPr algn="r">
              <a:buNone/>
              <a:defRPr sz="1200"/>
            </a:lvl1pPr>
          </a:lstStyle>
          <a:p>
            <a:pPr lvl="0"/>
            <a:r>
              <a:rPr lang="en-GB"/>
              <a:t>Additional detail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296529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6" y="2348089"/>
            <a:ext cx="3201758" cy="3828874"/>
          </a:xfrm>
        </p:spPr>
        <p:txBody>
          <a:bodyPr/>
          <a:lstStyle>
            <a:lvl1pPr>
              <a:spcAft>
                <a:spcPts val="500"/>
              </a:spcAft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434375" y="1825625"/>
            <a:ext cx="7029840" cy="3954286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386693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2348089"/>
            <a:ext cx="5006971" cy="38288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06415" y="1825625"/>
            <a:ext cx="5257799" cy="295751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92090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ext with Hive 2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>
                    <a:lumMod val="85000"/>
                  </a:schemeClr>
                </a:solidFill>
              </a:defRPr>
            </a:lvl2pPr>
            <a:lvl3pPr>
              <a:defRPr>
                <a:solidFill>
                  <a:schemeClr val="bg1">
                    <a:lumMod val="85000"/>
                  </a:schemeClr>
                </a:solidFill>
              </a:defRPr>
            </a:lvl3pPr>
            <a:lvl4pPr>
              <a:defRPr>
                <a:solidFill>
                  <a:schemeClr val="bg1">
                    <a:lumMod val="85000"/>
                  </a:schemeClr>
                </a:solidFill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 r:embed="rId2"/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5" name="Grafikk 6">
            <a:extLst>
              <a:ext uri="{FF2B5EF4-FFF2-40B4-BE49-F238E27FC236}">
                <a16:creationId xmlns:a16="http://schemas.microsoft.com/office/drawing/2014/main" id="{D41DAF85-1CAF-430F-9044-164638AA15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880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creendump dark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8B37C6B-DE8F-4BE9-8274-EAE39403CAA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27782" y="1603178"/>
            <a:ext cx="9341905" cy="5254822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C9F54E-CB1E-3B48-B9F4-C6DC6A745045}" type="datetimeFigureOut">
              <a:rPr lang="nb-NO" smtClean="0"/>
              <a:pPr/>
              <a:t>07.09.2026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0263A41-A93D-3EE3-557A-E2300A6DDD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85778" y="2348087"/>
            <a:ext cx="1332089" cy="3828875"/>
          </a:xfrm>
        </p:spPr>
        <p:txBody>
          <a:bodyPr anchor="b"/>
          <a:lstStyle>
            <a:lvl1pPr marL="0" indent="0">
              <a:buNone/>
              <a:defRPr sz="1200">
                <a:solidFill>
                  <a:schemeClr val="bg1">
                    <a:lumMod val="85000"/>
                  </a:schemeClr>
                </a:solidFill>
              </a:defRPr>
            </a:lvl1pPr>
            <a:lvl2pPr>
              <a:buNone/>
              <a:defRPr sz="1200"/>
            </a:lvl2pPr>
            <a:lvl3pPr>
              <a:buNone/>
              <a:defRPr sz="1200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en-GB"/>
              <a:t>Click to add text to the </a:t>
            </a:r>
            <a:r>
              <a:rPr lang="en-GB" err="1"/>
              <a:t>screendump</a:t>
            </a:r>
            <a:endParaRPr lang="en-GB"/>
          </a:p>
        </p:txBody>
      </p:sp>
      <p:pic>
        <p:nvPicPr>
          <p:cNvPr id="11" name="Grafikk 6">
            <a:extLst>
              <a:ext uri="{FF2B5EF4-FFF2-40B4-BE49-F238E27FC236}">
                <a16:creationId xmlns:a16="http://schemas.microsoft.com/office/drawing/2014/main" id="{AC9C0085-531C-9496-5D8C-60FA92BCEDA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00241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ogo Payof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FB3BCD-9135-81AC-60EC-AB21121E1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4F0219-5539-E9A9-8210-8810C658C4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746E43-FF06-F98A-AC64-23F615AFD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7" name="Bilde 7">
            <a:extLst>
              <a:ext uri="{FF2B5EF4-FFF2-40B4-BE49-F238E27FC236}">
                <a16:creationId xmlns:a16="http://schemas.microsoft.com/office/drawing/2014/main" id="{12884C23-F4C8-8A5D-FC2D-0B514981772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2400C45C-F143-5576-C595-5F3987379E5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4336108" y="2151623"/>
            <a:ext cx="3519784" cy="2270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9068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A7D2266E-8F95-E205-B93B-9851800B45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A257-BF77-3A52-CD58-183ACA56A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2400102"/>
            <a:ext cx="7100712" cy="3210475"/>
          </a:xfrm>
        </p:spPr>
        <p:txBody>
          <a:bodyPr anchor="t">
            <a:noAutofit/>
          </a:bodyPr>
          <a:lstStyle>
            <a:lvl1pPr>
              <a:defRPr sz="7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B8149-E5F9-4009-EB56-3881D0F2A5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23998" y="1445684"/>
            <a:ext cx="3014232" cy="527691"/>
          </a:xfrm>
          <a:prstGeom prst="roundRect">
            <a:avLst>
              <a:gd name="adj" fmla="val 25120"/>
            </a:avLst>
          </a:prstGeom>
          <a:solidFill>
            <a:schemeClr val="bg1"/>
          </a:solidFill>
        </p:spPr>
        <p:txBody>
          <a:bodyPr wrap="none" lIns="180000" tIns="72000" rIns="251999" bIns="72000">
            <a:spAutoFit/>
          </a:bodyPr>
          <a:lstStyle>
            <a:lvl1pPr marL="360000" indent="-36000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Section Divider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65F3D-D487-7AD1-8EFE-60C8F1540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F0B13-412F-1A4B-3DB8-E55B4A9E1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66C63-055D-AD6E-CB43-62476B966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0" name="Grafikk 6">
            <a:extLst>
              <a:ext uri="{FF2B5EF4-FFF2-40B4-BE49-F238E27FC236}">
                <a16:creationId xmlns:a16="http://schemas.microsoft.com/office/drawing/2014/main" id="{1AB52F8E-D770-7419-89EC-484156C9F1E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8239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with Hive 1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72B634DC-86F2-29E4-BC4D-549F3114DEA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1B26F3C-84B3-4BE9-D89C-5AD9CAF05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5" y="501921"/>
            <a:ext cx="5028848" cy="943057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554CF-6890-FC69-BF96-D0CFC42402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85" y="1825625"/>
            <a:ext cx="5028848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E5040CF-584F-2FDD-FF6D-DFF09CF537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4352AA-32B5-25DB-DD0C-6555E1134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F05B60-D386-96F8-FFA2-B89D24D3D2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2124736B-D497-E818-67B8-B26AE6F2B4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124675" y="1825625"/>
            <a:ext cx="4038651" cy="3521553"/>
          </a:xfr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 lIns="540000" tIns="360000" rIns="540000" bIns="360000" anchor="ctr"/>
          <a:lstStyle>
            <a:lvl1pPr algn="ctr">
              <a:buNone/>
              <a:defRPr sz="26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Grafikk 6">
            <a:extLst>
              <a:ext uri="{FF2B5EF4-FFF2-40B4-BE49-F238E27FC236}">
                <a16:creationId xmlns:a16="http://schemas.microsoft.com/office/drawing/2014/main" id="{75E0B1BC-32F0-66FE-933C-1EA5CA77D29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97526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13515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37035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1825625"/>
            <a:ext cx="5368215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563555" y="1825625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B520ABC7-D52E-9508-DADF-859EEFF1963F}"/>
              </a:ext>
            </a:extLst>
          </p:cNvPr>
          <p:cNvSpPr>
            <a:spLocks noGrp="1"/>
          </p:cNvSpPr>
          <p:nvPr>
            <p:ph type="pic" idx="14"/>
          </p:nvPr>
        </p:nvSpPr>
        <p:spPr>
          <a:xfrm>
            <a:off x="7563555" y="4019746"/>
            <a:ext cx="3900659" cy="2194121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82518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layou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5" y="2348089"/>
            <a:ext cx="5006971" cy="382887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206415" y="1825625"/>
            <a:ext cx="5257799" cy="295751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75A7D4C-58BE-15D3-3EF9-622278D58B30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100759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layou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A57C800-844B-2DC3-F7C3-4EDF74375DD1}"/>
              </a:ext>
            </a:extLst>
          </p:cNvPr>
          <p:cNvSpPr/>
          <p:nvPr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786" y="2348089"/>
            <a:ext cx="3201758" cy="3828874"/>
          </a:xfrm>
        </p:spPr>
        <p:txBody>
          <a:bodyPr/>
          <a:lstStyle>
            <a:lvl1pPr>
              <a:spcAft>
                <a:spcPts val="500"/>
              </a:spcAft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sp>
        <p:nvSpPr>
          <p:cNvPr id="7" name="Picture Placeholder 2">
            <a:extLst>
              <a:ext uri="{FF2B5EF4-FFF2-40B4-BE49-F238E27FC236}">
                <a16:creationId xmlns:a16="http://schemas.microsoft.com/office/drawing/2014/main" id="{3FF89BDC-679F-6C5A-B625-89054D6A7CE3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4434375" y="1825625"/>
            <a:ext cx="7029840" cy="3954286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67D2CAD-6B80-D7BE-9548-128BE827BD2A}"/>
              </a:ext>
            </a:extLst>
          </p:cNvPr>
          <p:cNvSpPr/>
          <p:nvPr userDrawn="1"/>
        </p:nvSpPr>
        <p:spPr>
          <a:xfrm>
            <a:off x="0" y="1825625"/>
            <a:ext cx="12192000" cy="503237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08308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A7D2266E-8F95-E205-B93B-9851800B45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9BEA257-BF77-3A52-CD58-183ACA56AE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999" y="2400102"/>
            <a:ext cx="7100712" cy="3210475"/>
          </a:xfrm>
        </p:spPr>
        <p:txBody>
          <a:bodyPr anchor="t">
            <a:noAutofit/>
          </a:bodyPr>
          <a:lstStyle>
            <a:lvl1pPr>
              <a:defRPr sz="7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EB8149-E5F9-4009-EB56-3881D0F2A52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523998" y="1445684"/>
            <a:ext cx="3014232" cy="527691"/>
          </a:xfrm>
          <a:prstGeom prst="roundRect">
            <a:avLst>
              <a:gd name="adj" fmla="val 25120"/>
            </a:avLst>
          </a:prstGeom>
          <a:solidFill>
            <a:schemeClr val="bg1"/>
          </a:solidFill>
        </p:spPr>
        <p:txBody>
          <a:bodyPr wrap="none" lIns="180000" tIns="72000" rIns="251999" bIns="72000">
            <a:spAutoFit/>
          </a:bodyPr>
          <a:lstStyle>
            <a:lvl1pPr marL="360000" indent="-360000">
              <a:buFontTx/>
              <a:buBlip>
                <a:blip>
                  <a:extLst>
                    <a:ext uri="{96DAC541-7B7A-43D3-8B79-37D633B846F1}">
                      <asvg:svgBlip xmlns:asvg="http://schemas.microsoft.com/office/drawing/2016/SVG/main" r:embed="rId3"/>
                    </a:ext>
                  </a:extLst>
                </a:blip>
              </a:buBlip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Section Divider Text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265F3D-D487-7AD1-8EFE-60C8F15408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9F54E-CB1E-3B48-B9F4-C6DC6A745045}" type="datetimeFigureOut">
              <a:rPr lang="nb-NO" smtClean="0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F0B13-412F-1A4B-3DB8-E55B4A9E1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666C63-055D-AD6E-CB43-62476B966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686C0D-BE35-4E46-A7D1-A60D18B1192E}" type="slidenum">
              <a:rPr lang="nb-NO" smtClean="0"/>
              <a:t>‹#›</a:t>
            </a:fld>
            <a:endParaRPr lang="nb-NO"/>
          </a:p>
        </p:txBody>
      </p:sp>
      <p:pic>
        <p:nvPicPr>
          <p:cNvPr id="10" name="Grafikk 6">
            <a:extLst>
              <a:ext uri="{FF2B5EF4-FFF2-40B4-BE49-F238E27FC236}">
                <a16:creationId xmlns:a16="http://schemas.microsoft.com/office/drawing/2014/main" id="{1AB52F8E-D770-7419-89EC-484156C9F1E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Bilde 6" descr="Et bilde som inneholder gul, uskarphet, Amber, appelsin&#10;&#10;KI-generert innhold kan være feil.">
            <a:extLst>
              <a:ext uri="{FF2B5EF4-FFF2-40B4-BE49-F238E27FC236}">
                <a16:creationId xmlns:a16="http://schemas.microsoft.com/office/drawing/2014/main" id="{40152419-803E-4B2F-EC5E-6342B98AB28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afikk 6">
            <a:extLst>
              <a:ext uri="{FF2B5EF4-FFF2-40B4-BE49-F238E27FC236}">
                <a16:creationId xmlns:a16="http://schemas.microsoft.com/office/drawing/2014/main" id="{C409CDD7-55CF-F3EA-473F-A946CD7D59C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8726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 Mo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E4BF4-2FC9-8B7B-0E1A-1DB20C833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14420F-49C6-D436-807C-D51D8B88F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  <a:lvl2pPr>
              <a:defRPr>
                <a:solidFill>
                  <a:schemeClr val="bg1">
                    <a:lumMod val="75000"/>
                  </a:schemeClr>
                </a:solidFill>
              </a:defRPr>
            </a:lvl2pPr>
            <a:lvl3pPr>
              <a:defRPr>
                <a:solidFill>
                  <a:schemeClr val="bg1">
                    <a:lumMod val="75000"/>
                  </a:schemeClr>
                </a:solidFill>
              </a:defRPr>
            </a:lvl3pPr>
            <a:lvl4pPr>
              <a:defRPr>
                <a:solidFill>
                  <a:schemeClr val="bg1">
                    <a:lumMod val="75000"/>
                  </a:schemeClr>
                </a:solidFill>
              </a:defRPr>
            </a:lvl4pPr>
            <a:lvl5pPr>
              <a:defRPr>
                <a:solidFill>
                  <a:schemeClr val="bg1">
                    <a:lumMod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09264-C54B-ED7D-64B3-4EEC82961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algn="r"/>
            <a:fld id="{37C9F54E-CB1E-3B48-B9F4-C6DC6A745045}" type="datetimeFigureOut">
              <a:rPr lang="nb-NO" smtClean="0"/>
              <a:pPr algn="r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B59922-69F2-BB79-DB20-E3C525590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nb-NO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B45C95-40CB-9F93-EC8E-4C0190C5F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7" name="Grafikk 6">
            <a:extLst>
              <a:ext uri="{FF2B5EF4-FFF2-40B4-BE49-F238E27FC236}">
                <a16:creationId xmlns:a16="http://schemas.microsoft.com/office/drawing/2014/main" id="{3A136CFA-D992-1ED1-806F-ECEC987C4B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212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reendump dark">
    <p:bg>
      <p:bgPr>
        <a:solidFill>
          <a:schemeClr val="tx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18B37C6B-DE8F-4BE9-8274-EAE39403CAA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727782" y="1603178"/>
            <a:ext cx="9341905" cy="5254822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nb-NO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9B7A713-AA26-2D46-92D6-CE74BE491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7C9F54E-CB1E-3B48-B9F4-C6DC6A745045}" type="datetimeFigureOut">
              <a:rPr lang="nb-NO" smtClean="0"/>
              <a:pPr/>
              <a:t>07.09.2026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00DCD9-2381-6749-92EE-1B4D66B74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>
              <a:solidFill>
                <a:schemeClr val="bg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41A88C-AEA5-A081-FF12-553E1912C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80263A41-A93D-3EE3-557A-E2300A6DDD5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385778" y="2348087"/>
            <a:ext cx="1332089" cy="3828875"/>
          </a:xfrm>
        </p:spPr>
        <p:txBody>
          <a:bodyPr anchor="b"/>
          <a:lstStyle>
            <a:lvl1pPr marL="0" indent="0">
              <a:buNone/>
              <a:defRPr sz="1200">
                <a:solidFill>
                  <a:schemeClr val="bg1">
                    <a:lumMod val="85000"/>
                  </a:schemeClr>
                </a:solidFill>
              </a:defRPr>
            </a:lvl1pPr>
            <a:lvl2pPr>
              <a:buNone/>
              <a:defRPr sz="1200"/>
            </a:lvl2pPr>
            <a:lvl3pPr>
              <a:buNone/>
              <a:defRPr sz="1200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/>
            <a:r>
              <a:rPr lang="en-GB"/>
              <a:t>Click to add text to the </a:t>
            </a:r>
            <a:r>
              <a:rPr lang="en-GB" err="1"/>
              <a:t>screendump</a:t>
            </a:r>
            <a:endParaRPr lang="en-GB"/>
          </a:p>
        </p:txBody>
      </p:sp>
      <p:pic>
        <p:nvPicPr>
          <p:cNvPr id="11" name="Grafikk 6">
            <a:extLst>
              <a:ext uri="{FF2B5EF4-FFF2-40B4-BE49-F238E27FC236}">
                <a16:creationId xmlns:a16="http://schemas.microsoft.com/office/drawing/2014/main" id="{AC9C0085-531C-9496-5D8C-60FA92BCED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AE89651F-C6AB-5239-5402-7D81727E5B2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595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FF8E117-F13C-C3F3-BDE5-125B0E0E1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7784" y="501921"/>
            <a:ext cx="9341905" cy="94305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B75792-7083-BFED-D6B2-14FAD857F4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7784" y="1825625"/>
            <a:ext cx="9341905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C0D0DA-BA21-484F-D624-D6347A32E6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84444" y="6356350"/>
            <a:ext cx="1885244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r"/>
            <a:fld id="{37C9F54E-CB1E-3B48-B9F4-C6DC6A745045}" type="datetimeFigureOut">
              <a:rPr lang="nb-NO" smtClean="0"/>
              <a:pPr algn="r"/>
              <a:t>07.09.2026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9E1482-BF8F-4FE4-6582-C2FE29A8BB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27784" y="6356350"/>
            <a:ext cx="5006972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nb-NO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68A472-D0C3-68ED-0AFA-B7F3856874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40533" y="6356350"/>
            <a:ext cx="423682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5686C0D-BE35-4E46-A7D1-A60D18B1192E}" type="slidenum">
              <a:rPr lang="nb-NO" smtClean="0"/>
              <a:pPr/>
              <a:t>‹#›</a:t>
            </a:fld>
            <a:endParaRPr lang="nb-NO"/>
          </a:p>
        </p:txBody>
      </p:sp>
      <p:pic>
        <p:nvPicPr>
          <p:cNvPr id="9" name="Grafikk 6">
            <a:extLst>
              <a:ext uri="{FF2B5EF4-FFF2-40B4-BE49-F238E27FC236}">
                <a16:creationId xmlns:a16="http://schemas.microsoft.com/office/drawing/2014/main" id="{864D95F6-9B9F-C76E-A8BA-8686A96968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  <p:pic>
        <p:nvPicPr>
          <p:cNvPr id="7" name="Grafikk 6">
            <a:extLst>
              <a:ext uri="{FF2B5EF4-FFF2-40B4-BE49-F238E27FC236}">
                <a16:creationId xmlns:a16="http://schemas.microsoft.com/office/drawing/2014/main" id="{D8551F01-2260-FD45-622C-AF60B30CD77F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10395956" y="373142"/>
            <a:ext cx="1068260" cy="47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451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  <p:sldLayoutId id="2147483720" r:id="rId10"/>
    <p:sldLayoutId id="2147483721" r:id="rId11"/>
    <p:sldLayoutId id="2147483722" r:id="rId12"/>
    <p:sldLayoutId id="2147483723" r:id="rId13"/>
    <p:sldLayoutId id="2147483724" r:id="rId14"/>
    <p:sldLayoutId id="2147483725" r:id="rId15"/>
    <p:sldLayoutId id="2147483726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  <p:sldLayoutId id="2147483708" r:id="rId23"/>
    <p:sldLayoutId id="2147483709" r:id="rId24"/>
    <p:sldLayoutId id="2147483673" r:id="rId25"/>
    <p:sldLayoutId id="2147483681" r:id="rId26"/>
    <p:sldLayoutId id="2147483730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0" indent="-252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04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2pPr>
      <a:lvl3pPr marL="756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3pPr>
      <a:lvl4pPr marL="1008000" indent="-216000" algn="l" defTabSz="914400" rtl="0" eaLnBrk="1" latinLnBrk="0" hangingPunct="1">
        <a:lnSpc>
          <a:spcPct val="100000"/>
        </a:lnSpc>
        <a:spcBef>
          <a:spcPts val="500"/>
        </a:spcBef>
        <a:spcAft>
          <a:spcPts val="500"/>
        </a:spcAft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4pPr>
      <a:lvl5pPr marL="1260000" indent="-216000" algn="l" defTabSz="914400" rtl="0" eaLnBrk="1" latinLnBrk="0" hangingPunct="1">
        <a:lnSpc>
          <a:spcPct val="100000"/>
        </a:lnSpc>
        <a:spcBef>
          <a:spcPts val="500"/>
        </a:spcBef>
        <a:buFont typeface="System Font Regular"/>
        <a:buChar char="–"/>
        <a:defRPr sz="16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2.png"/><Relationship Id="rId11" Type="http://schemas.openxmlformats.org/officeDocument/2006/relationships/image" Target="../media/image26.png"/><Relationship Id="rId5" Type="http://schemas.openxmlformats.org/officeDocument/2006/relationships/image" Target="../media/image21.png"/><Relationship Id="rId10" Type="http://schemas.openxmlformats.org/officeDocument/2006/relationships/chart" Target="../charts/chart1.xml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9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8.png"/><Relationship Id="rId11" Type="http://schemas.openxmlformats.org/officeDocument/2006/relationships/image" Target="../media/image33.jpeg"/><Relationship Id="rId5" Type="http://schemas.openxmlformats.org/officeDocument/2006/relationships/chart" Target="../charts/chart2.xml"/><Relationship Id="rId10" Type="http://schemas.openxmlformats.org/officeDocument/2006/relationships/image" Target="../media/image32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7E23A-C69A-35D7-6429-D7F8B055CC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999" y="2390053"/>
            <a:ext cx="10668001" cy="3210475"/>
          </a:xfrm>
        </p:spPr>
        <p:txBody>
          <a:bodyPr/>
          <a:lstStyle/>
          <a:p>
            <a:r>
              <a:rPr lang="en-US"/>
              <a:t>Reducing costs with test data</a:t>
            </a:r>
          </a:p>
        </p:txBody>
      </p:sp>
    </p:spTree>
    <p:extLst>
      <p:ext uri="{BB962C8B-B14F-4D97-AF65-F5344CB8AC3E}">
        <p14:creationId xmlns:p14="http://schemas.microsoft.com/office/powerpoint/2010/main" val="2788834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46C123-6017-8A2D-69BD-FB24BE30F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Financial Fundamentals</a:t>
            </a:r>
            <a:endParaRPr lang="nb-NO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616011-F5AB-4811-4A38-2151DAAA5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51434"/>
            <a:ext cx="6273821" cy="331498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A2326CE-3BAC-AB0B-C9D2-BF24B395D5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3821" y="1764145"/>
            <a:ext cx="5784072" cy="479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596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Arrow Connector 4">
            <a:extLst>
              <a:ext uri="{FF2B5EF4-FFF2-40B4-BE49-F238E27FC236}">
                <a16:creationId xmlns:a16="http://schemas.microsoft.com/office/drawing/2014/main" id="{2108B83F-C865-5224-26C9-773245C32C49}"/>
              </a:ext>
            </a:extLst>
          </p:cNvPr>
          <p:cNvCxnSpPr/>
          <p:nvPr/>
        </p:nvCxnSpPr>
        <p:spPr>
          <a:xfrm flipV="1">
            <a:off x="3391388" y="2558539"/>
            <a:ext cx="0" cy="336916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" name="Straight Arrow Connector 5">
            <a:extLst>
              <a:ext uri="{FF2B5EF4-FFF2-40B4-BE49-F238E27FC236}">
                <a16:creationId xmlns:a16="http://schemas.microsoft.com/office/drawing/2014/main" id="{9F2BE6DB-F110-071B-B63B-D1A194EFF639}"/>
              </a:ext>
            </a:extLst>
          </p:cNvPr>
          <p:cNvCxnSpPr>
            <a:cxnSpLocks/>
          </p:cNvCxnSpPr>
          <p:nvPr/>
        </p:nvCxnSpPr>
        <p:spPr>
          <a:xfrm>
            <a:off x="3357624" y="5898198"/>
            <a:ext cx="5202583" cy="29502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" name="TextBox 23">
            <a:extLst>
              <a:ext uri="{FF2B5EF4-FFF2-40B4-BE49-F238E27FC236}">
                <a16:creationId xmlns:a16="http://schemas.microsoft.com/office/drawing/2014/main" id="{E89822B1-521E-99F6-0D1B-B1A89510A1DF}"/>
              </a:ext>
            </a:extLst>
          </p:cNvPr>
          <p:cNvSpPr txBox="1"/>
          <p:nvPr/>
        </p:nvSpPr>
        <p:spPr>
          <a:xfrm>
            <a:off x="2674746" y="3629902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93%</a:t>
            </a:r>
            <a:endParaRPr kumimoji="0" lang="nb-NO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6" name="TextBox 24">
            <a:extLst>
              <a:ext uri="{FF2B5EF4-FFF2-40B4-BE49-F238E27FC236}">
                <a16:creationId xmlns:a16="http://schemas.microsoft.com/office/drawing/2014/main" id="{F4BA9481-859C-8871-FB87-8A423FCA321B}"/>
              </a:ext>
            </a:extLst>
          </p:cNvPr>
          <p:cNvSpPr txBox="1"/>
          <p:nvPr/>
        </p:nvSpPr>
        <p:spPr>
          <a:xfrm>
            <a:off x="935363" y="5575472"/>
            <a:ext cx="21989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Annual</a:t>
            </a: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Cash Gained</a:t>
            </a: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7" name="TextBox 25">
            <a:extLst>
              <a:ext uri="{FF2B5EF4-FFF2-40B4-BE49-F238E27FC236}">
                <a16:creationId xmlns:a16="http://schemas.microsoft.com/office/drawing/2014/main" id="{89A1C11C-D25B-9784-E937-C9FEFE337125}"/>
              </a:ext>
            </a:extLst>
          </p:cNvPr>
          <p:cNvSpPr txBox="1"/>
          <p:nvPr/>
        </p:nvSpPr>
        <p:spPr>
          <a:xfrm>
            <a:off x="2724402" y="4504573"/>
            <a:ext cx="47481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3%</a:t>
            </a:r>
            <a:endParaRPr kumimoji="0" lang="nb-NO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extBox 27">
            <a:extLst>
              <a:ext uri="{FF2B5EF4-FFF2-40B4-BE49-F238E27FC236}">
                <a16:creationId xmlns:a16="http://schemas.microsoft.com/office/drawing/2014/main" id="{B6F187F4-1C0D-EF50-10E7-E32EA9330A5D}"/>
              </a:ext>
            </a:extLst>
          </p:cNvPr>
          <p:cNvSpPr txBox="1"/>
          <p:nvPr/>
        </p:nvSpPr>
        <p:spPr>
          <a:xfrm>
            <a:off x="6071516" y="5018455"/>
            <a:ext cx="548548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&lt;1%</a:t>
            </a:r>
            <a:endParaRPr kumimoji="0" lang="nb-NO" sz="162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TextBox 28">
            <a:extLst>
              <a:ext uri="{FF2B5EF4-FFF2-40B4-BE49-F238E27FC236}">
                <a16:creationId xmlns:a16="http://schemas.microsoft.com/office/drawing/2014/main" id="{1206741C-0A1E-2FEA-A244-E271D77B055B}"/>
              </a:ext>
            </a:extLst>
          </p:cNvPr>
          <p:cNvSpPr txBox="1"/>
          <p:nvPr/>
        </p:nvSpPr>
        <p:spPr>
          <a:xfrm>
            <a:off x="6331195" y="3523931"/>
            <a:ext cx="986167" cy="461665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pPr defTabSz="1097280">
              <a:defRPr/>
            </a:pPr>
            <a:r>
              <a:rPr lang="en-US" sz="2400">
                <a:solidFill>
                  <a:srgbClr val="000000"/>
                </a:solidFill>
                <a:latin typeface="Aptos" panose="02110004020202020204"/>
              </a:rPr>
              <a:t>&gt;</a:t>
            </a: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1M</a:t>
            </a:r>
            <a:r>
              <a:rPr lang="en-US" sz="2400">
                <a:solidFill>
                  <a:srgbClr val="000000"/>
                </a:solidFill>
                <a:ea typeface="+mn-lt"/>
                <a:cs typeface="+mn-lt"/>
              </a:rPr>
              <a:t> €</a:t>
            </a:r>
            <a:endParaRPr kumimoji="0" lang="nb-NO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10" name="Straight Connector 30">
            <a:extLst>
              <a:ext uri="{FF2B5EF4-FFF2-40B4-BE49-F238E27FC236}">
                <a16:creationId xmlns:a16="http://schemas.microsoft.com/office/drawing/2014/main" id="{556E8BDC-FD29-F392-BA15-9717D2B15F6A}"/>
              </a:ext>
            </a:extLst>
          </p:cNvPr>
          <p:cNvCxnSpPr>
            <a:cxnSpLocks/>
          </p:cNvCxnSpPr>
          <p:nvPr/>
        </p:nvCxnSpPr>
        <p:spPr>
          <a:xfrm flipV="1">
            <a:off x="3498790" y="3312678"/>
            <a:ext cx="858795" cy="435571"/>
          </a:xfrm>
          <a:prstGeom prst="line">
            <a:avLst/>
          </a:prstGeom>
          <a:ln w="57150" cap="rnd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1" name="Straight Connector 34">
            <a:extLst>
              <a:ext uri="{FF2B5EF4-FFF2-40B4-BE49-F238E27FC236}">
                <a16:creationId xmlns:a16="http://schemas.microsoft.com/office/drawing/2014/main" id="{EB919DA8-3C33-D751-1657-01E7B91652A3}"/>
              </a:ext>
            </a:extLst>
          </p:cNvPr>
          <p:cNvCxnSpPr>
            <a:cxnSpLocks/>
          </p:cNvCxnSpPr>
          <p:nvPr/>
        </p:nvCxnSpPr>
        <p:spPr>
          <a:xfrm flipV="1">
            <a:off x="3538452" y="5511146"/>
            <a:ext cx="517320" cy="234416"/>
          </a:xfrm>
          <a:prstGeom prst="line">
            <a:avLst/>
          </a:prstGeom>
          <a:ln w="127000" cap="rnd">
            <a:solidFill>
              <a:schemeClr val="accent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2" name="TextBox 39">
            <a:extLst>
              <a:ext uri="{FF2B5EF4-FFF2-40B4-BE49-F238E27FC236}">
                <a16:creationId xmlns:a16="http://schemas.microsoft.com/office/drawing/2014/main" id="{C9A4D234-6BF4-822C-E6E0-00C817C263DB}"/>
              </a:ext>
            </a:extLst>
          </p:cNvPr>
          <p:cNvSpPr txBox="1"/>
          <p:nvPr/>
        </p:nvSpPr>
        <p:spPr>
          <a:xfrm>
            <a:off x="6014866" y="2542889"/>
            <a:ext cx="588623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97%</a:t>
            </a:r>
            <a:endParaRPr kumimoji="0" lang="nb-NO" sz="162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13" name="Straight Connector 45">
            <a:extLst>
              <a:ext uri="{FF2B5EF4-FFF2-40B4-BE49-F238E27FC236}">
                <a16:creationId xmlns:a16="http://schemas.microsoft.com/office/drawing/2014/main" id="{BCB8AC42-0352-C5C5-13B7-41871696B8D3}"/>
              </a:ext>
            </a:extLst>
          </p:cNvPr>
          <p:cNvCxnSpPr>
            <a:cxnSpLocks/>
          </p:cNvCxnSpPr>
          <p:nvPr/>
        </p:nvCxnSpPr>
        <p:spPr>
          <a:xfrm>
            <a:off x="4370438" y="3325747"/>
            <a:ext cx="297201" cy="413379"/>
          </a:xfrm>
          <a:prstGeom prst="line">
            <a:avLst/>
          </a:prstGeom>
          <a:ln w="57150" cap="rnd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4" name="Straight Connector 48">
            <a:extLst>
              <a:ext uri="{FF2B5EF4-FFF2-40B4-BE49-F238E27FC236}">
                <a16:creationId xmlns:a16="http://schemas.microsoft.com/office/drawing/2014/main" id="{B1DA505E-085A-1E1A-43FB-3283CE1075E5}"/>
              </a:ext>
            </a:extLst>
          </p:cNvPr>
          <p:cNvCxnSpPr>
            <a:cxnSpLocks/>
          </p:cNvCxnSpPr>
          <p:nvPr/>
        </p:nvCxnSpPr>
        <p:spPr>
          <a:xfrm flipV="1">
            <a:off x="4667640" y="3232537"/>
            <a:ext cx="701939" cy="506589"/>
          </a:xfrm>
          <a:prstGeom prst="line">
            <a:avLst/>
          </a:prstGeom>
          <a:ln w="57150" cap="rnd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5" name="Straight Connector 49">
            <a:extLst>
              <a:ext uri="{FF2B5EF4-FFF2-40B4-BE49-F238E27FC236}">
                <a16:creationId xmlns:a16="http://schemas.microsoft.com/office/drawing/2014/main" id="{FD3C5587-D913-B9CA-EC2C-2932B50D321D}"/>
              </a:ext>
            </a:extLst>
          </p:cNvPr>
          <p:cNvCxnSpPr>
            <a:cxnSpLocks/>
          </p:cNvCxnSpPr>
          <p:nvPr/>
        </p:nvCxnSpPr>
        <p:spPr>
          <a:xfrm flipV="1">
            <a:off x="5369578" y="2937899"/>
            <a:ext cx="842541" cy="294636"/>
          </a:xfrm>
          <a:prstGeom prst="line">
            <a:avLst/>
          </a:prstGeom>
          <a:ln w="57150" cap="rnd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6" name="Straight Connector 51">
            <a:extLst>
              <a:ext uri="{FF2B5EF4-FFF2-40B4-BE49-F238E27FC236}">
                <a16:creationId xmlns:a16="http://schemas.microsoft.com/office/drawing/2014/main" id="{1FCF4256-37AF-8F2E-2487-B896196BA223}"/>
              </a:ext>
            </a:extLst>
          </p:cNvPr>
          <p:cNvCxnSpPr>
            <a:cxnSpLocks/>
          </p:cNvCxnSpPr>
          <p:nvPr/>
        </p:nvCxnSpPr>
        <p:spPr>
          <a:xfrm flipV="1">
            <a:off x="4063599" y="5184849"/>
            <a:ext cx="714996" cy="326297"/>
          </a:xfrm>
          <a:prstGeom prst="line">
            <a:avLst/>
          </a:prstGeom>
          <a:ln w="127000" cap="rnd">
            <a:solidFill>
              <a:schemeClr val="accent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7" name="Straight Connector 53">
            <a:extLst>
              <a:ext uri="{FF2B5EF4-FFF2-40B4-BE49-F238E27FC236}">
                <a16:creationId xmlns:a16="http://schemas.microsoft.com/office/drawing/2014/main" id="{A6758811-E035-AA74-019D-1CED89AE72EE}"/>
              </a:ext>
            </a:extLst>
          </p:cNvPr>
          <p:cNvCxnSpPr>
            <a:cxnSpLocks/>
          </p:cNvCxnSpPr>
          <p:nvPr/>
        </p:nvCxnSpPr>
        <p:spPr>
          <a:xfrm flipV="1">
            <a:off x="4781844" y="4284876"/>
            <a:ext cx="664764" cy="884792"/>
          </a:xfrm>
          <a:prstGeom prst="line">
            <a:avLst/>
          </a:prstGeom>
          <a:ln w="127000" cap="rnd">
            <a:solidFill>
              <a:schemeClr val="accent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8" name="Straight Connector 55">
            <a:extLst>
              <a:ext uri="{FF2B5EF4-FFF2-40B4-BE49-F238E27FC236}">
                <a16:creationId xmlns:a16="http://schemas.microsoft.com/office/drawing/2014/main" id="{3B9DD23B-066C-C973-35EE-2F35E7814D33}"/>
              </a:ext>
            </a:extLst>
          </p:cNvPr>
          <p:cNvCxnSpPr>
            <a:cxnSpLocks/>
          </p:cNvCxnSpPr>
          <p:nvPr/>
        </p:nvCxnSpPr>
        <p:spPr>
          <a:xfrm flipV="1">
            <a:off x="5446608" y="2552858"/>
            <a:ext cx="2125767" cy="1732017"/>
          </a:xfrm>
          <a:prstGeom prst="line">
            <a:avLst/>
          </a:prstGeom>
          <a:ln w="127000" cap="rnd">
            <a:solidFill>
              <a:schemeClr val="accent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19" name="Straight Connector 57">
            <a:extLst>
              <a:ext uri="{FF2B5EF4-FFF2-40B4-BE49-F238E27FC236}">
                <a16:creationId xmlns:a16="http://schemas.microsoft.com/office/drawing/2014/main" id="{8A498655-B30A-4DD6-CC7E-2060A0EF3808}"/>
              </a:ext>
            </a:extLst>
          </p:cNvPr>
          <p:cNvCxnSpPr>
            <a:cxnSpLocks/>
          </p:cNvCxnSpPr>
          <p:nvPr/>
        </p:nvCxnSpPr>
        <p:spPr>
          <a:xfrm>
            <a:off x="4141685" y="4655699"/>
            <a:ext cx="525955" cy="59003"/>
          </a:xfrm>
          <a:prstGeom prst="line">
            <a:avLst/>
          </a:prstGeom>
          <a:ln w="57150" cap="rnd">
            <a:solidFill>
              <a:schemeClr val="accent6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0" name="Straight Connector 59">
            <a:extLst>
              <a:ext uri="{FF2B5EF4-FFF2-40B4-BE49-F238E27FC236}">
                <a16:creationId xmlns:a16="http://schemas.microsoft.com/office/drawing/2014/main" id="{9C4BF04C-45B3-BEBC-F817-D9A99FBD1455}"/>
              </a:ext>
            </a:extLst>
          </p:cNvPr>
          <p:cNvCxnSpPr>
            <a:cxnSpLocks/>
          </p:cNvCxnSpPr>
          <p:nvPr/>
        </p:nvCxnSpPr>
        <p:spPr>
          <a:xfrm>
            <a:off x="4667640" y="4714702"/>
            <a:ext cx="765750" cy="533583"/>
          </a:xfrm>
          <a:prstGeom prst="line">
            <a:avLst/>
          </a:prstGeom>
          <a:ln w="57150" cap="rnd">
            <a:solidFill>
              <a:schemeClr val="accent6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1" name="Straight Connector 61">
            <a:extLst>
              <a:ext uri="{FF2B5EF4-FFF2-40B4-BE49-F238E27FC236}">
                <a16:creationId xmlns:a16="http://schemas.microsoft.com/office/drawing/2014/main" id="{7A3A43BC-6F1B-343B-6F8C-B3B1E2E09083}"/>
              </a:ext>
            </a:extLst>
          </p:cNvPr>
          <p:cNvCxnSpPr>
            <a:cxnSpLocks/>
          </p:cNvCxnSpPr>
          <p:nvPr/>
        </p:nvCxnSpPr>
        <p:spPr>
          <a:xfrm>
            <a:off x="5433389" y="5248285"/>
            <a:ext cx="777867" cy="87755"/>
          </a:xfrm>
          <a:prstGeom prst="line">
            <a:avLst/>
          </a:prstGeom>
          <a:ln w="57150" cap="rnd">
            <a:solidFill>
              <a:schemeClr val="accent6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2" name="Rectangle 1">
            <a:extLst>
              <a:ext uri="{FF2B5EF4-FFF2-40B4-BE49-F238E27FC236}">
                <a16:creationId xmlns:a16="http://schemas.microsoft.com/office/drawing/2014/main" id="{3F90E03D-D92C-9531-D671-D580730456E2}"/>
              </a:ext>
            </a:extLst>
          </p:cNvPr>
          <p:cNvSpPr/>
          <p:nvPr/>
        </p:nvSpPr>
        <p:spPr>
          <a:xfrm>
            <a:off x="952159" y="3616264"/>
            <a:ext cx="17039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First Pass Yield</a:t>
            </a:r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758622CB-4697-D98D-62DC-50F10EF20746}"/>
              </a:ext>
            </a:extLst>
          </p:cNvPr>
          <p:cNvSpPr/>
          <p:nvPr/>
        </p:nvSpPr>
        <p:spPr>
          <a:xfrm>
            <a:off x="1171962" y="4490935"/>
            <a:ext cx="14731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Field Failures</a:t>
            </a:r>
          </a:p>
        </p:txBody>
      </p:sp>
      <p:sp>
        <p:nvSpPr>
          <p:cNvPr id="24" name="TextBox 44">
            <a:extLst>
              <a:ext uri="{FF2B5EF4-FFF2-40B4-BE49-F238E27FC236}">
                <a16:creationId xmlns:a16="http://schemas.microsoft.com/office/drawing/2014/main" id="{506114A1-B2B0-E70A-A30D-EC068572A0CD}"/>
              </a:ext>
            </a:extLst>
          </p:cNvPr>
          <p:cNvSpPr txBox="1"/>
          <p:nvPr/>
        </p:nvSpPr>
        <p:spPr>
          <a:xfrm>
            <a:off x="7753889" y="2538257"/>
            <a:ext cx="609462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98%</a:t>
            </a:r>
            <a:endParaRPr kumimoji="0" lang="nb-NO" sz="162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25" name="Straight Connector 46">
            <a:extLst>
              <a:ext uri="{FF2B5EF4-FFF2-40B4-BE49-F238E27FC236}">
                <a16:creationId xmlns:a16="http://schemas.microsoft.com/office/drawing/2014/main" id="{0E61C525-B43F-0922-E900-3F0525F067C3}"/>
              </a:ext>
            </a:extLst>
          </p:cNvPr>
          <p:cNvCxnSpPr>
            <a:cxnSpLocks/>
          </p:cNvCxnSpPr>
          <p:nvPr/>
        </p:nvCxnSpPr>
        <p:spPr>
          <a:xfrm flipV="1">
            <a:off x="6205311" y="2722298"/>
            <a:ext cx="1544459" cy="215601"/>
          </a:xfrm>
          <a:prstGeom prst="line">
            <a:avLst/>
          </a:prstGeom>
          <a:ln w="57150">
            <a:solidFill>
              <a:schemeClr val="tx1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6" name="TextBox 50">
            <a:extLst>
              <a:ext uri="{FF2B5EF4-FFF2-40B4-BE49-F238E27FC236}">
                <a16:creationId xmlns:a16="http://schemas.microsoft.com/office/drawing/2014/main" id="{EE66FB72-0862-B7C3-7354-148D377949FE}"/>
              </a:ext>
            </a:extLst>
          </p:cNvPr>
          <p:cNvSpPr txBox="1"/>
          <p:nvPr/>
        </p:nvSpPr>
        <p:spPr>
          <a:xfrm>
            <a:off x="7709682" y="5550688"/>
            <a:ext cx="698653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&lt;0,1%</a:t>
            </a:r>
            <a:endParaRPr kumimoji="0" lang="nb-NO" sz="162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27" name="Straight Connector 52">
            <a:extLst>
              <a:ext uri="{FF2B5EF4-FFF2-40B4-BE49-F238E27FC236}">
                <a16:creationId xmlns:a16="http://schemas.microsoft.com/office/drawing/2014/main" id="{11EAC18A-9843-B5D9-5E50-AD3407889371}"/>
              </a:ext>
            </a:extLst>
          </p:cNvPr>
          <p:cNvCxnSpPr>
            <a:cxnSpLocks/>
          </p:cNvCxnSpPr>
          <p:nvPr/>
        </p:nvCxnSpPr>
        <p:spPr>
          <a:xfrm>
            <a:off x="6200043" y="5332865"/>
            <a:ext cx="1512815" cy="433331"/>
          </a:xfrm>
          <a:prstGeom prst="line">
            <a:avLst/>
          </a:prstGeom>
          <a:ln w="57150">
            <a:solidFill>
              <a:schemeClr val="accent6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29" name="Straight Connector 63">
            <a:extLst>
              <a:ext uri="{FF2B5EF4-FFF2-40B4-BE49-F238E27FC236}">
                <a16:creationId xmlns:a16="http://schemas.microsoft.com/office/drawing/2014/main" id="{322EC1B9-988D-2D23-5364-938A8A98BD57}"/>
              </a:ext>
            </a:extLst>
          </p:cNvPr>
          <p:cNvCxnSpPr>
            <a:cxnSpLocks/>
          </p:cNvCxnSpPr>
          <p:nvPr/>
        </p:nvCxnSpPr>
        <p:spPr>
          <a:xfrm flipV="1">
            <a:off x="3509964" y="3162043"/>
            <a:ext cx="631722" cy="25561"/>
          </a:xfrm>
          <a:prstGeom prst="line">
            <a:avLst/>
          </a:prstGeom>
          <a:ln w="57150" cap="rnd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0" name="TextBox 64">
            <a:extLst>
              <a:ext uri="{FF2B5EF4-FFF2-40B4-BE49-F238E27FC236}">
                <a16:creationId xmlns:a16="http://schemas.microsoft.com/office/drawing/2014/main" id="{18A9B47B-BAF7-4DBA-AFD5-3909CDC7C893}"/>
              </a:ext>
            </a:extLst>
          </p:cNvPr>
          <p:cNvSpPr txBox="1"/>
          <p:nvPr/>
        </p:nvSpPr>
        <p:spPr>
          <a:xfrm>
            <a:off x="6070475" y="1651447"/>
            <a:ext cx="478016" cy="3416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4M</a:t>
            </a:r>
            <a:endParaRPr kumimoji="0" lang="nb-NO" sz="162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1" name="Straight Connector 65">
            <a:extLst>
              <a:ext uri="{FF2B5EF4-FFF2-40B4-BE49-F238E27FC236}">
                <a16:creationId xmlns:a16="http://schemas.microsoft.com/office/drawing/2014/main" id="{7A7C111D-A6C9-A028-A8D2-344874179535}"/>
              </a:ext>
            </a:extLst>
          </p:cNvPr>
          <p:cNvCxnSpPr>
            <a:cxnSpLocks/>
          </p:cNvCxnSpPr>
          <p:nvPr/>
        </p:nvCxnSpPr>
        <p:spPr>
          <a:xfrm flipV="1">
            <a:off x="4141685" y="2558539"/>
            <a:ext cx="596172" cy="603506"/>
          </a:xfrm>
          <a:prstGeom prst="line">
            <a:avLst/>
          </a:prstGeom>
          <a:ln w="57150" cap="rnd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2" name="Straight Connector 66">
            <a:extLst>
              <a:ext uri="{FF2B5EF4-FFF2-40B4-BE49-F238E27FC236}">
                <a16:creationId xmlns:a16="http://schemas.microsoft.com/office/drawing/2014/main" id="{425F04EE-96F4-EB4F-CC2F-B9675893F420}"/>
              </a:ext>
            </a:extLst>
          </p:cNvPr>
          <p:cNvCxnSpPr>
            <a:cxnSpLocks/>
          </p:cNvCxnSpPr>
          <p:nvPr/>
        </p:nvCxnSpPr>
        <p:spPr>
          <a:xfrm flipV="1">
            <a:off x="4744668" y="2381463"/>
            <a:ext cx="824681" cy="171395"/>
          </a:xfrm>
          <a:prstGeom prst="line">
            <a:avLst/>
          </a:prstGeom>
          <a:ln w="57150" cap="rnd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3" name="Straight Connector 67">
            <a:extLst>
              <a:ext uri="{FF2B5EF4-FFF2-40B4-BE49-F238E27FC236}">
                <a16:creationId xmlns:a16="http://schemas.microsoft.com/office/drawing/2014/main" id="{436DBDDE-7D03-95BF-CCB7-D45869265DF9}"/>
              </a:ext>
            </a:extLst>
          </p:cNvPr>
          <p:cNvCxnSpPr>
            <a:cxnSpLocks/>
          </p:cNvCxnSpPr>
          <p:nvPr/>
        </p:nvCxnSpPr>
        <p:spPr>
          <a:xfrm flipV="1">
            <a:off x="5586236" y="1938780"/>
            <a:ext cx="625021" cy="434441"/>
          </a:xfrm>
          <a:prstGeom prst="line">
            <a:avLst/>
          </a:prstGeom>
          <a:ln w="57150" cap="rnd">
            <a:solidFill>
              <a:schemeClr val="tx1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4" name="TextBox 69">
            <a:extLst>
              <a:ext uri="{FF2B5EF4-FFF2-40B4-BE49-F238E27FC236}">
                <a16:creationId xmlns:a16="http://schemas.microsoft.com/office/drawing/2014/main" id="{827277FE-F5BF-2197-2DBF-84564F3AF135}"/>
              </a:ext>
            </a:extLst>
          </p:cNvPr>
          <p:cNvSpPr txBox="1"/>
          <p:nvPr/>
        </p:nvSpPr>
        <p:spPr>
          <a:xfrm>
            <a:off x="7810710" y="1565961"/>
            <a:ext cx="479618" cy="341632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2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9M</a:t>
            </a:r>
            <a:endParaRPr kumimoji="0" lang="nb-NO" sz="162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35" name="Straight Connector 70">
            <a:extLst>
              <a:ext uri="{FF2B5EF4-FFF2-40B4-BE49-F238E27FC236}">
                <a16:creationId xmlns:a16="http://schemas.microsoft.com/office/drawing/2014/main" id="{C28B45AC-3CF6-ADA5-BC94-1C49E137E6DE}"/>
              </a:ext>
            </a:extLst>
          </p:cNvPr>
          <p:cNvCxnSpPr>
            <a:cxnSpLocks/>
            <a:endCxn id="34" idx="1"/>
          </p:cNvCxnSpPr>
          <p:nvPr/>
        </p:nvCxnSpPr>
        <p:spPr>
          <a:xfrm flipV="1">
            <a:off x="6256710" y="1736777"/>
            <a:ext cx="1554000" cy="193444"/>
          </a:xfrm>
          <a:prstGeom prst="line">
            <a:avLst/>
          </a:prstGeom>
          <a:ln w="57150">
            <a:solidFill>
              <a:schemeClr val="tx1"/>
            </a:solidFill>
            <a:prstDash val="soli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36" name="TextBox 71">
            <a:extLst>
              <a:ext uri="{FF2B5EF4-FFF2-40B4-BE49-F238E27FC236}">
                <a16:creationId xmlns:a16="http://schemas.microsoft.com/office/drawing/2014/main" id="{E7665625-5759-F884-5451-25015A92AC2F}"/>
              </a:ext>
            </a:extLst>
          </p:cNvPr>
          <p:cNvSpPr txBox="1"/>
          <p:nvPr/>
        </p:nvSpPr>
        <p:spPr>
          <a:xfrm>
            <a:off x="2620031" y="3053368"/>
            <a:ext cx="6367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100k</a:t>
            </a:r>
            <a:endParaRPr kumimoji="0" lang="nb-NO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7" name="Rectangle 72">
            <a:extLst>
              <a:ext uri="{FF2B5EF4-FFF2-40B4-BE49-F238E27FC236}">
                <a16:creationId xmlns:a16="http://schemas.microsoft.com/office/drawing/2014/main" id="{C9E4A61A-6153-E7B7-F84E-805FE69FCACD}"/>
              </a:ext>
            </a:extLst>
          </p:cNvPr>
          <p:cNvSpPr/>
          <p:nvPr/>
        </p:nvSpPr>
        <p:spPr>
          <a:xfrm>
            <a:off x="458811" y="3053368"/>
            <a:ext cx="2214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Annual UUT Reports</a:t>
            </a:r>
          </a:p>
        </p:txBody>
      </p:sp>
      <p:sp>
        <p:nvSpPr>
          <p:cNvPr id="40" name="Oval 62">
            <a:extLst>
              <a:ext uri="{FF2B5EF4-FFF2-40B4-BE49-F238E27FC236}">
                <a16:creationId xmlns:a16="http://schemas.microsoft.com/office/drawing/2014/main" id="{4BFF51AD-F449-F0B3-632D-732CC04B46B9}"/>
              </a:ext>
            </a:extLst>
          </p:cNvPr>
          <p:cNvSpPr/>
          <p:nvPr/>
        </p:nvSpPr>
        <p:spPr>
          <a:xfrm>
            <a:off x="6196868" y="1895875"/>
            <a:ext cx="82727" cy="68101"/>
          </a:xfrm>
          <a:prstGeom prst="ellipse">
            <a:avLst/>
          </a:prstGeom>
          <a:solidFill>
            <a:schemeClr val="bg2">
              <a:lumMod val="75000"/>
            </a:schemeClr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09728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620" b="0" i="0" u="none" strike="noStrike" kern="1200" cap="none" spc="0" normalizeH="0" baseline="0" noProof="0">
              <a:ln>
                <a:noFill/>
              </a:ln>
              <a:solidFill>
                <a:srgbClr val="E7E6E6">
                  <a:lumMod val="50000"/>
                </a:srgb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46" name="Straight Connector 32">
            <a:extLst>
              <a:ext uri="{FF2B5EF4-FFF2-40B4-BE49-F238E27FC236}">
                <a16:creationId xmlns:a16="http://schemas.microsoft.com/office/drawing/2014/main" id="{CCE4A7CA-537D-DCEF-09D5-9E3D017E5BC2}"/>
              </a:ext>
            </a:extLst>
          </p:cNvPr>
          <p:cNvCxnSpPr>
            <a:cxnSpLocks/>
          </p:cNvCxnSpPr>
          <p:nvPr/>
        </p:nvCxnSpPr>
        <p:spPr>
          <a:xfrm>
            <a:off x="3509964" y="4626197"/>
            <a:ext cx="631722" cy="29501"/>
          </a:xfrm>
          <a:prstGeom prst="line">
            <a:avLst/>
          </a:prstGeom>
          <a:ln w="57150" cap="rnd">
            <a:solidFill>
              <a:schemeClr val="accent6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51" name="TextBox 68">
            <a:extLst>
              <a:ext uri="{FF2B5EF4-FFF2-40B4-BE49-F238E27FC236}">
                <a16:creationId xmlns:a16="http://schemas.microsoft.com/office/drawing/2014/main" id="{24519EB5-D7BE-3C59-51AB-17F2FBD6E989}"/>
              </a:ext>
            </a:extLst>
          </p:cNvPr>
          <p:cNvSpPr txBox="1"/>
          <p:nvPr/>
        </p:nvSpPr>
        <p:spPr>
          <a:xfrm>
            <a:off x="5251352" y="5949261"/>
            <a:ext cx="9332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5 </a:t>
            </a:r>
            <a:r>
              <a:rPr kumimoji="0" lang="nb-NO" sz="18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years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62" name="Gruppe 61">
            <a:extLst>
              <a:ext uri="{FF2B5EF4-FFF2-40B4-BE49-F238E27FC236}">
                <a16:creationId xmlns:a16="http://schemas.microsoft.com/office/drawing/2014/main" id="{930710C2-06C5-71FB-670B-16654D680CFC}"/>
              </a:ext>
            </a:extLst>
          </p:cNvPr>
          <p:cNvGrpSpPr/>
          <p:nvPr/>
        </p:nvGrpSpPr>
        <p:grpSpPr>
          <a:xfrm>
            <a:off x="8756242" y="2542459"/>
            <a:ext cx="2494495" cy="2233906"/>
            <a:chOff x="8756242" y="2542459"/>
            <a:chExt cx="2494495" cy="2233906"/>
          </a:xfrm>
        </p:grpSpPr>
        <p:sp>
          <p:nvSpPr>
            <p:cNvPr id="59" name="Grafikk 5">
              <a:extLst>
                <a:ext uri="{FF2B5EF4-FFF2-40B4-BE49-F238E27FC236}">
                  <a16:creationId xmlns:a16="http://schemas.microsoft.com/office/drawing/2014/main" id="{D49BCBCC-21A3-3B5E-C4E3-546E1A4C65E3}"/>
                </a:ext>
              </a:extLst>
            </p:cNvPr>
            <p:cNvSpPr/>
            <p:nvPr/>
          </p:nvSpPr>
          <p:spPr>
            <a:xfrm>
              <a:off x="8756242" y="2542459"/>
              <a:ext cx="2494495" cy="2233906"/>
            </a:xfrm>
            <a:custGeom>
              <a:avLst/>
              <a:gdLst>
                <a:gd name="connsiteX0" fmla="*/ 3483761 w 5017052"/>
                <a:gd name="connsiteY0" fmla="*/ 0 h 4492941"/>
                <a:gd name="connsiteX1" fmla="*/ 1533292 w 5017052"/>
                <a:gd name="connsiteY1" fmla="*/ 0 h 4492941"/>
                <a:gd name="connsiteX2" fmla="*/ 1049999 w 5017052"/>
                <a:gd name="connsiteY2" fmla="*/ 278944 h 4492941"/>
                <a:gd name="connsiteX3" fmla="*/ 74764 w 5017052"/>
                <a:gd name="connsiteY3" fmla="*/ 1967526 h 4492941"/>
                <a:gd name="connsiteX4" fmla="*/ 74764 w 5017052"/>
                <a:gd name="connsiteY4" fmla="*/ 2525415 h 4492941"/>
                <a:gd name="connsiteX5" fmla="*/ 1049999 w 5017052"/>
                <a:gd name="connsiteY5" fmla="*/ 4213997 h 4492941"/>
                <a:gd name="connsiteX6" fmla="*/ 1533292 w 5017052"/>
                <a:gd name="connsiteY6" fmla="*/ 4492941 h 4492941"/>
                <a:gd name="connsiteX7" fmla="*/ 3483761 w 5017052"/>
                <a:gd name="connsiteY7" fmla="*/ 4492941 h 4492941"/>
                <a:gd name="connsiteX8" fmla="*/ 3967053 w 5017052"/>
                <a:gd name="connsiteY8" fmla="*/ 4213997 h 4492941"/>
                <a:gd name="connsiteX9" fmla="*/ 4942288 w 5017052"/>
                <a:gd name="connsiteY9" fmla="*/ 2525415 h 4492941"/>
                <a:gd name="connsiteX10" fmla="*/ 4942288 w 5017052"/>
                <a:gd name="connsiteY10" fmla="*/ 1967526 h 4492941"/>
                <a:gd name="connsiteX11" fmla="*/ 3967053 w 5017052"/>
                <a:gd name="connsiteY11" fmla="*/ 278944 h 4492941"/>
                <a:gd name="connsiteX12" fmla="*/ 3483761 w 5017052"/>
                <a:gd name="connsiteY12" fmla="*/ 0 h 44929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017052" h="4492941">
                  <a:moveTo>
                    <a:pt x="3483761" y="0"/>
                  </a:moveTo>
                  <a:lnTo>
                    <a:pt x="1533292" y="0"/>
                  </a:lnTo>
                  <a:cubicBezTo>
                    <a:pt x="1333920" y="0"/>
                    <a:pt x="1149685" y="106355"/>
                    <a:pt x="1049999" y="278944"/>
                  </a:cubicBezTo>
                  <a:lnTo>
                    <a:pt x="74764" y="1967526"/>
                  </a:lnTo>
                  <a:cubicBezTo>
                    <a:pt x="-24921" y="2140159"/>
                    <a:pt x="-24921" y="2352826"/>
                    <a:pt x="74764" y="2525415"/>
                  </a:cubicBezTo>
                  <a:lnTo>
                    <a:pt x="1049999" y="4213997"/>
                  </a:lnTo>
                  <a:cubicBezTo>
                    <a:pt x="1149685" y="4386630"/>
                    <a:pt x="1333920" y="4492941"/>
                    <a:pt x="1533292" y="4492941"/>
                  </a:cubicBezTo>
                  <a:lnTo>
                    <a:pt x="3483761" y="4492941"/>
                  </a:lnTo>
                  <a:cubicBezTo>
                    <a:pt x="3683133" y="4492941"/>
                    <a:pt x="3867368" y="4386586"/>
                    <a:pt x="3967053" y="4213997"/>
                  </a:cubicBezTo>
                  <a:lnTo>
                    <a:pt x="4942288" y="2525415"/>
                  </a:lnTo>
                  <a:cubicBezTo>
                    <a:pt x="5041974" y="2352783"/>
                    <a:pt x="5041974" y="2140116"/>
                    <a:pt x="4942288" y="1967526"/>
                  </a:cubicBezTo>
                  <a:lnTo>
                    <a:pt x="3967053" y="278944"/>
                  </a:lnTo>
                  <a:cubicBezTo>
                    <a:pt x="3867368" y="106355"/>
                    <a:pt x="3683133" y="0"/>
                    <a:pt x="3483761" y="0"/>
                  </a:cubicBezTo>
                  <a:close/>
                </a:path>
              </a:pathLst>
            </a:custGeom>
            <a:solidFill>
              <a:schemeClr val="accent1"/>
            </a:solidFill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nb-NO" sz="2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60" name="TextBox 56">
              <a:extLst>
                <a:ext uri="{FF2B5EF4-FFF2-40B4-BE49-F238E27FC236}">
                  <a16:creationId xmlns:a16="http://schemas.microsoft.com/office/drawing/2014/main" id="{11F1B77D-3290-E960-D15E-0C5214DE0F21}"/>
                </a:ext>
              </a:extLst>
            </p:cNvPr>
            <p:cNvSpPr txBox="1"/>
            <p:nvPr/>
          </p:nvSpPr>
          <p:spPr>
            <a:xfrm>
              <a:off x="9052360" y="3095246"/>
              <a:ext cx="190225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nb-NO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2.9% points decrease in field</a:t>
              </a:r>
              <a:r>
                <a:rPr kumimoji="0" lang="en-GB" sz="2400" b="1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rPr>
                <a:t> failures</a:t>
              </a:r>
            </a:p>
          </p:txBody>
        </p:sp>
      </p:grpSp>
      <p:sp>
        <p:nvSpPr>
          <p:cNvPr id="1027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Customer example:</a:t>
            </a:r>
            <a:r>
              <a:rPr lang="nb-NO"/>
              <a:t>   </a:t>
            </a:r>
            <a:r>
              <a:rPr>
                <a:solidFill>
                  <a:srgbClr val="54504F"/>
                </a:solidFill>
              </a:rPr>
              <a:t>Eltek</a:t>
            </a:r>
            <a:r>
              <a:rPr lang="en-US">
                <a:solidFill>
                  <a:srgbClr val="54504F"/>
                </a:solidFill>
              </a:rPr>
              <a:t> / Delta Group</a:t>
            </a:r>
            <a:endParaRPr>
              <a:solidFill>
                <a:srgbClr val="54504F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7D102BE-887A-1294-134E-9FEFF29DCE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5782" y="5551170"/>
            <a:ext cx="2017395" cy="67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21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A9A581-AF7D-B2C4-448F-BFE12C8E01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BCA18B3-DC0C-B5D1-B28D-542A4D56C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642" y="2080065"/>
            <a:ext cx="2176272" cy="15447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610C66-DFC2-62F1-C2B2-350A14F3EB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6376" y="1916221"/>
            <a:ext cx="2915079" cy="1828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9FA2181-9ABC-7042-1999-0C39DC0C63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1136" y="4259917"/>
            <a:ext cx="3383280" cy="209616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40A6DC0-C3DA-5942-DB19-75730C8CB8BE}"/>
              </a:ext>
            </a:extLst>
          </p:cNvPr>
          <p:cNvSpPr txBox="1"/>
          <p:nvPr/>
        </p:nvSpPr>
        <p:spPr>
          <a:xfrm>
            <a:off x="5398736" y="5079398"/>
            <a:ext cx="66751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Payback Period = Initial Investment / Annual Cash Flow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6C69E0-84C6-02D1-03CF-072FE99C6520}"/>
              </a:ext>
            </a:extLst>
          </p:cNvPr>
          <p:cNvSpPr txBox="1"/>
          <p:nvPr/>
        </p:nvSpPr>
        <p:spPr>
          <a:xfrm>
            <a:off x="7222756" y="2567851"/>
            <a:ext cx="46634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Net Profit = Reduced Re-test + Reduced Scrap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14780A-CCEA-D376-0395-2D8F72D5B96A}"/>
              </a:ext>
            </a:extLst>
          </p:cNvPr>
          <p:cNvSpPr txBox="1"/>
          <p:nvPr/>
        </p:nvSpPr>
        <p:spPr>
          <a:xfrm>
            <a:off x="8083899" y="2885212"/>
            <a:ext cx="18836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(operator &amp; machine time)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2767CA-CE7E-8A14-6121-073CB6AD3EDB}"/>
              </a:ext>
            </a:extLst>
          </p:cNvPr>
          <p:cNvSpPr txBox="1"/>
          <p:nvPr/>
        </p:nvSpPr>
        <p:spPr>
          <a:xfrm>
            <a:off x="9927344" y="2885212"/>
            <a:ext cx="146304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(lost material cost)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Financial Fundamentals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48480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8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799081-6C00-0CAA-00A8-67E5603B7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FF7F510E-8E03-A7F4-6118-E1F8F39C2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905" y="941117"/>
            <a:ext cx="9640635" cy="5916883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Re-test example (Unit Flow)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4130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5BCAC7-CF8E-EFDB-94F9-B9B928E4F3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3DB607-DC2C-27C9-2A53-0EC0A80F4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657" y="0"/>
            <a:ext cx="119903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36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55632-1869-A831-D63C-9A7C97EBA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47DA49B-98A6-4CE8-9728-34B2064B67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36306"/>
            <a:ext cx="12285116" cy="50775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0EBFE0C-1926-C7A3-6262-BF08D05E47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t>FPY Improvement Savings Calculator.xlsx</a:t>
            </a:r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007036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502920" y="33832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26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</a:t>
            </a:r>
            <a:r>
              <a:rPr lang="en-US" sz="900" b="1" kern="0" spc="26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 IN THE ROI MODEL</a:t>
            </a:r>
            <a:r>
              <a:rPr lang="en-US" sz="900" b="1" kern="0" spc="26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•</a:t>
            </a:r>
            <a:endParaRPr lang="en-US" sz="900"/>
          </a:p>
        </p:txBody>
      </p:sp>
      <p:sp>
        <p:nvSpPr>
          <p:cNvPr id="4" name="Text 1"/>
          <p:cNvSpPr txBox="1"/>
          <p:nvPr/>
        </p:nvSpPr>
        <p:spPr>
          <a:xfrm>
            <a:off x="502920" y="621792"/>
            <a:ext cx="100885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Escalation costs </a:t>
            </a:r>
            <a:r>
              <a:rPr lang="en-US" sz="2700" b="1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— the hidden hourly rate</a:t>
            </a:r>
            <a:endParaRPr lang="en-US" sz="2700"/>
          </a:p>
        </p:txBody>
      </p:sp>
      <p:sp>
        <p:nvSpPr>
          <p:cNvPr id="5" name="Text 2"/>
          <p:cNvSpPr txBox="1"/>
          <p:nvPr/>
        </p:nvSpPr>
        <p:spPr>
          <a:xfrm>
            <a:off x="502920" y="1133856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model prices a defect at one operator's rate. An escalated failure is paid for by 3+ people at once.</a:t>
            </a:r>
            <a:endParaRPr lang="en-US" sz="1250"/>
          </a:p>
        </p:txBody>
      </p:sp>
      <p:pic>
        <p:nvPicPr>
          <p:cNvPr id="6" name="Image 1" descr="/home/claude/work/kit/assets/.cache/d3b450a5532f38c7be59c9b8abea97e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pic>
        <p:nvPicPr>
          <p:cNvPr id="9" name="Image 2" descr="/home/claude/work/kit/assets/.cache/44bbd0c9d7e221be3df5df2fa6b2772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192" y="1536192"/>
            <a:ext cx="3648456" cy="3694176"/>
          </a:xfrm>
          <a:prstGeom prst="rect">
            <a:avLst/>
          </a:prstGeom>
        </p:spPr>
      </p:pic>
      <p:sp>
        <p:nvSpPr>
          <p:cNvPr id="10" name="Text 5"/>
          <p:cNvSpPr txBox="1"/>
          <p:nvPr/>
        </p:nvSpPr>
        <p:spPr>
          <a:xfrm>
            <a:off x="758952" y="1828800"/>
            <a:ext cx="29169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Business as usual</a:t>
            </a:r>
            <a:endParaRPr lang="en-US" sz="1500"/>
          </a:p>
        </p:txBody>
      </p:sp>
      <p:sp>
        <p:nvSpPr>
          <p:cNvPr id="11" name="Text 6"/>
          <p:cNvSpPr txBox="1"/>
          <p:nvPr/>
        </p:nvSpPr>
        <p:spPr>
          <a:xfrm>
            <a:off x="758952" y="2139696"/>
            <a:ext cx="29169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operator, one station, one pass of rework.</a:t>
            </a:r>
            <a:endParaRPr lang="en-US" sz="950"/>
          </a:p>
        </p:txBody>
      </p:sp>
      <p:pic>
        <p:nvPicPr>
          <p:cNvPr id="12" name="Image 3" descr="/home/claude/work/kit/assets/.cache/d69504333986d2009718766761fc972c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4088" y="2542032"/>
            <a:ext cx="442314" cy="493776"/>
          </a:xfrm>
          <a:prstGeom prst="rect">
            <a:avLst/>
          </a:prstGeom>
        </p:spPr>
      </p:pic>
      <p:sp>
        <p:nvSpPr>
          <p:cNvPr id="13" name="Text 7"/>
          <p:cNvSpPr txBox="1"/>
          <p:nvPr/>
        </p:nvSpPr>
        <p:spPr>
          <a:xfrm>
            <a:off x="1219554" y="2551176"/>
            <a:ext cx="10881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Operator</a:t>
            </a:r>
            <a:endParaRPr lang="en-US" sz="1250"/>
          </a:p>
        </p:txBody>
      </p:sp>
      <p:sp>
        <p:nvSpPr>
          <p:cNvPr id="14" name="Text 8"/>
          <p:cNvSpPr txBox="1"/>
          <p:nvPr/>
        </p:nvSpPr>
        <p:spPr>
          <a:xfrm>
            <a:off x="2304288" y="2551176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b="1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$25.00 / hr</a:t>
            </a:r>
            <a:endParaRPr lang="en-US" sz="1250"/>
          </a:p>
        </p:txBody>
      </p:sp>
      <p:sp>
        <p:nvSpPr>
          <p:cNvPr id="15" name="Text 9"/>
          <p:cNvSpPr txBox="1"/>
          <p:nvPr/>
        </p:nvSpPr>
        <p:spPr>
          <a:xfrm>
            <a:off x="777240" y="3145536"/>
            <a:ext cx="2880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—   </a:t>
            </a:r>
            <a:r>
              <a:rPr lang="en-US" sz="9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technician callout</a:t>
            </a:r>
            <a:endParaRPr lang="en-US" sz="950"/>
          </a:p>
        </p:txBody>
      </p:sp>
      <p:sp>
        <p:nvSpPr>
          <p:cNvPr id="16" name="Text 10"/>
          <p:cNvSpPr txBox="1"/>
          <p:nvPr/>
        </p:nvSpPr>
        <p:spPr>
          <a:xfrm>
            <a:off x="777240" y="3401568"/>
            <a:ext cx="28803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—   </a:t>
            </a:r>
            <a:r>
              <a:rPr lang="en-US" sz="9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engineering investigation</a:t>
            </a:r>
            <a:endParaRPr lang="en-US" sz="950"/>
          </a:p>
        </p:txBody>
      </p:sp>
      <p:sp>
        <p:nvSpPr>
          <p:cNvPr id="17" name="Shape 11"/>
          <p:cNvSpPr/>
          <p:nvPr/>
        </p:nvSpPr>
        <p:spPr>
          <a:xfrm>
            <a:off x="758952" y="4069080"/>
            <a:ext cx="2916936" cy="0"/>
          </a:xfrm>
          <a:prstGeom prst="line">
            <a:avLst/>
          </a:prstGeom>
          <a:noFill/>
          <a:ln w="12700">
            <a:solidFill>
              <a:srgbClr val="FCC400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8" name="Text 12"/>
          <p:cNvSpPr txBox="1"/>
          <p:nvPr/>
        </p:nvSpPr>
        <p:spPr>
          <a:xfrm>
            <a:off x="758952" y="4142232"/>
            <a:ext cx="29169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80">
                <a:solidFill>
                  <a:srgbClr val="54504F"/>
                </a:solidFill>
                <a:latin typeface="Aptos"/>
                <a:ea typeface="Aptos" pitchFamily="34" charset="-122"/>
                <a:cs typeface="Aptos" pitchFamily="34" charset="-120"/>
              </a:rPr>
              <a:t>TOTAL LABOR COST</a:t>
            </a:r>
            <a:endParaRPr lang="en-US" sz="800">
              <a:latin typeface="Aptos"/>
            </a:endParaRPr>
          </a:p>
        </p:txBody>
      </p:sp>
      <p:sp>
        <p:nvSpPr>
          <p:cNvPr id="19" name="Text 13"/>
          <p:cNvSpPr txBox="1"/>
          <p:nvPr/>
        </p:nvSpPr>
        <p:spPr>
          <a:xfrm>
            <a:off x="758952" y="4343400"/>
            <a:ext cx="291693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196B24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$35.00</a:t>
            </a:r>
            <a:endParaRPr lang="en-US" sz="3000"/>
          </a:p>
        </p:txBody>
      </p:sp>
      <p:sp>
        <p:nvSpPr>
          <p:cNvPr id="20" name="Text 14"/>
          <p:cNvSpPr txBox="1"/>
          <p:nvPr/>
        </p:nvSpPr>
        <p:spPr>
          <a:xfrm>
            <a:off x="758952" y="4818888"/>
            <a:ext cx="29169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role involved</a:t>
            </a:r>
            <a:endParaRPr lang="en-US" sz="800"/>
          </a:p>
        </p:txBody>
      </p:sp>
      <p:pic>
        <p:nvPicPr>
          <p:cNvPr id="21" name="Image 4" descr="/home/claude/work/kit/assets/.cache/f3ab055e2983b835a5ec36b695fb30a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3360" y="1536192"/>
            <a:ext cx="3648456" cy="3694176"/>
          </a:xfrm>
          <a:prstGeom prst="rect">
            <a:avLst/>
          </a:prstGeom>
        </p:spPr>
      </p:pic>
      <p:sp>
        <p:nvSpPr>
          <p:cNvPr id="22" name="Text 15"/>
          <p:cNvSpPr txBox="1"/>
          <p:nvPr/>
        </p:nvSpPr>
        <p:spPr>
          <a:xfrm>
            <a:off x="4389120" y="1828800"/>
            <a:ext cx="29169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Fire-fighting mode</a:t>
            </a:r>
            <a:endParaRPr lang="en-US" sz="1500"/>
          </a:p>
        </p:txBody>
      </p:sp>
      <p:sp>
        <p:nvSpPr>
          <p:cNvPr id="23" name="Text 16"/>
          <p:cNvSpPr txBox="1"/>
          <p:nvPr/>
        </p:nvSpPr>
        <p:spPr>
          <a:xfrm>
            <a:off x="4389120" y="2139696"/>
            <a:ext cx="291693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5000"/>
              </a:lnSpc>
              <a:buNone/>
            </a:pPr>
            <a:r>
              <a:rPr lang="en-US" sz="9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same failure, escalated: three roles on one unit.</a:t>
            </a:r>
            <a:endParaRPr lang="en-US" sz="950"/>
          </a:p>
        </p:txBody>
      </p:sp>
      <p:pic>
        <p:nvPicPr>
          <p:cNvPr id="24" name="Image 5" descr="/home/claude/work/kit/assets/.cache/d69504333986d2009718766761fc972c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4256" y="2542032"/>
            <a:ext cx="442314" cy="493776"/>
          </a:xfrm>
          <a:prstGeom prst="rect">
            <a:avLst/>
          </a:prstGeom>
        </p:spPr>
      </p:pic>
      <p:sp>
        <p:nvSpPr>
          <p:cNvPr id="25" name="Text 17"/>
          <p:cNvSpPr txBox="1"/>
          <p:nvPr/>
        </p:nvSpPr>
        <p:spPr>
          <a:xfrm>
            <a:off x="4849722" y="2551176"/>
            <a:ext cx="10881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Operator</a:t>
            </a:r>
            <a:endParaRPr lang="en-US" sz="1250"/>
          </a:p>
        </p:txBody>
      </p:sp>
      <p:sp>
        <p:nvSpPr>
          <p:cNvPr id="26" name="Text 18"/>
          <p:cNvSpPr txBox="1"/>
          <p:nvPr/>
        </p:nvSpPr>
        <p:spPr>
          <a:xfrm>
            <a:off x="5934456" y="2551176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b="1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$25.00 / hr</a:t>
            </a:r>
            <a:endParaRPr lang="en-US" sz="1250"/>
          </a:p>
        </p:txBody>
      </p:sp>
      <p:pic>
        <p:nvPicPr>
          <p:cNvPr id="27" name="Image 6" descr="/home/claude/work/kit/assets/.cache/549caea479618f04586b1c1565b87153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34256" y="2980944"/>
            <a:ext cx="442314" cy="493776"/>
          </a:xfrm>
          <a:prstGeom prst="rect">
            <a:avLst/>
          </a:prstGeom>
        </p:spPr>
      </p:pic>
      <p:sp>
        <p:nvSpPr>
          <p:cNvPr id="28" name="Text 19"/>
          <p:cNvSpPr txBox="1"/>
          <p:nvPr/>
        </p:nvSpPr>
        <p:spPr>
          <a:xfrm>
            <a:off x="4849722" y="2990088"/>
            <a:ext cx="10881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Technician</a:t>
            </a:r>
            <a:endParaRPr lang="en-US" sz="1250"/>
          </a:p>
        </p:txBody>
      </p:sp>
      <p:sp>
        <p:nvSpPr>
          <p:cNvPr id="29" name="Text 20"/>
          <p:cNvSpPr txBox="1"/>
          <p:nvPr/>
        </p:nvSpPr>
        <p:spPr>
          <a:xfrm>
            <a:off x="5934456" y="2990088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b="1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$30.00 / hr</a:t>
            </a:r>
            <a:endParaRPr lang="en-US" sz="1250"/>
          </a:p>
        </p:txBody>
      </p:sp>
      <p:pic>
        <p:nvPicPr>
          <p:cNvPr id="30" name="Image 7" descr="/home/claude/work/kit/assets/.cache/d08415e86d1ab9e74c4150be4aa8fd7f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34256" y="3419856"/>
            <a:ext cx="442314" cy="493776"/>
          </a:xfrm>
          <a:prstGeom prst="rect">
            <a:avLst/>
          </a:prstGeom>
        </p:spPr>
      </p:pic>
      <p:sp>
        <p:nvSpPr>
          <p:cNvPr id="31" name="Text 21"/>
          <p:cNvSpPr txBox="1"/>
          <p:nvPr/>
        </p:nvSpPr>
        <p:spPr>
          <a:xfrm>
            <a:off x="4849722" y="3429000"/>
            <a:ext cx="108813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Engineer</a:t>
            </a:r>
            <a:endParaRPr lang="en-US" sz="1250"/>
          </a:p>
        </p:txBody>
      </p:sp>
      <p:sp>
        <p:nvSpPr>
          <p:cNvPr id="32" name="Text 22"/>
          <p:cNvSpPr txBox="1"/>
          <p:nvPr/>
        </p:nvSpPr>
        <p:spPr>
          <a:xfrm>
            <a:off x="5934456" y="3429000"/>
            <a:ext cx="1371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250" b="1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$60.00 / hr</a:t>
            </a:r>
            <a:endParaRPr lang="en-US" sz="1250"/>
          </a:p>
        </p:txBody>
      </p:sp>
      <p:sp>
        <p:nvSpPr>
          <p:cNvPr id="33" name="Shape 23"/>
          <p:cNvSpPr/>
          <p:nvPr/>
        </p:nvSpPr>
        <p:spPr>
          <a:xfrm>
            <a:off x="4389120" y="4069080"/>
            <a:ext cx="2916936" cy="0"/>
          </a:xfrm>
          <a:prstGeom prst="line">
            <a:avLst/>
          </a:prstGeom>
          <a:noFill/>
          <a:ln w="12700">
            <a:solidFill>
              <a:srgbClr val="FCC400">
                <a:alpha val="75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4" name="Text 24"/>
          <p:cNvSpPr txBox="1"/>
          <p:nvPr/>
        </p:nvSpPr>
        <p:spPr>
          <a:xfrm>
            <a:off x="4389120" y="4142232"/>
            <a:ext cx="29169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b="1" kern="0" spc="180">
                <a:solidFill>
                  <a:srgbClr val="54504F"/>
                </a:solidFill>
                <a:latin typeface="Aptos"/>
                <a:ea typeface="Aptos" pitchFamily="34" charset="-122"/>
                <a:cs typeface="Aptos" pitchFamily="34" charset="-120"/>
              </a:rPr>
              <a:t>TOTAL LABOR COST</a:t>
            </a:r>
            <a:endParaRPr lang="en-US" sz="800">
              <a:latin typeface="Aptos"/>
            </a:endParaRPr>
          </a:p>
        </p:txBody>
      </p:sp>
      <p:sp>
        <p:nvSpPr>
          <p:cNvPr id="35" name="Text 25"/>
          <p:cNvSpPr txBox="1"/>
          <p:nvPr/>
        </p:nvSpPr>
        <p:spPr>
          <a:xfrm>
            <a:off x="4389120" y="4343400"/>
            <a:ext cx="2916936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>
                <a:solidFill>
                  <a:srgbClr val="990011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$161.00</a:t>
            </a:r>
            <a:endParaRPr lang="en-US" sz="3000"/>
          </a:p>
        </p:txBody>
      </p:sp>
      <p:sp>
        <p:nvSpPr>
          <p:cNvPr id="36" name="Text 26"/>
          <p:cNvSpPr txBox="1"/>
          <p:nvPr/>
        </p:nvSpPr>
        <p:spPr>
          <a:xfrm>
            <a:off x="4389120" y="4818888"/>
            <a:ext cx="291693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$115.00 / hr blended on the problem</a:t>
            </a:r>
            <a:endParaRPr lang="en-US" sz="800"/>
          </a:p>
        </p:txBody>
      </p:sp>
      <p:pic>
        <p:nvPicPr>
          <p:cNvPr id="37" name="Image 8" descr="/home/claude/work/kit/assets/.cache/ef1d0af8221aceb2d29b9f4e4e62b713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53528" y="1536192"/>
            <a:ext cx="4142232" cy="3694176"/>
          </a:xfrm>
          <a:prstGeom prst="rect">
            <a:avLst/>
          </a:prstGeom>
        </p:spPr>
      </p:pic>
      <p:sp>
        <p:nvSpPr>
          <p:cNvPr id="38" name="Text 27"/>
          <p:cNvSpPr txBox="1"/>
          <p:nvPr/>
        </p:nvSpPr>
        <p:spPr>
          <a:xfrm>
            <a:off x="8019288" y="1828800"/>
            <a:ext cx="34107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b="1">
                <a:solidFill>
                  <a:srgbClr val="000000"/>
                </a:solidFill>
                <a:latin typeface="Aptos Display"/>
                <a:ea typeface="Aptos Display" pitchFamily="34" charset="-122"/>
                <a:cs typeface="Aptos Display" pitchFamily="34" charset="-120"/>
              </a:rPr>
              <a:t>Labor cost of one failure</a:t>
            </a:r>
            <a:endParaRPr lang="en-US" sz="1350">
              <a:latin typeface="Aptos Display"/>
            </a:endParaRPr>
          </a:p>
        </p:txBody>
      </p:sp>
      <p:graphicFrame>
        <p:nvGraphicFramePr>
          <p:cNvPr id="39" name="Chart 0"/>
          <p:cNvGraphicFramePr/>
          <p:nvPr/>
        </p:nvGraphicFramePr>
        <p:xfrm>
          <a:off x="7927848" y="2176272"/>
          <a:ext cx="3593592" cy="254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40" name="Text 28"/>
          <p:cNvSpPr txBox="1"/>
          <p:nvPr/>
        </p:nvSpPr>
        <p:spPr>
          <a:xfrm>
            <a:off x="8019288" y="4663440"/>
            <a:ext cx="3410712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>
                <a:solidFill>
                  <a:srgbClr val="996800"/>
                </a:solidFill>
                <a:latin typeface="Aptos"/>
                <a:ea typeface="Aptos" pitchFamily="34" charset="-122"/>
                <a:cs typeface="Aptos" pitchFamily="34" charset="-120"/>
              </a:rPr>
              <a:t>4.6× the labor bill for the same defect</a:t>
            </a:r>
            <a:endParaRPr lang="en-US" sz="950">
              <a:latin typeface="Aptos"/>
            </a:endParaRPr>
          </a:p>
        </p:txBody>
      </p:sp>
      <p:sp>
        <p:nvSpPr>
          <p:cNvPr id="41" name="Shape 29"/>
          <p:cNvSpPr/>
          <p:nvPr/>
        </p:nvSpPr>
        <p:spPr>
          <a:xfrm>
            <a:off x="10874959" y="5623560"/>
            <a:ext cx="310896" cy="530352"/>
          </a:xfrm>
          <a:prstGeom prst="homePlate">
            <a:avLst/>
          </a:prstGeom>
          <a:solidFill>
            <a:srgbClr val="FCC400">
              <a:alpha val="12000"/>
            </a:srgbClr>
          </a:solidFill>
          <a:ln w="12700">
            <a:solidFill>
              <a:srgbClr val="FCC4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2" name="Shape 30"/>
          <p:cNvSpPr/>
          <p:nvPr/>
        </p:nvSpPr>
        <p:spPr>
          <a:xfrm>
            <a:off x="731520" y="5623560"/>
            <a:ext cx="310896" cy="530352"/>
          </a:xfrm>
          <a:prstGeom prst="chevron">
            <a:avLst/>
          </a:prstGeom>
          <a:solidFill>
            <a:srgbClr val="FCC400">
              <a:alpha val="12000"/>
            </a:srgbClr>
          </a:solidFill>
          <a:ln w="12700">
            <a:solidFill>
              <a:srgbClr val="FCC4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3" name="Shape 31"/>
          <p:cNvSpPr/>
          <p:nvPr/>
        </p:nvSpPr>
        <p:spPr>
          <a:xfrm>
            <a:off x="1005840" y="5623560"/>
            <a:ext cx="10180015" cy="530352"/>
          </a:xfrm>
          <a:prstGeom prst="roundRect">
            <a:avLst>
              <a:gd name="adj" fmla="val 13793"/>
            </a:avLst>
          </a:prstGeom>
          <a:solidFill>
            <a:srgbClr val="FCC400">
              <a:alpha val="9000"/>
            </a:srgbClr>
          </a:solidFill>
          <a:ln w="15875">
            <a:solidFill>
              <a:srgbClr val="FCC400"/>
            </a:solidFill>
            <a:prstDash val="solid"/>
          </a:ln>
          <a:effectLst>
            <a:outerShdw blurRad="76200" dist="25400" dir="5400000" algn="bl" rotWithShape="0">
              <a:srgbClr val="7A5F0B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44" name="Image 9" descr="/home/claude/work/kit/assets/.cache/d5e85128cb3c574299bab5a0b5a2a99b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9894" y="5502402"/>
            <a:ext cx="683834" cy="772668"/>
          </a:xfrm>
          <a:prstGeom prst="rect">
            <a:avLst/>
          </a:prstGeom>
        </p:spPr>
      </p:pic>
      <p:sp>
        <p:nvSpPr>
          <p:cNvPr id="45" name="Text 32"/>
          <p:cNvSpPr txBox="1"/>
          <p:nvPr/>
        </p:nvSpPr>
        <p:spPr>
          <a:xfrm>
            <a:off x="1572768" y="5623560"/>
            <a:ext cx="9357055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Escalation is a cost our ROI model does not capture — </a:t>
            </a:r>
            <a:r>
              <a:rPr lang="en-US" sz="1500" b="1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and it compounds by the hour.</a:t>
            </a:r>
            <a:endParaRPr lang="en-US" sz="150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2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5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2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2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5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2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4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2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75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2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1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2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45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2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8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2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315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2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2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385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2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42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42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455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2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49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2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525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2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2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nodeType="withEffect">
                                  <p:stCondLst>
                                    <p:cond delay="35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42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42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105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2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42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35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42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42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nodeType="withEffect">
                                  <p:stCondLst>
                                    <p:cond delay="105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42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nodeType="withEffect">
                                  <p:stCondLst>
                                    <p:cond delay="14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42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 txBox="1"/>
          <p:nvPr/>
        </p:nvSpPr>
        <p:spPr>
          <a:xfrm>
            <a:off x="502920" y="338328"/>
            <a:ext cx="5943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26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  </a:t>
            </a:r>
            <a:r>
              <a:rPr lang="en-US" sz="900" b="1" kern="0" spc="260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 IN THE ROI MODEL</a:t>
            </a:r>
            <a:r>
              <a:rPr lang="en-US" sz="900" b="1" kern="0" spc="26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 •</a:t>
            </a:r>
            <a:endParaRPr lang="en-US" sz="900"/>
          </a:p>
        </p:txBody>
      </p:sp>
      <p:sp>
        <p:nvSpPr>
          <p:cNvPr id="4" name="Text 1"/>
          <p:cNvSpPr txBox="1"/>
          <p:nvPr/>
        </p:nvSpPr>
        <p:spPr>
          <a:xfrm>
            <a:off x="502920" y="621792"/>
            <a:ext cx="10088575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10× cost factor</a:t>
            </a:r>
            <a:endParaRPr lang="en-US" sz="2700"/>
          </a:p>
        </p:txBody>
      </p:sp>
      <p:sp>
        <p:nvSpPr>
          <p:cNvPr id="5" name="Text 2"/>
          <p:cNvSpPr txBox="1"/>
          <p:nvPr/>
        </p:nvSpPr>
        <p:spPr>
          <a:xfrm>
            <a:off x="502920" y="1133856"/>
            <a:ext cx="1008857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5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Every stage a defect escapes multiplies the cost of fixing it by an order of magnitude.</a:t>
            </a:r>
            <a:endParaRPr lang="en-US" sz="1250"/>
          </a:p>
        </p:txBody>
      </p:sp>
      <p:pic>
        <p:nvPicPr>
          <p:cNvPr id="6" name="Image 1" descr="/home/claude/work/kit/assets/.cache/d3b450a5532f38c7be59c9b8abea97e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6382512"/>
            <a:ext cx="11185855" cy="73152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502920" y="1572768"/>
            <a:ext cx="1988454" cy="1600200"/>
          </a:xfrm>
          <a:prstGeom prst="roundRect">
            <a:avLst>
              <a:gd name="adj" fmla="val 5143"/>
            </a:avLst>
          </a:prstGeom>
          <a:solidFill>
            <a:srgbClr val="FFFFFF">
              <a:alpha val="75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blurRad="76200" dist="25400" dir="5400000" algn="bl" rotWithShape="0">
              <a:srgbClr val="7A5F0B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" name="Shape 6"/>
          <p:cNvSpPr/>
          <p:nvPr/>
        </p:nvSpPr>
        <p:spPr>
          <a:xfrm>
            <a:off x="603504" y="1682496"/>
            <a:ext cx="219456" cy="219456"/>
          </a:xfrm>
          <a:prstGeom prst="ellipse">
            <a:avLst/>
          </a:prstGeom>
          <a:solidFill>
            <a:srgbClr val="FCC400"/>
          </a:solidFill>
          <a:ln w="9525">
            <a:solidFill>
              <a:srgbClr val="9968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7"/>
          <p:cNvSpPr txBox="1"/>
          <p:nvPr/>
        </p:nvSpPr>
        <p:spPr>
          <a:xfrm>
            <a:off x="530352" y="1664208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950"/>
          </a:p>
        </p:txBody>
      </p:sp>
      <p:sp>
        <p:nvSpPr>
          <p:cNvPr id="12" name="Text 8"/>
          <p:cNvSpPr txBox="1"/>
          <p:nvPr/>
        </p:nvSpPr>
        <p:spPr>
          <a:xfrm>
            <a:off x="841248" y="1645920"/>
            <a:ext cx="160440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Pick &amp; place</a:t>
            </a:r>
            <a:endParaRPr lang="en-US" sz="850"/>
          </a:p>
        </p:txBody>
      </p:sp>
      <p:sp>
        <p:nvSpPr>
          <p:cNvPr id="14" name="Text 9"/>
          <p:cNvSpPr txBox="1"/>
          <p:nvPr/>
        </p:nvSpPr>
        <p:spPr>
          <a:xfrm>
            <a:off x="612648" y="2578608"/>
            <a:ext cx="1280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800"/>
          </a:p>
        </p:txBody>
      </p:sp>
      <p:sp>
        <p:nvSpPr>
          <p:cNvPr id="15" name="Text 10"/>
          <p:cNvSpPr txBox="1"/>
          <p:nvPr/>
        </p:nvSpPr>
        <p:spPr>
          <a:xfrm>
            <a:off x="740664" y="2578608"/>
            <a:ext cx="165927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Defect introduced</a:t>
            </a:r>
            <a:endParaRPr lang="en-US" sz="800"/>
          </a:p>
        </p:txBody>
      </p:sp>
      <p:sp>
        <p:nvSpPr>
          <p:cNvPr id="16" name="Text 11"/>
          <p:cNvSpPr txBox="1"/>
          <p:nvPr/>
        </p:nvSpPr>
        <p:spPr>
          <a:xfrm>
            <a:off x="594360" y="2807208"/>
            <a:ext cx="180557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00" b="1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Cost baseline</a:t>
            </a:r>
            <a:endParaRPr lang="en-US" sz="800"/>
          </a:p>
        </p:txBody>
      </p:sp>
      <p:sp>
        <p:nvSpPr>
          <p:cNvPr id="17" name="Shape 12"/>
          <p:cNvSpPr/>
          <p:nvPr/>
        </p:nvSpPr>
        <p:spPr>
          <a:xfrm>
            <a:off x="2546238" y="2372868"/>
            <a:ext cx="201168" cy="0"/>
          </a:xfrm>
          <a:prstGeom prst="line">
            <a:avLst/>
          </a:prstGeom>
          <a:noFill/>
          <a:ln w="25400">
            <a:solidFill>
              <a:srgbClr val="FCC400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2802270" y="1572768"/>
            <a:ext cx="1988454" cy="1600200"/>
          </a:xfrm>
          <a:prstGeom prst="roundRect">
            <a:avLst>
              <a:gd name="adj" fmla="val 5143"/>
            </a:avLst>
          </a:prstGeom>
          <a:solidFill>
            <a:srgbClr val="FFFFFF">
              <a:alpha val="75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blurRad="76200" dist="25400" dir="5400000" algn="bl" rotWithShape="0">
              <a:srgbClr val="7A5F0B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9" name="Shape 14"/>
          <p:cNvSpPr/>
          <p:nvPr/>
        </p:nvSpPr>
        <p:spPr>
          <a:xfrm>
            <a:off x="2902854" y="1682496"/>
            <a:ext cx="219456" cy="219456"/>
          </a:xfrm>
          <a:prstGeom prst="ellipse">
            <a:avLst/>
          </a:prstGeom>
          <a:solidFill>
            <a:srgbClr val="FCC400"/>
          </a:solidFill>
          <a:ln w="9525">
            <a:solidFill>
              <a:srgbClr val="9968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0" name="Text 15"/>
          <p:cNvSpPr txBox="1"/>
          <p:nvPr/>
        </p:nvSpPr>
        <p:spPr>
          <a:xfrm>
            <a:off x="2829702" y="1664208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950"/>
          </a:p>
        </p:txBody>
      </p:sp>
      <p:sp>
        <p:nvSpPr>
          <p:cNvPr id="21" name="Text 16"/>
          <p:cNvSpPr txBox="1"/>
          <p:nvPr/>
        </p:nvSpPr>
        <p:spPr>
          <a:xfrm>
            <a:off x="3140598" y="1645920"/>
            <a:ext cx="160440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PCB level testing</a:t>
            </a:r>
            <a:endParaRPr lang="en-US" sz="850"/>
          </a:p>
        </p:txBody>
      </p:sp>
      <p:sp>
        <p:nvSpPr>
          <p:cNvPr id="23" name="Text 17"/>
          <p:cNvSpPr txBox="1"/>
          <p:nvPr/>
        </p:nvSpPr>
        <p:spPr>
          <a:xfrm>
            <a:off x="2911998" y="2578608"/>
            <a:ext cx="1280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800"/>
          </a:p>
        </p:txBody>
      </p:sp>
      <p:sp>
        <p:nvSpPr>
          <p:cNvPr id="24" name="Text 18"/>
          <p:cNvSpPr txBox="1"/>
          <p:nvPr/>
        </p:nvSpPr>
        <p:spPr>
          <a:xfrm>
            <a:off x="3040014" y="2578608"/>
            <a:ext cx="165927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Caught at ICT / FCT</a:t>
            </a:r>
            <a:endParaRPr lang="en-US" sz="800"/>
          </a:p>
        </p:txBody>
      </p:sp>
      <p:sp>
        <p:nvSpPr>
          <p:cNvPr id="25" name="Text 19"/>
          <p:cNvSpPr txBox="1"/>
          <p:nvPr/>
        </p:nvSpPr>
        <p:spPr>
          <a:xfrm>
            <a:off x="2893710" y="2807208"/>
            <a:ext cx="180557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00" b="1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×1</a:t>
            </a:r>
            <a:endParaRPr lang="en-US" sz="800"/>
          </a:p>
        </p:txBody>
      </p:sp>
      <p:sp>
        <p:nvSpPr>
          <p:cNvPr id="26" name="Shape 20"/>
          <p:cNvSpPr/>
          <p:nvPr/>
        </p:nvSpPr>
        <p:spPr>
          <a:xfrm>
            <a:off x="4845588" y="2372868"/>
            <a:ext cx="201168" cy="0"/>
          </a:xfrm>
          <a:prstGeom prst="line">
            <a:avLst/>
          </a:prstGeom>
          <a:noFill/>
          <a:ln w="25400">
            <a:solidFill>
              <a:srgbClr val="FCC400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27" name="Shape 21"/>
          <p:cNvSpPr/>
          <p:nvPr/>
        </p:nvSpPr>
        <p:spPr>
          <a:xfrm>
            <a:off x="5101620" y="1572768"/>
            <a:ext cx="1988454" cy="1600200"/>
          </a:xfrm>
          <a:prstGeom prst="roundRect">
            <a:avLst>
              <a:gd name="adj" fmla="val 5143"/>
            </a:avLst>
          </a:prstGeom>
          <a:solidFill>
            <a:srgbClr val="FFFFFF">
              <a:alpha val="75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blurRad="76200" dist="25400" dir="5400000" algn="bl" rotWithShape="0">
              <a:srgbClr val="7A5F0B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28" name="Shape 22"/>
          <p:cNvSpPr/>
          <p:nvPr/>
        </p:nvSpPr>
        <p:spPr>
          <a:xfrm>
            <a:off x="5202204" y="1682496"/>
            <a:ext cx="219456" cy="219456"/>
          </a:xfrm>
          <a:prstGeom prst="ellipse">
            <a:avLst/>
          </a:prstGeom>
          <a:solidFill>
            <a:srgbClr val="FCC400"/>
          </a:solidFill>
          <a:ln w="9525">
            <a:solidFill>
              <a:srgbClr val="9968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9" name="Text 23"/>
          <p:cNvSpPr txBox="1"/>
          <p:nvPr/>
        </p:nvSpPr>
        <p:spPr>
          <a:xfrm>
            <a:off x="5129052" y="1664208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950"/>
          </a:p>
        </p:txBody>
      </p:sp>
      <p:sp>
        <p:nvSpPr>
          <p:cNvPr id="30" name="Text 24"/>
          <p:cNvSpPr txBox="1"/>
          <p:nvPr/>
        </p:nvSpPr>
        <p:spPr>
          <a:xfrm>
            <a:off x="5439948" y="1645920"/>
            <a:ext cx="160440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Module level testing</a:t>
            </a:r>
            <a:endParaRPr lang="en-US" sz="850"/>
          </a:p>
        </p:txBody>
      </p:sp>
      <p:sp>
        <p:nvSpPr>
          <p:cNvPr id="32" name="Text 25"/>
          <p:cNvSpPr txBox="1"/>
          <p:nvPr/>
        </p:nvSpPr>
        <p:spPr>
          <a:xfrm>
            <a:off x="5211348" y="2578608"/>
            <a:ext cx="1280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800"/>
          </a:p>
        </p:txBody>
      </p:sp>
      <p:sp>
        <p:nvSpPr>
          <p:cNvPr id="33" name="Text 26"/>
          <p:cNvSpPr txBox="1"/>
          <p:nvPr/>
        </p:nvSpPr>
        <p:spPr>
          <a:xfrm>
            <a:off x="5339364" y="2578608"/>
            <a:ext cx="165927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Disassembly + retest</a:t>
            </a:r>
            <a:endParaRPr lang="en-US" sz="800"/>
          </a:p>
        </p:txBody>
      </p:sp>
      <p:sp>
        <p:nvSpPr>
          <p:cNvPr id="34" name="Text 27"/>
          <p:cNvSpPr txBox="1"/>
          <p:nvPr/>
        </p:nvSpPr>
        <p:spPr>
          <a:xfrm>
            <a:off x="5193060" y="2807208"/>
            <a:ext cx="180557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00" b="1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×10</a:t>
            </a:r>
            <a:endParaRPr lang="en-US" sz="800"/>
          </a:p>
        </p:txBody>
      </p:sp>
      <p:sp>
        <p:nvSpPr>
          <p:cNvPr id="35" name="Shape 28"/>
          <p:cNvSpPr/>
          <p:nvPr/>
        </p:nvSpPr>
        <p:spPr>
          <a:xfrm>
            <a:off x="7144939" y="2372868"/>
            <a:ext cx="201168" cy="0"/>
          </a:xfrm>
          <a:prstGeom prst="line">
            <a:avLst/>
          </a:prstGeom>
          <a:noFill/>
          <a:ln w="25400">
            <a:solidFill>
              <a:srgbClr val="FCC400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36" name="Shape 29"/>
          <p:cNvSpPr/>
          <p:nvPr/>
        </p:nvSpPr>
        <p:spPr>
          <a:xfrm>
            <a:off x="7400971" y="1572768"/>
            <a:ext cx="1988454" cy="1600200"/>
          </a:xfrm>
          <a:prstGeom prst="roundRect">
            <a:avLst>
              <a:gd name="adj" fmla="val 5143"/>
            </a:avLst>
          </a:prstGeom>
          <a:solidFill>
            <a:srgbClr val="FFFFFF">
              <a:alpha val="75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blurRad="76200" dist="25400" dir="5400000" algn="bl" rotWithShape="0">
              <a:srgbClr val="7A5F0B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7" name="Shape 30"/>
          <p:cNvSpPr/>
          <p:nvPr/>
        </p:nvSpPr>
        <p:spPr>
          <a:xfrm>
            <a:off x="7501555" y="1682496"/>
            <a:ext cx="219456" cy="219456"/>
          </a:xfrm>
          <a:prstGeom prst="ellipse">
            <a:avLst/>
          </a:prstGeom>
          <a:solidFill>
            <a:srgbClr val="FCC400"/>
          </a:solidFill>
          <a:ln w="9525">
            <a:solidFill>
              <a:srgbClr val="9968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8" name="Text 31"/>
          <p:cNvSpPr txBox="1"/>
          <p:nvPr/>
        </p:nvSpPr>
        <p:spPr>
          <a:xfrm>
            <a:off x="7428403" y="1664208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950"/>
          </a:p>
        </p:txBody>
      </p:sp>
      <p:sp>
        <p:nvSpPr>
          <p:cNvPr id="39" name="Text 32"/>
          <p:cNvSpPr txBox="1"/>
          <p:nvPr/>
        </p:nvSpPr>
        <p:spPr>
          <a:xfrm>
            <a:off x="7739299" y="1645920"/>
            <a:ext cx="160440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System level testing</a:t>
            </a:r>
            <a:endParaRPr lang="en-US" sz="850"/>
          </a:p>
        </p:txBody>
      </p:sp>
      <p:sp>
        <p:nvSpPr>
          <p:cNvPr id="41" name="Text 33"/>
          <p:cNvSpPr txBox="1"/>
          <p:nvPr/>
        </p:nvSpPr>
        <p:spPr>
          <a:xfrm>
            <a:off x="7510699" y="2578608"/>
            <a:ext cx="1280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800"/>
          </a:p>
        </p:txBody>
      </p:sp>
      <p:sp>
        <p:nvSpPr>
          <p:cNvPr id="42" name="Text 34"/>
          <p:cNvSpPr txBox="1"/>
          <p:nvPr/>
        </p:nvSpPr>
        <p:spPr>
          <a:xfrm>
            <a:off x="7574707" y="2578608"/>
            <a:ext cx="175071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Disassembly + rework + rebuild + retest</a:t>
            </a:r>
            <a:endParaRPr lang="en-US" sz="800"/>
          </a:p>
        </p:txBody>
      </p:sp>
      <p:sp>
        <p:nvSpPr>
          <p:cNvPr id="43" name="Text 35"/>
          <p:cNvSpPr txBox="1"/>
          <p:nvPr/>
        </p:nvSpPr>
        <p:spPr>
          <a:xfrm>
            <a:off x="7492411" y="2807208"/>
            <a:ext cx="180557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00" b="1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×100</a:t>
            </a:r>
            <a:endParaRPr lang="en-US" sz="800"/>
          </a:p>
        </p:txBody>
      </p:sp>
      <p:sp>
        <p:nvSpPr>
          <p:cNvPr id="44" name="Shape 36"/>
          <p:cNvSpPr/>
          <p:nvPr/>
        </p:nvSpPr>
        <p:spPr>
          <a:xfrm>
            <a:off x="9444289" y="2372868"/>
            <a:ext cx="201168" cy="0"/>
          </a:xfrm>
          <a:prstGeom prst="line">
            <a:avLst/>
          </a:prstGeom>
          <a:noFill/>
          <a:ln w="25400">
            <a:solidFill>
              <a:srgbClr val="FCC400"/>
            </a:solidFill>
            <a:prstDash val="solid"/>
            <a:tailEnd type="triangle"/>
          </a:ln>
        </p:spPr>
        <p:txBody>
          <a:bodyPr/>
          <a:lstStyle/>
          <a:p>
            <a:endParaRPr lang="en-US"/>
          </a:p>
        </p:txBody>
      </p:sp>
      <p:sp>
        <p:nvSpPr>
          <p:cNvPr id="45" name="Shape 37"/>
          <p:cNvSpPr/>
          <p:nvPr/>
        </p:nvSpPr>
        <p:spPr>
          <a:xfrm>
            <a:off x="9700321" y="1572768"/>
            <a:ext cx="1988454" cy="1600200"/>
          </a:xfrm>
          <a:prstGeom prst="roundRect">
            <a:avLst>
              <a:gd name="adj" fmla="val 5143"/>
            </a:avLst>
          </a:prstGeom>
          <a:solidFill>
            <a:srgbClr val="FFFFFF">
              <a:alpha val="75000"/>
            </a:srgbClr>
          </a:solidFill>
          <a:ln w="9525">
            <a:solidFill>
              <a:srgbClr val="FCC400">
                <a:alpha val="75000"/>
              </a:srgbClr>
            </a:solidFill>
            <a:prstDash val="solid"/>
          </a:ln>
          <a:effectLst>
            <a:outerShdw blurRad="76200" dist="25400" dir="5400000" algn="bl" rotWithShape="0">
              <a:srgbClr val="7A5F0B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6" name="Shape 38"/>
          <p:cNvSpPr/>
          <p:nvPr/>
        </p:nvSpPr>
        <p:spPr>
          <a:xfrm>
            <a:off x="9800905" y="1682496"/>
            <a:ext cx="219456" cy="219456"/>
          </a:xfrm>
          <a:prstGeom prst="ellipse">
            <a:avLst/>
          </a:prstGeom>
          <a:solidFill>
            <a:srgbClr val="FCC400"/>
          </a:solidFill>
          <a:ln w="9525">
            <a:solidFill>
              <a:srgbClr val="9968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7" name="Text 39"/>
          <p:cNvSpPr txBox="1"/>
          <p:nvPr/>
        </p:nvSpPr>
        <p:spPr>
          <a:xfrm>
            <a:off x="9727753" y="1664208"/>
            <a:ext cx="3657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50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950"/>
          </a:p>
        </p:txBody>
      </p:sp>
      <p:sp>
        <p:nvSpPr>
          <p:cNvPr id="48" name="Text 40"/>
          <p:cNvSpPr txBox="1"/>
          <p:nvPr/>
        </p:nvSpPr>
        <p:spPr>
          <a:xfrm>
            <a:off x="10038649" y="1645920"/>
            <a:ext cx="160440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50" b="1">
                <a:solidFill>
                  <a:srgbClr val="0000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Field failure</a:t>
            </a:r>
            <a:endParaRPr lang="en-US" sz="850"/>
          </a:p>
        </p:txBody>
      </p:sp>
      <p:sp>
        <p:nvSpPr>
          <p:cNvPr id="50" name="Text 41"/>
          <p:cNvSpPr txBox="1"/>
          <p:nvPr/>
        </p:nvSpPr>
        <p:spPr>
          <a:xfrm>
            <a:off x="9810049" y="2578608"/>
            <a:ext cx="128016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>
                <a:solidFill>
                  <a:srgbClr val="FCC4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•</a:t>
            </a:r>
            <a:endParaRPr lang="en-US" sz="800"/>
          </a:p>
        </p:txBody>
      </p:sp>
      <p:sp>
        <p:nvSpPr>
          <p:cNvPr id="51" name="Text 42"/>
          <p:cNvSpPr txBox="1"/>
          <p:nvPr/>
        </p:nvSpPr>
        <p:spPr>
          <a:xfrm>
            <a:off x="9938065" y="2578608"/>
            <a:ext cx="165927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Customer RMA and/or recall</a:t>
            </a:r>
            <a:endParaRPr lang="en-US" sz="800"/>
          </a:p>
        </p:txBody>
      </p:sp>
      <p:sp>
        <p:nvSpPr>
          <p:cNvPr id="52" name="Text 43"/>
          <p:cNvSpPr txBox="1"/>
          <p:nvPr/>
        </p:nvSpPr>
        <p:spPr>
          <a:xfrm>
            <a:off x="9791761" y="2807208"/>
            <a:ext cx="180557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800" b="1">
                <a:solidFill>
                  <a:srgbClr val="99680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×1000</a:t>
            </a:r>
            <a:endParaRPr lang="en-US" sz="800"/>
          </a:p>
        </p:txBody>
      </p:sp>
      <p:pic>
        <p:nvPicPr>
          <p:cNvPr id="53" name="Image 7" descr="/home/claude/work/kit/assets/.cache/1e8ef4d2c55044ba147ca59267b3dc7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192" y="3182112"/>
            <a:ext cx="11405311" cy="2414016"/>
          </a:xfrm>
          <a:prstGeom prst="rect">
            <a:avLst/>
          </a:prstGeom>
        </p:spPr>
      </p:pic>
      <p:sp>
        <p:nvSpPr>
          <p:cNvPr id="54" name="Text 44"/>
          <p:cNvSpPr txBox="1"/>
          <p:nvPr/>
        </p:nvSpPr>
        <p:spPr>
          <a:xfrm>
            <a:off x="758952" y="3438144"/>
            <a:ext cx="10673791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Cost to fix the same defect, by stage of detection</a:t>
            </a:r>
            <a:endParaRPr lang="en-US" sz="1300"/>
          </a:p>
        </p:txBody>
      </p:sp>
      <p:graphicFrame>
        <p:nvGraphicFramePr>
          <p:cNvPr id="55" name="Chart 0"/>
          <p:cNvGraphicFramePr/>
          <p:nvPr/>
        </p:nvGraphicFramePr>
        <p:xfrm>
          <a:off x="667512" y="3730752"/>
          <a:ext cx="10728655" cy="13898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6" name="Text 45"/>
          <p:cNvSpPr txBox="1"/>
          <p:nvPr/>
        </p:nvSpPr>
        <p:spPr>
          <a:xfrm>
            <a:off x="758952" y="5175504"/>
            <a:ext cx="10673791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i="1">
                <a:solidFill>
                  <a:srgbClr val="54504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Logarithmic scale — each step up is one order of magnitude. Illustrative industry figures, not WATS data.</a:t>
            </a:r>
            <a:endParaRPr lang="en-US" sz="800"/>
          </a:p>
        </p:txBody>
      </p:sp>
      <p:sp>
        <p:nvSpPr>
          <p:cNvPr id="57" name="Shape 46"/>
          <p:cNvSpPr/>
          <p:nvPr/>
        </p:nvSpPr>
        <p:spPr>
          <a:xfrm>
            <a:off x="10874959" y="5669280"/>
            <a:ext cx="310896" cy="530352"/>
          </a:xfrm>
          <a:prstGeom prst="homePlate">
            <a:avLst/>
          </a:prstGeom>
          <a:solidFill>
            <a:srgbClr val="FCC400">
              <a:alpha val="12000"/>
            </a:srgbClr>
          </a:solidFill>
          <a:ln w="12700">
            <a:solidFill>
              <a:srgbClr val="FCC4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8" name="Shape 47"/>
          <p:cNvSpPr/>
          <p:nvPr/>
        </p:nvSpPr>
        <p:spPr>
          <a:xfrm>
            <a:off x="731520" y="5669280"/>
            <a:ext cx="310896" cy="530352"/>
          </a:xfrm>
          <a:prstGeom prst="chevron">
            <a:avLst/>
          </a:prstGeom>
          <a:solidFill>
            <a:srgbClr val="FCC400">
              <a:alpha val="12000"/>
            </a:srgbClr>
          </a:solidFill>
          <a:ln w="12700">
            <a:solidFill>
              <a:srgbClr val="FCC400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9" name="Shape 48"/>
          <p:cNvSpPr/>
          <p:nvPr/>
        </p:nvSpPr>
        <p:spPr>
          <a:xfrm>
            <a:off x="1005840" y="5669280"/>
            <a:ext cx="10180015" cy="530352"/>
          </a:xfrm>
          <a:prstGeom prst="roundRect">
            <a:avLst>
              <a:gd name="adj" fmla="val 13793"/>
            </a:avLst>
          </a:prstGeom>
          <a:solidFill>
            <a:srgbClr val="FCC400">
              <a:alpha val="9000"/>
            </a:srgbClr>
          </a:solidFill>
          <a:ln w="15875">
            <a:solidFill>
              <a:srgbClr val="FCC400"/>
            </a:solidFill>
            <a:prstDash val="solid"/>
          </a:ln>
          <a:effectLst>
            <a:outerShdw blurRad="76200" dist="25400" dir="5400000" algn="bl" rotWithShape="0">
              <a:srgbClr val="7A5F0B">
                <a:alpha val="20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pic>
        <p:nvPicPr>
          <p:cNvPr id="60" name="Image 8" descr="/home/claude/work/kit/assets/.cache/e357418932a766b7d195da5ce00eb50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894" y="5548122"/>
            <a:ext cx="683834" cy="772668"/>
          </a:xfrm>
          <a:prstGeom prst="rect">
            <a:avLst/>
          </a:prstGeom>
        </p:spPr>
      </p:pic>
      <p:sp>
        <p:nvSpPr>
          <p:cNvPr id="61" name="Text 49"/>
          <p:cNvSpPr txBox="1"/>
          <p:nvPr/>
        </p:nvSpPr>
        <p:spPr>
          <a:xfrm>
            <a:off x="1572768" y="5669280"/>
            <a:ext cx="9357055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Move detection one stage left and you take a </a:t>
            </a:r>
            <a:r>
              <a:rPr lang="en-US" sz="1500" b="1">
                <a:solidFill>
                  <a:srgbClr val="9968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10× saving on every escaped defect</a:t>
            </a:r>
            <a:r>
              <a:rPr lang="en-US" sz="1500">
                <a:solidFill>
                  <a:srgbClr val="00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.</a:t>
            </a:r>
            <a:endParaRPr lang="en-US" sz="1500"/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5D2F88EF-27E9-CEBA-F255-934154ED00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164837" y="1911804"/>
            <a:ext cx="947275" cy="630228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40ED6220-8EA5-5E77-6428-3380585288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49676" y="1891640"/>
            <a:ext cx="987345" cy="727303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F119C98F-285A-119E-A8D5-0B75AAE2D86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49027" y="1872761"/>
            <a:ext cx="861786" cy="721237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318B0BD9-D8DC-9218-FC7C-84B6616BF4B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154372" y="1920240"/>
            <a:ext cx="775451" cy="630936"/>
          </a:xfrm>
          <a:prstGeom prst="rect">
            <a:avLst/>
          </a:prstGeom>
        </p:spPr>
      </p:pic>
      <p:pic>
        <p:nvPicPr>
          <p:cNvPr id="71" name="Picture 4" descr="http://t1.gstatic.com/images?q=tbn:ANd9GcSVRmAkx6TeEtvUS2K0GkhUUbr-Pruao5mX7sApS_RiE2bThV9eRy9fkbSnEQ">
            <a:extLst>
              <a:ext uri="{FF2B5EF4-FFF2-40B4-BE49-F238E27FC236}">
                <a16:creationId xmlns:a16="http://schemas.microsoft.com/office/drawing/2014/main" id="{AB4BE3FA-A725-E0D7-70AD-7EB6B22242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128" y="1909084"/>
            <a:ext cx="701618" cy="7016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2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35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2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42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5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2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75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2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1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2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45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2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8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2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315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2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2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385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2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42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2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49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42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525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42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56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2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595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42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63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42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665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42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2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735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42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805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42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84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42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875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42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91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42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945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42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98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42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1015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42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10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42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112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42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1155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42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119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42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1225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42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126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42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1295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42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133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42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1365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42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42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42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42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42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35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42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42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105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42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42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0" presetClass="entr" presetSubtype="0" fill="hold" nodeType="withEffect">
                                  <p:stCondLst>
                                    <p:cond delay="35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42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10" presetClass="entr" presetSubtype="0" fill="hold" nodeType="withEffect">
                                  <p:stCondLst>
                                    <p:cond delay="7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42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10" presetClass="entr" presetSubtype="0" fill="hold" nodeType="withEffect">
                                  <p:stCondLst>
                                    <p:cond delay="105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42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0" presetClass="entr" presetSubtype="0" fill="hold" nodeType="withEffect">
                                  <p:stCondLst>
                                    <p:cond delay="14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42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WATS 2026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FAFAFA"/>
      </a:lt2>
      <a:accent1>
        <a:srgbClr val="FCC400"/>
      </a:accent1>
      <a:accent2>
        <a:srgbClr val="996800"/>
      </a:accent2>
      <a:accent3>
        <a:srgbClr val="54504F"/>
      </a:accent3>
      <a:accent4>
        <a:srgbClr val="D0CFCD"/>
      </a:accent4>
      <a:accent5>
        <a:srgbClr val="5B21AE"/>
      </a:accent5>
      <a:accent6>
        <a:srgbClr val="AE94E5"/>
      </a:accent6>
      <a:hlink>
        <a:srgbClr val="353330"/>
      </a:hlink>
      <a:folHlink>
        <a:srgbClr val="54504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WATS-Powerpoint-Template-EN-2026.pptx" id="{FE9A3B8B-C760-4512-AA47-D1D560F185CB}" vid="{A49F3770-F934-473C-8F33-FD0410388C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00F0981ECC874AA045759C733D6D80" ma:contentTypeVersion="26" ma:contentTypeDescription="Opprett et nytt dokument." ma:contentTypeScope="" ma:versionID="17731338d6179ec51579128f3a67f2b3">
  <xsd:schema xmlns:xsd="http://www.w3.org/2001/XMLSchema" xmlns:xs="http://www.w3.org/2001/XMLSchema" xmlns:p="http://schemas.microsoft.com/office/2006/metadata/properties" xmlns:ns2="99075f80-0fe0-47f2-abf3-4ad7bd9821df" xmlns:ns3="f529678b-45df-4a2d-ae2d-57335bc52324" targetNamespace="http://schemas.microsoft.com/office/2006/metadata/properties" ma:root="true" ma:fieldsID="e6fb49d8de1b548a3b155da72e972a77" ns2:_="" ns3:_="">
    <xsd:import namespace="99075f80-0fe0-47f2-abf3-4ad7bd9821df"/>
    <xsd:import namespace="f529678b-45df-4a2d-ae2d-57335bc5232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Classification" minOccurs="0"/>
                <xsd:element ref="ns2:MediaServiceSearchProperties" minOccurs="0"/>
                <xsd:element ref="ns2:Document_x0020_Number" minOccurs="0"/>
                <xsd:element ref="ns2:Document_x0020_Status" minOccurs="0"/>
                <xsd:element ref="ns2:Revision" minOccurs="0"/>
                <xsd:element ref="ns2:Valid_x0020_From" minOccurs="0"/>
                <xsd:element ref="ns2:Valid_x0020_To" minOccurs="0"/>
                <xsd:element ref="ns2:MediaServiceLocation" minOccurs="0"/>
                <xsd:element ref="ns2:_Flow_SignoffStatu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9075f80-0fe0-47f2-abf3-4ad7bd9821d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emerkelapper" ma:readOnly="false" ma:fieldId="{5cf76f15-5ced-4ddc-b409-7134ff3c332f}" ma:taxonomyMulti="true" ma:sspId="22d465c5-e4f8-4d3b-b99d-d85c230440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Classification" ma:index="24" nillable="true" ma:displayName="Classification" ma:default="General \ All Employees" ma:description="Information Classification" ma:format="Dropdown" ma:internalName="Classification">
      <xsd:simpleType>
        <xsd:restriction base="dms:Choice">
          <xsd:enumeration value="Public"/>
          <xsd:enumeration value="General \ Anyone"/>
          <xsd:enumeration value="General \ All Employees"/>
          <xsd:enumeration value="Confidential \ Anyone"/>
          <xsd:enumeration value="Confidential \ All Employees"/>
          <xsd:enumeration value="Confidential \ Trusted People"/>
          <xsd:enumeration value="Highly Confidential \ All Employees"/>
          <xsd:enumeration value="Highly Confidential \ Specific People"/>
        </xsd:restriction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Document_x0020_Number" ma:index="26" nillable="true" ma:displayName="Document Number" ma:default="WA-INF-nnnn" ma:internalName="Document_x0020_Number">
      <xsd:simpleType>
        <xsd:restriction base="dms:Text">
          <xsd:maxLength value="30"/>
        </xsd:restriction>
      </xsd:simpleType>
    </xsd:element>
    <xsd:element name="Document_x0020_Status" ma:index="27" nillable="true" ma:displayName="Document Status" ma:default="Draft" ma:format="Dropdown" ma:internalName="Document_x0020_Status">
      <xsd:simpleType>
        <xsd:restriction base="dms:Choice">
          <xsd:enumeration value="Draft"/>
          <xsd:enumeration value="Review"/>
          <xsd:enumeration value="Approved"/>
          <xsd:enumeration value="Published"/>
          <xsd:enumeration value="Removed"/>
        </xsd:restriction>
      </xsd:simpleType>
    </xsd:element>
    <xsd:element name="Revision" ma:index="28" nillable="true" ma:displayName="Revision" ma:internalName="Revision">
      <xsd:simpleType>
        <xsd:restriction base="dms:Text">
          <xsd:maxLength value="20"/>
        </xsd:restriction>
      </xsd:simpleType>
    </xsd:element>
    <xsd:element name="Valid_x0020_From" ma:index="29" nillable="true" ma:displayName="Valid From" ma:format="DateOnly" ma:internalName="Valid_x0020_From">
      <xsd:simpleType>
        <xsd:restriction base="dms:DateTime"/>
      </xsd:simpleType>
    </xsd:element>
    <xsd:element name="Valid_x0020_To" ma:index="30" nillable="true" ma:displayName="Valid To" ma:format="DateOnly" ma:internalName="Valid_x0020_To">
      <xsd:simpleType>
        <xsd:restriction base="dms:DateTime"/>
      </xsd:simpleType>
    </xsd:element>
    <xsd:element name="MediaServiceLocation" ma:index="31" nillable="true" ma:displayName="Location" ma:indexed="true" ma:internalName="MediaServiceLocation" ma:readOnly="true">
      <xsd:simpleType>
        <xsd:restriction base="dms:Text"/>
      </xsd:simpleType>
    </xsd:element>
    <xsd:element name="_Flow_SignoffStatus" ma:index="32" nillable="true" ma:displayName="Godkjenningsstatus" ma:internalName="Godkjenningsstatus">
      <xsd:simpleType>
        <xsd:restriction base="dms:Text"/>
      </xsd:simpleType>
    </xsd:element>
    <xsd:element name="MediaServiceBillingMetadata" ma:index="3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29678b-45df-4a2d-ae2d-57335bc52324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1ea0902a-799c-44cd-a949-0f7b47655d6e}" ma:internalName="TaxCatchAll" ma:showField="CatchAllData" ma:web="f529678b-45df-4a2d-ae2d-57335bc5232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529678b-45df-4a2d-ae2d-57335bc52324" xsi:nil="true"/>
    <lcf76f155ced4ddcb4097134ff3c332f xmlns="99075f80-0fe0-47f2-abf3-4ad7bd9821df">
      <Terms xmlns="http://schemas.microsoft.com/office/infopath/2007/PartnerControls"/>
    </lcf76f155ced4ddcb4097134ff3c332f>
    <Valid_x0020_To xmlns="99075f80-0fe0-47f2-abf3-4ad7bd9821df" xsi:nil="true"/>
    <_Flow_SignoffStatus xmlns="99075f80-0fe0-47f2-abf3-4ad7bd9821df" xsi:nil="true"/>
    <Revision xmlns="99075f80-0fe0-47f2-abf3-4ad7bd9821df" xsi:nil="true"/>
    <Document_x0020_Number xmlns="99075f80-0fe0-47f2-abf3-4ad7bd9821df">WA-INF-nnnn</Document_x0020_Number>
    <Classification xmlns="99075f80-0fe0-47f2-abf3-4ad7bd9821df">General \ All Employees</Classification>
    <Valid_x0020_From xmlns="99075f80-0fe0-47f2-abf3-4ad7bd9821df" xsi:nil="true"/>
    <Document_x0020_Status xmlns="99075f80-0fe0-47f2-abf3-4ad7bd9821df">Draft</Document_x0020_Statu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14B07FEF-12D1-4F3E-AFCF-9665555674D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9075f80-0fe0-47f2-abf3-4ad7bd9821df"/>
    <ds:schemaRef ds:uri="f529678b-45df-4a2d-ae2d-57335bc5232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22A7839-0C30-4062-98EF-AFE742F737FC}">
  <ds:schemaRefs>
    <ds:schemaRef ds:uri="99075f80-0fe0-47f2-abf3-4ad7bd9821df"/>
    <ds:schemaRef ds:uri="f529678b-45df-4a2d-ae2d-57335bc52324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C1EBD40E-FE6A-4B05-B1CC-6D74AB0A902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c88ee0e3-db17-4760-ba92-87712337c749}" enabled="1" method="Standard" siteId="{af756dfa-ec70-4f30-a6c4-e4cb574f794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WATS-Powerpoint-Template-EN-2026</Template>
  <TotalTime>0</TotalTime>
  <Words>530</Words>
  <Application>Microsoft Office PowerPoint</Application>
  <PresentationFormat>Widescreen</PresentationFormat>
  <Paragraphs>90</Paragraphs>
  <Slides>9</Slides>
  <Notes>3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System Font Regular</vt:lpstr>
      <vt:lpstr>WATS 2026</vt:lpstr>
      <vt:lpstr>Reducing costs with test data</vt:lpstr>
      <vt:lpstr>Financial Fundamentals</vt:lpstr>
      <vt:lpstr>Customer example:   Eltek / Delta Group</vt:lpstr>
      <vt:lpstr>Financial Fundamentals</vt:lpstr>
      <vt:lpstr>Re-test example (Unit Flow)</vt:lpstr>
      <vt:lpstr>PowerPoint-presentasjon</vt:lpstr>
      <vt:lpstr>FPY Improvement Savings Calculator.xlsx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Haldor Åsheim</dc:creator>
  <cp:lastModifiedBy>Lise Gram Eriksen</cp:lastModifiedBy>
  <cp:revision>101</cp:revision>
  <dcterms:created xsi:type="dcterms:W3CDTF">2026-08-25T10:33:31Z</dcterms:created>
  <dcterms:modified xsi:type="dcterms:W3CDTF">2026-09-07T09:46:26Z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0x010100FF00F0981ECC874AA045759C733D6D80</vt:lpwstr>
  </property>
  <property fmtid="{D5CDD505-2E9C-101B-9397-08002B2CF9AE}" pid="3" name="MediaServiceImageTags">
    <vt:lpwstr/>
  </property>
</Properties>
</file>