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In the next thirty minutes I'm going to build a working WATS converter live, in Microsoft Copilot. Not GitHub Copilot inside an IDE — the free chat window most of you already have access to. I picked it on purpose because it's the *least* ideal tool for this job, and I want to show that the trick isn't picking a fancy AI. The trick is what you feed it.</a:t>
            </a:r>
            <a:endParaRPr lang="en-US" dirty="0"/>
          </a:p>
          <a:p/>
          <a:p>
            <a:r>
              <a:rPr lang="en-US" b="1" dirty="0"/>
              <a:t>BUILDS (2 clicks): A 30-minute live experiment with Micro…  →  It's not the AI. It's what you feed it.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ns2:creationId val="1024086991"/>
      </p:ext>
    </p:extLst>
  </p:cSld>
  <p:clrMapOvr>
    <a:masterClrMapping/>
  </p:clrMapOvr>
</p:notes>
</file>

<file path=ppt/notesSlides/notesSlide10.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Switching to the browser. Three steps. I'm opening Microsoft Copilot. I'm attaching the context file we just talked about. And I'm attaching one real sample test log from a customer machine. That's the setup. From here on I'm just going to talk to it.
PRESENTER CHECKLIST (not on slide):
- Browser tab pre-opened to copilot.microsoft.com
- MINIMAL-CONTEXT.md on the desktop, ready to drag in
- One sample test log file on the desktop, ready to drag in
- Font size in browser bumped one step for the room
- VS Code open on second monitor with an empty folder for the generated project
- Backup: pre-recorded screen capture in case Copilot is slow/down</a:t>
            </a:r>
            <a:endParaRPr lang="en-US" dirty="0"/>
          </a:p>
          <a:p/>
          <a:p>
            <a:r>
              <a:rPr lang="en-US" b="1" dirty="0"/>
              <a:t>BUILDS (4 clicks): Open Microsoft Copilot  →  Attach MINIMAL-CONTEXT.md  →  Attach one sample test file  →  switching to the browser</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ns2:creationId val="1024086991"/>
      </p:ext>
    </p:extLst>
  </p:cSld>
  <p:clrMapOvr>
    <a:masterClrMapping/>
  </p:clrMapOvr>
</p:notes>
</file>

<file path=ppt/notesSlides/notesSlide11.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what changes now that it has the context. I'm asking for a full C# class library that implements IReportConverter_v2, using the attached context as its specification, and converting the attached file. And I'm being explicit — follow the API reference, don't invent names. Now, while it's thinking, notice what I'm *not* doing. I'm not telling it what the fields in the log file mean. I'm letting it look at the file and figure that out. That's the part AI is genuinely good at. What I *am* pinning down is the WATS side, because that's the part it will get wrong if I don't.</a:t>
            </a:r>
            <a:endParaRPr lang="en-US" dirty="0"/>
          </a:p>
          <a:p/>
          <a:p>
            <a:r>
              <a:rPr lang="en-US" b="1" dirty="0"/>
              <a:t>BUILDS (4 clicks): Paste verbatim  →  What to watch for  →  It reads the context file, not its mem…  →  Shows: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ns2:creationId val="1024086991"/>
      </p:ext>
    </p:extLst>
  </p:cSld>
  <p:clrMapOvr>
    <a:masterClrMapping/>
  </p:clrMapOvr>
</p:notes>
</file>

<file path=ppt/notesSlides/notesSlide12.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it does one of the four things on this slide, I have a canned correction ready. In practice, when the context file has done its job, one or two of these are usually all you need. And notice — every correction points back at a section of the context file. I'm not teaching it something new mid-conversation. I'm reminding it of something it already has.</a:t>
            </a:r>
            <a:endParaRPr lang="en-US" dirty="0"/>
          </a:p>
          <a:p/>
          <a:p>
            <a:r>
              <a:rPr lang="en-US" b="1" dirty="0"/>
              <a:t>BUILDS (4 clicks): If it splits one test into many steps  →  If it forgets status in Import mode  →  If it uses RootSequenceCall as a prope…  →  If it invents operationType: "ICT"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ns2:creationId val="1024086991"/>
      </p:ext>
    </p:extLst>
  </p:cSld>
  <p:clrMapOvr>
    <a:masterClrMapping/>
  </p:clrMapOvr>
</p:notes>
</file>

<file path=ppt/notesSlides/notesSlide13.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only part that matters. I'm taking what the AI just produced, dropping it into an empty folder, and running dotnet build. If it builds green, we know two things at once: the API calls are real and the syntax is right. That doesn't prove the *mapping* is right — that's what test files and validation are for — but it proves we're not shipping a hallucination. And this is where every no-context attempt died. It couldn't get past this line.
PRESENTER CHECKLIST (not on slide):
- Have dotnet on PATH in the demo terminal
- Have a pre-created empty folder to drop the files into
- Backup: pre-built version of the same converter, in case live build fails on stage</a:t>
            </a:r>
            <a:endParaRPr lang="en-US" dirty="0"/>
          </a:p>
          <a:p/>
          <a:p>
            <a:r>
              <a:rPr lang="en-US" b="1" dirty="0"/>
              <a:t>BUILDS (3 clicks): &gt; dotnet build  →  Build succeeded.  →  Builds green → the API calls are real …</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ns2:creationId val="1024086991"/>
      </p:ext>
    </p:extLst>
  </p:cSld>
  <p:clrMapOvr>
    <a:masterClrMapping/>
  </p:clrMapOvr>
</p:notes>
</file>

<file path=ppt/notesSlides/notesSlide14.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 same AI, same test file, same person, wildly different result. What made the difference is on this slide, ranked. Number one: I gave it the real API signatures with the real parameter names. Number two: I told it in advance what mistakes to avoid, using its own past mistakes as the source. Number three: I wrote down the non-negotiables so it couldn't quietly drop them. None of those three are AI tricks. They're just writing things down.</a:t>
            </a:r>
            <a:endParaRPr lang="en-US" dirty="0"/>
          </a:p>
          <a:p/>
          <a:p>
            <a:r>
              <a:rPr lang="en-US" b="1" dirty="0"/>
              <a:t>BUILDS (4 clicks): Explicit API signatures  →  The common-mistakes table  →  Constraints in the brief  →  None of these are AI tricks. They're j…</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ns2:creationId val="1024086991"/>
      </p:ext>
    </p:extLst>
  </p:cSld>
  <p:clrMapOvr>
    <a:masterClrMapping/>
  </p:clrMapOvr>
</p:notes>
</file>

<file path=ppt/notesSlides/notesSlide15.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recipe generalises. Any time you're doing something that mixes "read this specific file" with "use this specific API", the pattern works. New customer format — same recipe. Adding a feature to an existing converter — paste the context plus the file plus the current converter, and ask for a diff. Debugging a converter that's dying on one weird sample — paste the context, the converter, and the weird sample. Even onboarding — "explain this converter to me, using this context." The context file is the reusable asset.</a:t>
            </a:r>
            <a:endParaRPr lang="en-US" dirty="0"/>
          </a:p>
          <a:p/>
          <a:p>
            <a:r>
              <a:rPr lang="en-US" b="1" dirty="0"/>
              <a:t>BUILDS (4 clicks): New customer log format  →  Adding features to a converter  →  Debugging one weird sample  →  Onboarding a teammate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ns2:creationId val="1024086991"/>
      </p:ext>
    </p:extLst>
  </p:cSld>
  <p:clrMapOvr>
    <a:masterClrMapping/>
  </p:clrMapOvr>
</p:notes>
</file>

<file path=ppt/notesSlides/notesSlide16.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things to remember. First: an AI without context will guess, confidently, and be wrong. An AI with the right context will read, and be useful. Second: the reusable asset is the context file. Not the prompt of the day, not the model of the month — the file. Version it, share it, improve it. Third: verify by building. dotnet build catches nine out of ten hallucinations for you, for free.</a:t>
            </a:r>
            <a:endParaRPr lang="en-US" dirty="0"/>
          </a:p>
          <a:p/>
          <a:p>
            <a:r>
              <a:rPr lang="en-US" b="1" dirty="0"/>
              <a:t>BUILDS (3 clicks): AI without context guesses. AI with th…  →  The context file is the product. Not t…  →  Verify by building. dotnet build is yo…</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ns2:creationId val="1024086991"/>
      </p:ext>
    </p:extLst>
  </p:cSld>
  <p:clrMapOvr>
    <a:masterClrMapping/>
  </p:clrMapOvr>
</p:notes>
</file>

<file path=ppt/notesSlides/notesSlide17.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the whole thing. Three resources on the slide — the DevKit repo, the context file we just used, and the NuGet package. My contact is on there too. Happy to take questions.</a:t>
            </a:r>
            <a:endParaRPr lang="en-US" dirty="0"/>
          </a:p>
          <a:p/>
          <a:p>
            <a:r>
              <a:rPr lang="en-US" b="1" dirty="0"/>
              <a:t>BUILDS (4 clicks): WATS DevKit repo  →  MINIMAL-CONTEXT.md  →  Virinco.WATS.ClientAPI on NuGet  →  Ola Lund Reppe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ns2:creationId val="1024086991"/>
      </p:ext>
    </p:extLst>
  </p:cSld>
  <p:clrMapOvr>
    <a:masterClrMapping/>
  </p:clrMapOvr>
</p:notes>
</file>

<file path=ppt/notesSlides/notesSlide2.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session you'll have three things. First, a reusable recipe: a single markdown file you can paste into any AI chat to make it competent at WATS. Second, a working pattern for how to combine a customer sample file with that recipe. And third — most importantly — proof. You'll watch it happen. So when you go back to your own converter backlog, you know it's not magic, it's a technique.</a:t>
            </a:r>
            <a:endParaRPr lang="en-US" dirty="0"/>
          </a:p>
          <a:p/>
          <a:p>
            <a:r>
              <a:rPr lang="en-US" b="1" dirty="0"/>
              <a:t>BUILDS (4 clicks): A reusable context recipe  →  A working pattern  →  Proof  →  Most importantly: you'll watch it happ…</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ns2:creationId val="1024086991"/>
      </p:ext>
    </p:extLst>
  </p:cSld>
  <p:clrMapOvr>
    <a:masterClrMapping/>
  </p:clrMapOvr>
</p:notes>
</file>

<file path=ppt/notesSlides/notesSlide3.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WATS converter is always the same shape. Something comes in — a CSV, a LOG, an XML, whatever the test machine spits out — and something structured goes out: a WATS UUT report with a serial number, a part number, a pass/fail, and a list of test steps. The middle part is customer-specific glue. That middle part is exactly the kind of work AI is good at.</a:t>
            </a:r>
            <a:endParaRPr lang="en-US" dirty="0"/>
          </a:p>
          <a:p/>
          <a:p>
            <a:r>
              <a:rPr lang="en-US" b="1" dirty="0"/>
              <a:t>BUILDS (5 clicks): Customer test file  →  Parse  →  WATS UUT report  →  Submit  →  The middle is customer-specific glue —…</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ns2:creationId val="1024086991"/>
      </p:ext>
    </p:extLst>
  </p:cSld>
  <p:clrMapOvr>
    <a:masterClrMapping/>
  </p:clrMapOvr>
</p:notes>
</file>

<file path=ppt/notesSlides/notesSlide4.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 reason converters are a sweet spot. The output is defined — the WATS report schema doesn't change per customer. The scope is tiny — one file in, one report out. It's verifiable — you can literally just try it and see if it builds and submits. And most of the work is the boring part: reading lines, mapping values, filling in step objects. That's the work you *want* to hand off.</a:t>
            </a:r>
            <a:endParaRPr lang="en-US" dirty="0"/>
          </a:p>
          <a:p/>
          <a:p>
            <a:r>
              <a:rPr lang="en-US" b="1" dirty="0"/>
              <a:t>BUILDS (4 clicks): Well-defined output  →  Small, contained scope  →  Verifiable  →  Boring parts dominate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ns2:creationId val="1024086991"/>
      </p:ext>
    </p:extLst>
  </p:cSld>
  <p:clrMapOvr>
    <a:masterClrMapping/>
  </p:clrMapOvr>
</p:notes>
</file>

<file path=ppt/notesSlides/notesSlide5.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what I tried first. I opened Microsoft Copilot, pasted in one of our test log files, and asked it to write a WATS converter. And it did — it wrote something confident-looking and syntactically valid. But when you actually read it, every single WATS-specific thing was wrong. It invented methods that don't exist. It made up property names. It guessed at operation types. It looked like a WATS converter. It wasn't one.</a:t>
            </a:r>
            <a:endParaRPr lang="en-US" dirty="0"/>
          </a:p>
          <a:p/>
          <a:p>
            <a:r>
              <a:rPr lang="en-US" b="1" dirty="0"/>
              <a:t>BUILDS (7 clicks): The prompt  →  Compiles? Yes. Works? No.  →  Converter.cs — as Copilot wrote it  →  report.RootSequenceCall.AddNumericTest…  →  operationType: "ICT"  →  step.AddTest(value, "GreaterThan", 0, …  →  It looked like a WATS converter. It wa…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ns2:creationId val="1024086991"/>
      </p:ext>
    </p:extLst>
  </p:cSld>
  <p:clrMapOvr>
    <a:masterClrMapping/>
  </p:clrMapOvr>
</p:notes>
</file>

<file path=ppt/notesSlides/notesSlide6.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did it fail? Because the model was trained on the public internet. And the public internet has a handful of old Virinco samples, some half-finished blog posts, and a lot of other people's guesses. So when the AI tries to remember what a WATS converter looks like, it averages all of that together and gives you a confident hallucination. This is not a Microsoft Copilot problem — the same thing happens with ChatGPT, with Claude, with Gemini. Anything that doesn't know the *current* WATS API will invent one that looks plausible.</a:t>
            </a:r>
            <a:endParaRPr lang="en-US" dirty="0"/>
          </a:p>
          <a:p/>
          <a:p>
            <a:r>
              <a:rPr lang="en-US" b="1" dirty="0"/>
              <a:t>BUILDS (7 clicks): Old Virinco samples  →  Half-finished blog posts  →  Other people's guesses  →  the sources converge  →  The model  →  report.RootSequenceCall .AddNumericTes…  →  Not a Copilot problem. Any model that …</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ns2:creationId val="1024086991"/>
      </p:ext>
    </p:extLst>
  </p:cSld>
  <p:clrMapOvr>
    <a:masterClrMapping/>
  </p:clrMapOvr>
</p:notes>
</file>

<file path=ppt/notesSlides/notesSlide7.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fix is not switching AIs. The fix is what we call context engineering. Instead of relying on what the model *remembers* about WATS, you give it a short, curated brief right in the prompt — the actual API, the actual rules, the actual pitfalls. It stops guessing and starts reading. That's it. That's the whole trick.</a:t>
            </a:r>
            <a:endParaRPr lang="en-US" dirty="0"/>
          </a:p>
          <a:p/>
          <a:p>
            <a:r>
              <a:rPr lang="en-US" b="1" dirty="0"/>
              <a:t>BUILDS (4 clicks): A bigger model  →  Better context  →  arrow down to the file  →  MINIMAL-CONTEXT.md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ns2:creationId val="1024086991"/>
      </p:ext>
    </p:extLst>
  </p:cSld>
  <p:clrMapOvr>
    <a:masterClrMapping/>
  </p:clrMapOvr>
</p:notes>
</file>

<file path=ppt/notesSlides/notesSlide8.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what's in the file I'll paste in a minute. Two halves. The top half is the task brief — what to build, what framework, which interface, and the non-negotiables: the report must have the right serial number, the right part number, the right pass-fail, and one step per measurement. The bottom half is a condensed cheat-sheet of the WATS API — the real method names, the real parameter names, the real difference between Active mode and Import mode, and, crucially, a "common mistakes" table that lists the exact hallucinations we saw on the first attempt. When the model sees that table, it stops making those mistakes.</a:t>
            </a:r>
            <a:endParaRPr lang="en-US" dirty="0"/>
          </a:p>
          <a:p/>
          <a:p>
            <a:r>
              <a:rPr lang="en-US" b="1" dirty="0"/>
              <a:t>BUILDS (5 clicks): Task brief  →  What to build — C# class library, net8…  →  API cheat-sheet (condensed)  →  IReportConverter_v2 shape and construc…  →  ≈ 300 lines of markdown — the whole re…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ns2:creationId val="1024086991"/>
      </p:ext>
    </p:extLst>
  </p:cSld>
  <p:clrMapOvr>
    <a:masterClrMapping/>
  </p:clrMapOvr>
</p:notes>
</file>

<file path=ppt/notesSlides/notesSlide9.xml><?xml version="1.0" encoding="utf-8"?>
<p:notes xmlns:a="http://schemas.openxmlformats.org/drawingml/2006/main" xmlns:ns2="http://schemas.microsoft.com/office/powerpoint/2010/main"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 had to keep only one section of the context file, it would be this one. It's a short table of "the wrong thing the AI will type" next to "the right thing". Explicit correction beats hoping the model remembers. Every one of these is a real error I've watched Microsoft Copilot make. When these rows are in the prompt, they stop showing up in the output.</a:t>
            </a:r>
            <a:endParaRPr lang="en-US" dirty="0"/>
          </a:p>
          <a:p/>
          <a:p>
            <a:r>
              <a:rPr lang="en-US" b="1" dirty="0"/>
              <a:t>BUILDS (6 clicks): WRONG — WHAT AIs GUESS  →  report.RootSequenceCall (property)  →  operationType: "ICT"  →  AddTest(value, "GT", 0, 100)  →  Mixing single + multiple tests on one …  →  When these rows are in the prompt, the…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ns2:creationId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3.png"/><Relationship Id="rId5" Type="http://schemas.openxmlformats.org/officeDocument/2006/relationships/image" Target="../media/image-10-3.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5.png"/><Relationship Id="rId8" Type="http://schemas.openxmlformats.org/officeDocument/2006/relationships/image" Target="../media/image-11-6.png"/><Relationship Id="rId9" Type="http://schemas.openxmlformats.org/officeDocument/2006/relationships/image" Target="../media/image-11-5.png"/><Relationship Id="rId10" Type="http://schemas.openxmlformats.org/officeDocument/2006/relationships/image" Target="../media/image-11-6.png"/><Relationship Id="rId11" Type="http://schemas.openxmlformats.org/officeDocument/2006/relationships/image" Target="../media/image-11-5.png"/><Relationship Id="rId12" Type="http://schemas.openxmlformats.org/officeDocument/2006/relationships/image" Target="../media/image-11-12.png"/><Relationship Id="rId13" Type="http://schemas.openxmlformats.org/officeDocument/2006/relationships/slideLayout" Target="../slideLayouts/slideLayout1.xml"/><Relationship Id="rId1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4.png"/><Relationship Id="rId7" Type="http://schemas.openxmlformats.org/officeDocument/2006/relationships/image" Target="../media/image-12-3.png"/><Relationship Id="rId8" Type="http://schemas.openxmlformats.org/officeDocument/2006/relationships/image" Target="../media/image-12-4.png"/><Relationship Id="rId9" Type="http://schemas.openxmlformats.org/officeDocument/2006/relationships/image" Target="../media/image-12-5.png"/><Relationship Id="rId10" Type="http://schemas.openxmlformats.org/officeDocument/2006/relationships/image" Target="../media/image-12-4.png"/><Relationship Id="rId11" Type="http://schemas.openxmlformats.org/officeDocument/2006/relationships/image" Target="../media/image-12-11.pn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3.png"/><Relationship Id="rId5" Type="http://schemas.openxmlformats.org/officeDocument/2006/relationships/image" Target="../media/image-14-3.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slideLayout" Target="../slideLayouts/slideLayout1.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4.png"/><Relationship Id="rId7" Type="http://schemas.openxmlformats.org/officeDocument/2006/relationships/image" Target="../media/image-15-3.png"/><Relationship Id="rId8" Type="http://schemas.openxmlformats.org/officeDocument/2006/relationships/image" Target="../media/image-15-4.png"/><Relationship Id="rId9" Type="http://schemas.openxmlformats.org/officeDocument/2006/relationships/image" Target="../media/image-15-5.png"/><Relationship Id="rId10" Type="http://schemas.openxmlformats.org/officeDocument/2006/relationships/image" Target="../media/image-15-4.png"/><Relationship Id="rId11" Type="http://schemas.openxmlformats.org/officeDocument/2006/relationships/image" Target="../media/image-15-11.png"/><Relationship Id="rId12" Type="http://schemas.openxmlformats.org/officeDocument/2006/relationships/slideLayout" Target="../slideLayouts/slideLayout1.xml"/><Relationship Id="rId1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3.png"/><Relationship Id="rId5" Type="http://schemas.openxmlformats.org/officeDocument/2006/relationships/image" Target="../media/image-16-3.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2-6.png"/><Relationship Id="rId7" Type="http://schemas.openxmlformats.org/officeDocument/2006/relationships/image" Target="../media/image-2-3.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3-8.png"/><Relationship Id="rId9" Type="http://schemas.openxmlformats.org/officeDocument/2006/relationships/image" Target="../media/image-3-5.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slideLayout" Target="../slideLayouts/slideLayout1.xml"/><Relationship Id="rId1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white.png">    </p:cNvPr>
          <p:cNvPicPr>
            <a:picLocks noChangeAspect="1"/>
          </p:cNvPicPr>
          <p:nvPr/>
        </p:nvPicPr>
        <p:blipFill>
          <a:blip r:embed="rId2"/>
          <a:stretch>
            <a:fillRect/>
          </a:stretch>
        </p:blipFill>
        <p:spPr>
          <a:xfrm>
            <a:off x="10847527" y="310896"/>
            <a:ext cx="841248" cy="375960"/>
          </a:xfrm>
          <a:prstGeom prst="rect">
            <a:avLst/>
          </a:prstGeom>
        </p:spPr>
      </p:pic>
      <p:pic>
        <p:nvPicPr>
          <p:cNvPr id="3" name="Image 1" descr="/root/deck/assets/.cache/6f7826f9e58fbc1e58c48ca113d7312d.png">    </p:cNvPr>
          <p:cNvPicPr>
            <a:picLocks noChangeAspect="1"/>
          </p:cNvPicPr>
          <p:nvPr/>
        </p:nvPicPr>
        <p:blipFill>
          <a:blip r:embed="rId3"/>
          <a:stretch>
            <a:fillRect/>
          </a:stretch>
        </p:blipFill>
        <p:spPr>
          <a:xfrm>
            <a:off x="8280258" y="1728216"/>
            <a:ext cx="2960461" cy="3401568"/>
          </a:xfrm>
          <a:prstGeom prst="rect">
            <a:avLst/>
          </a:prstGeom>
        </p:spPr>
      </p:pic>
      <p:sp>
        <p:nvSpPr>
          <p:cNvPr id="4" name="Text 0"/>
          <p:cNvSpPr txBox="1"/>
          <p:nvPr/>
        </p:nvSpPr>
        <p:spPr>
          <a:xfrm>
            <a:off x="8655162" y="2514600"/>
            <a:ext cx="2210653" cy="1828800"/>
          </a:xfrm>
          <a:prstGeom prst="rect">
            <a:avLst/>
          </a:prstGeom>
          <a:noFill/>
          <a:ln/>
        </p:spPr>
        <p:txBody>
          <a:bodyPr wrap="square" lIns="0" tIns="0" rIns="0" bIns="0" rtlCol="0" anchor="ctr"/>
          <a:lstStyle/>
          <a:p>
            <a:pPr algn="ctr" indent="0" marL="0">
              <a:buNone/>
            </a:pPr>
            <a:r>
              <a:rPr lang="en-US" sz="1500" b="1" dirty="0">
                <a:solidFill>
                  <a:srgbClr val="000000"/>
                </a:solidFill>
                <a:latin typeface="Aptos Display" pitchFamily="34" charset="0"/>
                <a:ea typeface="Aptos Display" pitchFamily="34" charset="-122"/>
                <a:cs typeface="Aptos Display" pitchFamily="34" charset="-120"/>
              </a:rPr>
              <a:t>It's not the AI.</a:t>
            </a:r>
            <a:endParaRPr lang="en-US" sz="1500" dirty="0"/>
          </a:p>
          <a:p>
            <a:pPr algn="ctr" indent="0" marL="0">
              <a:buNone/>
            </a:pPr>
            <a:r>
              <a:rPr lang="en-US" sz="1500" b="1" dirty="0">
                <a:solidFill>
                  <a:srgbClr val="000000"/>
                </a:solidFill>
                <a:latin typeface="Aptos Display" pitchFamily="34" charset="0"/>
                <a:ea typeface="Aptos Display" pitchFamily="34" charset="-122"/>
                <a:cs typeface="Aptos Display" pitchFamily="34" charset="-120"/>
              </a:rPr>
              <a:t>It's what</a:t>
            </a:r>
            <a:endParaRPr lang="en-US" sz="1500" dirty="0"/>
          </a:p>
          <a:p>
            <a:pPr algn="ctr" indent="0" marL="0">
              <a:buNone/>
            </a:pPr>
            <a:r>
              <a:rPr lang="en-US" sz="1500" b="1" dirty="0">
                <a:solidFill>
                  <a:srgbClr val="000000"/>
                </a:solidFill>
                <a:latin typeface="Aptos Display" pitchFamily="34" charset="0"/>
                <a:ea typeface="Aptos Display" pitchFamily="34" charset="-122"/>
                <a:cs typeface="Aptos Display" pitchFamily="34" charset="-120"/>
              </a:rPr>
              <a:t>you feed it.</a:t>
            </a:r>
            <a:endParaRPr lang="en-US" sz="1500" dirty="0"/>
          </a:p>
        </p:txBody>
      </p:sp>
      <p:sp>
        <p:nvSpPr>
          <p:cNvPr id="5" name="Text 1"/>
          <p:cNvSpPr txBox="1"/>
          <p:nvPr/>
        </p:nvSpPr>
        <p:spPr>
          <a:xfrm>
            <a:off x="731520" y="1828800"/>
            <a:ext cx="6949440" cy="274320"/>
          </a:xfrm>
          <a:prstGeom prst="rect">
            <a:avLst/>
          </a:prstGeom>
          <a:noFill/>
          <a:ln/>
        </p:spPr>
        <p:txBody>
          <a:bodyPr wrap="square" lIns="0" tIns="0" rIns="0" bIns="0" rtlCol="0" anchor="ctr"/>
          <a:lstStyle/>
          <a:p>
            <a:pPr indent="0" marL="0">
              <a:buNone/>
            </a:pPr>
            <a:r>
              <a:rPr lang="en-US" sz="1000" b="1" spc="300" kern="0" dirty="0">
                <a:solidFill>
                  <a:srgbClr val="FCC400"/>
                </a:solidFill>
                <a:latin typeface="Aptos" pitchFamily="34" charset="0"/>
                <a:ea typeface="Aptos" pitchFamily="34" charset="-122"/>
                <a:cs typeface="Aptos" pitchFamily="34" charset="-120"/>
              </a:rPr>
              <a:t>•  </a:t>
            </a:r>
            <a:pPr indent="0" marL="0">
              <a:buNone/>
            </a:pPr>
            <a:r>
              <a:rPr lang="en-US" sz="1000" b="1" spc="300" kern="0" dirty="0">
                <a:solidFill>
                  <a:srgbClr val="FCC400"/>
                </a:solidFill>
                <a:latin typeface="Aptos" pitchFamily="34" charset="0"/>
                <a:ea typeface="Aptos" pitchFamily="34" charset="-122"/>
                <a:cs typeface="Aptos" pitchFamily="34" charset="-120"/>
              </a:rPr>
              <a:t>LIVE WORKSHOP · MICROSOFT COPILOT</a:t>
            </a:r>
            <a:pPr indent="0" marL="0">
              <a:buNone/>
            </a:pPr>
            <a:r>
              <a:rPr lang="en-US" sz="1000" b="1" spc="300" kern="0" dirty="0">
                <a:solidFill>
                  <a:srgbClr val="FCC400"/>
                </a:solidFill>
                <a:latin typeface="Aptos" pitchFamily="34" charset="0"/>
                <a:ea typeface="Aptos" pitchFamily="34" charset="-122"/>
                <a:cs typeface="Aptos" pitchFamily="34" charset="-120"/>
              </a:rPr>
              <a:t>  •</a:t>
            </a:r>
            <a:endParaRPr lang="en-US" sz="1000" dirty="0"/>
          </a:p>
        </p:txBody>
      </p:sp>
      <p:sp>
        <p:nvSpPr>
          <p:cNvPr id="6" name="Text 2"/>
          <p:cNvSpPr txBox="1"/>
          <p:nvPr/>
        </p:nvSpPr>
        <p:spPr>
          <a:xfrm>
            <a:off x="731520" y="2148840"/>
            <a:ext cx="6949440" cy="1554480"/>
          </a:xfrm>
          <a:prstGeom prst="rect">
            <a:avLst/>
          </a:prstGeom>
          <a:noFill/>
          <a:ln/>
        </p:spPr>
        <p:txBody>
          <a:bodyPr wrap="square" lIns="0" tIns="0" rIns="0" bIns="0" rtlCol="0" anchor="t"/>
          <a:lstStyle/>
          <a:p>
            <a:pPr algn="l" indent="0" marL="0">
              <a:buNone/>
            </a:pPr>
            <a:r>
              <a:rPr lang="en-US" sz="4000" b="1" dirty="0">
                <a:solidFill>
                  <a:srgbClr val="F5F1E6"/>
                </a:solidFill>
                <a:latin typeface="Aptos Display" pitchFamily="34" charset="0"/>
                <a:ea typeface="Aptos Display" pitchFamily="34" charset="-122"/>
                <a:cs typeface="Aptos Display" pitchFamily="34" charset="-120"/>
              </a:rPr>
              <a:t>Building WATS Converters
</a:t>
            </a:r>
            <a:pPr algn="l" indent="0" marL="0">
              <a:buNone/>
            </a:pPr>
            <a:r>
              <a:rPr lang="en-US" sz="4000" b="1" dirty="0">
                <a:solidFill>
                  <a:srgbClr val="FCC400"/>
                </a:solidFill>
                <a:latin typeface="Aptos Display" pitchFamily="34" charset="0"/>
                <a:ea typeface="Aptos Display" pitchFamily="34" charset="-122"/>
                <a:cs typeface="Aptos Display" pitchFamily="34" charset="-120"/>
              </a:rPr>
              <a:t>With AI Agents</a:t>
            </a:r>
            <a:endParaRPr lang="en-US" sz="4000" dirty="0"/>
          </a:p>
        </p:txBody>
      </p:sp>
      <p:sp>
        <p:nvSpPr>
          <p:cNvPr id="7" name="Text 3"/>
          <p:cNvSpPr txBox="1"/>
          <p:nvPr/>
        </p:nvSpPr>
        <p:spPr>
          <a:xfrm>
            <a:off x="731520" y="3794760"/>
            <a:ext cx="6035040" cy="640080"/>
          </a:xfrm>
          <a:prstGeom prst="rect">
            <a:avLst/>
          </a:prstGeom>
          <a:noFill/>
          <a:ln/>
        </p:spPr>
        <p:txBody>
          <a:bodyPr wrap="square" lIns="0" tIns="0" rIns="0" bIns="0" rtlCol="0" anchor="ctr"/>
          <a:lstStyle/>
          <a:p>
            <a:pPr indent="0" marL="0">
              <a:buNone/>
            </a:pPr>
            <a:r>
              <a:rPr lang="en-US" sz="1400" dirty="0">
                <a:solidFill>
                  <a:srgbClr val="C9C2B4"/>
                </a:solidFill>
                <a:latin typeface="Aptos" pitchFamily="34" charset="0"/>
                <a:ea typeface="Aptos" pitchFamily="34" charset="-122"/>
                <a:cs typeface="Aptos" pitchFamily="34" charset="-120"/>
              </a:rPr>
              <a:t>A 30-minute live experiment with Microsoft Copilot</a:t>
            </a:r>
            <a:endParaRPr lang="en-US" sz="1400" dirty="0"/>
          </a:p>
        </p:txBody>
      </p:sp>
      <p:sp>
        <p:nvSpPr>
          <p:cNvPr id="8" name="Shape 4"/>
          <p:cNvSpPr/>
          <p:nvPr/>
        </p:nvSpPr>
        <p:spPr>
          <a:xfrm>
            <a:off x="731520" y="4617720"/>
            <a:ext cx="3198571" cy="329184"/>
          </a:xfrm>
          <a:prstGeom prst="roundRect">
            <a:avLst>
              <a:gd name="adj" fmla="val 50000"/>
            </a:avLst>
          </a:prstGeom>
          <a:solidFill>
            <a:srgbClr val="FCC400"/>
          </a:solidFill>
          <a:ln w="12700">
            <a:solidFill>
              <a:srgbClr val="FCC400"/>
            </a:solidFill>
            <a:prstDash val="solid"/>
          </a:ln>
        </p:spPr>
      </p:sp>
      <p:sp>
        <p:nvSpPr>
          <p:cNvPr id="9" name="Text 5"/>
          <p:cNvSpPr txBox="1"/>
          <p:nvPr/>
        </p:nvSpPr>
        <p:spPr>
          <a:xfrm>
            <a:off x="731520" y="4599432"/>
            <a:ext cx="3198571" cy="365760"/>
          </a:xfrm>
          <a:prstGeom prst="rect">
            <a:avLst/>
          </a:prstGeom>
          <a:noFill/>
          <a:ln/>
        </p:spPr>
        <p:txBody>
          <a:bodyPr wrap="square" lIns="0" tIns="0" rIns="0" bIns="0" rtlCol="0" anchor="ctr"/>
          <a:lstStyle/>
          <a:p>
            <a:pPr algn="ctr" indent="0" marL="0">
              <a:buNone/>
            </a:pPr>
            <a:r>
              <a:rPr lang="en-US" sz="950" b="1" dirty="0">
                <a:solidFill>
                  <a:srgbClr val="000000"/>
                </a:solidFill>
                <a:latin typeface="Aptos" pitchFamily="34" charset="0"/>
                <a:ea typeface="Aptos" pitchFamily="34" charset="-122"/>
                <a:cs typeface="Aptos" pitchFamily="34" charset="-120"/>
              </a:rPr>
              <a:t>WATS UP 2026 — AI Converter Development</a:t>
            </a:r>
            <a:endParaRPr lang="en-US" sz="950" dirty="0"/>
          </a:p>
        </p:txBody>
      </p:sp>
      <p:pic>
        <p:nvPicPr>
          <p:cNvPr id="10" name="Image 2" descr="/root/deck/assets/.cache/5478cc7f8b8dd18693424748eec29397.png">    </p:cNvPr>
          <p:cNvPicPr>
            <a:picLocks noChangeAspect="1"/>
          </p:cNvPicPr>
          <p:nvPr/>
        </p:nvPicPr>
        <p:blipFill>
          <a:blip r:embed="rId4"/>
          <a:stretch>
            <a:fillRect/>
          </a:stretch>
        </p:blipFill>
        <p:spPr>
          <a:xfrm>
            <a:off x="502920" y="6382512"/>
            <a:ext cx="11185855" cy="73152"/>
          </a:xfrm>
          <a:prstGeom prst="rect">
            <a:avLst/>
          </a:prstGeom>
        </p:spPr>
      </p:pic>
      <p:sp>
        <p:nvSpPr>
          <p:cNvPr id="11" name="Text 6"/>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C9C2B4"/>
                </a:solidFill>
                <a:latin typeface="Aptos" pitchFamily="34" charset="0"/>
                <a:ea typeface="Aptos" pitchFamily="34" charset="-122"/>
                <a:cs typeface="Aptos" pitchFamily="34" charset="-120"/>
              </a:rPr>
              <a:t>Ola Lund Reppe · The WATS Company</a:t>
            </a:r>
            <a:endParaRPr lang="en-US" sz="800" dirty="0"/>
          </a:p>
        </p:txBody>
      </p:sp>
      <p:sp>
        <p:nvSpPr>
          <p:cNvPr id="12" name="Text 7"/>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C9C2B4"/>
                </a:solidFill>
                <a:latin typeface="Aptos" pitchFamily="34" charset="0"/>
                <a:ea typeface="Aptos" pitchFamily="34" charset="-122"/>
                <a:cs typeface="Aptos" pitchFamily="34" charset="-120"/>
              </a:rPr>
              <a:t>WATS UP 2026 — AI Converter Development</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2" fill="hold">
                      <p:stCondLst>
                        <p:cond delay="indefinite"/>
                      </p:stCondLst>
                      <p:childTnLst>
                        <p:par>
                          <p:cTn id="13"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9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550"/>
                                        <p:tgtEl>
                                          <p:spTgt spid="8"/>
                                        </p:tgtEl>
                                      </p:cBhvr>
                                    </p:animEffect>
                                  </p:childTnLst>
                                </p:cTn>
                              </p:par>
                              <p:par>
                                <p:cTn id="9" presetID="10" presetClass="entr" presetSubtype="0" fill="hold" grpId="0" nodeType="withEffect">
                                  <p:stCondLst>
                                    <p:cond delay="18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400"/>
                                        <p:tgtEl>
                                          <p:spTgt spid="9"/>
                                        </p:tgtEl>
                                      </p:cBhvr>
                                    </p:animEffect>
                                  </p:childTnLst>
                                </p:cTn>
                              </p:par>
                            </p:childTnLst>
                          </p:cTn>
                        </p:par>
                      </p:childTnLst>
                    </p:cTn>
                  </p:par>
                  <p:par>
                    <p:cTn id="20" fill="hold">
                      <p:stCondLst>
                        <p:cond delay="indefinite"/>
                      </p:stCondLst>
                      <p:childTnLst>
                        <p:par>
                          <p:cTn id="21"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50"/>
                                        <p:tgtEl>
                                          <p:spTgt spid="3"/>
                                        </p:tgtEl>
                                      </p:cBhvr>
                                    </p:animEffect>
                                  </p:childTnLst>
                                </p:cTn>
                              </p:par>
                              <p:par>
                                <p:cTn id="17" presetID="10" presetClass="entr" presetSubtype="0" fill="hold" grpId="0" nodeType="withEffect">
                                  <p:stCondLst>
                                    <p:cond delay="12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LIVE DEMO</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996800"/>
                </a:solidFill>
                <a:latin typeface="Aptos Display" pitchFamily="34" charset="0"/>
                <a:ea typeface="Aptos Display" pitchFamily="34" charset="-122"/>
                <a:cs typeface="Aptos Display" pitchFamily="34" charset="-120"/>
              </a:rPr>
              <a:t>[LIVE]  </a:t>
            </a:r>
            <a:pPr algn="l" indent="0" marL="0">
              <a:buNone/>
            </a:pPr>
            <a:r>
              <a:rPr lang="en-US" sz="2700" b="1" dirty="0">
                <a:solidFill>
                  <a:srgbClr val="000000"/>
                </a:solidFill>
                <a:latin typeface="Aptos Display" pitchFamily="34" charset="0"/>
                <a:ea typeface="Aptos Display" pitchFamily="34" charset="-122"/>
                <a:cs typeface="Aptos Display" pitchFamily="34" charset="-120"/>
              </a:rPr>
              <a:t>Setting up the demo</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Three steps, then we just talk to it</a:t>
            </a:r>
            <a:endParaRPr lang="en-US" sz="1250" dirty="0"/>
          </a:p>
        </p:txBody>
      </p:sp>
      <p:sp>
        <p:nvSpPr>
          <p:cNvPr id="6" name="Shape 3"/>
          <p:cNvSpPr/>
          <p:nvPr/>
        </p:nvSpPr>
        <p:spPr>
          <a:xfrm>
            <a:off x="1600200" y="1965960"/>
            <a:ext cx="8991295" cy="1060704"/>
          </a:xfrm>
          <a:prstGeom prst="roundRect">
            <a:avLst>
              <a:gd name="adj" fmla="val 7759"/>
            </a:avLst>
          </a:prstGeom>
          <a:solidFill>
            <a:srgbClr val="FCC400">
              <a:alpha val="7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7" name="Image 1" descr="/root/deck/assets/.cache/d4ad34fcdcae54d9df503e11579aa00a.png">    </p:cNvPr>
          <p:cNvPicPr>
            <a:picLocks noChangeAspect="1"/>
          </p:cNvPicPr>
          <p:nvPr/>
        </p:nvPicPr>
        <p:blipFill>
          <a:blip r:embed="rId3"/>
          <a:stretch>
            <a:fillRect/>
          </a:stretch>
        </p:blipFill>
        <p:spPr>
          <a:xfrm>
            <a:off x="1728216" y="2157984"/>
            <a:ext cx="600688" cy="676656"/>
          </a:xfrm>
          <a:prstGeom prst="rect">
            <a:avLst/>
          </a:prstGeom>
        </p:spPr>
      </p:pic>
      <p:sp>
        <p:nvSpPr>
          <p:cNvPr id="8" name="Text 4"/>
          <p:cNvSpPr txBox="1"/>
          <p:nvPr/>
        </p:nvSpPr>
        <p:spPr>
          <a:xfrm>
            <a:off x="1691640" y="2212848"/>
            <a:ext cx="673840" cy="566928"/>
          </a:xfrm>
          <a:prstGeom prst="rect">
            <a:avLst/>
          </a:prstGeom>
          <a:noFill/>
          <a:ln/>
        </p:spPr>
        <p:txBody>
          <a:bodyPr wrap="square" lIns="0" tIns="0" rIns="0" bIns="0" rtlCol="0" anchor="ctr"/>
          <a:lstStyle/>
          <a:p>
            <a:pPr algn="ctr" indent="0" marL="0">
              <a:buNone/>
            </a:pPr>
            <a:r>
              <a:rPr lang="en-US" sz="1612" b="1" dirty="0">
                <a:solidFill>
                  <a:srgbClr val="000000"/>
                </a:solidFill>
                <a:latin typeface="Aptos" pitchFamily="34" charset="0"/>
                <a:ea typeface="Aptos" pitchFamily="34" charset="-122"/>
                <a:cs typeface="Aptos" pitchFamily="34" charset="-120"/>
              </a:rPr>
              <a:t>1</a:t>
            </a:r>
            <a:endParaRPr lang="en-US" sz="1612" dirty="0"/>
          </a:p>
        </p:txBody>
      </p:sp>
      <p:sp>
        <p:nvSpPr>
          <p:cNvPr id="9" name="Shape 5"/>
          <p:cNvSpPr/>
          <p:nvPr/>
        </p:nvSpPr>
        <p:spPr>
          <a:xfrm>
            <a:off x="2475208" y="2093976"/>
            <a:ext cx="0" cy="804672"/>
          </a:xfrm>
          <a:prstGeom prst="line">
            <a:avLst/>
          </a:prstGeom>
          <a:noFill/>
          <a:ln w="6350">
            <a:solidFill>
              <a:srgbClr val="996800">
                <a:alpha val="45000"/>
              </a:srgbClr>
            </a:solidFill>
            <a:prstDash val="solid"/>
          </a:ln>
        </p:spPr>
      </p:sp>
      <p:sp>
        <p:nvSpPr>
          <p:cNvPr id="10" name="Text 6"/>
          <p:cNvSpPr txBox="1"/>
          <p:nvPr/>
        </p:nvSpPr>
        <p:spPr>
          <a:xfrm>
            <a:off x="2658088" y="2048256"/>
            <a:ext cx="7704808" cy="445496"/>
          </a:xfrm>
          <a:prstGeom prst="rect">
            <a:avLst/>
          </a:prstGeom>
          <a:noFill/>
          <a:ln/>
        </p:spPr>
        <p:txBody>
          <a:bodyPr wrap="square" lIns="0" tIns="0" rIns="0" bIns="0" rtlCol="0" anchor="ctr"/>
          <a:lstStyle/>
          <a:p>
            <a:pPr indent="0" marL="0">
              <a:buNone/>
            </a:pPr>
            <a:r>
              <a:rPr lang="en-US" sz="1250" b="1" dirty="0">
                <a:solidFill>
                  <a:srgbClr val="000000"/>
                </a:solidFill>
                <a:latin typeface="Aptos Display" pitchFamily="34" charset="0"/>
                <a:ea typeface="Aptos Display" pitchFamily="34" charset="-122"/>
                <a:cs typeface="Aptos Display" pitchFamily="34" charset="-120"/>
              </a:rPr>
              <a:t>Open Microsoft Copilot</a:t>
            </a:r>
            <a:endParaRPr lang="en-US" sz="1250" dirty="0"/>
          </a:p>
        </p:txBody>
      </p:sp>
      <p:sp>
        <p:nvSpPr>
          <p:cNvPr id="11" name="Text 7"/>
          <p:cNvSpPr txBox="1"/>
          <p:nvPr/>
        </p:nvSpPr>
        <p:spPr>
          <a:xfrm>
            <a:off x="2658088" y="2517526"/>
            <a:ext cx="7704808" cy="424282"/>
          </a:xfrm>
          <a:prstGeom prst="rect">
            <a:avLst/>
          </a:prstGeom>
          <a:noFill/>
          <a:ln/>
        </p:spPr>
        <p:txBody>
          <a:bodyPr wrap="square" lIns="0" tIns="0" rIns="0" bIns="0" rtlCol="0" anchor="t"/>
          <a:lstStyle/>
          <a:p>
            <a:pPr indent="0" marL="0">
              <a:buNone/>
            </a:pPr>
            <a:r>
              <a:rPr lang="en-US" sz="1000" dirty="0">
                <a:solidFill>
                  <a:srgbClr val="54504F"/>
                </a:solidFill>
                <a:latin typeface="Aptos" pitchFamily="34" charset="0"/>
                <a:ea typeface="Aptos" pitchFamily="34" charset="-122"/>
                <a:cs typeface="Aptos" pitchFamily="34" charset="-120"/>
              </a:rPr>
              <a:t>copilot.microsoft.com — the free chat window, not the IDE</a:t>
            </a:r>
            <a:endParaRPr lang="en-US" sz="1000" dirty="0"/>
          </a:p>
        </p:txBody>
      </p:sp>
      <p:sp>
        <p:nvSpPr>
          <p:cNvPr id="12" name="Shape 8"/>
          <p:cNvSpPr/>
          <p:nvPr/>
        </p:nvSpPr>
        <p:spPr>
          <a:xfrm>
            <a:off x="1600200" y="3319272"/>
            <a:ext cx="8991295" cy="1060704"/>
          </a:xfrm>
          <a:prstGeom prst="roundRect">
            <a:avLst>
              <a:gd name="adj" fmla="val 7759"/>
            </a:avLst>
          </a:prstGeom>
          <a:solidFill>
            <a:srgbClr val="FCC400">
              <a:alpha val="4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13" name="Image 2" descr="/root/deck/assets/.cache/d4ad34fcdcae54d9df503e11579aa00a.png">    </p:cNvPr>
          <p:cNvPicPr>
            <a:picLocks noChangeAspect="1"/>
          </p:cNvPicPr>
          <p:nvPr/>
        </p:nvPicPr>
        <p:blipFill>
          <a:blip r:embed="rId4"/>
          <a:stretch>
            <a:fillRect/>
          </a:stretch>
        </p:blipFill>
        <p:spPr>
          <a:xfrm>
            <a:off x="1728216" y="3511296"/>
            <a:ext cx="600688" cy="676656"/>
          </a:xfrm>
          <a:prstGeom prst="rect">
            <a:avLst/>
          </a:prstGeom>
        </p:spPr>
      </p:pic>
      <p:sp>
        <p:nvSpPr>
          <p:cNvPr id="14" name="Text 9"/>
          <p:cNvSpPr txBox="1"/>
          <p:nvPr/>
        </p:nvSpPr>
        <p:spPr>
          <a:xfrm>
            <a:off x="1691640" y="3566160"/>
            <a:ext cx="673840" cy="566928"/>
          </a:xfrm>
          <a:prstGeom prst="rect">
            <a:avLst/>
          </a:prstGeom>
          <a:noFill/>
          <a:ln/>
        </p:spPr>
        <p:txBody>
          <a:bodyPr wrap="square" lIns="0" tIns="0" rIns="0" bIns="0" rtlCol="0" anchor="ctr"/>
          <a:lstStyle/>
          <a:p>
            <a:pPr algn="ctr" indent="0" marL="0">
              <a:buNone/>
            </a:pPr>
            <a:r>
              <a:rPr lang="en-US" sz="1612" b="1" dirty="0">
                <a:solidFill>
                  <a:srgbClr val="000000"/>
                </a:solidFill>
                <a:latin typeface="Aptos" pitchFamily="34" charset="0"/>
                <a:ea typeface="Aptos" pitchFamily="34" charset="-122"/>
                <a:cs typeface="Aptos" pitchFamily="34" charset="-120"/>
              </a:rPr>
              <a:t>2</a:t>
            </a:r>
            <a:endParaRPr lang="en-US" sz="1612" dirty="0"/>
          </a:p>
        </p:txBody>
      </p:sp>
      <p:sp>
        <p:nvSpPr>
          <p:cNvPr id="15" name="Shape 10"/>
          <p:cNvSpPr/>
          <p:nvPr/>
        </p:nvSpPr>
        <p:spPr>
          <a:xfrm>
            <a:off x="2475208" y="3447288"/>
            <a:ext cx="0" cy="804672"/>
          </a:xfrm>
          <a:prstGeom prst="line">
            <a:avLst/>
          </a:prstGeom>
          <a:noFill/>
          <a:ln w="6350">
            <a:solidFill>
              <a:srgbClr val="996800">
                <a:alpha val="45000"/>
              </a:srgbClr>
            </a:solidFill>
            <a:prstDash val="solid"/>
          </a:ln>
        </p:spPr>
      </p:sp>
      <p:sp>
        <p:nvSpPr>
          <p:cNvPr id="16" name="Text 11"/>
          <p:cNvSpPr txBox="1"/>
          <p:nvPr/>
        </p:nvSpPr>
        <p:spPr>
          <a:xfrm>
            <a:off x="2658088" y="3401568"/>
            <a:ext cx="7704808" cy="445496"/>
          </a:xfrm>
          <a:prstGeom prst="rect">
            <a:avLst/>
          </a:prstGeom>
          <a:noFill/>
          <a:ln/>
        </p:spPr>
        <p:txBody>
          <a:bodyPr wrap="square" lIns="0" tIns="0" rIns="0" bIns="0" rtlCol="0" anchor="ctr"/>
          <a:lstStyle/>
          <a:p>
            <a:pPr indent="0" marL="0">
              <a:buNone/>
            </a:pPr>
            <a:r>
              <a:rPr lang="en-US" sz="1250" b="1" dirty="0">
                <a:solidFill>
                  <a:srgbClr val="000000"/>
                </a:solidFill>
                <a:latin typeface="Aptos Display" pitchFamily="34" charset="0"/>
                <a:ea typeface="Aptos Display" pitchFamily="34" charset="-122"/>
                <a:cs typeface="Aptos Display" pitchFamily="34" charset="-120"/>
              </a:rPr>
              <a:t>Attach MINIMAL-CONTEXT.md</a:t>
            </a:r>
            <a:endParaRPr lang="en-US" sz="1250" dirty="0"/>
          </a:p>
        </p:txBody>
      </p:sp>
      <p:sp>
        <p:nvSpPr>
          <p:cNvPr id="17" name="Text 12"/>
          <p:cNvSpPr txBox="1"/>
          <p:nvPr/>
        </p:nvSpPr>
        <p:spPr>
          <a:xfrm>
            <a:off x="2658088" y="3870838"/>
            <a:ext cx="7704808" cy="424282"/>
          </a:xfrm>
          <a:prstGeom prst="rect">
            <a:avLst/>
          </a:prstGeom>
          <a:noFill/>
          <a:ln/>
        </p:spPr>
        <p:txBody>
          <a:bodyPr wrap="square" lIns="0" tIns="0" rIns="0" bIns="0" rtlCol="0" anchor="t"/>
          <a:lstStyle/>
          <a:p>
            <a:pPr indent="0" marL="0">
              <a:buNone/>
            </a:pPr>
            <a:r>
              <a:rPr lang="en-US" sz="1000" dirty="0">
                <a:solidFill>
                  <a:srgbClr val="54504F"/>
                </a:solidFill>
                <a:latin typeface="Aptos" pitchFamily="34" charset="0"/>
                <a:ea typeface="Aptos" pitchFamily="34" charset="-122"/>
                <a:cs typeface="Aptos" pitchFamily="34" charset="-120"/>
              </a:rPr>
              <a:t>The context recipe we just walked through</a:t>
            </a:r>
            <a:endParaRPr lang="en-US" sz="1000" dirty="0"/>
          </a:p>
        </p:txBody>
      </p:sp>
      <p:sp>
        <p:nvSpPr>
          <p:cNvPr id="18" name="Shape 13"/>
          <p:cNvSpPr/>
          <p:nvPr/>
        </p:nvSpPr>
        <p:spPr>
          <a:xfrm>
            <a:off x="1600200" y="4672584"/>
            <a:ext cx="8991295" cy="1060704"/>
          </a:xfrm>
          <a:prstGeom prst="roundRect">
            <a:avLst>
              <a:gd name="adj" fmla="val 7759"/>
            </a:avLst>
          </a:prstGeom>
          <a:solidFill>
            <a:srgbClr val="FCC400">
              <a:alpha val="7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19" name="Image 3" descr="/root/deck/assets/.cache/d4ad34fcdcae54d9df503e11579aa00a.png">    </p:cNvPr>
          <p:cNvPicPr>
            <a:picLocks noChangeAspect="1"/>
          </p:cNvPicPr>
          <p:nvPr/>
        </p:nvPicPr>
        <p:blipFill>
          <a:blip r:embed="rId5"/>
          <a:stretch>
            <a:fillRect/>
          </a:stretch>
        </p:blipFill>
        <p:spPr>
          <a:xfrm>
            <a:off x="1728216" y="4864608"/>
            <a:ext cx="600688" cy="676656"/>
          </a:xfrm>
          <a:prstGeom prst="rect">
            <a:avLst/>
          </a:prstGeom>
        </p:spPr>
      </p:pic>
      <p:sp>
        <p:nvSpPr>
          <p:cNvPr id="20" name="Text 14"/>
          <p:cNvSpPr txBox="1"/>
          <p:nvPr/>
        </p:nvSpPr>
        <p:spPr>
          <a:xfrm>
            <a:off x="1691640" y="4919472"/>
            <a:ext cx="673840" cy="566928"/>
          </a:xfrm>
          <a:prstGeom prst="rect">
            <a:avLst/>
          </a:prstGeom>
          <a:noFill/>
          <a:ln/>
        </p:spPr>
        <p:txBody>
          <a:bodyPr wrap="square" lIns="0" tIns="0" rIns="0" bIns="0" rtlCol="0" anchor="ctr"/>
          <a:lstStyle/>
          <a:p>
            <a:pPr algn="ctr" indent="0" marL="0">
              <a:buNone/>
            </a:pPr>
            <a:r>
              <a:rPr lang="en-US" sz="1612" b="1" dirty="0">
                <a:solidFill>
                  <a:srgbClr val="000000"/>
                </a:solidFill>
                <a:latin typeface="Aptos" pitchFamily="34" charset="0"/>
                <a:ea typeface="Aptos" pitchFamily="34" charset="-122"/>
                <a:cs typeface="Aptos" pitchFamily="34" charset="-120"/>
              </a:rPr>
              <a:t>3</a:t>
            </a:r>
            <a:endParaRPr lang="en-US" sz="1612" dirty="0"/>
          </a:p>
        </p:txBody>
      </p:sp>
      <p:sp>
        <p:nvSpPr>
          <p:cNvPr id="21" name="Shape 15"/>
          <p:cNvSpPr/>
          <p:nvPr/>
        </p:nvSpPr>
        <p:spPr>
          <a:xfrm>
            <a:off x="2475208" y="4800600"/>
            <a:ext cx="0" cy="804672"/>
          </a:xfrm>
          <a:prstGeom prst="line">
            <a:avLst/>
          </a:prstGeom>
          <a:noFill/>
          <a:ln w="6350">
            <a:solidFill>
              <a:srgbClr val="996800">
                <a:alpha val="45000"/>
              </a:srgbClr>
            </a:solidFill>
            <a:prstDash val="solid"/>
          </a:ln>
        </p:spPr>
      </p:sp>
      <p:sp>
        <p:nvSpPr>
          <p:cNvPr id="22" name="Text 16"/>
          <p:cNvSpPr txBox="1"/>
          <p:nvPr/>
        </p:nvSpPr>
        <p:spPr>
          <a:xfrm>
            <a:off x="2658088" y="4754880"/>
            <a:ext cx="7704808" cy="445496"/>
          </a:xfrm>
          <a:prstGeom prst="rect">
            <a:avLst/>
          </a:prstGeom>
          <a:noFill/>
          <a:ln/>
        </p:spPr>
        <p:txBody>
          <a:bodyPr wrap="square" lIns="0" tIns="0" rIns="0" bIns="0" rtlCol="0" anchor="ctr"/>
          <a:lstStyle/>
          <a:p>
            <a:pPr indent="0" marL="0">
              <a:buNone/>
            </a:pPr>
            <a:r>
              <a:rPr lang="en-US" sz="1250" b="1" dirty="0">
                <a:solidFill>
                  <a:srgbClr val="000000"/>
                </a:solidFill>
                <a:latin typeface="Aptos Display" pitchFamily="34" charset="0"/>
                <a:ea typeface="Aptos Display" pitchFamily="34" charset="-122"/>
                <a:cs typeface="Aptos Display" pitchFamily="34" charset="-120"/>
              </a:rPr>
              <a:t>Attach one sample test file</a:t>
            </a:r>
            <a:endParaRPr lang="en-US" sz="1250" dirty="0"/>
          </a:p>
        </p:txBody>
      </p:sp>
      <p:sp>
        <p:nvSpPr>
          <p:cNvPr id="23" name="Text 17"/>
          <p:cNvSpPr txBox="1"/>
          <p:nvPr/>
        </p:nvSpPr>
        <p:spPr>
          <a:xfrm>
            <a:off x="2658088" y="5224150"/>
            <a:ext cx="7704808" cy="424282"/>
          </a:xfrm>
          <a:prstGeom prst="rect">
            <a:avLst/>
          </a:prstGeom>
          <a:noFill/>
          <a:ln/>
        </p:spPr>
        <p:txBody>
          <a:bodyPr wrap="square" lIns="0" tIns="0" rIns="0" bIns="0" rtlCol="0" anchor="t"/>
          <a:lstStyle/>
          <a:p>
            <a:pPr indent="0" marL="0">
              <a:buNone/>
            </a:pPr>
            <a:r>
              <a:rPr lang="en-US" sz="1000" dirty="0">
                <a:solidFill>
                  <a:srgbClr val="54504F"/>
                </a:solidFill>
                <a:latin typeface="Aptos" pitchFamily="34" charset="0"/>
                <a:ea typeface="Aptos" pitchFamily="34" charset="-122"/>
                <a:cs typeface="Aptos" pitchFamily="34" charset="-120"/>
              </a:rPr>
              <a:t>A real test log from a customer machine</a:t>
            </a:r>
            <a:endParaRPr lang="en-US" sz="1000" dirty="0"/>
          </a:p>
        </p:txBody>
      </p:sp>
      <p:sp>
        <p:nvSpPr>
          <p:cNvPr id="24" name="Text 18"/>
          <p:cNvSpPr txBox="1"/>
          <p:nvPr/>
        </p:nvSpPr>
        <p:spPr>
          <a:xfrm>
            <a:off x="8031175" y="5897880"/>
            <a:ext cx="3657600" cy="292608"/>
          </a:xfrm>
          <a:prstGeom prst="rect">
            <a:avLst/>
          </a:prstGeom>
          <a:noFill/>
          <a:ln/>
        </p:spPr>
        <p:txBody>
          <a:bodyPr wrap="square" lIns="0" tIns="0" rIns="0" bIns="0" rtlCol="0" anchor="ctr"/>
          <a:lstStyle/>
          <a:p>
            <a:pPr algn="r" indent="0" marL="0">
              <a:buNone/>
            </a:pPr>
            <a:r>
              <a:rPr lang="en-US" sz="1200" b="1" i="1" dirty="0">
                <a:solidFill>
                  <a:srgbClr val="996800"/>
                </a:solidFill>
                <a:latin typeface="Aptos" pitchFamily="34" charset="0"/>
                <a:ea typeface="Aptos" pitchFamily="34" charset="-122"/>
                <a:cs typeface="Aptos" pitchFamily="34" charset="-120"/>
              </a:rPr>
              <a:t>→  switching to the browser</a:t>
            </a:r>
            <a:endParaRPr lang="en-US" sz="1200" dirty="0"/>
          </a:p>
        </p:txBody>
      </p:sp>
      <p:pic>
        <p:nvPicPr>
          <p:cNvPr id="25" name="Image 4" descr="/root/deck/assets/.cache/d3b450a5532f38c7be59c9b8abea97e4.png">    </p:cNvPr>
          <p:cNvPicPr>
            <a:picLocks noChangeAspect="1"/>
          </p:cNvPicPr>
          <p:nvPr/>
        </p:nvPicPr>
        <p:blipFill>
          <a:blip r:embed="rId6"/>
          <a:stretch>
            <a:fillRect/>
          </a:stretch>
        </p:blipFill>
        <p:spPr>
          <a:xfrm>
            <a:off x="502920" y="6382512"/>
            <a:ext cx="11185855" cy="73152"/>
          </a:xfrm>
          <a:prstGeom prst="rect">
            <a:avLst/>
          </a:prstGeom>
        </p:spPr>
      </p:pic>
      <p:sp>
        <p:nvSpPr>
          <p:cNvPr id="26" name="Text 19"/>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7" name="Text 20"/>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10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21" fill="hold">
                      <p:stCondLst>
                        <p:cond delay="indefinite"/>
                      </p:stCondLst>
                      <p:childTnLst>
                        <p:par>
                          <p:cTn id="22"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50"/>
                                        <p:tgtEl>
                                          <p:spTgt spid="9"/>
                                        </p:tgtEl>
                                      </p:cBhvr>
                                    </p:animEffect>
                                  </p:childTnLst>
                                </p:cTn>
                              </p:par>
                              <p:par>
                                <p:cTn id="15" presetID="10" presetClass="entr" presetSubtype="0" fill="hold" grpId="0" nodeType="withEffect">
                                  <p:stCondLst>
                                    <p:cond delay="28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par>
                                <p:cTn id="18" presetID="10" presetClass="entr" presetSubtype="0" fill="hold" grpId="0" nodeType="withEffect">
                                  <p:stCondLst>
                                    <p:cond delay="35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400"/>
                                        <p:tgtEl>
                                          <p:spTgt spid="11"/>
                                        </p:tgtEl>
                                      </p:cBhvr>
                                    </p:animEffect>
                                  </p:childTnLst>
                                </p:cTn>
                              </p:par>
                            </p:childTnLst>
                          </p:cTn>
                        </p:par>
                      </p:childTnLst>
                    </p:cTn>
                  </p:par>
                  <p:par>
                    <p:cTn id="41" fill="hold">
                      <p:stCondLst>
                        <p:cond delay="indefinite"/>
                      </p:stCondLst>
                      <p:childTnLst>
                        <p:par>
                          <p:cTn id="4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50"/>
                                        <p:tgtEl>
                                          <p:spTgt spid="12"/>
                                        </p:tgtEl>
                                      </p:cBhvr>
                                    </p:animEffect>
                                  </p:childTnLst>
                                </p:cTn>
                              </p:par>
                              <p:par>
                                <p:cTn id="26" presetID="10" presetClass="entr" presetSubtype="0" fill="hold" grpId="0" nodeType="withEffect">
                                  <p:stCondLst>
                                    <p:cond delay="7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14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400"/>
                                        <p:tgtEl>
                                          <p:spTgt spid="14"/>
                                        </p:tgtEl>
                                      </p:cBhvr>
                                    </p:animEffect>
                                  </p:childTnLst>
                                </p:cTn>
                              </p:par>
                              <p:par>
                                <p:cTn id="32" presetID="10" presetClass="entr" presetSubtype="0" fill="hold" grpId="0" nodeType="withEffect">
                                  <p:stCondLst>
                                    <p:cond delay="21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50"/>
                                        <p:tgtEl>
                                          <p:spTgt spid="15"/>
                                        </p:tgtEl>
                                      </p:cBhvr>
                                    </p:animEffect>
                                  </p:childTnLst>
                                </p:cTn>
                              </p:par>
                              <p:par>
                                <p:cTn id="35" presetID="10" presetClass="entr" presetSubtype="0" fill="hold" grpId="0" nodeType="withEffect">
                                  <p:stCondLst>
                                    <p:cond delay="28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400"/>
                                        <p:tgtEl>
                                          <p:spTgt spid="16"/>
                                        </p:tgtEl>
                                      </p:cBhvr>
                                    </p:animEffect>
                                  </p:childTnLst>
                                </p:cTn>
                              </p:par>
                              <p:par>
                                <p:cTn id="38" presetID="10" presetClass="entr" presetSubtype="0" fill="hold" grpId="0" nodeType="withEffect">
                                  <p:stCondLst>
                                    <p:cond delay="35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400"/>
                                        <p:tgtEl>
                                          <p:spTgt spid="17"/>
                                        </p:tgtEl>
                                      </p:cBhvr>
                                    </p:animEffect>
                                  </p:childTnLst>
                                </p:cTn>
                              </p:par>
                            </p:childTnLst>
                          </p:cTn>
                        </p:par>
                      </p:childTnLst>
                    </p:cTn>
                  </p:par>
                  <p:par>
                    <p:cTn id="61" fill="hold">
                      <p:stCondLst>
                        <p:cond delay="indefinite"/>
                      </p:stCondLst>
                      <p:childTnLst>
                        <p:par>
                          <p:cTn id="6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50"/>
                                        <p:tgtEl>
                                          <p:spTgt spid="18"/>
                                        </p:tgtEl>
                                      </p:cBhvr>
                                    </p:animEffect>
                                  </p:childTnLst>
                                </p:cTn>
                              </p:par>
                              <p:par>
                                <p:cTn id="46" presetID="10" presetClass="entr" presetSubtype="0" fill="hold" grpId="0" nodeType="withEffect">
                                  <p:stCondLst>
                                    <p:cond delay="7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50"/>
                                        <p:tgtEl>
                                          <p:spTgt spid="19"/>
                                        </p:tgtEl>
                                      </p:cBhvr>
                                    </p:animEffect>
                                  </p:childTnLst>
                                </p:cTn>
                              </p:par>
                              <p:par>
                                <p:cTn id="49" presetID="10" presetClass="entr" presetSubtype="0" fill="hold" grpId="0" nodeType="withEffect">
                                  <p:stCondLst>
                                    <p:cond delay="14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400"/>
                                        <p:tgtEl>
                                          <p:spTgt spid="20"/>
                                        </p:tgtEl>
                                      </p:cBhvr>
                                    </p:animEffect>
                                  </p:childTnLst>
                                </p:cTn>
                              </p:par>
                              <p:par>
                                <p:cTn id="52" presetID="10" presetClass="entr" presetSubtype="0" fill="hold" grpId="0" nodeType="withEffect">
                                  <p:stCondLst>
                                    <p:cond delay="21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50"/>
                                        <p:tgtEl>
                                          <p:spTgt spid="21"/>
                                        </p:tgtEl>
                                      </p:cBhvr>
                                    </p:animEffect>
                                  </p:childTnLst>
                                </p:cTn>
                              </p:par>
                              <p:par>
                                <p:cTn id="55" presetID="10" presetClass="entr" presetSubtype="0" fill="hold" grpId="0" nodeType="withEffect">
                                  <p:stCondLst>
                                    <p:cond delay="28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400"/>
                                        <p:tgtEl>
                                          <p:spTgt spid="22"/>
                                        </p:tgtEl>
                                      </p:cBhvr>
                                    </p:animEffect>
                                  </p:childTnLst>
                                </p:cTn>
                              </p:par>
                              <p:par>
                                <p:cTn id="58" presetID="10" presetClass="entr" presetSubtype="0" fill="hold" grpId="0" nodeType="withEffect">
                                  <p:stCondLst>
                                    <p:cond delay="35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4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4" grpId="0"/>
      <p:bldP spid="16" grpId="0"/>
      <p:bldP spid="17" grpId="0"/>
      <p:bldP spid="20"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LIVE DEMO</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996800"/>
                </a:solidFill>
                <a:latin typeface="Aptos Display" pitchFamily="34" charset="0"/>
                <a:ea typeface="Aptos Display" pitchFamily="34" charset="-122"/>
                <a:cs typeface="Aptos Display" pitchFamily="34" charset="-120"/>
              </a:rPr>
              <a:t>[LIVE]  </a:t>
            </a:r>
            <a:pPr algn="l" indent="0" marL="0">
              <a:buNone/>
            </a:pPr>
            <a:r>
              <a:rPr lang="en-US" sz="2700" b="1" dirty="0">
                <a:solidFill>
                  <a:srgbClr val="000000"/>
                </a:solidFill>
                <a:latin typeface="Aptos Display" pitchFamily="34" charset="0"/>
                <a:ea typeface="Aptos Display" pitchFamily="34" charset="-122"/>
                <a:cs typeface="Aptos Display" pitchFamily="34" charset="-120"/>
              </a:rPr>
              <a:t>Prompt 1 — the main task</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Audience: watch the output, not the slide</a:t>
            </a:r>
            <a:endParaRPr lang="en-US" sz="1250" dirty="0"/>
          </a:p>
        </p:txBody>
      </p:sp>
      <p:pic>
        <p:nvPicPr>
          <p:cNvPr id="6" name="Image 1" descr="/root/deck/assets/.cache/eb82dd50b4502b8ede2dcdbc8fe88e05.png">    </p:cNvPr>
          <p:cNvPicPr>
            <a:picLocks noChangeAspect="1"/>
          </p:cNvPicPr>
          <p:nvPr/>
        </p:nvPicPr>
        <p:blipFill>
          <a:blip r:embed="rId3"/>
          <a:stretch>
            <a:fillRect/>
          </a:stretch>
        </p:blipFill>
        <p:spPr>
          <a:xfrm>
            <a:off x="393192" y="1481328"/>
            <a:ext cx="6894576" cy="3931920"/>
          </a:xfrm>
          <a:prstGeom prst="rect">
            <a:avLst/>
          </a:prstGeom>
        </p:spPr>
      </p:pic>
      <p:sp>
        <p:nvSpPr>
          <p:cNvPr id="7" name="Shape 3"/>
          <p:cNvSpPr/>
          <p:nvPr/>
        </p:nvSpPr>
        <p:spPr>
          <a:xfrm>
            <a:off x="777240" y="1810512"/>
            <a:ext cx="1234440" cy="274320"/>
          </a:xfrm>
          <a:prstGeom prst="roundRect">
            <a:avLst>
              <a:gd name="adj" fmla="val 50000"/>
            </a:avLst>
          </a:prstGeom>
          <a:solidFill>
            <a:srgbClr val="FCC400"/>
          </a:solidFill>
          <a:ln w="12700">
            <a:solidFill>
              <a:srgbClr val="996800"/>
            </a:solidFill>
            <a:prstDash val="solid"/>
          </a:ln>
        </p:spPr>
      </p:sp>
      <p:sp>
        <p:nvSpPr>
          <p:cNvPr id="8" name="Text 4"/>
          <p:cNvSpPr txBox="1"/>
          <p:nvPr/>
        </p:nvSpPr>
        <p:spPr>
          <a:xfrm>
            <a:off x="777240" y="1792224"/>
            <a:ext cx="1234440" cy="310896"/>
          </a:xfrm>
          <a:prstGeom prst="rect">
            <a:avLst/>
          </a:prstGeom>
          <a:noFill/>
          <a:ln/>
        </p:spPr>
        <p:txBody>
          <a:bodyPr wrap="square" lIns="0" tIns="0" rIns="0" bIns="0" rtlCol="0" anchor="ctr"/>
          <a:lstStyle/>
          <a:p>
            <a:pPr algn="ctr" indent="0" marL="0">
              <a:buNone/>
            </a:pPr>
            <a:r>
              <a:rPr lang="en-US" sz="950" b="1" dirty="0">
                <a:solidFill>
                  <a:srgbClr val="000000"/>
                </a:solidFill>
                <a:latin typeface="Aptos" pitchFamily="34" charset="0"/>
                <a:ea typeface="Aptos" pitchFamily="34" charset="-122"/>
                <a:cs typeface="Aptos" pitchFamily="34" charset="-120"/>
              </a:rPr>
              <a:t>Paste verbatim</a:t>
            </a:r>
            <a:endParaRPr lang="en-US" sz="950" dirty="0"/>
          </a:p>
        </p:txBody>
      </p:sp>
      <p:sp>
        <p:nvSpPr>
          <p:cNvPr id="9" name="Text 5"/>
          <p:cNvSpPr txBox="1"/>
          <p:nvPr/>
        </p:nvSpPr>
        <p:spPr>
          <a:xfrm>
            <a:off x="813816" y="2304288"/>
            <a:ext cx="6053328" cy="2798064"/>
          </a:xfrm>
          <a:prstGeom prst="rect">
            <a:avLst/>
          </a:prstGeom>
          <a:noFill/>
          <a:ln/>
        </p:spPr>
        <p:txBody>
          <a:bodyPr wrap="square" lIns="0" tIns="0" rIns="0" bIns="0" rtlCol="0" anchor="t"/>
          <a:lstStyle/>
          <a:p>
            <a:pPr indent="0" marL="0">
              <a:lnSpc>
                <a:spcPct val="145000"/>
              </a:lnSpc>
              <a:buNone/>
            </a:pPr>
            <a:r>
              <a:rPr lang="en-US" sz="1350" dirty="0">
                <a:solidFill>
                  <a:srgbClr val="000000"/>
                </a:solidFill>
                <a:latin typeface="Aptos" pitchFamily="34" charset="0"/>
                <a:ea typeface="Aptos" pitchFamily="34" charset="-122"/>
                <a:cs typeface="Aptos" pitchFamily="34" charset="-120"/>
              </a:rPr>
              <a:t>“Use the attached MINIMAL-CONTEXT.md as your specification. Also read the attached test log file. Produce a full C# class library that implements IReportConverter_v2 and correctly converts this specific file into a WATS UUT report. Follow the API Reference in the context file exactly — do not invent method or property names. Return a single project: .csproj plus one .cs file.”</a:t>
            </a:r>
            <a:endParaRPr lang="en-US" sz="1350" dirty="0"/>
          </a:p>
        </p:txBody>
      </p:sp>
      <p:pic>
        <p:nvPicPr>
          <p:cNvPr id="10" name="Image 2" descr="/root/deck/assets/.cache/50aaf2e6c2e546671d9d3b3bc858067e.png">    </p:cNvPr>
          <p:cNvPicPr>
            <a:picLocks noChangeAspect="1"/>
          </p:cNvPicPr>
          <p:nvPr/>
        </p:nvPicPr>
        <p:blipFill>
          <a:blip r:embed="rId4"/>
          <a:stretch>
            <a:fillRect/>
          </a:stretch>
        </p:blipFill>
        <p:spPr>
          <a:xfrm>
            <a:off x="7415784" y="1481328"/>
            <a:ext cx="4382719" cy="3931920"/>
          </a:xfrm>
          <a:prstGeom prst="rect">
            <a:avLst/>
          </a:prstGeom>
        </p:spPr>
      </p:pic>
      <p:sp>
        <p:nvSpPr>
          <p:cNvPr id="11" name="Text 6"/>
          <p:cNvSpPr txBox="1"/>
          <p:nvPr/>
        </p:nvSpPr>
        <p:spPr>
          <a:xfrm>
            <a:off x="7799832" y="1792224"/>
            <a:ext cx="3614623" cy="274320"/>
          </a:xfrm>
          <a:prstGeom prst="rect">
            <a:avLst/>
          </a:prstGeom>
          <a:noFill/>
          <a:ln/>
        </p:spPr>
        <p:txBody>
          <a:bodyPr wrap="square" lIns="0" tIns="0" rIns="0" bIns="0" rtlCol="0" anchor="ctr"/>
          <a:lstStyle/>
          <a:p>
            <a:pPr indent="0" marL="0">
              <a:buNone/>
            </a:pPr>
            <a:r>
              <a:rPr lang="en-US" sz="1250" b="1" dirty="0">
                <a:solidFill>
                  <a:srgbClr val="000000"/>
                </a:solidFill>
                <a:latin typeface="Aptos Display" pitchFamily="34" charset="0"/>
                <a:ea typeface="Aptos Display" pitchFamily="34" charset="-122"/>
                <a:cs typeface="Aptos Display" pitchFamily="34" charset="-120"/>
              </a:rPr>
              <a:t>What to watch for</a:t>
            </a:r>
            <a:endParaRPr lang="en-US" sz="1250" dirty="0"/>
          </a:p>
        </p:txBody>
      </p:sp>
      <p:pic>
        <p:nvPicPr>
          <p:cNvPr id="12" name="Image 3" descr="/root/deck/assets/.cache/30c0bc3390beb70a9e13ebfbcab53637.png">    </p:cNvPr>
          <p:cNvPicPr>
            <a:picLocks noChangeAspect="1"/>
          </p:cNvPicPr>
          <p:nvPr/>
        </p:nvPicPr>
        <p:blipFill>
          <a:blip r:embed="rId5"/>
          <a:stretch>
            <a:fillRect/>
          </a:stretch>
        </p:blipFill>
        <p:spPr>
          <a:xfrm>
            <a:off x="7744968" y="2157984"/>
            <a:ext cx="331452" cy="365760"/>
          </a:xfrm>
          <a:prstGeom prst="rect">
            <a:avLst/>
          </a:prstGeom>
        </p:spPr>
      </p:pic>
      <p:sp>
        <p:nvSpPr>
          <p:cNvPr id="13" name="Text 7"/>
          <p:cNvSpPr txBox="1"/>
          <p:nvPr/>
        </p:nvSpPr>
        <p:spPr>
          <a:xfrm>
            <a:off x="7708392" y="2194560"/>
            <a:ext cx="404604" cy="292608"/>
          </a:xfrm>
          <a:prstGeom prst="rect">
            <a:avLst/>
          </a:prstGeom>
          <a:noFill/>
          <a:ln/>
        </p:spPr>
        <p:txBody>
          <a:bodyPr wrap="square" lIns="0" tIns="0" rIns="0" bIns="0" rtlCol="0" anchor="ctr"/>
          <a:lstStyle/>
          <a:p>
            <a:pPr algn="ctr" indent="0" marL="0">
              <a:buNone/>
            </a:pPr>
            <a:r>
              <a:rPr lang="en-US" sz="784" b="1" dirty="0">
                <a:solidFill>
                  <a:srgbClr val="000000"/>
                </a:solidFill>
                <a:latin typeface="Aptos" pitchFamily="34" charset="0"/>
                <a:ea typeface="Aptos" pitchFamily="34" charset="-122"/>
                <a:cs typeface="Aptos" pitchFamily="34" charset="-120"/>
              </a:rPr>
              <a:t>1</a:t>
            </a:r>
            <a:endParaRPr lang="en-US" sz="784" dirty="0"/>
          </a:p>
        </p:txBody>
      </p:sp>
      <p:sp>
        <p:nvSpPr>
          <p:cNvPr id="14" name="Text 8"/>
          <p:cNvSpPr txBox="1"/>
          <p:nvPr/>
        </p:nvSpPr>
        <p:spPr>
          <a:xfrm>
            <a:off x="8183880" y="2194560"/>
            <a:ext cx="3203143" cy="749808"/>
          </a:xfrm>
          <a:prstGeom prst="rect">
            <a:avLst/>
          </a:prstGeom>
          <a:noFill/>
          <a:ln/>
        </p:spPr>
        <p:txBody>
          <a:bodyPr wrap="square" lIns="0" tIns="0" rIns="0" bIns="0" rtlCol="0" anchor="t"/>
          <a:lstStyle/>
          <a:p>
            <a:pPr indent="0" marL="0">
              <a:buNone/>
            </a:pPr>
            <a:r>
              <a:rPr lang="en-US" sz="950" b="1" dirty="0">
                <a:solidFill>
                  <a:srgbClr val="996800"/>
                </a:solidFill>
                <a:latin typeface="Aptos" pitchFamily="34" charset="0"/>
                <a:ea typeface="Aptos" pitchFamily="34" charset="-122"/>
                <a:cs typeface="Aptos" pitchFamily="34" charset="-120"/>
              </a:rPr>
              <a:t>It reads the context file, not its memory</a:t>
            </a:r>
            <a:endParaRPr lang="en-US" sz="950" dirty="0"/>
          </a:p>
        </p:txBody>
      </p:sp>
      <p:sp>
        <p:nvSpPr>
          <p:cNvPr id="15" name="Shape 9"/>
          <p:cNvSpPr/>
          <p:nvPr/>
        </p:nvSpPr>
        <p:spPr>
          <a:xfrm>
            <a:off x="7927848" y="2487168"/>
            <a:ext cx="0" cy="457200"/>
          </a:xfrm>
          <a:prstGeom prst="line">
            <a:avLst/>
          </a:prstGeom>
          <a:noFill/>
          <a:ln w="12700">
            <a:solidFill>
              <a:srgbClr val="FCC400">
                <a:alpha val="70000"/>
              </a:srgbClr>
            </a:solidFill>
            <a:prstDash val="dot"/>
          </a:ln>
        </p:spPr>
      </p:sp>
      <p:pic>
        <p:nvPicPr>
          <p:cNvPr id="16" name="Image 4" descr="/root/deck/assets/.cache/c8ae272ec1f14a00285b69e200d650bc.png">    </p:cNvPr>
          <p:cNvPicPr>
            <a:picLocks noChangeAspect="1"/>
          </p:cNvPicPr>
          <p:nvPr/>
        </p:nvPicPr>
        <p:blipFill>
          <a:blip r:embed="rId6"/>
          <a:stretch>
            <a:fillRect/>
          </a:stretch>
        </p:blipFill>
        <p:spPr>
          <a:xfrm>
            <a:off x="7845552" y="2633472"/>
            <a:ext cx="164592" cy="164592"/>
          </a:xfrm>
          <a:prstGeom prst="rect">
            <a:avLst/>
          </a:prstGeom>
        </p:spPr>
      </p:pic>
      <p:pic>
        <p:nvPicPr>
          <p:cNvPr id="17" name="Image 5" descr="/root/deck/assets/.cache/30c0bc3390beb70a9e13ebfbcab53637.png">    </p:cNvPr>
          <p:cNvPicPr>
            <a:picLocks noChangeAspect="1"/>
          </p:cNvPicPr>
          <p:nvPr/>
        </p:nvPicPr>
        <p:blipFill>
          <a:blip r:embed="rId7"/>
          <a:stretch>
            <a:fillRect/>
          </a:stretch>
        </p:blipFill>
        <p:spPr>
          <a:xfrm>
            <a:off x="7744968" y="2907792"/>
            <a:ext cx="331452" cy="365760"/>
          </a:xfrm>
          <a:prstGeom prst="rect">
            <a:avLst/>
          </a:prstGeom>
        </p:spPr>
      </p:pic>
      <p:sp>
        <p:nvSpPr>
          <p:cNvPr id="18" name="Text 10"/>
          <p:cNvSpPr txBox="1"/>
          <p:nvPr/>
        </p:nvSpPr>
        <p:spPr>
          <a:xfrm>
            <a:off x="7708392" y="2944368"/>
            <a:ext cx="404604" cy="292608"/>
          </a:xfrm>
          <a:prstGeom prst="rect">
            <a:avLst/>
          </a:prstGeom>
          <a:noFill/>
          <a:ln/>
        </p:spPr>
        <p:txBody>
          <a:bodyPr wrap="square" lIns="0" tIns="0" rIns="0" bIns="0" rtlCol="0" anchor="ctr"/>
          <a:lstStyle/>
          <a:p>
            <a:pPr algn="ctr" indent="0" marL="0">
              <a:buNone/>
            </a:pPr>
            <a:r>
              <a:rPr lang="en-US" sz="784" b="1" dirty="0">
                <a:solidFill>
                  <a:srgbClr val="000000"/>
                </a:solidFill>
                <a:latin typeface="Aptos" pitchFamily="34" charset="0"/>
                <a:ea typeface="Aptos" pitchFamily="34" charset="-122"/>
                <a:cs typeface="Aptos" pitchFamily="34" charset="-120"/>
              </a:rPr>
              <a:t>2</a:t>
            </a:r>
            <a:endParaRPr lang="en-US" sz="784" dirty="0"/>
          </a:p>
        </p:txBody>
      </p:sp>
      <p:sp>
        <p:nvSpPr>
          <p:cNvPr id="19" name="Text 11"/>
          <p:cNvSpPr txBox="1"/>
          <p:nvPr/>
        </p:nvSpPr>
        <p:spPr>
          <a:xfrm>
            <a:off x="8183880" y="2944368"/>
            <a:ext cx="3203143" cy="749808"/>
          </a:xfrm>
          <a:prstGeom prst="rect">
            <a:avLst/>
          </a:prstGeom>
          <a:noFill/>
          <a:ln/>
        </p:spPr>
        <p:txBody>
          <a:bodyPr wrap="square" lIns="0" tIns="0" rIns="0" bIns="0" rtlCol="0" anchor="t"/>
          <a:lstStyle/>
          <a:p>
            <a:pPr indent="0" marL="0">
              <a:buNone/>
            </a:pPr>
            <a:r>
              <a:rPr lang="en-US" sz="950" b="1" dirty="0">
                <a:solidFill>
                  <a:srgbClr val="996800"/>
                </a:solidFill>
                <a:latin typeface="Aptos" pitchFamily="34" charset="0"/>
                <a:ea typeface="Aptos" pitchFamily="34" charset="-122"/>
                <a:cs typeface="Aptos" pitchFamily="34" charset="-120"/>
              </a:rPr>
              <a:t>It figures out the log format by itself</a:t>
            </a:r>
            <a:endParaRPr lang="en-US" sz="950" dirty="0"/>
          </a:p>
        </p:txBody>
      </p:sp>
      <p:sp>
        <p:nvSpPr>
          <p:cNvPr id="20" name="Shape 12"/>
          <p:cNvSpPr/>
          <p:nvPr/>
        </p:nvSpPr>
        <p:spPr>
          <a:xfrm>
            <a:off x="7927848" y="3236976"/>
            <a:ext cx="0" cy="457200"/>
          </a:xfrm>
          <a:prstGeom prst="line">
            <a:avLst/>
          </a:prstGeom>
          <a:noFill/>
          <a:ln w="12700">
            <a:solidFill>
              <a:srgbClr val="FCC400">
                <a:alpha val="70000"/>
              </a:srgbClr>
            </a:solidFill>
            <a:prstDash val="dot"/>
          </a:ln>
        </p:spPr>
      </p:sp>
      <p:pic>
        <p:nvPicPr>
          <p:cNvPr id="21" name="Image 6" descr="/root/deck/assets/.cache/c8ae272ec1f14a00285b69e200d650bc.png">    </p:cNvPr>
          <p:cNvPicPr>
            <a:picLocks noChangeAspect="1"/>
          </p:cNvPicPr>
          <p:nvPr/>
        </p:nvPicPr>
        <p:blipFill>
          <a:blip r:embed="rId8"/>
          <a:stretch>
            <a:fillRect/>
          </a:stretch>
        </p:blipFill>
        <p:spPr>
          <a:xfrm>
            <a:off x="7845552" y="3383280"/>
            <a:ext cx="164592" cy="164592"/>
          </a:xfrm>
          <a:prstGeom prst="rect">
            <a:avLst/>
          </a:prstGeom>
        </p:spPr>
      </p:pic>
      <p:pic>
        <p:nvPicPr>
          <p:cNvPr id="22" name="Image 7" descr="/root/deck/assets/.cache/30c0bc3390beb70a9e13ebfbcab53637.png">    </p:cNvPr>
          <p:cNvPicPr>
            <a:picLocks noChangeAspect="1"/>
          </p:cNvPicPr>
          <p:nvPr/>
        </p:nvPicPr>
        <p:blipFill>
          <a:blip r:embed="rId9"/>
          <a:stretch>
            <a:fillRect/>
          </a:stretch>
        </p:blipFill>
        <p:spPr>
          <a:xfrm>
            <a:off x="7744968" y="3657600"/>
            <a:ext cx="331452" cy="365760"/>
          </a:xfrm>
          <a:prstGeom prst="rect">
            <a:avLst/>
          </a:prstGeom>
        </p:spPr>
      </p:pic>
      <p:sp>
        <p:nvSpPr>
          <p:cNvPr id="23" name="Text 13"/>
          <p:cNvSpPr txBox="1"/>
          <p:nvPr/>
        </p:nvSpPr>
        <p:spPr>
          <a:xfrm>
            <a:off x="7708392" y="3694176"/>
            <a:ext cx="404604" cy="292608"/>
          </a:xfrm>
          <a:prstGeom prst="rect">
            <a:avLst/>
          </a:prstGeom>
          <a:noFill/>
          <a:ln/>
        </p:spPr>
        <p:txBody>
          <a:bodyPr wrap="square" lIns="0" tIns="0" rIns="0" bIns="0" rtlCol="0" anchor="ctr"/>
          <a:lstStyle/>
          <a:p>
            <a:pPr algn="ctr" indent="0" marL="0">
              <a:buNone/>
            </a:pPr>
            <a:r>
              <a:rPr lang="en-US" sz="784" b="1" dirty="0">
                <a:solidFill>
                  <a:srgbClr val="000000"/>
                </a:solidFill>
                <a:latin typeface="Aptos" pitchFamily="34" charset="0"/>
                <a:ea typeface="Aptos" pitchFamily="34" charset="-122"/>
                <a:cs typeface="Aptos" pitchFamily="34" charset="-120"/>
              </a:rPr>
              <a:t>3</a:t>
            </a:r>
            <a:endParaRPr lang="en-US" sz="784" dirty="0"/>
          </a:p>
        </p:txBody>
      </p:sp>
      <p:sp>
        <p:nvSpPr>
          <p:cNvPr id="24" name="Text 14"/>
          <p:cNvSpPr txBox="1"/>
          <p:nvPr/>
        </p:nvSpPr>
        <p:spPr>
          <a:xfrm>
            <a:off x="8183880" y="3694176"/>
            <a:ext cx="3203143" cy="749808"/>
          </a:xfrm>
          <a:prstGeom prst="rect">
            <a:avLst/>
          </a:prstGeom>
          <a:noFill/>
          <a:ln/>
        </p:spPr>
        <p:txBody>
          <a:bodyPr wrap="square" lIns="0" tIns="0" rIns="0" bIns="0" rtlCol="0" anchor="t"/>
          <a:lstStyle/>
          <a:p>
            <a:pPr indent="0" marL="0">
              <a:buNone/>
            </a:pPr>
            <a:r>
              <a:rPr lang="en-US" sz="950" b="1" dirty="0">
                <a:solidFill>
                  <a:srgbClr val="996800"/>
                </a:solidFill>
                <a:latin typeface="Aptos" pitchFamily="34" charset="0"/>
                <a:ea typeface="Aptos" pitchFamily="34" charset="-122"/>
                <a:cs typeface="Aptos" pitchFamily="34" charset="-120"/>
              </a:rPr>
              <a:t>It pins the WATS side to the API reference</a:t>
            </a:r>
            <a:endParaRPr lang="en-US" sz="950" dirty="0"/>
          </a:p>
        </p:txBody>
      </p:sp>
      <p:sp>
        <p:nvSpPr>
          <p:cNvPr id="25" name="Shape 15"/>
          <p:cNvSpPr/>
          <p:nvPr/>
        </p:nvSpPr>
        <p:spPr>
          <a:xfrm>
            <a:off x="7927848" y="3986784"/>
            <a:ext cx="0" cy="457200"/>
          </a:xfrm>
          <a:prstGeom prst="line">
            <a:avLst/>
          </a:prstGeom>
          <a:noFill/>
          <a:ln w="12700">
            <a:solidFill>
              <a:srgbClr val="FCC400">
                <a:alpha val="70000"/>
              </a:srgbClr>
            </a:solidFill>
            <a:prstDash val="dot"/>
          </a:ln>
        </p:spPr>
      </p:sp>
      <p:pic>
        <p:nvPicPr>
          <p:cNvPr id="26" name="Image 8" descr="/root/deck/assets/.cache/c8ae272ec1f14a00285b69e200d650bc.png">    </p:cNvPr>
          <p:cNvPicPr>
            <a:picLocks noChangeAspect="1"/>
          </p:cNvPicPr>
          <p:nvPr/>
        </p:nvPicPr>
        <p:blipFill>
          <a:blip r:embed="rId10"/>
          <a:stretch>
            <a:fillRect/>
          </a:stretch>
        </p:blipFill>
        <p:spPr>
          <a:xfrm>
            <a:off x="7845552" y="4133088"/>
            <a:ext cx="164592" cy="164592"/>
          </a:xfrm>
          <a:prstGeom prst="rect">
            <a:avLst/>
          </a:prstGeom>
        </p:spPr>
      </p:pic>
      <p:pic>
        <p:nvPicPr>
          <p:cNvPr id="27" name="Image 9" descr="/root/deck/assets/.cache/30c0bc3390beb70a9e13ebfbcab53637.png">    </p:cNvPr>
          <p:cNvPicPr>
            <a:picLocks noChangeAspect="1"/>
          </p:cNvPicPr>
          <p:nvPr/>
        </p:nvPicPr>
        <p:blipFill>
          <a:blip r:embed="rId11"/>
          <a:stretch>
            <a:fillRect/>
          </a:stretch>
        </p:blipFill>
        <p:spPr>
          <a:xfrm>
            <a:off x="7744968" y="4407408"/>
            <a:ext cx="331452" cy="365760"/>
          </a:xfrm>
          <a:prstGeom prst="rect">
            <a:avLst/>
          </a:prstGeom>
        </p:spPr>
      </p:pic>
      <p:sp>
        <p:nvSpPr>
          <p:cNvPr id="28" name="Text 16"/>
          <p:cNvSpPr txBox="1"/>
          <p:nvPr/>
        </p:nvSpPr>
        <p:spPr>
          <a:xfrm>
            <a:off x="7708392" y="4443984"/>
            <a:ext cx="404604" cy="292608"/>
          </a:xfrm>
          <a:prstGeom prst="rect">
            <a:avLst/>
          </a:prstGeom>
          <a:noFill/>
          <a:ln/>
        </p:spPr>
        <p:txBody>
          <a:bodyPr wrap="square" lIns="0" tIns="0" rIns="0" bIns="0" rtlCol="0" anchor="ctr"/>
          <a:lstStyle/>
          <a:p>
            <a:pPr algn="ctr" indent="0" marL="0">
              <a:buNone/>
            </a:pPr>
            <a:r>
              <a:rPr lang="en-US" sz="784" b="1" dirty="0">
                <a:solidFill>
                  <a:srgbClr val="000000"/>
                </a:solidFill>
                <a:latin typeface="Aptos" pitchFamily="34" charset="0"/>
                <a:ea typeface="Aptos" pitchFamily="34" charset="-122"/>
                <a:cs typeface="Aptos" pitchFamily="34" charset="-120"/>
              </a:rPr>
              <a:t>4</a:t>
            </a:r>
            <a:endParaRPr lang="en-US" sz="784" dirty="0"/>
          </a:p>
        </p:txBody>
      </p:sp>
      <p:sp>
        <p:nvSpPr>
          <p:cNvPr id="29" name="Text 17"/>
          <p:cNvSpPr txBox="1"/>
          <p:nvPr/>
        </p:nvSpPr>
        <p:spPr>
          <a:xfrm>
            <a:off x="8183880" y="4443984"/>
            <a:ext cx="3203143" cy="749808"/>
          </a:xfrm>
          <a:prstGeom prst="rect">
            <a:avLst/>
          </a:prstGeom>
          <a:noFill/>
          <a:ln/>
        </p:spPr>
        <p:txBody>
          <a:bodyPr wrap="square" lIns="0" tIns="0" rIns="0" bIns="0" rtlCol="0" anchor="t"/>
          <a:lstStyle/>
          <a:p>
            <a:pPr indent="0" marL="0">
              <a:buNone/>
            </a:pPr>
            <a:r>
              <a:rPr lang="en-US" sz="950" b="1" dirty="0">
                <a:solidFill>
                  <a:srgbClr val="996800"/>
                </a:solidFill>
                <a:latin typeface="Aptos" pitchFamily="34" charset="0"/>
                <a:ea typeface="Aptos" pitchFamily="34" charset="-122"/>
                <a:cs typeface="Aptos" pitchFamily="34" charset="-120"/>
              </a:rPr>
              <a:t>It returns one .csproj + one .cs file</a:t>
            </a:r>
            <a:endParaRPr lang="en-US" sz="950" dirty="0"/>
          </a:p>
        </p:txBody>
      </p:sp>
      <p:sp>
        <p:nvSpPr>
          <p:cNvPr id="30" name="Text 18"/>
          <p:cNvSpPr txBox="1"/>
          <p:nvPr/>
        </p:nvSpPr>
        <p:spPr>
          <a:xfrm>
            <a:off x="548640" y="5486400"/>
            <a:ext cx="566928" cy="274320"/>
          </a:xfrm>
          <a:prstGeom prst="rect">
            <a:avLst/>
          </a:prstGeom>
          <a:noFill/>
          <a:ln/>
        </p:spPr>
        <p:txBody>
          <a:bodyPr wrap="square" lIns="0" tIns="0" rIns="0" bIns="0" rtlCol="0" anchor="ctr"/>
          <a:lstStyle/>
          <a:p>
            <a:pPr indent="0" marL="0">
              <a:buNone/>
            </a:pPr>
            <a:r>
              <a:rPr lang="en-US" sz="950" b="1" dirty="0">
                <a:solidFill>
                  <a:srgbClr val="000000"/>
                </a:solidFill>
                <a:latin typeface="Aptos" pitchFamily="34" charset="0"/>
                <a:ea typeface="Aptos" pitchFamily="34" charset="-122"/>
                <a:cs typeface="Aptos" pitchFamily="34" charset="-120"/>
              </a:rPr>
              <a:t>Shows:</a:t>
            </a:r>
            <a:endParaRPr lang="en-US" sz="950" dirty="0"/>
          </a:p>
        </p:txBody>
      </p:sp>
      <p:sp>
        <p:nvSpPr>
          <p:cNvPr id="31" name="Shape 19"/>
          <p:cNvSpPr/>
          <p:nvPr/>
        </p:nvSpPr>
        <p:spPr>
          <a:xfrm>
            <a:off x="1207008" y="5468112"/>
            <a:ext cx="1920240" cy="274320"/>
          </a:xfrm>
          <a:prstGeom prst="roundRect">
            <a:avLst>
              <a:gd name="adj" fmla="val 50000"/>
            </a:avLst>
          </a:prstGeom>
          <a:solidFill>
            <a:srgbClr val="FCC400">
              <a:alpha val="6000"/>
            </a:srgbClr>
          </a:solidFill>
          <a:ln w="12700">
            <a:solidFill>
              <a:srgbClr val="FCC400"/>
            </a:solidFill>
            <a:prstDash val="solid"/>
          </a:ln>
        </p:spPr>
      </p:sp>
      <p:sp>
        <p:nvSpPr>
          <p:cNvPr id="32" name="Text 20"/>
          <p:cNvSpPr txBox="1"/>
          <p:nvPr/>
        </p:nvSpPr>
        <p:spPr>
          <a:xfrm>
            <a:off x="1207008" y="5449824"/>
            <a:ext cx="1920240" cy="310896"/>
          </a:xfrm>
          <a:prstGeom prst="rect">
            <a:avLst/>
          </a:prstGeom>
          <a:noFill/>
          <a:ln/>
        </p:spPr>
        <p:txBody>
          <a:bodyPr wrap="square" lIns="0" tIns="0" rIns="0" bIns="0" rtlCol="0" anchor="ctr"/>
          <a:lstStyle/>
          <a:p>
            <a:pPr algn="ctr" indent="0" marL="0">
              <a:buNone/>
            </a:pPr>
            <a:r>
              <a:rPr lang="en-US" sz="950" dirty="0">
                <a:solidFill>
                  <a:srgbClr val="000000"/>
                </a:solidFill>
                <a:latin typeface="Aptos" pitchFamily="34" charset="0"/>
                <a:ea typeface="Aptos" pitchFamily="34" charset="-122"/>
                <a:cs typeface="Aptos" pitchFamily="34" charset="-120"/>
              </a:rPr>
              <a:t>Context as specification</a:t>
            </a:r>
            <a:endParaRPr lang="en-US" sz="950" dirty="0"/>
          </a:p>
        </p:txBody>
      </p:sp>
      <p:sp>
        <p:nvSpPr>
          <p:cNvPr id="33" name="Shape 21"/>
          <p:cNvSpPr/>
          <p:nvPr/>
        </p:nvSpPr>
        <p:spPr>
          <a:xfrm>
            <a:off x="3255264" y="5468112"/>
            <a:ext cx="1714500" cy="274320"/>
          </a:xfrm>
          <a:prstGeom prst="roundRect">
            <a:avLst>
              <a:gd name="adj" fmla="val 50000"/>
            </a:avLst>
          </a:prstGeom>
          <a:solidFill>
            <a:srgbClr val="FCC400">
              <a:alpha val="6000"/>
            </a:srgbClr>
          </a:solidFill>
          <a:ln w="12700">
            <a:solidFill>
              <a:srgbClr val="FCC400"/>
            </a:solidFill>
            <a:prstDash val="solid"/>
          </a:ln>
        </p:spPr>
      </p:sp>
      <p:sp>
        <p:nvSpPr>
          <p:cNvPr id="34" name="Text 22"/>
          <p:cNvSpPr txBox="1"/>
          <p:nvPr/>
        </p:nvSpPr>
        <p:spPr>
          <a:xfrm>
            <a:off x="3255264" y="5449824"/>
            <a:ext cx="1714500" cy="310896"/>
          </a:xfrm>
          <a:prstGeom prst="rect">
            <a:avLst/>
          </a:prstGeom>
          <a:noFill/>
          <a:ln/>
        </p:spPr>
        <p:txBody>
          <a:bodyPr wrap="square" lIns="0" tIns="0" rIns="0" bIns="0" rtlCol="0" anchor="ctr"/>
          <a:lstStyle/>
          <a:p>
            <a:pPr algn="ctr" indent="0" marL="0">
              <a:buNone/>
            </a:pPr>
            <a:r>
              <a:rPr lang="en-US" sz="950" dirty="0">
                <a:solidFill>
                  <a:srgbClr val="000000"/>
                </a:solidFill>
                <a:latin typeface="Aptos" pitchFamily="34" charset="0"/>
                <a:ea typeface="Aptos" pitchFamily="34" charset="-122"/>
                <a:cs typeface="Aptos" pitchFamily="34" charset="-120"/>
              </a:rPr>
              <a:t>No invented API names</a:t>
            </a:r>
            <a:endParaRPr lang="en-US" sz="950" dirty="0"/>
          </a:p>
        </p:txBody>
      </p:sp>
      <p:sp>
        <p:nvSpPr>
          <p:cNvPr id="35" name="Shape 23"/>
          <p:cNvSpPr/>
          <p:nvPr/>
        </p:nvSpPr>
        <p:spPr>
          <a:xfrm>
            <a:off x="5097780" y="5468112"/>
            <a:ext cx="1851660" cy="274320"/>
          </a:xfrm>
          <a:prstGeom prst="roundRect">
            <a:avLst>
              <a:gd name="adj" fmla="val 50000"/>
            </a:avLst>
          </a:prstGeom>
          <a:solidFill>
            <a:srgbClr val="FCC400">
              <a:alpha val="6000"/>
            </a:srgbClr>
          </a:solidFill>
          <a:ln w="12700">
            <a:solidFill>
              <a:srgbClr val="FCC400"/>
            </a:solidFill>
            <a:prstDash val="solid"/>
          </a:ln>
        </p:spPr>
      </p:sp>
      <p:sp>
        <p:nvSpPr>
          <p:cNvPr id="36" name="Text 24"/>
          <p:cNvSpPr txBox="1"/>
          <p:nvPr/>
        </p:nvSpPr>
        <p:spPr>
          <a:xfrm>
            <a:off x="5097780" y="5449824"/>
            <a:ext cx="1851660" cy="310896"/>
          </a:xfrm>
          <a:prstGeom prst="rect">
            <a:avLst/>
          </a:prstGeom>
          <a:noFill/>
          <a:ln/>
        </p:spPr>
        <p:txBody>
          <a:bodyPr wrap="square" lIns="0" tIns="0" rIns="0" bIns="0" rtlCol="0" anchor="ctr"/>
          <a:lstStyle/>
          <a:p>
            <a:pPr algn="ctr" indent="0" marL="0">
              <a:buNone/>
            </a:pPr>
            <a:r>
              <a:rPr lang="en-US" sz="950" dirty="0">
                <a:solidFill>
                  <a:srgbClr val="000000"/>
                </a:solidFill>
                <a:latin typeface="Aptos" pitchFamily="34" charset="0"/>
                <a:ea typeface="Aptos" pitchFamily="34" charset="-122"/>
                <a:cs typeface="Aptos" pitchFamily="34" charset="-120"/>
              </a:rPr>
              <a:t>AI maps the file itself</a:t>
            </a:r>
            <a:endParaRPr lang="en-US" sz="950" dirty="0"/>
          </a:p>
        </p:txBody>
      </p:sp>
      <p:pic>
        <p:nvPicPr>
          <p:cNvPr id="37" name="Image 10" descr="/root/deck/assets/.cache/d3b450a5532f38c7be59c9b8abea97e4.png">    </p:cNvPr>
          <p:cNvPicPr>
            <a:picLocks noChangeAspect="1"/>
          </p:cNvPicPr>
          <p:nvPr/>
        </p:nvPicPr>
        <p:blipFill>
          <a:blip r:embed="rId12"/>
          <a:stretch>
            <a:fillRect/>
          </a:stretch>
        </p:blipFill>
        <p:spPr>
          <a:xfrm>
            <a:off x="502920" y="6382512"/>
            <a:ext cx="11185855" cy="73152"/>
          </a:xfrm>
          <a:prstGeom prst="rect">
            <a:avLst/>
          </a:prstGeom>
        </p:spPr>
      </p:pic>
      <p:sp>
        <p:nvSpPr>
          <p:cNvPr id="38" name="Text 25"/>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39" name="Text 26"/>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11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5" fill="hold">
                      <p:stCondLst>
                        <p:cond delay="indefinite"/>
                      </p:stCondLst>
                      <p:childTnLst>
                        <p:par>
                          <p:cTn id="16"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childTnLst>
                          </p:cTn>
                        </p:par>
                      </p:childTnLst>
                    </p:cTn>
                  </p:par>
                  <p:par>
                    <p:cTn id="23" fill="hold">
                      <p:stCondLst>
                        <p:cond delay="indefinite"/>
                      </p:stCondLst>
                      <p:childTnLst>
                        <p:par>
                          <p:cTn id="24"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50"/>
                                        <p:tgtEl>
                                          <p:spTgt spid="10"/>
                                        </p:tgtEl>
                                      </p:cBhvr>
                                    </p:animEffect>
                                  </p:childTnLst>
                                </p:cTn>
                              </p:par>
                              <p:par>
                                <p:cTn id="20" presetID="10" presetClass="entr" presetSubtype="0" fill="hold" grpId="0" nodeType="withEffect">
                                  <p:stCondLst>
                                    <p:cond delay="9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childTnLst>
                                </p:cTn>
                              </p:par>
                            </p:childTnLst>
                          </p:cTn>
                        </p:par>
                      </p:childTnLst>
                    </p:cTn>
                  </p:par>
                  <p:par>
                    <p:cTn id="79" fill="hold">
                      <p:stCondLst>
                        <p:cond delay="indefinite"/>
                      </p:stCondLst>
                      <p:childTnLst>
                        <p:par>
                          <p:cTn id="80"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50"/>
                                        <p:tgtEl>
                                          <p:spTgt spid="12"/>
                                        </p:tgtEl>
                                      </p:cBhvr>
                                    </p:animEffect>
                                  </p:childTnLst>
                                </p:cTn>
                              </p:par>
                              <p:par>
                                <p:cTn id="28" presetID="10" presetClass="entr" presetSubtype="0" fill="hold" grpId="0" nodeType="withEffect">
                                  <p:stCondLst>
                                    <p:cond delay="95"/>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400"/>
                                        <p:tgtEl>
                                          <p:spTgt spid="13"/>
                                        </p:tgtEl>
                                      </p:cBhvr>
                                    </p:animEffect>
                                  </p:childTnLst>
                                </p:cTn>
                              </p:par>
                              <p:par>
                                <p:cTn id="31" presetID="10" presetClass="entr" presetSubtype="0" fill="hold" grpId="0" nodeType="withEffect">
                                  <p:stCondLst>
                                    <p:cond delay="19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400"/>
                                        <p:tgtEl>
                                          <p:spTgt spid="14"/>
                                        </p:tgtEl>
                                      </p:cBhvr>
                                    </p:animEffect>
                                  </p:childTnLst>
                                </p:cTn>
                              </p:par>
                              <p:par>
                                <p:cTn id="34" presetID="10" presetClass="entr" presetSubtype="0" fill="hold" grpId="0" nodeType="withEffect">
                                  <p:stCondLst>
                                    <p:cond delay="285"/>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50"/>
                                        <p:tgtEl>
                                          <p:spTgt spid="15"/>
                                        </p:tgtEl>
                                      </p:cBhvr>
                                    </p:animEffect>
                                  </p:childTnLst>
                                </p:cTn>
                              </p:par>
                              <p:par>
                                <p:cTn id="37" presetID="10" presetClass="entr" presetSubtype="0" fill="hold" grpId="0" nodeType="withEffect">
                                  <p:stCondLst>
                                    <p:cond delay="38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50"/>
                                        <p:tgtEl>
                                          <p:spTgt spid="16"/>
                                        </p:tgtEl>
                                      </p:cBhvr>
                                    </p:animEffect>
                                  </p:childTnLst>
                                </p:cTn>
                              </p:par>
                              <p:par>
                                <p:cTn id="40" presetID="10" presetClass="entr" presetSubtype="0" fill="hold" grpId="0" nodeType="withEffect">
                                  <p:stCondLst>
                                    <p:cond delay="475"/>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50"/>
                                        <p:tgtEl>
                                          <p:spTgt spid="17"/>
                                        </p:tgtEl>
                                      </p:cBhvr>
                                    </p:animEffect>
                                  </p:childTnLst>
                                </p:cTn>
                              </p:par>
                              <p:par>
                                <p:cTn id="43" presetID="10" presetClass="entr" presetSubtype="0" fill="hold" grpId="0" nodeType="withEffect">
                                  <p:stCondLst>
                                    <p:cond delay="57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400"/>
                                        <p:tgtEl>
                                          <p:spTgt spid="18"/>
                                        </p:tgtEl>
                                      </p:cBhvr>
                                    </p:animEffect>
                                  </p:childTnLst>
                                </p:cTn>
                              </p:par>
                              <p:par>
                                <p:cTn id="46" presetID="10" presetClass="entr" presetSubtype="0" fill="hold" grpId="0" nodeType="withEffect">
                                  <p:stCondLst>
                                    <p:cond delay="665"/>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400"/>
                                        <p:tgtEl>
                                          <p:spTgt spid="19"/>
                                        </p:tgtEl>
                                      </p:cBhvr>
                                    </p:animEffect>
                                  </p:childTnLst>
                                </p:cTn>
                              </p:par>
                              <p:par>
                                <p:cTn id="49" presetID="10" presetClass="entr" presetSubtype="0" fill="hold" grpId="0" nodeType="withEffect">
                                  <p:stCondLst>
                                    <p:cond delay="76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50"/>
                                        <p:tgtEl>
                                          <p:spTgt spid="20"/>
                                        </p:tgtEl>
                                      </p:cBhvr>
                                    </p:animEffect>
                                  </p:childTnLst>
                                </p:cTn>
                              </p:par>
                              <p:par>
                                <p:cTn id="52" presetID="10" presetClass="entr" presetSubtype="0" fill="hold" grpId="0" nodeType="withEffect">
                                  <p:stCondLst>
                                    <p:cond delay="855"/>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50"/>
                                        <p:tgtEl>
                                          <p:spTgt spid="21"/>
                                        </p:tgtEl>
                                      </p:cBhvr>
                                    </p:animEffect>
                                  </p:childTnLst>
                                </p:cTn>
                              </p:par>
                              <p:par>
                                <p:cTn id="55" presetID="10" presetClass="entr" presetSubtype="0" fill="hold" grpId="0" nodeType="withEffect">
                                  <p:stCondLst>
                                    <p:cond delay="95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50"/>
                                        <p:tgtEl>
                                          <p:spTgt spid="22"/>
                                        </p:tgtEl>
                                      </p:cBhvr>
                                    </p:animEffect>
                                  </p:childTnLst>
                                </p:cTn>
                              </p:par>
                              <p:par>
                                <p:cTn id="58" presetID="10" presetClass="entr" presetSubtype="0" fill="hold" grpId="0" nodeType="withEffect">
                                  <p:stCondLst>
                                    <p:cond delay="1045"/>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400"/>
                                        <p:tgtEl>
                                          <p:spTgt spid="23"/>
                                        </p:tgtEl>
                                      </p:cBhvr>
                                    </p:animEffect>
                                  </p:childTnLst>
                                </p:cTn>
                              </p:par>
                              <p:par>
                                <p:cTn id="61" presetID="10" presetClass="entr" presetSubtype="0" fill="hold" grpId="0" nodeType="withEffect">
                                  <p:stCondLst>
                                    <p:cond delay="114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400"/>
                                        <p:tgtEl>
                                          <p:spTgt spid="24"/>
                                        </p:tgtEl>
                                      </p:cBhvr>
                                    </p:animEffect>
                                  </p:childTnLst>
                                </p:cTn>
                              </p:par>
                              <p:par>
                                <p:cTn id="64" presetID="10" presetClass="entr" presetSubtype="0" fill="hold" grpId="0" nodeType="withEffect">
                                  <p:stCondLst>
                                    <p:cond delay="1235"/>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50"/>
                                        <p:tgtEl>
                                          <p:spTgt spid="25"/>
                                        </p:tgtEl>
                                      </p:cBhvr>
                                    </p:animEffect>
                                  </p:childTnLst>
                                </p:cTn>
                              </p:par>
                              <p:par>
                                <p:cTn id="67" presetID="10" presetClass="entr" presetSubtype="0" fill="hold" grpId="0" nodeType="withEffect">
                                  <p:stCondLst>
                                    <p:cond delay="133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50"/>
                                        <p:tgtEl>
                                          <p:spTgt spid="26"/>
                                        </p:tgtEl>
                                      </p:cBhvr>
                                    </p:animEffect>
                                  </p:childTnLst>
                                </p:cTn>
                              </p:par>
                              <p:par>
                                <p:cTn id="70" presetID="10" presetClass="entr" presetSubtype="0" fill="hold" grpId="0" nodeType="withEffect">
                                  <p:stCondLst>
                                    <p:cond delay="1425"/>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50"/>
                                        <p:tgtEl>
                                          <p:spTgt spid="27"/>
                                        </p:tgtEl>
                                      </p:cBhvr>
                                    </p:animEffect>
                                  </p:childTnLst>
                                </p:cTn>
                              </p:par>
                              <p:par>
                                <p:cTn id="73" presetID="10" presetClass="entr" presetSubtype="0" fill="hold" grpId="0" nodeType="withEffect">
                                  <p:stCondLst>
                                    <p:cond delay="1520"/>
                                  </p:stCondLst>
                                  <p:childTnLst>
                                    <p:set>
                                      <p:cBhvr>
                                        <p:cTn id="74" dur="1" fill="hold">
                                          <p:stCondLst>
                                            <p:cond delay="0"/>
                                          </p:stCondLst>
                                        </p:cTn>
                                        <p:tgtEl>
                                          <p:spTgt spid="28"/>
                                        </p:tgtEl>
                                        <p:attrNameLst>
                                          <p:attrName>style.visibility</p:attrName>
                                        </p:attrNameLst>
                                      </p:cBhvr>
                                      <p:to>
                                        <p:strVal val="visible"/>
                                      </p:to>
                                    </p:set>
                                    <p:animEffect transition="in" filter="fade">
                                      <p:cBhvr>
                                        <p:cTn id="75" dur="400"/>
                                        <p:tgtEl>
                                          <p:spTgt spid="28"/>
                                        </p:tgtEl>
                                      </p:cBhvr>
                                    </p:animEffect>
                                  </p:childTnLst>
                                </p:cTn>
                              </p:par>
                              <p:par>
                                <p:cTn id="76" presetID="10" presetClass="entr" presetSubtype="0" fill="hold" grpId="0" nodeType="withEffect">
                                  <p:stCondLst>
                                    <p:cond delay="1615"/>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400"/>
                                        <p:tgtEl>
                                          <p:spTgt spid="29"/>
                                        </p:tgtEl>
                                      </p:cBhvr>
                                    </p:animEffect>
                                  </p:childTnLst>
                                </p:cTn>
                              </p:par>
                            </p:childTnLst>
                          </p:cTn>
                        </p:par>
                      </p:childTnLst>
                    </p:cTn>
                  </p:par>
                  <p:par>
                    <p:cTn id="102" fill="hold">
                      <p:stCondLst>
                        <p:cond delay="indefinite"/>
                      </p:stCondLst>
                      <p:childTnLst>
                        <p:par>
                          <p:cTn id="103"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400"/>
                                        <p:tgtEl>
                                          <p:spTgt spid="30"/>
                                        </p:tgtEl>
                                      </p:cBhvr>
                                    </p:animEffect>
                                  </p:childTnLst>
                                </p:cTn>
                              </p:par>
                              <p:par>
                                <p:cTn id="84" presetID="10" presetClass="entr" presetSubtype="0" fill="hold" grpId="0" nodeType="withEffect">
                                  <p:stCondLst>
                                    <p:cond delay="8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50"/>
                                        <p:tgtEl>
                                          <p:spTgt spid="31"/>
                                        </p:tgtEl>
                                      </p:cBhvr>
                                    </p:animEffect>
                                  </p:childTnLst>
                                </p:cTn>
                              </p:par>
                              <p:par>
                                <p:cTn id="87" presetID="10" presetClass="entr" presetSubtype="0" fill="hold" grpId="0" nodeType="withEffect">
                                  <p:stCondLst>
                                    <p:cond delay="16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400"/>
                                        <p:tgtEl>
                                          <p:spTgt spid="32"/>
                                        </p:tgtEl>
                                      </p:cBhvr>
                                    </p:animEffect>
                                  </p:childTnLst>
                                </p:cTn>
                              </p:par>
                              <p:par>
                                <p:cTn id="90" presetID="10" presetClass="entr" presetSubtype="0" fill="hold" grpId="0" nodeType="withEffect">
                                  <p:stCondLst>
                                    <p:cond delay="24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550"/>
                                        <p:tgtEl>
                                          <p:spTgt spid="33"/>
                                        </p:tgtEl>
                                      </p:cBhvr>
                                    </p:animEffect>
                                  </p:childTnLst>
                                </p:cTn>
                              </p:par>
                              <p:par>
                                <p:cTn id="93" presetID="10" presetClass="entr" presetSubtype="0" fill="hold" grpId="0" nodeType="withEffect">
                                  <p:stCondLst>
                                    <p:cond delay="32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400"/>
                                        <p:tgtEl>
                                          <p:spTgt spid="34"/>
                                        </p:tgtEl>
                                      </p:cBhvr>
                                    </p:animEffect>
                                  </p:childTnLst>
                                </p:cTn>
                              </p:par>
                              <p:par>
                                <p:cTn id="96" presetID="10" presetClass="entr" presetSubtype="0" fill="hold" grpId="0" nodeType="withEffect">
                                  <p:stCondLst>
                                    <p:cond delay="400"/>
                                  </p:stCondLst>
                                  <p:childTnLst>
                                    <p:set>
                                      <p:cBhvr>
                                        <p:cTn id="97" dur="1" fill="hold">
                                          <p:stCondLst>
                                            <p:cond delay="0"/>
                                          </p:stCondLst>
                                        </p:cTn>
                                        <p:tgtEl>
                                          <p:spTgt spid="35"/>
                                        </p:tgtEl>
                                        <p:attrNameLst>
                                          <p:attrName>style.visibility</p:attrName>
                                        </p:attrNameLst>
                                      </p:cBhvr>
                                      <p:to>
                                        <p:strVal val="visible"/>
                                      </p:to>
                                    </p:set>
                                    <p:animEffect transition="in" filter="fade">
                                      <p:cBhvr>
                                        <p:cTn id="98" dur="550"/>
                                        <p:tgtEl>
                                          <p:spTgt spid="35"/>
                                        </p:tgtEl>
                                      </p:cBhvr>
                                    </p:animEffect>
                                  </p:childTnLst>
                                </p:cTn>
                              </p:par>
                              <p:par>
                                <p:cTn id="99" presetID="10" presetClass="entr" presetSubtype="0" fill="hold" grpId="0" nodeType="withEffect">
                                  <p:stCondLst>
                                    <p:cond delay="48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4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P spid="14" grpId="0"/>
      <p:bldP spid="18" grpId="0"/>
      <p:bldP spid="19" grpId="0"/>
      <p:bldP spid="23" grpId="0"/>
      <p:bldP spid="24" grpId="0"/>
      <p:bldP spid="28" grpId="0"/>
      <p:bldP spid="29" grpId="0"/>
      <p:bldP spid="30" grpId="0"/>
      <p:bldP spid="32" grpId="0"/>
      <p:bldP spid="34"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LIVE DEMO</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996800"/>
                </a:solidFill>
                <a:latin typeface="Aptos Display" pitchFamily="34" charset="0"/>
                <a:ea typeface="Aptos Display" pitchFamily="34" charset="-122"/>
                <a:cs typeface="Aptos Display" pitchFamily="34" charset="-120"/>
              </a:rPr>
              <a:t>[LIVE]  </a:t>
            </a:r>
            <a:pPr algn="l" indent="0" marL="0">
              <a:buNone/>
            </a:pPr>
            <a:r>
              <a:rPr lang="en-US" sz="2700" b="1" dirty="0">
                <a:solidFill>
                  <a:srgbClr val="000000"/>
                </a:solidFill>
                <a:latin typeface="Aptos Display" pitchFamily="34" charset="0"/>
                <a:ea typeface="Aptos Display" pitchFamily="34" charset="-122"/>
                <a:cs typeface="Aptos Display" pitchFamily="34" charset="-120"/>
              </a:rPr>
              <a:t>Follow-ups — only if needed</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Canned corrections; every one points back at a section of the context file</a:t>
            </a:r>
            <a:endParaRPr lang="en-US" sz="1250" dirty="0"/>
          </a:p>
        </p:txBody>
      </p:sp>
      <p:pic>
        <p:nvPicPr>
          <p:cNvPr id="6" name="Image 1" descr="/root/deck/assets/.cache/6da5be535e794d1c78e6c4cf278a4dd1.png">    </p:cNvPr>
          <p:cNvPicPr>
            <a:picLocks noChangeAspect="1"/>
          </p:cNvPicPr>
          <p:nvPr/>
        </p:nvPicPr>
        <p:blipFill>
          <a:blip r:embed="rId3"/>
          <a:stretch>
            <a:fillRect/>
          </a:stretch>
        </p:blipFill>
        <p:spPr>
          <a:xfrm>
            <a:off x="393192" y="1426464"/>
            <a:ext cx="5711800" cy="2478024"/>
          </a:xfrm>
          <a:prstGeom prst="rect">
            <a:avLst/>
          </a:prstGeom>
        </p:spPr>
      </p:pic>
      <p:pic>
        <p:nvPicPr>
          <p:cNvPr id="7" name="Image 2" descr="/root/deck/assets/.cache/66623b99847d6418c22e1f46a86b313e.png">    </p:cNvPr>
          <p:cNvPicPr>
            <a:picLocks noChangeAspect="1"/>
          </p:cNvPicPr>
          <p:nvPr/>
        </p:nvPicPr>
        <p:blipFill>
          <a:blip r:embed="rId4"/>
          <a:stretch>
            <a:fillRect/>
          </a:stretch>
        </p:blipFill>
        <p:spPr>
          <a:xfrm>
            <a:off x="649224" y="1627632"/>
            <a:ext cx="426476" cy="475488"/>
          </a:xfrm>
          <a:prstGeom prst="rect">
            <a:avLst/>
          </a:prstGeom>
        </p:spPr>
      </p:pic>
      <p:sp>
        <p:nvSpPr>
          <p:cNvPr id="8" name="Text 3"/>
          <p:cNvSpPr txBox="1"/>
          <p:nvPr/>
        </p:nvSpPr>
        <p:spPr>
          <a:xfrm>
            <a:off x="612648" y="166420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1</a:t>
            </a:r>
            <a:endParaRPr lang="en-US" sz="1120" dirty="0"/>
          </a:p>
        </p:txBody>
      </p:sp>
      <p:sp>
        <p:nvSpPr>
          <p:cNvPr id="9" name="Text 4"/>
          <p:cNvSpPr txBox="1"/>
          <p:nvPr/>
        </p:nvSpPr>
        <p:spPr>
          <a:xfrm>
            <a:off x="1216152" y="166420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If it splits one test into many steps</a:t>
            </a:r>
            <a:endParaRPr lang="en-US" sz="1500" dirty="0"/>
          </a:p>
        </p:txBody>
      </p:sp>
      <p:sp>
        <p:nvSpPr>
          <p:cNvPr id="10" name="Text 5"/>
          <p:cNvSpPr txBox="1"/>
          <p:nvPr/>
        </p:nvSpPr>
        <p:spPr>
          <a:xfrm>
            <a:off x="740664" y="215798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Correction prompt: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“Combine measurements that belong to the same named test onto one step using AddMultipleTest. One step, multiple named sub-results — per section 6 of the context file.”</a:t>
            </a:r>
            <a:endParaRPr lang="en-US" sz="1100" dirty="0"/>
          </a:p>
        </p:txBody>
      </p:sp>
      <p:sp>
        <p:nvSpPr>
          <p:cNvPr id="11" name="Shape 6"/>
          <p:cNvSpPr/>
          <p:nvPr/>
        </p:nvSpPr>
        <p:spPr>
          <a:xfrm>
            <a:off x="740664" y="3191256"/>
            <a:ext cx="5016856" cy="0"/>
          </a:xfrm>
          <a:prstGeom prst="line">
            <a:avLst/>
          </a:prstGeom>
          <a:noFill/>
          <a:ln w="9525">
            <a:solidFill>
              <a:srgbClr val="FCC400">
                <a:alpha val="60000"/>
              </a:srgbClr>
            </a:solidFill>
            <a:prstDash val="solid"/>
          </a:ln>
        </p:spPr>
      </p:sp>
      <p:sp>
        <p:nvSpPr>
          <p:cNvPr id="12" name="Text 7"/>
          <p:cNvSpPr txBox="1"/>
          <p:nvPr/>
        </p:nvSpPr>
        <p:spPr>
          <a:xfrm>
            <a:off x="740664" y="328269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Points to: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Context file §6</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AddMultipleTest</a:t>
            </a:r>
            <a:endParaRPr lang="en-US" sz="900" dirty="0"/>
          </a:p>
        </p:txBody>
      </p:sp>
      <p:pic>
        <p:nvPicPr>
          <p:cNvPr id="13" name="Image 3" descr="/root/deck/assets/.cache/0b4495a6e2485dd18e25f0e7f2cd1477.png">    </p:cNvPr>
          <p:cNvPicPr>
            <a:picLocks noChangeAspect="1"/>
          </p:cNvPicPr>
          <p:nvPr/>
        </p:nvPicPr>
        <p:blipFill>
          <a:blip r:embed="rId5"/>
          <a:stretch>
            <a:fillRect/>
          </a:stretch>
        </p:blipFill>
        <p:spPr>
          <a:xfrm>
            <a:off x="6086704" y="1426464"/>
            <a:ext cx="5711800" cy="2478024"/>
          </a:xfrm>
          <a:prstGeom prst="rect">
            <a:avLst/>
          </a:prstGeom>
        </p:spPr>
      </p:pic>
      <p:pic>
        <p:nvPicPr>
          <p:cNvPr id="14" name="Image 4" descr="/root/deck/assets/.cache/66623b99847d6418c22e1f46a86b313e.png">    </p:cNvPr>
          <p:cNvPicPr>
            <a:picLocks noChangeAspect="1"/>
          </p:cNvPicPr>
          <p:nvPr/>
        </p:nvPicPr>
        <p:blipFill>
          <a:blip r:embed="rId6"/>
          <a:stretch>
            <a:fillRect/>
          </a:stretch>
        </p:blipFill>
        <p:spPr>
          <a:xfrm>
            <a:off x="6342736" y="1627632"/>
            <a:ext cx="426476" cy="475488"/>
          </a:xfrm>
          <a:prstGeom prst="rect">
            <a:avLst/>
          </a:prstGeom>
        </p:spPr>
      </p:pic>
      <p:sp>
        <p:nvSpPr>
          <p:cNvPr id="15" name="Text 8"/>
          <p:cNvSpPr txBox="1"/>
          <p:nvPr/>
        </p:nvSpPr>
        <p:spPr>
          <a:xfrm>
            <a:off x="6306160" y="166420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2</a:t>
            </a:r>
            <a:endParaRPr lang="en-US" sz="1120" dirty="0"/>
          </a:p>
        </p:txBody>
      </p:sp>
      <p:sp>
        <p:nvSpPr>
          <p:cNvPr id="16" name="Text 9"/>
          <p:cNvSpPr txBox="1"/>
          <p:nvPr/>
        </p:nvSpPr>
        <p:spPr>
          <a:xfrm>
            <a:off x="6909664" y="166420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If it forgets status in Import mode</a:t>
            </a:r>
            <a:endParaRPr lang="en-US" sz="1500" dirty="0"/>
          </a:p>
        </p:txBody>
      </p:sp>
      <p:sp>
        <p:nvSpPr>
          <p:cNvPr id="17" name="Text 10"/>
          <p:cNvSpPr txBox="1"/>
          <p:nvPr/>
        </p:nvSpPr>
        <p:spPr>
          <a:xfrm>
            <a:off x="6434176" y="215798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Correction prompt: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“You're in TestModeType.Import. Status doesn't auto-propagate. Set .Status explicitly on every step, on every SequenceCall, and on the report itself.”</a:t>
            </a:r>
            <a:endParaRPr lang="en-US" sz="1100" dirty="0"/>
          </a:p>
        </p:txBody>
      </p:sp>
      <p:sp>
        <p:nvSpPr>
          <p:cNvPr id="18" name="Shape 11"/>
          <p:cNvSpPr/>
          <p:nvPr/>
        </p:nvSpPr>
        <p:spPr>
          <a:xfrm>
            <a:off x="6434176" y="3191256"/>
            <a:ext cx="5016856" cy="0"/>
          </a:xfrm>
          <a:prstGeom prst="line">
            <a:avLst/>
          </a:prstGeom>
          <a:noFill/>
          <a:ln w="9525">
            <a:solidFill>
              <a:srgbClr val="FCC400">
                <a:alpha val="60000"/>
              </a:srgbClr>
            </a:solidFill>
            <a:prstDash val="solid"/>
          </a:ln>
        </p:spPr>
      </p:sp>
      <p:sp>
        <p:nvSpPr>
          <p:cNvPr id="19" name="Text 12"/>
          <p:cNvSpPr txBox="1"/>
          <p:nvPr/>
        </p:nvSpPr>
        <p:spPr>
          <a:xfrm>
            <a:off x="6434176" y="328269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Points to: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Import mode rules</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Common mistakes table</a:t>
            </a:r>
            <a:endParaRPr lang="en-US" sz="900" dirty="0"/>
          </a:p>
        </p:txBody>
      </p:sp>
      <p:pic>
        <p:nvPicPr>
          <p:cNvPr id="20" name="Image 5" descr="/root/deck/assets/.cache/6da5be535e794d1c78e6c4cf278a4dd1.png">    </p:cNvPr>
          <p:cNvPicPr>
            <a:picLocks noChangeAspect="1"/>
          </p:cNvPicPr>
          <p:nvPr/>
        </p:nvPicPr>
        <p:blipFill>
          <a:blip r:embed="rId7"/>
          <a:stretch>
            <a:fillRect/>
          </a:stretch>
        </p:blipFill>
        <p:spPr>
          <a:xfrm>
            <a:off x="393192" y="3849624"/>
            <a:ext cx="5711800" cy="2478024"/>
          </a:xfrm>
          <a:prstGeom prst="rect">
            <a:avLst/>
          </a:prstGeom>
        </p:spPr>
      </p:pic>
      <p:pic>
        <p:nvPicPr>
          <p:cNvPr id="21" name="Image 6" descr="/root/deck/assets/.cache/66623b99847d6418c22e1f46a86b313e.png">    </p:cNvPr>
          <p:cNvPicPr>
            <a:picLocks noChangeAspect="1"/>
          </p:cNvPicPr>
          <p:nvPr/>
        </p:nvPicPr>
        <p:blipFill>
          <a:blip r:embed="rId8"/>
          <a:stretch>
            <a:fillRect/>
          </a:stretch>
        </p:blipFill>
        <p:spPr>
          <a:xfrm>
            <a:off x="649224" y="4050792"/>
            <a:ext cx="426476" cy="475488"/>
          </a:xfrm>
          <a:prstGeom prst="rect">
            <a:avLst/>
          </a:prstGeom>
        </p:spPr>
      </p:pic>
      <p:sp>
        <p:nvSpPr>
          <p:cNvPr id="22" name="Text 13"/>
          <p:cNvSpPr txBox="1"/>
          <p:nvPr/>
        </p:nvSpPr>
        <p:spPr>
          <a:xfrm>
            <a:off x="612648" y="408736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3</a:t>
            </a:r>
            <a:endParaRPr lang="en-US" sz="1120" dirty="0"/>
          </a:p>
        </p:txBody>
      </p:sp>
      <p:sp>
        <p:nvSpPr>
          <p:cNvPr id="23" name="Text 14"/>
          <p:cNvSpPr txBox="1"/>
          <p:nvPr/>
        </p:nvSpPr>
        <p:spPr>
          <a:xfrm>
            <a:off x="1216152" y="408736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If it uses RootSequenceCall as a property</a:t>
            </a:r>
            <a:endParaRPr lang="en-US" sz="1500" dirty="0"/>
          </a:p>
        </p:txBody>
      </p:sp>
      <p:sp>
        <p:nvSpPr>
          <p:cNvPr id="24" name="Text 15"/>
          <p:cNvSpPr txBox="1"/>
          <p:nvPr/>
        </p:nvSpPr>
        <p:spPr>
          <a:xfrm>
            <a:off x="740664" y="458114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Correction prompt: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“Fix: report.GetRootSequenceCall() is a method, not a property. See the “Common mistakes” table.”</a:t>
            </a:r>
            <a:endParaRPr lang="en-US" sz="1100" dirty="0"/>
          </a:p>
        </p:txBody>
      </p:sp>
      <p:sp>
        <p:nvSpPr>
          <p:cNvPr id="25" name="Shape 16"/>
          <p:cNvSpPr/>
          <p:nvPr/>
        </p:nvSpPr>
        <p:spPr>
          <a:xfrm>
            <a:off x="740664" y="5614416"/>
            <a:ext cx="5016856" cy="0"/>
          </a:xfrm>
          <a:prstGeom prst="line">
            <a:avLst/>
          </a:prstGeom>
          <a:noFill/>
          <a:ln w="9525">
            <a:solidFill>
              <a:srgbClr val="FCC400">
                <a:alpha val="60000"/>
              </a:srgbClr>
            </a:solidFill>
            <a:prstDash val="solid"/>
          </a:ln>
        </p:spPr>
      </p:sp>
      <p:sp>
        <p:nvSpPr>
          <p:cNvPr id="26" name="Text 17"/>
          <p:cNvSpPr txBox="1"/>
          <p:nvPr/>
        </p:nvSpPr>
        <p:spPr>
          <a:xfrm>
            <a:off x="740664" y="570585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Points to: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Common mistakes table</a:t>
            </a:r>
            <a:endParaRPr lang="en-US" sz="900" dirty="0"/>
          </a:p>
        </p:txBody>
      </p:sp>
      <p:pic>
        <p:nvPicPr>
          <p:cNvPr id="27" name="Image 7" descr="/root/deck/assets/.cache/0b4495a6e2485dd18e25f0e7f2cd1477.png">    </p:cNvPr>
          <p:cNvPicPr>
            <a:picLocks noChangeAspect="1"/>
          </p:cNvPicPr>
          <p:nvPr/>
        </p:nvPicPr>
        <p:blipFill>
          <a:blip r:embed="rId9"/>
          <a:stretch>
            <a:fillRect/>
          </a:stretch>
        </p:blipFill>
        <p:spPr>
          <a:xfrm>
            <a:off x="6086704" y="3849624"/>
            <a:ext cx="5711800" cy="2478024"/>
          </a:xfrm>
          <a:prstGeom prst="rect">
            <a:avLst/>
          </a:prstGeom>
        </p:spPr>
      </p:pic>
      <p:pic>
        <p:nvPicPr>
          <p:cNvPr id="28" name="Image 8" descr="/root/deck/assets/.cache/66623b99847d6418c22e1f46a86b313e.png">    </p:cNvPr>
          <p:cNvPicPr>
            <a:picLocks noChangeAspect="1"/>
          </p:cNvPicPr>
          <p:nvPr/>
        </p:nvPicPr>
        <p:blipFill>
          <a:blip r:embed="rId10"/>
          <a:stretch>
            <a:fillRect/>
          </a:stretch>
        </p:blipFill>
        <p:spPr>
          <a:xfrm>
            <a:off x="6342736" y="4050792"/>
            <a:ext cx="426476" cy="475488"/>
          </a:xfrm>
          <a:prstGeom prst="rect">
            <a:avLst/>
          </a:prstGeom>
        </p:spPr>
      </p:pic>
      <p:sp>
        <p:nvSpPr>
          <p:cNvPr id="29" name="Text 18"/>
          <p:cNvSpPr txBox="1"/>
          <p:nvPr/>
        </p:nvSpPr>
        <p:spPr>
          <a:xfrm>
            <a:off x="6306160" y="408736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4</a:t>
            </a:r>
            <a:endParaRPr lang="en-US" sz="1120" dirty="0"/>
          </a:p>
        </p:txBody>
      </p:sp>
      <p:sp>
        <p:nvSpPr>
          <p:cNvPr id="30" name="Text 19"/>
          <p:cNvSpPr txBox="1"/>
          <p:nvPr/>
        </p:nvSpPr>
        <p:spPr>
          <a:xfrm>
            <a:off x="6909664" y="408736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If it invents operationType: "ICT"</a:t>
            </a:r>
            <a:endParaRPr lang="en-US" sz="1500" dirty="0"/>
          </a:p>
        </p:txBody>
      </p:sp>
      <p:sp>
        <p:nvSpPr>
          <p:cNvPr id="31" name="Text 20"/>
          <p:cNvSpPr txBox="1"/>
          <p:nvPr/>
        </p:nvSpPr>
        <p:spPr>
          <a:xfrm>
            <a:off x="6434176" y="458114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Correction prompt: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“Use operationType: "10". Numeric code as a string. Not a name.”</a:t>
            </a:r>
            <a:endParaRPr lang="en-US" sz="1100" dirty="0"/>
          </a:p>
        </p:txBody>
      </p:sp>
      <p:sp>
        <p:nvSpPr>
          <p:cNvPr id="32" name="Shape 21"/>
          <p:cNvSpPr/>
          <p:nvPr/>
        </p:nvSpPr>
        <p:spPr>
          <a:xfrm>
            <a:off x="6434176" y="5614416"/>
            <a:ext cx="5016856" cy="0"/>
          </a:xfrm>
          <a:prstGeom prst="line">
            <a:avLst/>
          </a:prstGeom>
          <a:noFill/>
          <a:ln w="9525">
            <a:solidFill>
              <a:srgbClr val="FCC400">
                <a:alpha val="60000"/>
              </a:srgbClr>
            </a:solidFill>
            <a:prstDash val="solid"/>
          </a:ln>
        </p:spPr>
      </p:sp>
      <p:sp>
        <p:nvSpPr>
          <p:cNvPr id="33" name="Text 22"/>
          <p:cNvSpPr txBox="1"/>
          <p:nvPr/>
        </p:nvSpPr>
        <p:spPr>
          <a:xfrm>
            <a:off x="6434176" y="570585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Points to: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API reference §3</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Common mistakes table</a:t>
            </a:r>
            <a:endParaRPr lang="en-US" sz="900" dirty="0"/>
          </a:p>
        </p:txBody>
      </p:sp>
      <p:pic>
        <p:nvPicPr>
          <p:cNvPr id="34" name="Image 9" descr="/root/deck/assets/.cache/d3b450a5532f38c7be59c9b8abea97e4.png">    </p:cNvPr>
          <p:cNvPicPr>
            <a:picLocks noChangeAspect="1"/>
          </p:cNvPicPr>
          <p:nvPr/>
        </p:nvPicPr>
        <p:blipFill>
          <a:blip r:embed="rId11"/>
          <a:stretch>
            <a:fillRect/>
          </a:stretch>
        </p:blipFill>
        <p:spPr>
          <a:xfrm>
            <a:off x="502920" y="6382512"/>
            <a:ext cx="11185855" cy="73152"/>
          </a:xfrm>
          <a:prstGeom prst="rect">
            <a:avLst/>
          </a:prstGeom>
        </p:spPr>
      </p:pic>
      <p:sp>
        <p:nvSpPr>
          <p:cNvPr id="35" name="Text 23"/>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36" name="Text 24"/>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12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24" fill="hold">
                      <p:stCondLst>
                        <p:cond delay="indefinite"/>
                      </p:stCondLst>
                      <p:childTnLst>
                        <p:par>
                          <p:cTn id="25"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par>
                                <p:cTn id="15" presetID="10" presetClass="entr" presetSubtype="0" fill="hold" grpId="0" nodeType="withEffect">
                                  <p:stCondLst>
                                    <p:cond delay="28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par>
                                <p:cTn id="18" presetID="10" presetClass="entr" presetSubtype="0" fill="hold" grpId="0" nodeType="withEffect">
                                  <p:stCondLst>
                                    <p:cond delay="35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50"/>
                                        <p:tgtEl>
                                          <p:spTgt spid="11"/>
                                        </p:tgtEl>
                                      </p:cBhvr>
                                    </p:animEffect>
                                  </p:childTnLst>
                                </p:cTn>
                              </p:par>
                              <p:par>
                                <p:cTn id="21" presetID="10" presetClass="entr" presetSubtype="0" fill="hold" grpId="0" nodeType="withEffect">
                                  <p:stCondLst>
                                    <p:cond delay="42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400"/>
                                        <p:tgtEl>
                                          <p:spTgt spid="12"/>
                                        </p:tgtEl>
                                      </p:cBhvr>
                                    </p:animEffect>
                                  </p:childTnLst>
                                </p:cTn>
                              </p:par>
                            </p:childTnLst>
                          </p:cTn>
                        </p:par>
                      </p:childTnLst>
                    </p:cTn>
                  </p:par>
                  <p:par>
                    <p:cTn id="47" fill="hold">
                      <p:stCondLst>
                        <p:cond delay="indefinite"/>
                      </p:stCondLst>
                      <p:childTnLst>
                        <p:par>
                          <p:cTn id="48"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7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50"/>
                                        <p:tgtEl>
                                          <p:spTgt spid="14"/>
                                        </p:tgtEl>
                                      </p:cBhvr>
                                    </p:animEffect>
                                  </p:childTnLst>
                                </p:cTn>
                              </p:par>
                              <p:par>
                                <p:cTn id="32" presetID="10" presetClass="entr" presetSubtype="0" fill="hold" grpId="0" nodeType="withEffect">
                                  <p:stCondLst>
                                    <p:cond delay="14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400"/>
                                        <p:tgtEl>
                                          <p:spTgt spid="15"/>
                                        </p:tgtEl>
                                      </p:cBhvr>
                                    </p:animEffect>
                                  </p:childTnLst>
                                </p:cTn>
                              </p:par>
                              <p:par>
                                <p:cTn id="35" presetID="10" presetClass="entr" presetSubtype="0" fill="hold" grpId="0" nodeType="withEffect">
                                  <p:stCondLst>
                                    <p:cond delay="21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400"/>
                                        <p:tgtEl>
                                          <p:spTgt spid="16"/>
                                        </p:tgtEl>
                                      </p:cBhvr>
                                    </p:animEffect>
                                  </p:childTnLst>
                                </p:cTn>
                              </p:par>
                              <p:par>
                                <p:cTn id="38" presetID="10" presetClass="entr" presetSubtype="0" fill="hold" grpId="0" nodeType="withEffect">
                                  <p:stCondLst>
                                    <p:cond delay="28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400"/>
                                        <p:tgtEl>
                                          <p:spTgt spid="17"/>
                                        </p:tgtEl>
                                      </p:cBhvr>
                                    </p:animEffect>
                                  </p:childTnLst>
                                </p:cTn>
                              </p:par>
                              <p:par>
                                <p:cTn id="41" presetID="10" presetClass="entr" presetSubtype="0" fill="hold" grpId="0" nodeType="withEffect">
                                  <p:stCondLst>
                                    <p:cond delay="35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50"/>
                                        <p:tgtEl>
                                          <p:spTgt spid="18"/>
                                        </p:tgtEl>
                                      </p:cBhvr>
                                    </p:animEffect>
                                  </p:childTnLst>
                                </p:cTn>
                              </p:par>
                              <p:par>
                                <p:cTn id="44" presetID="10" presetClass="entr" presetSubtype="0" fill="hold" grpId="0" nodeType="withEffect">
                                  <p:stCondLst>
                                    <p:cond delay="42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400"/>
                                        <p:tgtEl>
                                          <p:spTgt spid="19"/>
                                        </p:tgtEl>
                                      </p:cBhvr>
                                    </p:animEffect>
                                  </p:childTnLst>
                                </p:cTn>
                              </p:par>
                            </p:childTnLst>
                          </p:cTn>
                        </p:par>
                      </p:childTnLst>
                    </p:cTn>
                  </p:par>
                  <p:par>
                    <p:cTn id="70" fill="hold">
                      <p:stCondLst>
                        <p:cond delay="indefinite"/>
                      </p:stCondLst>
                      <p:childTnLst>
                        <p:par>
                          <p:cTn id="71"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50"/>
                                        <p:tgtEl>
                                          <p:spTgt spid="20"/>
                                        </p:tgtEl>
                                      </p:cBhvr>
                                    </p:animEffect>
                                  </p:childTnLst>
                                </p:cTn>
                              </p:par>
                              <p:par>
                                <p:cTn id="52" presetID="10" presetClass="entr" presetSubtype="0" fill="hold" grpId="0" nodeType="withEffect">
                                  <p:stCondLst>
                                    <p:cond delay="7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50"/>
                                        <p:tgtEl>
                                          <p:spTgt spid="21"/>
                                        </p:tgtEl>
                                      </p:cBhvr>
                                    </p:animEffect>
                                  </p:childTnLst>
                                </p:cTn>
                              </p:par>
                              <p:par>
                                <p:cTn id="55" presetID="10" presetClass="entr" presetSubtype="0" fill="hold" grpId="0" nodeType="withEffect">
                                  <p:stCondLst>
                                    <p:cond delay="14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400"/>
                                        <p:tgtEl>
                                          <p:spTgt spid="22"/>
                                        </p:tgtEl>
                                      </p:cBhvr>
                                    </p:animEffect>
                                  </p:childTnLst>
                                </p:cTn>
                              </p:par>
                              <p:par>
                                <p:cTn id="58" presetID="10" presetClass="entr" presetSubtype="0" fill="hold" grpId="0" nodeType="withEffect">
                                  <p:stCondLst>
                                    <p:cond delay="21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400"/>
                                        <p:tgtEl>
                                          <p:spTgt spid="23"/>
                                        </p:tgtEl>
                                      </p:cBhvr>
                                    </p:animEffect>
                                  </p:childTnLst>
                                </p:cTn>
                              </p:par>
                              <p:par>
                                <p:cTn id="61" presetID="10" presetClass="entr" presetSubtype="0" fill="hold" grpId="0" nodeType="withEffect">
                                  <p:stCondLst>
                                    <p:cond delay="28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400"/>
                                        <p:tgtEl>
                                          <p:spTgt spid="24"/>
                                        </p:tgtEl>
                                      </p:cBhvr>
                                    </p:animEffect>
                                  </p:childTnLst>
                                </p:cTn>
                              </p:par>
                              <p:par>
                                <p:cTn id="64" presetID="10" presetClass="entr" presetSubtype="0" fill="hold" grpId="0" nodeType="withEffect">
                                  <p:stCondLst>
                                    <p:cond delay="35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50"/>
                                        <p:tgtEl>
                                          <p:spTgt spid="25"/>
                                        </p:tgtEl>
                                      </p:cBhvr>
                                    </p:animEffect>
                                  </p:childTnLst>
                                </p:cTn>
                              </p:par>
                              <p:par>
                                <p:cTn id="67" presetID="10" presetClass="entr" presetSubtype="0" fill="hold" grpId="0" nodeType="withEffect">
                                  <p:stCondLst>
                                    <p:cond delay="42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400"/>
                                        <p:tgtEl>
                                          <p:spTgt spid="26"/>
                                        </p:tgtEl>
                                      </p:cBhvr>
                                    </p:animEffect>
                                  </p:childTnLst>
                                </p:cTn>
                              </p:par>
                            </p:childTnLst>
                          </p:cTn>
                        </p:par>
                      </p:childTnLst>
                    </p:cTn>
                  </p:par>
                  <p:par>
                    <p:cTn id="93" fill="hold">
                      <p:stCondLst>
                        <p:cond delay="indefinite"/>
                      </p:stCondLst>
                      <p:childTnLst>
                        <p:par>
                          <p:cTn id="94"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50"/>
                                        <p:tgtEl>
                                          <p:spTgt spid="27"/>
                                        </p:tgtEl>
                                      </p:cBhvr>
                                    </p:animEffect>
                                  </p:childTnLst>
                                </p:cTn>
                              </p:par>
                              <p:par>
                                <p:cTn id="75" presetID="10" presetClass="entr" presetSubtype="0" fill="hold" grpId="0" nodeType="withEffect">
                                  <p:stCondLst>
                                    <p:cond delay="7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50"/>
                                        <p:tgtEl>
                                          <p:spTgt spid="28"/>
                                        </p:tgtEl>
                                      </p:cBhvr>
                                    </p:animEffect>
                                  </p:childTnLst>
                                </p:cTn>
                              </p:par>
                              <p:par>
                                <p:cTn id="78" presetID="10" presetClass="entr" presetSubtype="0" fill="hold" grpId="0" nodeType="withEffect">
                                  <p:stCondLst>
                                    <p:cond delay="14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400"/>
                                        <p:tgtEl>
                                          <p:spTgt spid="29"/>
                                        </p:tgtEl>
                                      </p:cBhvr>
                                    </p:animEffect>
                                  </p:childTnLst>
                                </p:cTn>
                              </p:par>
                              <p:par>
                                <p:cTn id="81" presetID="10" presetClass="entr" presetSubtype="0" fill="hold" grpId="0" nodeType="withEffect">
                                  <p:stCondLst>
                                    <p:cond delay="21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400"/>
                                        <p:tgtEl>
                                          <p:spTgt spid="30"/>
                                        </p:tgtEl>
                                      </p:cBhvr>
                                    </p:animEffect>
                                  </p:childTnLst>
                                </p:cTn>
                              </p:par>
                              <p:par>
                                <p:cTn id="84" presetID="10" presetClass="entr" presetSubtype="0" fill="hold" grpId="0" nodeType="withEffect">
                                  <p:stCondLst>
                                    <p:cond delay="28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400"/>
                                        <p:tgtEl>
                                          <p:spTgt spid="31"/>
                                        </p:tgtEl>
                                      </p:cBhvr>
                                    </p:animEffect>
                                  </p:childTnLst>
                                </p:cTn>
                              </p:par>
                              <p:par>
                                <p:cTn id="87" presetID="10" presetClass="entr" presetSubtype="0" fill="hold" grpId="0" nodeType="withEffect">
                                  <p:stCondLst>
                                    <p:cond delay="35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50"/>
                                        <p:tgtEl>
                                          <p:spTgt spid="32"/>
                                        </p:tgtEl>
                                      </p:cBhvr>
                                    </p:animEffect>
                                  </p:childTnLst>
                                </p:cTn>
                              </p:par>
                              <p:par>
                                <p:cTn id="90" presetID="10" presetClass="entr" presetSubtype="0" fill="hold" grpId="0" nodeType="withEffect">
                                  <p:stCondLst>
                                    <p:cond delay="42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4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5" grpId="0"/>
      <p:bldP spid="16" grpId="0"/>
      <p:bldP spid="17" grpId="0"/>
      <p:bldP spid="19" grpId="0"/>
      <p:bldP spid="22" grpId="0"/>
      <p:bldP spid="23" grpId="0"/>
      <p:bldP spid="24" grpId="0"/>
      <p:bldP spid="26" grpId="0"/>
      <p:bldP spid="29" grpId="0"/>
      <p:bldP spid="30" grpId="0"/>
      <p:bldP spid="31"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white.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FCC400"/>
                </a:solidFill>
                <a:latin typeface="Aptos" pitchFamily="34" charset="0"/>
                <a:ea typeface="Aptos" pitchFamily="34" charset="-122"/>
                <a:cs typeface="Aptos" pitchFamily="34" charset="-120"/>
              </a:rPr>
              <a:t>LIVE DEMO</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FCC400"/>
                </a:solidFill>
                <a:latin typeface="Aptos Display" pitchFamily="34" charset="0"/>
                <a:ea typeface="Aptos Display" pitchFamily="34" charset="-122"/>
                <a:cs typeface="Aptos Display" pitchFamily="34" charset="-120"/>
              </a:rPr>
              <a:t>[LIVE]  </a:t>
            </a:r>
            <a:pPr algn="l" indent="0" marL="0">
              <a:buNone/>
            </a:pPr>
            <a:r>
              <a:rPr lang="en-US" sz="2700" b="1" dirty="0">
                <a:solidFill>
                  <a:srgbClr val="F2F2F2"/>
                </a:solidFill>
                <a:latin typeface="Aptos Display" pitchFamily="34" charset="0"/>
                <a:ea typeface="Aptos Display" pitchFamily="34" charset="-122"/>
                <a:cs typeface="Aptos Display" pitchFamily="34" charset="-120"/>
              </a:rPr>
              <a:t>Does it actually build?</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C9C2B4"/>
                </a:solidFill>
                <a:latin typeface="Aptos" pitchFamily="34" charset="0"/>
                <a:ea typeface="Aptos" pitchFamily="34" charset="-122"/>
                <a:cs typeface="Aptos" pitchFamily="34" charset="-120"/>
              </a:rPr>
              <a:t>The only part that matters</a:t>
            </a:r>
            <a:endParaRPr lang="en-US" sz="1250" dirty="0"/>
          </a:p>
        </p:txBody>
      </p:sp>
      <p:pic>
        <p:nvPicPr>
          <p:cNvPr id="6" name="Image 1" descr="/root/deck/assets/.cache/c8b4e354520a3f8a035d7794c89808e6.png">    </p:cNvPr>
          <p:cNvPicPr>
            <a:picLocks noChangeAspect="1"/>
          </p:cNvPicPr>
          <p:nvPr/>
        </p:nvPicPr>
        <p:blipFill>
          <a:blip r:embed="rId3"/>
          <a:stretch>
            <a:fillRect/>
          </a:stretch>
        </p:blipFill>
        <p:spPr>
          <a:xfrm>
            <a:off x="2953512" y="2039112"/>
            <a:ext cx="6300216" cy="2505456"/>
          </a:xfrm>
          <a:prstGeom prst="rect">
            <a:avLst/>
          </a:prstGeom>
        </p:spPr>
      </p:pic>
      <p:sp>
        <p:nvSpPr>
          <p:cNvPr id="7" name="Text 3"/>
          <p:cNvSpPr txBox="1"/>
          <p:nvPr/>
        </p:nvSpPr>
        <p:spPr>
          <a:xfrm>
            <a:off x="3474720" y="2468880"/>
            <a:ext cx="5257800" cy="365760"/>
          </a:xfrm>
          <a:prstGeom prst="rect">
            <a:avLst/>
          </a:prstGeom>
          <a:noFill/>
          <a:ln/>
        </p:spPr>
        <p:txBody>
          <a:bodyPr wrap="square" lIns="0" tIns="0" rIns="0" bIns="0" rtlCol="0" anchor="ctr"/>
          <a:lstStyle/>
          <a:p>
            <a:pPr indent="0" marL="0">
              <a:buNone/>
            </a:pPr>
            <a:r>
              <a:rPr lang="en-US" sz="1700" b="1" dirty="0">
                <a:solidFill>
                  <a:srgbClr val="FCC400"/>
                </a:solidFill>
                <a:latin typeface="Aptos" pitchFamily="34" charset="0"/>
                <a:ea typeface="Aptos" pitchFamily="34" charset="-122"/>
                <a:cs typeface="Aptos" pitchFamily="34" charset="-120"/>
              </a:rPr>
              <a:t>&gt;  </a:t>
            </a:r>
            <a:pPr indent="0" marL="0">
              <a:buNone/>
            </a:pPr>
            <a:r>
              <a:rPr lang="en-US" sz="1700" b="1" dirty="0">
                <a:solidFill>
                  <a:srgbClr val="F2F2F2"/>
                </a:solidFill>
                <a:latin typeface="Aptos" pitchFamily="34" charset="0"/>
                <a:ea typeface="Aptos" pitchFamily="34" charset="-122"/>
                <a:cs typeface="Aptos" pitchFamily="34" charset="-120"/>
              </a:rPr>
              <a:t>dotnet build</a:t>
            </a:r>
            <a:endParaRPr lang="en-US" sz="1700" dirty="0"/>
          </a:p>
        </p:txBody>
      </p:sp>
      <p:sp>
        <p:nvSpPr>
          <p:cNvPr id="8" name="Text 4"/>
          <p:cNvSpPr txBox="1"/>
          <p:nvPr/>
        </p:nvSpPr>
        <p:spPr>
          <a:xfrm>
            <a:off x="3474720" y="3063240"/>
            <a:ext cx="5257800" cy="457200"/>
          </a:xfrm>
          <a:prstGeom prst="rect">
            <a:avLst/>
          </a:prstGeom>
          <a:noFill/>
          <a:ln/>
        </p:spPr>
        <p:txBody>
          <a:bodyPr wrap="square" lIns="0" tIns="0" rIns="0" bIns="0" rtlCol="0" anchor="ctr"/>
          <a:lstStyle/>
          <a:p>
            <a:pPr indent="0" marL="0">
              <a:buNone/>
            </a:pPr>
            <a:r>
              <a:rPr lang="en-US" sz="2300" b="1" dirty="0">
                <a:solidFill>
                  <a:srgbClr val="FCC400"/>
                </a:solidFill>
                <a:latin typeface="Aptos Display" pitchFamily="34" charset="0"/>
                <a:ea typeface="Aptos Display" pitchFamily="34" charset="-122"/>
                <a:cs typeface="Aptos Display" pitchFamily="34" charset="-120"/>
              </a:rPr>
              <a:t>Build succeeded.</a:t>
            </a:r>
            <a:endParaRPr lang="en-US" sz="2300" dirty="0"/>
          </a:p>
        </p:txBody>
      </p:sp>
      <p:sp>
        <p:nvSpPr>
          <p:cNvPr id="9" name="Text 5"/>
          <p:cNvSpPr txBox="1"/>
          <p:nvPr/>
        </p:nvSpPr>
        <p:spPr>
          <a:xfrm>
            <a:off x="3474720" y="3657600"/>
            <a:ext cx="5257800" cy="365760"/>
          </a:xfrm>
          <a:prstGeom prst="rect">
            <a:avLst/>
          </a:prstGeom>
          <a:noFill/>
          <a:ln/>
        </p:spPr>
        <p:txBody>
          <a:bodyPr wrap="square" lIns="0" tIns="0" rIns="0" bIns="0" rtlCol="0" anchor="ctr"/>
          <a:lstStyle/>
          <a:p>
            <a:pPr indent="0" marL="0">
              <a:buNone/>
            </a:pPr>
            <a:r>
              <a:rPr lang="en-US" sz="1400" dirty="0">
                <a:solidFill>
                  <a:srgbClr val="C9C2B4"/>
                </a:solidFill>
                <a:latin typeface="Aptos" pitchFamily="34" charset="0"/>
                <a:ea typeface="Aptos" pitchFamily="34" charset="-122"/>
                <a:cs typeface="Aptos" pitchFamily="34" charset="-120"/>
              </a:rPr>
              <a:t>0 Warning(s)        0 Error(s)</a:t>
            </a:r>
            <a:endParaRPr lang="en-US" sz="1400" dirty="0"/>
          </a:p>
        </p:txBody>
      </p:sp>
      <p:sp>
        <p:nvSpPr>
          <p:cNvPr id="10" name="Text 6"/>
          <p:cNvSpPr txBox="1"/>
          <p:nvPr/>
        </p:nvSpPr>
        <p:spPr>
          <a:xfrm>
            <a:off x="3063240" y="4892040"/>
            <a:ext cx="6080760" cy="777240"/>
          </a:xfrm>
          <a:prstGeom prst="rect">
            <a:avLst/>
          </a:prstGeom>
          <a:noFill/>
          <a:ln/>
        </p:spPr>
        <p:txBody>
          <a:bodyPr wrap="square" lIns="0" tIns="0" rIns="0" bIns="0" rtlCol="0" anchor="ctr"/>
          <a:lstStyle/>
          <a:p>
            <a:pPr algn="ctr" indent="0" marL="0">
              <a:lnSpc>
                <a:spcPct val="135000"/>
              </a:lnSpc>
              <a:buNone/>
            </a:pPr>
            <a:r>
              <a:rPr lang="en-US" sz="1250" dirty="0">
                <a:solidFill>
                  <a:srgbClr val="C9C2B4"/>
                </a:solidFill>
                <a:latin typeface="Aptos" pitchFamily="34" charset="0"/>
                <a:ea typeface="Aptos" pitchFamily="34" charset="-122"/>
                <a:cs typeface="Aptos" pitchFamily="34" charset="-120"/>
              </a:rPr>
              <a:t>Builds green  →  the API calls are real and the syntax is right.</a:t>
            </a:r>
            <a:endParaRPr lang="en-US" sz="1250" dirty="0"/>
          </a:p>
          <a:p>
            <a:pPr algn="ctr" indent="0" marL="0">
              <a:lnSpc>
                <a:spcPct val="135000"/>
              </a:lnSpc>
              <a:buNone/>
            </a:pPr>
            <a:r>
              <a:rPr lang="en-US" sz="1250" dirty="0">
                <a:solidFill>
                  <a:srgbClr val="C9C2B4"/>
                </a:solidFill>
                <a:latin typeface="Aptos" pitchFamily="34" charset="0"/>
                <a:ea typeface="Aptos" pitchFamily="34" charset="-122"/>
                <a:cs typeface="Aptos" pitchFamily="34" charset="-120"/>
              </a:rPr>
              <a:t>This is the line every no-context attempt died on.</a:t>
            </a:r>
            <a:endParaRPr lang="en-US" sz="1250" dirty="0"/>
          </a:p>
        </p:txBody>
      </p:sp>
      <p:pic>
        <p:nvPicPr>
          <p:cNvPr id="11" name="Image 2" descr="/root/deck/assets/.cache/5478cc7f8b8dd18693424748eec29397.png">    </p:cNvPr>
          <p:cNvPicPr>
            <a:picLocks noChangeAspect="1"/>
          </p:cNvPicPr>
          <p:nvPr/>
        </p:nvPicPr>
        <p:blipFill>
          <a:blip r:embed="rId4"/>
          <a:stretch>
            <a:fillRect/>
          </a:stretch>
        </p:blipFill>
        <p:spPr>
          <a:xfrm>
            <a:off x="502920" y="6382512"/>
            <a:ext cx="11185855" cy="73152"/>
          </a:xfrm>
          <a:prstGeom prst="rect">
            <a:avLst/>
          </a:prstGeom>
        </p:spPr>
      </p:pic>
      <p:sp>
        <p:nvSpPr>
          <p:cNvPr id="12" name="Text 7"/>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C9C2B4"/>
                </a:solidFill>
                <a:latin typeface="Aptos" pitchFamily="34" charset="0"/>
                <a:ea typeface="Aptos" pitchFamily="34" charset="-122"/>
                <a:cs typeface="Aptos" pitchFamily="34" charset="-120"/>
              </a:rPr>
              <a:t>WATS Converters + AI · WATS UP 2026</a:t>
            </a:r>
            <a:endParaRPr lang="en-US" sz="800" dirty="0"/>
          </a:p>
        </p:txBody>
      </p:sp>
      <p:sp>
        <p:nvSpPr>
          <p:cNvPr id="13" name="Text 8"/>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C9C2B4"/>
                </a:solidFill>
                <a:latin typeface="Aptos" pitchFamily="34" charset="0"/>
                <a:ea typeface="Aptos" pitchFamily="34" charset="-122"/>
                <a:cs typeface="Aptos" pitchFamily="34" charset="-120"/>
              </a:rPr>
              <a:t>13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12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400"/>
                                        <p:tgtEl>
                                          <p:spTgt spid="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par>
                                <p:cTn id="14" presetID="10" presetClass="entr" presetSubtype="0" fill="hold" grpId="0" nodeType="withEffect">
                                  <p:stCondLst>
                                    <p:cond delay="15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400"/>
                                        <p:tgtEl>
                                          <p:spTgt spid="9"/>
                                        </p:tgtEl>
                                      </p:cBhvr>
                                    </p:animEffect>
                                  </p:childTnLst>
                                </p:cTn>
                              </p:par>
                            </p:childTnLst>
                          </p:cTn>
                        </p:par>
                      </p:childTnLst>
                    </p:cTn>
                  </p:par>
                  <p:par>
                    <p:cTn id="22" fill="hold">
                      <p:stCondLst>
                        <p:cond delay="indefinite"/>
                      </p:stCondLst>
                      <p:childTnLst>
                        <p:par>
                          <p:cTn id="23"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RESULT REVIEW</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What made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the difference</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Same AI, same test file, same person — ranked by impact</a:t>
            </a:r>
            <a:endParaRPr lang="en-US" sz="1250" dirty="0"/>
          </a:p>
        </p:txBody>
      </p:sp>
      <p:pic>
        <p:nvPicPr>
          <p:cNvPr id="6" name="Image 1" descr="/root/deck/assets/.cache/55c29825096fb02a2d22684269ea5195.png">    </p:cNvPr>
          <p:cNvPicPr>
            <a:picLocks noChangeAspect="1"/>
          </p:cNvPicPr>
          <p:nvPr/>
        </p:nvPicPr>
        <p:blipFill>
          <a:blip r:embed="rId3"/>
          <a:stretch>
            <a:fillRect/>
          </a:stretch>
        </p:blipFill>
        <p:spPr>
          <a:xfrm>
            <a:off x="448056" y="1901952"/>
            <a:ext cx="489826" cy="548640"/>
          </a:xfrm>
          <a:prstGeom prst="rect">
            <a:avLst/>
          </a:prstGeom>
        </p:spPr>
      </p:pic>
      <p:sp>
        <p:nvSpPr>
          <p:cNvPr id="7" name="Text 3"/>
          <p:cNvSpPr txBox="1"/>
          <p:nvPr/>
        </p:nvSpPr>
        <p:spPr>
          <a:xfrm>
            <a:off x="411480" y="1938528"/>
            <a:ext cx="562978" cy="475488"/>
          </a:xfrm>
          <a:prstGeom prst="rect">
            <a:avLst/>
          </a:prstGeom>
          <a:noFill/>
          <a:ln/>
        </p:spPr>
        <p:txBody>
          <a:bodyPr wrap="square" lIns="0" tIns="0" rIns="0" bIns="0" rtlCol="0" anchor="ctr"/>
          <a:lstStyle/>
          <a:p>
            <a:pPr algn="ctr" indent="0" marL="0">
              <a:buNone/>
            </a:pPr>
            <a:r>
              <a:rPr lang="en-US" sz="1344" b="1" dirty="0">
                <a:solidFill>
                  <a:srgbClr val="000000"/>
                </a:solidFill>
                <a:latin typeface="Aptos" pitchFamily="34" charset="0"/>
                <a:ea typeface="Aptos" pitchFamily="34" charset="-122"/>
                <a:cs typeface="Aptos" pitchFamily="34" charset="-120"/>
              </a:rPr>
              <a:t>1</a:t>
            </a:r>
            <a:endParaRPr lang="en-US" sz="1344" dirty="0"/>
          </a:p>
        </p:txBody>
      </p:sp>
      <p:sp>
        <p:nvSpPr>
          <p:cNvPr id="8" name="Shape 4"/>
          <p:cNvSpPr/>
          <p:nvPr/>
        </p:nvSpPr>
        <p:spPr>
          <a:xfrm>
            <a:off x="1188720" y="1920240"/>
            <a:ext cx="10424160" cy="512064"/>
          </a:xfrm>
          <a:prstGeom prst="roundRect">
            <a:avLst>
              <a:gd name="adj" fmla="val 16071"/>
            </a:avLst>
          </a:prstGeom>
          <a:solidFill>
            <a:srgbClr val="FCC400"/>
          </a:solidFill>
          <a:ln w="9525">
            <a:solidFill>
              <a:srgbClr val="996800">
                <a:alpha val="60000"/>
              </a:srgbClr>
            </a:solidFill>
            <a:prstDash val="solid"/>
          </a:ln>
        </p:spPr>
      </p:sp>
      <p:sp>
        <p:nvSpPr>
          <p:cNvPr id="9" name="Text 5"/>
          <p:cNvSpPr txBox="1"/>
          <p:nvPr/>
        </p:nvSpPr>
        <p:spPr>
          <a:xfrm>
            <a:off x="1463040" y="1920240"/>
            <a:ext cx="9875520" cy="512064"/>
          </a:xfrm>
          <a:prstGeom prst="rect">
            <a:avLst/>
          </a:prstGeom>
          <a:noFill/>
          <a:ln/>
        </p:spPr>
        <p:txBody>
          <a:bodyPr wrap="square" lIns="0" tIns="0" rIns="0" bIns="0" rtlCol="0" anchor="ctr"/>
          <a:lstStyle/>
          <a:p>
            <a:pPr indent="0" marL="0">
              <a:buNone/>
            </a:pPr>
            <a:r>
              <a:rPr lang="en-US" sz="1550" b="1" dirty="0">
                <a:solidFill>
                  <a:srgbClr val="000000"/>
                </a:solidFill>
                <a:latin typeface="Aptos Display" pitchFamily="34" charset="0"/>
                <a:ea typeface="Aptos Display" pitchFamily="34" charset="-122"/>
                <a:cs typeface="Aptos Display" pitchFamily="34" charset="-120"/>
              </a:rPr>
              <a:t>Explicit API signatures</a:t>
            </a:r>
            <a:endParaRPr lang="en-US" sz="1550" dirty="0"/>
          </a:p>
        </p:txBody>
      </p:sp>
      <p:sp>
        <p:nvSpPr>
          <p:cNvPr id="10" name="Text 6"/>
          <p:cNvSpPr txBox="1"/>
          <p:nvPr/>
        </p:nvSpPr>
        <p:spPr>
          <a:xfrm>
            <a:off x="1463040" y="2505456"/>
            <a:ext cx="9509760" cy="502920"/>
          </a:xfrm>
          <a:prstGeom prst="rect">
            <a:avLst/>
          </a:prstGeom>
          <a:noFill/>
          <a:ln/>
        </p:spPr>
        <p:txBody>
          <a:bodyPr wrap="square" lIns="0" tIns="0" rIns="0" bIns="0" rtlCol="0" anchor="t"/>
          <a:lstStyle/>
          <a:p>
            <a:pPr indent="0" marL="0">
              <a:buNone/>
            </a:pPr>
            <a:r>
              <a:rPr lang="en-US" sz="1150" dirty="0">
                <a:solidFill>
                  <a:srgbClr val="54504F"/>
                </a:solidFill>
                <a:latin typeface="Aptos" pitchFamily="34" charset="0"/>
                <a:ea typeface="Aptos" pitchFamily="34" charset="-122"/>
                <a:cs typeface="Aptos" pitchFamily="34" charset="-120"/>
              </a:rPr>
              <a:t>The real method names and the real parameter names — no more guessing.</a:t>
            </a:r>
            <a:endParaRPr lang="en-US" sz="1150" dirty="0"/>
          </a:p>
        </p:txBody>
      </p:sp>
      <p:pic>
        <p:nvPicPr>
          <p:cNvPr id="11" name="Image 2" descr="/root/deck/assets/.cache/55c29825096fb02a2d22684269ea5195.png">    </p:cNvPr>
          <p:cNvPicPr>
            <a:picLocks noChangeAspect="1"/>
          </p:cNvPicPr>
          <p:nvPr/>
        </p:nvPicPr>
        <p:blipFill>
          <a:blip r:embed="rId4"/>
          <a:stretch>
            <a:fillRect/>
          </a:stretch>
        </p:blipFill>
        <p:spPr>
          <a:xfrm>
            <a:off x="448056" y="3273552"/>
            <a:ext cx="489826" cy="548640"/>
          </a:xfrm>
          <a:prstGeom prst="rect">
            <a:avLst/>
          </a:prstGeom>
        </p:spPr>
      </p:pic>
      <p:sp>
        <p:nvSpPr>
          <p:cNvPr id="12" name="Text 7"/>
          <p:cNvSpPr txBox="1"/>
          <p:nvPr/>
        </p:nvSpPr>
        <p:spPr>
          <a:xfrm>
            <a:off x="411480" y="3310128"/>
            <a:ext cx="562978" cy="475488"/>
          </a:xfrm>
          <a:prstGeom prst="rect">
            <a:avLst/>
          </a:prstGeom>
          <a:noFill/>
          <a:ln/>
        </p:spPr>
        <p:txBody>
          <a:bodyPr wrap="square" lIns="0" tIns="0" rIns="0" bIns="0" rtlCol="0" anchor="ctr"/>
          <a:lstStyle/>
          <a:p>
            <a:pPr algn="ctr" indent="0" marL="0">
              <a:buNone/>
            </a:pPr>
            <a:r>
              <a:rPr lang="en-US" sz="1344" b="1" dirty="0">
                <a:solidFill>
                  <a:srgbClr val="000000"/>
                </a:solidFill>
                <a:latin typeface="Aptos" pitchFamily="34" charset="0"/>
                <a:ea typeface="Aptos" pitchFamily="34" charset="-122"/>
                <a:cs typeface="Aptos" pitchFamily="34" charset="-120"/>
              </a:rPr>
              <a:t>2</a:t>
            </a:r>
            <a:endParaRPr lang="en-US" sz="1344" dirty="0"/>
          </a:p>
        </p:txBody>
      </p:sp>
      <p:sp>
        <p:nvSpPr>
          <p:cNvPr id="13" name="Shape 8"/>
          <p:cNvSpPr/>
          <p:nvPr/>
        </p:nvSpPr>
        <p:spPr>
          <a:xfrm>
            <a:off x="1188720" y="3291840"/>
            <a:ext cx="8503920" cy="512064"/>
          </a:xfrm>
          <a:prstGeom prst="roundRect">
            <a:avLst>
              <a:gd name="adj" fmla="val 16071"/>
            </a:avLst>
          </a:prstGeom>
          <a:solidFill>
            <a:srgbClr val="FCC400">
              <a:alpha val="82000"/>
            </a:srgbClr>
          </a:solidFill>
          <a:ln w="9525">
            <a:solidFill>
              <a:srgbClr val="996800">
                <a:alpha val="60000"/>
              </a:srgbClr>
            </a:solidFill>
            <a:prstDash val="solid"/>
          </a:ln>
        </p:spPr>
      </p:sp>
      <p:sp>
        <p:nvSpPr>
          <p:cNvPr id="14" name="Text 9"/>
          <p:cNvSpPr txBox="1"/>
          <p:nvPr/>
        </p:nvSpPr>
        <p:spPr>
          <a:xfrm>
            <a:off x="1463040" y="3291840"/>
            <a:ext cx="7955280" cy="512064"/>
          </a:xfrm>
          <a:prstGeom prst="rect">
            <a:avLst/>
          </a:prstGeom>
          <a:noFill/>
          <a:ln/>
        </p:spPr>
        <p:txBody>
          <a:bodyPr wrap="square" lIns="0" tIns="0" rIns="0" bIns="0" rtlCol="0" anchor="ctr"/>
          <a:lstStyle/>
          <a:p>
            <a:pPr indent="0" marL="0">
              <a:buNone/>
            </a:pPr>
            <a:r>
              <a:rPr lang="en-US" sz="1550" b="1" dirty="0">
                <a:solidFill>
                  <a:srgbClr val="000000"/>
                </a:solidFill>
                <a:latin typeface="Aptos Display" pitchFamily="34" charset="0"/>
                <a:ea typeface="Aptos Display" pitchFamily="34" charset="-122"/>
                <a:cs typeface="Aptos Display" pitchFamily="34" charset="-120"/>
              </a:rPr>
              <a:t>The common-mistakes table</a:t>
            </a:r>
            <a:endParaRPr lang="en-US" sz="1550" dirty="0"/>
          </a:p>
        </p:txBody>
      </p:sp>
      <p:sp>
        <p:nvSpPr>
          <p:cNvPr id="15" name="Text 10"/>
          <p:cNvSpPr txBox="1"/>
          <p:nvPr/>
        </p:nvSpPr>
        <p:spPr>
          <a:xfrm>
            <a:off x="1463040" y="3877056"/>
            <a:ext cx="9509760" cy="502920"/>
          </a:xfrm>
          <a:prstGeom prst="rect">
            <a:avLst/>
          </a:prstGeom>
          <a:noFill/>
          <a:ln/>
        </p:spPr>
        <p:txBody>
          <a:bodyPr wrap="square" lIns="0" tIns="0" rIns="0" bIns="0" rtlCol="0" anchor="t"/>
          <a:lstStyle/>
          <a:p>
            <a:pPr indent="0" marL="0">
              <a:buNone/>
            </a:pPr>
            <a:r>
              <a:rPr lang="en-US" sz="1150" dirty="0">
                <a:solidFill>
                  <a:srgbClr val="54504F"/>
                </a:solidFill>
                <a:latin typeface="Aptos" pitchFamily="34" charset="0"/>
                <a:ea typeface="Aptos" pitchFamily="34" charset="-122"/>
                <a:cs typeface="Aptos" pitchFamily="34" charset="-120"/>
              </a:rPr>
              <a:t>Pre-empts hallucinations, using its own past mistakes as the source.</a:t>
            </a:r>
            <a:endParaRPr lang="en-US" sz="1150" dirty="0"/>
          </a:p>
        </p:txBody>
      </p:sp>
      <p:pic>
        <p:nvPicPr>
          <p:cNvPr id="16" name="Image 3" descr="/root/deck/assets/.cache/55c29825096fb02a2d22684269ea5195.png">    </p:cNvPr>
          <p:cNvPicPr>
            <a:picLocks noChangeAspect="1"/>
          </p:cNvPicPr>
          <p:nvPr/>
        </p:nvPicPr>
        <p:blipFill>
          <a:blip r:embed="rId5"/>
          <a:stretch>
            <a:fillRect/>
          </a:stretch>
        </p:blipFill>
        <p:spPr>
          <a:xfrm>
            <a:off x="448056" y="4645152"/>
            <a:ext cx="489826" cy="548640"/>
          </a:xfrm>
          <a:prstGeom prst="rect">
            <a:avLst/>
          </a:prstGeom>
        </p:spPr>
      </p:pic>
      <p:sp>
        <p:nvSpPr>
          <p:cNvPr id="17" name="Text 11"/>
          <p:cNvSpPr txBox="1"/>
          <p:nvPr/>
        </p:nvSpPr>
        <p:spPr>
          <a:xfrm>
            <a:off x="411480" y="4681728"/>
            <a:ext cx="562978" cy="475488"/>
          </a:xfrm>
          <a:prstGeom prst="rect">
            <a:avLst/>
          </a:prstGeom>
          <a:noFill/>
          <a:ln/>
        </p:spPr>
        <p:txBody>
          <a:bodyPr wrap="square" lIns="0" tIns="0" rIns="0" bIns="0" rtlCol="0" anchor="ctr"/>
          <a:lstStyle/>
          <a:p>
            <a:pPr algn="ctr" indent="0" marL="0">
              <a:buNone/>
            </a:pPr>
            <a:r>
              <a:rPr lang="en-US" sz="1344" b="1" dirty="0">
                <a:solidFill>
                  <a:srgbClr val="000000"/>
                </a:solidFill>
                <a:latin typeface="Aptos" pitchFamily="34" charset="0"/>
                <a:ea typeface="Aptos" pitchFamily="34" charset="-122"/>
                <a:cs typeface="Aptos" pitchFamily="34" charset="-120"/>
              </a:rPr>
              <a:t>3</a:t>
            </a:r>
            <a:endParaRPr lang="en-US" sz="1344" dirty="0"/>
          </a:p>
        </p:txBody>
      </p:sp>
      <p:sp>
        <p:nvSpPr>
          <p:cNvPr id="18" name="Shape 12"/>
          <p:cNvSpPr/>
          <p:nvPr/>
        </p:nvSpPr>
        <p:spPr>
          <a:xfrm>
            <a:off x="1188720" y="4663440"/>
            <a:ext cx="6583680" cy="512064"/>
          </a:xfrm>
          <a:prstGeom prst="roundRect">
            <a:avLst>
              <a:gd name="adj" fmla="val 16071"/>
            </a:avLst>
          </a:prstGeom>
          <a:solidFill>
            <a:srgbClr val="FCC400">
              <a:alpha val="64000"/>
            </a:srgbClr>
          </a:solidFill>
          <a:ln w="9525">
            <a:solidFill>
              <a:srgbClr val="996800">
                <a:alpha val="60000"/>
              </a:srgbClr>
            </a:solidFill>
            <a:prstDash val="solid"/>
          </a:ln>
        </p:spPr>
      </p:sp>
      <p:sp>
        <p:nvSpPr>
          <p:cNvPr id="19" name="Text 13"/>
          <p:cNvSpPr txBox="1"/>
          <p:nvPr/>
        </p:nvSpPr>
        <p:spPr>
          <a:xfrm>
            <a:off x="1463040" y="4663440"/>
            <a:ext cx="6035040" cy="512064"/>
          </a:xfrm>
          <a:prstGeom prst="rect">
            <a:avLst/>
          </a:prstGeom>
          <a:noFill/>
          <a:ln/>
        </p:spPr>
        <p:txBody>
          <a:bodyPr wrap="square" lIns="0" tIns="0" rIns="0" bIns="0" rtlCol="0" anchor="ctr"/>
          <a:lstStyle/>
          <a:p>
            <a:pPr indent="0" marL="0">
              <a:buNone/>
            </a:pPr>
            <a:r>
              <a:rPr lang="en-US" sz="1550" b="1" dirty="0">
                <a:solidFill>
                  <a:srgbClr val="000000"/>
                </a:solidFill>
                <a:latin typeface="Aptos Display" pitchFamily="34" charset="0"/>
                <a:ea typeface="Aptos Display" pitchFamily="34" charset="-122"/>
                <a:cs typeface="Aptos Display" pitchFamily="34" charset="-120"/>
              </a:rPr>
              <a:t>Constraints in the brief</a:t>
            </a:r>
            <a:endParaRPr lang="en-US" sz="1550" dirty="0"/>
          </a:p>
        </p:txBody>
      </p:sp>
      <p:sp>
        <p:nvSpPr>
          <p:cNvPr id="20" name="Text 14"/>
          <p:cNvSpPr txBox="1"/>
          <p:nvPr/>
        </p:nvSpPr>
        <p:spPr>
          <a:xfrm>
            <a:off x="1463040" y="5248656"/>
            <a:ext cx="9509760" cy="502920"/>
          </a:xfrm>
          <a:prstGeom prst="rect">
            <a:avLst/>
          </a:prstGeom>
          <a:noFill/>
          <a:ln/>
        </p:spPr>
        <p:txBody>
          <a:bodyPr wrap="square" lIns="0" tIns="0" rIns="0" bIns="0" rtlCol="0" anchor="t"/>
          <a:lstStyle/>
          <a:p>
            <a:pPr indent="0" marL="0">
              <a:buNone/>
            </a:pPr>
            <a:r>
              <a:rPr lang="en-US" sz="1150" dirty="0">
                <a:solidFill>
                  <a:srgbClr val="54504F"/>
                </a:solidFill>
                <a:latin typeface="Aptos" pitchFamily="34" charset="0"/>
                <a:ea typeface="Aptos" pitchFamily="34" charset="-122"/>
                <a:cs typeface="Aptos" pitchFamily="34" charset="-120"/>
              </a:rPr>
              <a:t>Pass/Fail, serial, part number, one step per measurement — written down so it can't quietly drop them.</a:t>
            </a:r>
            <a:endParaRPr lang="en-US" sz="1150" dirty="0"/>
          </a:p>
        </p:txBody>
      </p:sp>
      <p:sp>
        <p:nvSpPr>
          <p:cNvPr id="21" name="Shape 15"/>
          <p:cNvSpPr/>
          <p:nvPr/>
        </p:nvSpPr>
        <p:spPr>
          <a:xfrm>
            <a:off x="960120" y="5715000"/>
            <a:ext cx="10728655" cy="530352"/>
          </a:xfrm>
          <a:prstGeom prst="roundRect">
            <a:avLst>
              <a:gd name="adj" fmla="val 10345"/>
            </a:avLst>
          </a:prstGeom>
          <a:solidFill>
            <a:srgbClr val="FCC400">
              <a:alpha val="8000"/>
            </a:srgbClr>
          </a:solidFill>
          <a:ln w="15875">
            <a:solidFill>
              <a:srgbClr val="FCC400"/>
            </a:solidFill>
            <a:prstDash val="solid"/>
          </a:ln>
        </p:spPr>
      </p:sp>
      <p:pic>
        <p:nvPicPr>
          <p:cNvPr id="22" name="Image 4" descr="/root/deck/assets/.cache/89fbd3a6cdb028993f23f5e6786d4556.png">    </p:cNvPr>
          <p:cNvPicPr>
            <a:picLocks noChangeAspect="1"/>
          </p:cNvPicPr>
          <p:nvPr/>
        </p:nvPicPr>
        <p:blipFill>
          <a:blip r:embed="rId6"/>
          <a:stretch>
            <a:fillRect/>
          </a:stretch>
        </p:blipFill>
        <p:spPr>
          <a:xfrm>
            <a:off x="448056" y="5612404"/>
            <a:ext cx="651684" cy="735543"/>
          </a:xfrm>
          <a:prstGeom prst="rect">
            <a:avLst/>
          </a:prstGeom>
        </p:spPr>
      </p:pic>
      <p:sp>
        <p:nvSpPr>
          <p:cNvPr id="23" name="Text 16"/>
          <p:cNvSpPr txBox="1"/>
          <p:nvPr/>
        </p:nvSpPr>
        <p:spPr>
          <a:xfrm>
            <a:off x="1273476" y="5715000"/>
            <a:ext cx="9912379" cy="530352"/>
          </a:xfrm>
          <a:prstGeom prst="rect">
            <a:avLst/>
          </a:prstGeom>
          <a:noFill/>
          <a:ln/>
        </p:spPr>
        <p:txBody>
          <a:bodyPr wrap="square" lIns="0" tIns="0" rIns="0" bIns="0" rtlCol="0" anchor="ctr"/>
          <a:lstStyle/>
          <a:p>
            <a:pPr algn="l" indent="0" marL="0">
              <a:buNone/>
            </a:pPr>
            <a:r>
              <a:rPr lang="en-US" sz="1500" b="1" dirty="0">
                <a:solidFill>
                  <a:srgbClr val="000000"/>
                </a:solidFill>
                <a:latin typeface="Aptos Display" pitchFamily="34" charset="0"/>
                <a:ea typeface="Aptos Display" pitchFamily="34" charset="-122"/>
                <a:cs typeface="Aptos Display" pitchFamily="34" charset="-120"/>
              </a:rPr>
              <a:t>None of these are AI tricks. </a:t>
            </a:r>
            <a:pPr algn="l" indent="0" marL="0">
              <a:buNone/>
            </a:pPr>
            <a:r>
              <a:rPr lang="en-US" sz="1500" b="1" dirty="0">
                <a:solidFill>
                  <a:srgbClr val="996800"/>
                </a:solidFill>
                <a:latin typeface="Aptos Display" pitchFamily="34" charset="0"/>
                <a:ea typeface="Aptos Display" pitchFamily="34" charset="-122"/>
                <a:cs typeface="Aptos Display" pitchFamily="34" charset="-120"/>
              </a:rPr>
              <a:t>They're just writing things down.</a:t>
            </a:r>
            <a:endParaRPr lang="en-US" sz="1500" dirty="0"/>
          </a:p>
        </p:txBody>
      </p:sp>
      <p:pic>
        <p:nvPicPr>
          <p:cNvPr id="24" name="Image 5" descr="/root/deck/assets/.cache/d3b450a5532f38c7be59c9b8abea97e4.png">    </p:cNvPr>
          <p:cNvPicPr>
            <a:picLocks noChangeAspect="1"/>
          </p:cNvPicPr>
          <p:nvPr/>
        </p:nvPicPr>
        <p:blipFill>
          <a:blip r:embed="rId7"/>
          <a:stretch>
            <a:fillRect/>
          </a:stretch>
        </p:blipFill>
        <p:spPr>
          <a:xfrm>
            <a:off x="502920" y="6382512"/>
            <a:ext cx="11185855" cy="73152"/>
          </a:xfrm>
          <a:prstGeom prst="rect">
            <a:avLst/>
          </a:prstGeom>
        </p:spPr>
      </p:pic>
      <p:sp>
        <p:nvSpPr>
          <p:cNvPr id="25" name="Text 17"/>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6" name="Text 18"/>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14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8" fill="hold">
                      <p:stCondLst>
                        <p:cond delay="indefinite"/>
                      </p:stCondLst>
                      <p:childTnLst>
                        <p:par>
                          <p:cTn id="19"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400"/>
                                        <p:tgtEl>
                                          <p:spTgt spid="7"/>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50"/>
                                        <p:tgtEl>
                                          <p:spTgt spid="8"/>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par>
                                <p:cTn id="15" presetID="10" presetClass="entr" presetSubtype="0" fill="hold" grpId="0" nodeType="withEffect">
                                  <p:stCondLst>
                                    <p:cond delay="32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childTnLst>
                          </p:cTn>
                        </p:par>
                      </p:childTnLst>
                    </p:cTn>
                  </p:par>
                  <p:par>
                    <p:cTn id="35" fill="hold">
                      <p:stCondLst>
                        <p:cond delay="indefinite"/>
                      </p:stCondLst>
                      <p:childTnLst>
                        <p:par>
                          <p:cTn id="36"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50"/>
                                        <p:tgtEl>
                                          <p:spTgt spid="11"/>
                                        </p:tgtEl>
                                      </p:cBhvr>
                                    </p:animEffect>
                                  </p:childTnLst>
                                </p:cTn>
                              </p:par>
                              <p:par>
                                <p:cTn id="23" presetID="10" presetClass="entr" presetSubtype="0" fill="hold" grpId="0" nodeType="withEffect">
                                  <p:stCondLst>
                                    <p:cond delay="8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400"/>
                                        <p:tgtEl>
                                          <p:spTgt spid="12"/>
                                        </p:tgtEl>
                                      </p:cBhvr>
                                    </p:animEffect>
                                  </p:childTnLst>
                                </p:cTn>
                              </p:par>
                              <p:par>
                                <p:cTn id="26" presetID="10" presetClass="entr" presetSubtype="0" fill="hold" grpId="0" nodeType="withEffect">
                                  <p:stCondLst>
                                    <p:cond delay="16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24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400"/>
                                        <p:tgtEl>
                                          <p:spTgt spid="14"/>
                                        </p:tgtEl>
                                      </p:cBhvr>
                                    </p:animEffect>
                                  </p:childTnLst>
                                </p:cTn>
                              </p:par>
                              <p:par>
                                <p:cTn id="32" presetID="10" presetClass="entr" presetSubtype="0" fill="hold" grpId="0" nodeType="withEffect">
                                  <p:stCondLst>
                                    <p:cond delay="32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400"/>
                                        <p:tgtEl>
                                          <p:spTgt spid="15"/>
                                        </p:tgtEl>
                                      </p:cBhvr>
                                    </p:animEffect>
                                  </p:childTnLst>
                                </p:cTn>
                              </p:par>
                            </p:childTnLst>
                          </p:cTn>
                        </p:par>
                      </p:childTnLst>
                    </p:cTn>
                  </p:par>
                  <p:par>
                    <p:cTn id="52" fill="hold">
                      <p:stCondLst>
                        <p:cond delay="indefinite"/>
                      </p:stCondLst>
                      <p:childTnLst>
                        <p:par>
                          <p:cTn id="53"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50"/>
                                        <p:tgtEl>
                                          <p:spTgt spid="16"/>
                                        </p:tgtEl>
                                      </p:cBhvr>
                                    </p:animEffect>
                                  </p:childTnLst>
                                </p:cTn>
                              </p:par>
                              <p:par>
                                <p:cTn id="40" presetID="10" presetClass="entr" presetSubtype="0" fill="hold" grpId="0" nodeType="withEffect">
                                  <p:stCondLst>
                                    <p:cond delay="8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400"/>
                                        <p:tgtEl>
                                          <p:spTgt spid="17"/>
                                        </p:tgtEl>
                                      </p:cBhvr>
                                    </p:animEffect>
                                  </p:childTnLst>
                                </p:cTn>
                              </p:par>
                              <p:par>
                                <p:cTn id="43" presetID="10" presetClass="entr" presetSubtype="0" fill="hold" grpId="0" nodeType="withEffect">
                                  <p:stCondLst>
                                    <p:cond delay="16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50"/>
                                        <p:tgtEl>
                                          <p:spTgt spid="18"/>
                                        </p:tgtEl>
                                      </p:cBhvr>
                                    </p:animEffect>
                                  </p:childTnLst>
                                </p:cTn>
                              </p:par>
                              <p:par>
                                <p:cTn id="46" presetID="10" presetClass="entr" presetSubtype="0" fill="hold" grpId="0" nodeType="withEffect">
                                  <p:stCondLst>
                                    <p:cond delay="24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400"/>
                                        <p:tgtEl>
                                          <p:spTgt spid="19"/>
                                        </p:tgtEl>
                                      </p:cBhvr>
                                    </p:animEffect>
                                  </p:childTnLst>
                                </p:cTn>
                              </p:par>
                              <p:par>
                                <p:cTn id="49" presetID="10" presetClass="entr" presetSubtype="0" fill="hold" grpId="0" nodeType="withEffect">
                                  <p:stCondLst>
                                    <p:cond delay="32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400"/>
                                        <p:tgtEl>
                                          <p:spTgt spid="20"/>
                                        </p:tgtEl>
                                      </p:cBhvr>
                                    </p:animEffect>
                                  </p:childTnLst>
                                </p:cTn>
                              </p:par>
                            </p:childTnLst>
                          </p:cTn>
                        </p:par>
                      </p:childTnLst>
                    </p:cTn>
                  </p:par>
                  <p:par>
                    <p:cTn id="63" fill="hold">
                      <p:stCondLst>
                        <p:cond delay="indefinite"/>
                      </p:stCondLst>
                      <p:childTnLst>
                        <p:par>
                          <p:cTn id="64"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50"/>
                                        <p:tgtEl>
                                          <p:spTgt spid="21"/>
                                        </p:tgtEl>
                                      </p:cBhvr>
                                    </p:animEffect>
                                  </p:childTnLst>
                                </p:cTn>
                              </p:par>
                              <p:par>
                                <p:cTn id="57" presetID="10" presetClass="entr" presetSubtype="0" fill="hold" grpId="0" nodeType="withEffect">
                                  <p:stCondLst>
                                    <p:cond delay="9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50"/>
                                        <p:tgtEl>
                                          <p:spTgt spid="22"/>
                                        </p:tgtEl>
                                      </p:cBhvr>
                                    </p:animEffect>
                                  </p:childTnLst>
                                </p:cTn>
                              </p:par>
                              <p:par>
                                <p:cTn id="60" presetID="10" presetClass="entr" presetSubtype="0" fill="hold" grpId="0" nodeType="withEffect">
                                  <p:stCondLst>
                                    <p:cond delay="18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4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4" grpId="0"/>
      <p:bldP spid="15" grpId="0"/>
      <p:bldP spid="17" grpId="0"/>
      <p:bldP spid="19" grpId="0"/>
      <p:bldP spid="20"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RESULT REVIEW</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Where this pattern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goes next</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Any task that mixes “read this specific file” with “use this specific API”</a:t>
            </a:r>
            <a:endParaRPr lang="en-US" sz="1250" dirty="0"/>
          </a:p>
        </p:txBody>
      </p:sp>
      <p:pic>
        <p:nvPicPr>
          <p:cNvPr id="6" name="Image 1" descr="/root/deck/assets/.cache/6da5be535e794d1c78e6c4cf278a4dd1.png">    </p:cNvPr>
          <p:cNvPicPr>
            <a:picLocks noChangeAspect="1"/>
          </p:cNvPicPr>
          <p:nvPr/>
        </p:nvPicPr>
        <p:blipFill>
          <a:blip r:embed="rId3"/>
          <a:stretch>
            <a:fillRect/>
          </a:stretch>
        </p:blipFill>
        <p:spPr>
          <a:xfrm>
            <a:off x="393192" y="1426464"/>
            <a:ext cx="5711800" cy="2478024"/>
          </a:xfrm>
          <a:prstGeom prst="rect">
            <a:avLst/>
          </a:prstGeom>
        </p:spPr>
      </p:pic>
      <p:pic>
        <p:nvPicPr>
          <p:cNvPr id="7" name="Image 2" descr="/root/deck/assets/.cache/66623b99847d6418c22e1f46a86b313e.png">    </p:cNvPr>
          <p:cNvPicPr>
            <a:picLocks noChangeAspect="1"/>
          </p:cNvPicPr>
          <p:nvPr/>
        </p:nvPicPr>
        <p:blipFill>
          <a:blip r:embed="rId4"/>
          <a:stretch>
            <a:fillRect/>
          </a:stretch>
        </p:blipFill>
        <p:spPr>
          <a:xfrm>
            <a:off x="649224" y="1627632"/>
            <a:ext cx="426476" cy="475488"/>
          </a:xfrm>
          <a:prstGeom prst="rect">
            <a:avLst/>
          </a:prstGeom>
        </p:spPr>
      </p:pic>
      <p:sp>
        <p:nvSpPr>
          <p:cNvPr id="8" name="Text 3"/>
          <p:cNvSpPr txBox="1"/>
          <p:nvPr/>
        </p:nvSpPr>
        <p:spPr>
          <a:xfrm>
            <a:off x="612648" y="166420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1</a:t>
            </a:r>
            <a:endParaRPr lang="en-US" sz="1120" dirty="0"/>
          </a:p>
        </p:txBody>
      </p:sp>
      <p:sp>
        <p:nvSpPr>
          <p:cNvPr id="9" name="Text 4"/>
          <p:cNvSpPr txBox="1"/>
          <p:nvPr/>
        </p:nvSpPr>
        <p:spPr>
          <a:xfrm>
            <a:off x="1216152" y="166420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New customer log format</a:t>
            </a:r>
            <a:endParaRPr lang="en-US" sz="1500" dirty="0"/>
          </a:p>
        </p:txBody>
      </p:sp>
      <p:sp>
        <p:nvSpPr>
          <p:cNvPr id="10" name="Text 5"/>
          <p:cNvSpPr txBox="1"/>
          <p:nvPr/>
        </p:nvSpPr>
        <p:spPr>
          <a:xfrm>
            <a:off x="740664" y="215798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Recipe: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“Same recipe, new sample file. The context file already knows the WATS side.”</a:t>
            </a:r>
            <a:endParaRPr lang="en-US" sz="1100" dirty="0"/>
          </a:p>
        </p:txBody>
      </p:sp>
      <p:sp>
        <p:nvSpPr>
          <p:cNvPr id="11" name="Shape 6"/>
          <p:cNvSpPr/>
          <p:nvPr/>
        </p:nvSpPr>
        <p:spPr>
          <a:xfrm>
            <a:off x="740664" y="3191256"/>
            <a:ext cx="5016856" cy="0"/>
          </a:xfrm>
          <a:prstGeom prst="line">
            <a:avLst/>
          </a:prstGeom>
          <a:noFill/>
          <a:ln w="9525">
            <a:solidFill>
              <a:srgbClr val="FCC400">
                <a:alpha val="60000"/>
              </a:srgbClr>
            </a:solidFill>
            <a:prstDash val="solid"/>
          </a:ln>
        </p:spPr>
      </p:sp>
      <p:sp>
        <p:nvSpPr>
          <p:cNvPr id="12" name="Text 7"/>
          <p:cNvSpPr txBox="1"/>
          <p:nvPr/>
        </p:nvSpPr>
        <p:spPr>
          <a:xfrm>
            <a:off x="740664" y="328269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Paste: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Context file</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New sample log</a:t>
            </a:r>
            <a:endParaRPr lang="en-US" sz="900" dirty="0"/>
          </a:p>
        </p:txBody>
      </p:sp>
      <p:pic>
        <p:nvPicPr>
          <p:cNvPr id="13" name="Image 3" descr="/root/deck/assets/.cache/0b4495a6e2485dd18e25f0e7f2cd1477.png">    </p:cNvPr>
          <p:cNvPicPr>
            <a:picLocks noChangeAspect="1"/>
          </p:cNvPicPr>
          <p:nvPr/>
        </p:nvPicPr>
        <p:blipFill>
          <a:blip r:embed="rId5"/>
          <a:stretch>
            <a:fillRect/>
          </a:stretch>
        </p:blipFill>
        <p:spPr>
          <a:xfrm>
            <a:off x="6086704" y="1426464"/>
            <a:ext cx="5711800" cy="2478024"/>
          </a:xfrm>
          <a:prstGeom prst="rect">
            <a:avLst/>
          </a:prstGeom>
        </p:spPr>
      </p:pic>
      <p:pic>
        <p:nvPicPr>
          <p:cNvPr id="14" name="Image 4" descr="/root/deck/assets/.cache/66623b99847d6418c22e1f46a86b313e.png">    </p:cNvPr>
          <p:cNvPicPr>
            <a:picLocks noChangeAspect="1"/>
          </p:cNvPicPr>
          <p:nvPr/>
        </p:nvPicPr>
        <p:blipFill>
          <a:blip r:embed="rId6"/>
          <a:stretch>
            <a:fillRect/>
          </a:stretch>
        </p:blipFill>
        <p:spPr>
          <a:xfrm>
            <a:off x="6342736" y="1627632"/>
            <a:ext cx="426476" cy="475488"/>
          </a:xfrm>
          <a:prstGeom prst="rect">
            <a:avLst/>
          </a:prstGeom>
        </p:spPr>
      </p:pic>
      <p:sp>
        <p:nvSpPr>
          <p:cNvPr id="15" name="Text 8"/>
          <p:cNvSpPr txBox="1"/>
          <p:nvPr/>
        </p:nvSpPr>
        <p:spPr>
          <a:xfrm>
            <a:off x="6306160" y="166420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2</a:t>
            </a:r>
            <a:endParaRPr lang="en-US" sz="1120" dirty="0"/>
          </a:p>
        </p:txBody>
      </p:sp>
      <p:sp>
        <p:nvSpPr>
          <p:cNvPr id="16" name="Text 9"/>
          <p:cNvSpPr txBox="1"/>
          <p:nvPr/>
        </p:nvSpPr>
        <p:spPr>
          <a:xfrm>
            <a:off x="6909664" y="166420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Adding features to a converter</a:t>
            </a:r>
            <a:endParaRPr lang="en-US" sz="1500" dirty="0"/>
          </a:p>
        </p:txBody>
      </p:sp>
      <p:sp>
        <p:nvSpPr>
          <p:cNvPr id="17" name="Text 10"/>
          <p:cNvSpPr txBox="1"/>
          <p:nvPr/>
        </p:nvSpPr>
        <p:spPr>
          <a:xfrm>
            <a:off x="6434176" y="215798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Recipe: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“Paste the context, the file, and the current converter — and ask for a diff.”</a:t>
            </a:r>
            <a:endParaRPr lang="en-US" sz="1100" dirty="0"/>
          </a:p>
        </p:txBody>
      </p:sp>
      <p:sp>
        <p:nvSpPr>
          <p:cNvPr id="18" name="Shape 11"/>
          <p:cNvSpPr/>
          <p:nvPr/>
        </p:nvSpPr>
        <p:spPr>
          <a:xfrm>
            <a:off x="6434176" y="3191256"/>
            <a:ext cx="5016856" cy="0"/>
          </a:xfrm>
          <a:prstGeom prst="line">
            <a:avLst/>
          </a:prstGeom>
          <a:noFill/>
          <a:ln w="9525">
            <a:solidFill>
              <a:srgbClr val="FCC400">
                <a:alpha val="60000"/>
              </a:srgbClr>
            </a:solidFill>
            <a:prstDash val="solid"/>
          </a:ln>
        </p:spPr>
      </p:sp>
      <p:sp>
        <p:nvSpPr>
          <p:cNvPr id="19" name="Text 12"/>
          <p:cNvSpPr txBox="1"/>
          <p:nvPr/>
        </p:nvSpPr>
        <p:spPr>
          <a:xfrm>
            <a:off x="6434176" y="328269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Paste: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Context file</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Sample log</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Current converter</a:t>
            </a:r>
            <a:endParaRPr lang="en-US" sz="900" dirty="0"/>
          </a:p>
        </p:txBody>
      </p:sp>
      <p:pic>
        <p:nvPicPr>
          <p:cNvPr id="20" name="Image 5" descr="/root/deck/assets/.cache/6da5be535e794d1c78e6c4cf278a4dd1.png">    </p:cNvPr>
          <p:cNvPicPr>
            <a:picLocks noChangeAspect="1"/>
          </p:cNvPicPr>
          <p:nvPr/>
        </p:nvPicPr>
        <p:blipFill>
          <a:blip r:embed="rId7"/>
          <a:stretch>
            <a:fillRect/>
          </a:stretch>
        </p:blipFill>
        <p:spPr>
          <a:xfrm>
            <a:off x="393192" y="3849624"/>
            <a:ext cx="5711800" cy="2478024"/>
          </a:xfrm>
          <a:prstGeom prst="rect">
            <a:avLst/>
          </a:prstGeom>
        </p:spPr>
      </p:pic>
      <p:pic>
        <p:nvPicPr>
          <p:cNvPr id="21" name="Image 6" descr="/root/deck/assets/.cache/66623b99847d6418c22e1f46a86b313e.png">    </p:cNvPr>
          <p:cNvPicPr>
            <a:picLocks noChangeAspect="1"/>
          </p:cNvPicPr>
          <p:nvPr/>
        </p:nvPicPr>
        <p:blipFill>
          <a:blip r:embed="rId8"/>
          <a:stretch>
            <a:fillRect/>
          </a:stretch>
        </p:blipFill>
        <p:spPr>
          <a:xfrm>
            <a:off x="649224" y="4050792"/>
            <a:ext cx="426476" cy="475488"/>
          </a:xfrm>
          <a:prstGeom prst="rect">
            <a:avLst/>
          </a:prstGeom>
        </p:spPr>
      </p:pic>
      <p:sp>
        <p:nvSpPr>
          <p:cNvPr id="22" name="Text 13"/>
          <p:cNvSpPr txBox="1"/>
          <p:nvPr/>
        </p:nvSpPr>
        <p:spPr>
          <a:xfrm>
            <a:off x="612648" y="408736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3</a:t>
            </a:r>
            <a:endParaRPr lang="en-US" sz="1120" dirty="0"/>
          </a:p>
        </p:txBody>
      </p:sp>
      <p:sp>
        <p:nvSpPr>
          <p:cNvPr id="23" name="Text 14"/>
          <p:cNvSpPr txBox="1"/>
          <p:nvPr/>
        </p:nvSpPr>
        <p:spPr>
          <a:xfrm>
            <a:off x="1216152" y="408736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Debugging one weird sample</a:t>
            </a:r>
            <a:endParaRPr lang="en-US" sz="1500" dirty="0"/>
          </a:p>
        </p:txBody>
      </p:sp>
      <p:sp>
        <p:nvSpPr>
          <p:cNvPr id="24" name="Text 15"/>
          <p:cNvSpPr txBox="1"/>
          <p:nvPr/>
        </p:nvSpPr>
        <p:spPr>
          <a:xfrm>
            <a:off x="740664" y="458114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Recipe: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“Paste the context, the converter, and the sample it's dying on.”</a:t>
            </a:r>
            <a:endParaRPr lang="en-US" sz="1100" dirty="0"/>
          </a:p>
        </p:txBody>
      </p:sp>
      <p:sp>
        <p:nvSpPr>
          <p:cNvPr id="25" name="Shape 16"/>
          <p:cNvSpPr/>
          <p:nvPr/>
        </p:nvSpPr>
        <p:spPr>
          <a:xfrm>
            <a:off x="740664" y="5614416"/>
            <a:ext cx="5016856" cy="0"/>
          </a:xfrm>
          <a:prstGeom prst="line">
            <a:avLst/>
          </a:prstGeom>
          <a:noFill/>
          <a:ln w="9525">
            <a:solidFill>
              <a:srgbClr val="FCC400">
                <a:alpha val="60000"/>
              </a:srgbClr>
            </a:solidFill>
            <a:prstDash val="solid"/>
          </a:ln>
        </p:spPr>
      </p:sp>
      <p:sp>
        <p:nvSpPr>
          <p:cNvPr id="26" name="Text 17"/>
          <p:cNvSpPr txBox="1"/>
          <p:nvPr/>
        </p:nvSpPr>
        <p:spPr>
          <a:xfrm>
            <a:off x="740664" y="570585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Paste: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Context file</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Converter</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The weird sample</a:t>
            </a:r>
            <a:endParaRPr lang="en-US" sz="900" dirty="0"/>
          </a:p>
        </p:txBody>
      </p:sp>
      <p:pic>
        <p:nvPicPr>
          <p:cNvPr id="27" name="Image 7" descr="/root/deck/assets/.cache/0b4495a6e2485dd18e25f0e7f2cd1477.png">    </p:cNvPr>
          <p:cNvPicPr>
            <a:picLocks noChangeAspect="1"/>
          </p:cNvPicPr>
          <p:nvPr/>
        </p:nvPicPr>
        <p:blipFill>
          <a:blip r:embed="rId9"/>
          <a:stretch>
            <a:fillRect/>
          </a:stretch>
        </p:blipFill>
        <p:spPr>
          <a:xfrm>
            <a:off x="6086704" y="3849624"/>
            <a:ext cx="5711800" cy="2478024"/>
          </a:xfrm>
          <a:prstGeom prst="rect">
            <a:avLst/>
          </a:prstGeom>
        </p:spPr>
      </p:pic>
      <p:pic>
        <p:nvPicPr>
          <p:cNvPr id="28" name="Image 8" descr="/root/deck/assets/.cache/66623b99847d6418c22e1f46a86b313e.png">    </p:cNvPr>
          <p:cNvPicPr>
            <a:picLocks noChangeAspect="1"/>
          </p:cNvPicPr>
          <p:nvPr/>
        </p:nvPicPr>
        <p:blipFill>
          <a:blip r:embed="rId10"/>
          <a:stretch>
            <a:fillRect/>
          </a:stretch>
        </p:blipFill>
        <p:spPr>
          <a:xfrm>
            <a:off x="6342736" y="4050792"/>
            <a:ext cx="426476" cy="475488"/>
          </a:xfrm>
          <a:prstGeom prst="rect">
            <a:avLst/>
          </a:prstGeom>
        </p:spPr>
      </p:pic>
      <p:sp>
        <p:nvSpPr>
          <p:cNvPr id="29" name="Text 18"/>
          <p:cNvSpPr txBox="1"/>
          <p:nvPr/>
        </p:nvSpPr>
        <p:spPr>
          <a:xfrm>
            <a:off x="6306160" y="4087368"/>
            <a:ext cx="499628" cy="402336"/>
          </a:xfrm>
          <a:prstGeom prst="rect">
            <a:avLst/>
          </a:prstGeom>
          <a:noFill/>
          <a:ln/>
        </p:spPr>
        <p:txBody>
          <a:bodyPr wrap="square" lIns="0" tIns="0" rIns="0" bIns="0" rtlCol="0" anchor="ctr"/>
          <a:lstStyle/>
          <a:p>
            <a:pPr algn="ctr" indent="0" marL="0">
              <a:buNone/>
            </a:pPr>
            <a:r>
              <a:rPr lang="en-US" sz="1120" b="1" dirty="0">
                <a:solidFill>
                  <a:srgbClr val="000000"/>
                </a:solidFill>
                <a:latin typeface="Aptos" pitchFamily="34" charset="0"/>
                <a:ea typeface="Aptos" pitchFamily="34" charset="-122"/>
                <a:cs typeface="Aptos" pitchFamily="34" charset="-120"/>
              </a:rPr>
              <a:t>4</a:t>
            </a:r>
            <a:endParaRPr lang="en-US" sz="1120" dirty="0"/>
          </a:p>
        </p:txBody>
      </p:sp>
      <p:sp>
        <p:nvSpPr>
          <p:cNvPr id="30" name="Text 19"/>
          <p:cNvSpPr txBox="1"/>
          <p:nvPr/>
        </p:nvSpPr>
        <p:spPr>
          <a:xfrm>
            <a:off x="6909664" y="4087368"/>
            <a:ext cx="4577944" cy="402336"/>
          </a:xfrm>
          <a:prstGeom prst="rect">
            <a:avLst/>
          </a:prstGeom>
          <a:noFill/>
          <a:ln/>
        </p:spPr>
        <p:txBody>
          <a:bodyPr wrap="square" lIns="0" tIns="0" rIns="0" bIns="0" rtlCol="0" anchor="ctr"/>
          <a:lstStyle/>
          <a:p>
            <a:pPr indent="0" marL="0">
              <a:buNone/>
            </a:pPr>
            <a:r>
              <a:rPr lang="en-US" sz="1500" b="1" dirty="0">
                <a:solidFill>
                  <a:srgbClr val="000000"/>
                </a:solidFill>
                <a:latin typeface="Aptos Display" pitchFamily="34" charset="0"/>
                <a:ea typeface="Aptos Display" pitchFamily="34" charset="-122"/>
                <a:cs typeface="Aptos Display" pitchFamily="34" charset="-120"/>
              </a:rPr>
              <a:t>Onboarding a teammate</a:t>
            </a:r>
            <a:endParaRPr lang="en-US" sz="1500" dirty="0"/>
          </a:p>
        </p:txBody>
      </p:sp>
      <p:sp>
        <p:nvSpPr>
          <p:cNvPr id="31" name="Text 20"/>
          <p:cNvSpPr txBox="1"/>
          <p:nvPr/>
        </p:nvSpPr>
        <p:spPr>
          <a:xfrm>
            <a:off x="6434176" y="4581144"/>
            <a:ext cx="5016856" cy="1024128"/>
          </a:xfrm>
          <a:prstGeom prst="rect">
            <a:avLst/>
          </a:prstGeom>
          <a:noFill/>
          <a:ln/>
        </p:spPr>
        <p:txBody>
          <a:bodyPr wrap="square" lIns="0" tIns="0" rIns="0" bIns="0" rtlCol="0" anchor="t"/>
          <a:lstStyle/>
          <a:p>
            <a:pPr indent="0" marL="0">
              <a:lnSpc>
                <a:spcPct val="118000"/>
              </a:lnSpc>
              <a:buNone/>
            </a:pPr>
            <a:r>
              <a:rPr lang="en-US" sz="1100" b="1" dirty="0">
                <a:solidFill>
                  <a:srgbClr val="000000"/>
                </a:solidFill>
                <a:latin typeface="Aptos" pitchFamily="34" charset="0"/>
                <a:ea typeface="Aptos" pitchFamily="34" charset="-122"/>
                <a:cs typeface="Aptos" pitchFamily="34" charset="-120"/>
              </a:rPr>
              <a:t>Recipe:
</a:t>
            </a:r>
            <a:pPr indent="0" marL="0">
              <a:lnSpc>
                <a:spcPct val="118000"/>
              </a:lnSpc>
              <a:buNone/>
            </a:pPr>
            <a:r>
              <a:rPr lang="en-US" sz="1100" i="1" dirty="0">
                <a:solidFill>
                  <a:srgbClr val="54504F"/>
                </a:solidFill>
                <a:latin typeface="Aptos" pitchFamily="34" charset="0"/>
                <a:ea typeface="Aptos" pitchFamily="34" charset="-122"/>
                <a:cs typeface="Aptos" pitchFamily="34" charset="-120"/>
              </a:rPr>
              <a:t>“Explain this converter to me, using this context.”</a:t>
            </a:r>
            <a:endParaRPr lang="en-US" sz="1100" dirty="0"/>
          </a:p>
        </p:txBody>
      </p:sp>
      <p:sp>
        <p:nvSpPr>
          <p:cNvPr id="32" name="Shape 21"/>
          <p:cNvSpPr/>
          <p:nvPr/>
        </p:nvSpPr>
        <p:spPr>
          <a:xfrm>
            <a:off x="6434176" y="5614416"/>
            <a:ext cx="5016856" cy="0"/>
          </a:xfrm>
          <a:prstGeom prst="line">
            <a:avLst/>
          </a:prstGeom>
          <a:noFill/>
          <a:ln w="9525">
            <a:solidFill>
              <a:srgbClr val="FCC400">
                <a:alpha val="60000"/>
              </a:srgbClr>
            </a:solidFill>
            <a:prstDash val="solid"/>
          </a:ln>
        </p:spPr>
      </p:sp>
      <p:sp>
        <p:nvSpPr>
          <p:cNvPr id="33" name="Text 22"/>
          <p:cNvSpPr txBox="1"/>
          <p:nvPr/>
        </p:nvSpPr>
        <p:spPr>
          <a:xfrm>
            <a:off x="6434176" y="5705856"/>
            <a:ext cx="5016856" cy="438912"/>
          </a:xfrm>
          <a:prstGeom prst="rect">
            <a:avLst/>
          </a:prstGeom>
          <a:noFill/>
          <a:ln/>
        </p:spPr>
        <p:txBody>
          <a:bodyPr wrap="square" lIns="0" tIns="0" rIns="0" bIns="0" rtlCol="0" anchor="t"/>
          <a:lstStyle/>
          <a:p>
            <a:pPr indent="0" marL="0">
              <a:lnSpc>
                <a:spcPct val="115000"/>
              </a:lnSpc>
              <a:buNone/>
            </a:pPr>
            <a:r>
              <a:rPr lang="en-US" sz="900" b="1" dirty="0">
                <a:solidFill>
                  <a:srgbClr val="000000"/>
                </a:solidFill>
                <a:latin typeface="Aptos" pitchFamily="34" charset="0"/>
                <a:ea typeface="Aptos" pitchFamily="34" charset="-122"/>
                <a:cs typeface="Aptos" pitchFamily="34" charset="-120"/>
              </a:rPr>
              <a:t>Paste: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Context file</a:t>
            </a:r>
            <a:pPr indent="0" marL="0">
              <a:lnSpc>
                <a:spcPct val="115000"/>
              </a:lnSpc>
              <a:buNone/>
            </a:pPr>
            <a:r>
              <a:rPr lang="en-US" sz="900" dirty="0">
                <a:solidFill>
                  <a:srgbClr val="FCC400"/>
                </a:solidFill>
                <a:latin typeface="Aptos" pitchFamily="34" charset="0"/>
                <a:ea typeface="Aptos" pitchFamily="34" charset="-122"/>
                <a:cs typeface="Aptos" pitchFamily="34" charset="-120"/>
              </a:rPr>
              <a:t>  •  </a:t>
            </a:r>
            <a:pPr indent="0" marL="0">
              <a:lnSpc>
                <a:spcPct val="115000"/>
              </a:lnSpc>
              <a:buNone/>
            </a:pPr>
            <a:r>
              <a:rPr lang="en-US" sz="900" b="1" dirty="0">
                <a:solidFill>
                  <a:srgbClr val="996800"/>
                </a:solidFill>
                <a:latin typeface="Aptos" pitchFamily="34" charset="0"/>
                <a:ea typeface="Aptos" pitchFamily="34" charset="-122"/>
                <a:cs typeface="Aptos" pitchFamily="34" charset="-120"/>
              </a:rPr>
              <a:t>Existing converter</a:t>
            </a:r>
            <a:endParaRPr lang="en-US" sz="900" dirty="0"/>
          </a:p>
        </p:txBody>
      </p:sp>
      <p:pic>
        <p:nvPicPr>
          <p:cNvPr id="34" name="Image 9" descr="/root/deck/assets/.cache/d3b450a5532f38c7be59c9b8abea97e4.png">    </p:cNvPr>
          <p:cNvPicPr>
            <a:picLocks noChangeAspect="1"/>
          </p:cNvPicPr>
          <p:nvPr/>
        </p:nvPicPr>
        <p:blipFill>
          <a:blip r:embed="rId11"/>
          <a:stretch>
            <a:fillRect/>
          </a:stretch>
        </p:blipFill>
        <p:spPr>
          <a:xfrm>
            <a:off x="502920" y="6382512"/>
            <a:ext cx="11185855" cy="73152"/>
          </a:xfrm>
          <a:prstGeom prst="rect">
            <a:avLst/>
          </a:prstGeom>
        </p:spPr>
      </p:pic>
      <p:sp>
        <p:nvSpPr>
          <p:cNvPr id="35" name="Text 23"/>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36" name="Text 24"/>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15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24" fill="hold">
                      <p:stCondLst>
                        <p:cond delay="indefinite"/>
                      </p:stCondLst>
                      <p:childTnLst>
                        <p:par>
                          <p:cTn id="25"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par>
                                <p:cTn id="15" presetID="10" presetClass="entr" presetSubtype="0" fill="hold" grpId="0" nodeType="withEffect">
                                  <p:stCondLst>
                                    <p:cond delay="28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par>
                                <p:cTn id="18" presetID="10" presetClass="entr" presetSubtype="0" fill="hold" grpId="0" nodeType="withEffect">
                                  <p:stCondLst>
                                    <p:cond delay="35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50"/>
                                        <p:tgtEl>
                                          <p:spTgt spid="11"/>
                                        </p:tgtEl>
                                      </p:cBhvr>
                                    </p:animEffect>
                                  </p:childTnLst>
                                </p:cTn>
                              </p:par>
                              <p:par>
                                <p:cTn id="21" presetID="10" presetClass="entr" presetSubtype="0" fill="hold" grpId="0" nodeType="withEffect">
                                  <p:stCondLst>
                                    <p:cond delay="42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400"/>
                                        <p:tgtEl>
                                          <p:spTgt spid="12"/>
                                        </p:tgtEl>
                                      </p:cBhvr>
                                    </p:animEffect>
                                  </p:childTnLst>
                                </p:cTn>
                              </p:par>
                            </p:childTnLst>
                          </p:cTn>
                        </p:par>
                      </p:childTnLst>
                    </p:cTn>
                  </p:par>
                  <p:par>
                    <p:cTn id="47" fill="hold">
                      <p:stCondLst>
                        <p:cond delay="indefinite"/>
                      </p:stCondLst>
                      <p:childTnLst>
                        <p:par>
                          <p:cTn id="48"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7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50"/>
                                        <p:tgtEl>
                                          <p:spTgt spid="14"/>
                                        </p:tgtEl>
                                      </p:cBhvr>
                                    </p:animEffect>
                                  </p:childTnLst>
                                </p:cTn>
                              </p:par>
                              <p:par>
                                <p:cTn id="32" presetID="10" presetClass="entr" presetSubtype="0" fill="hold" grpId="0" nodeType="withEffect">
                                  <p:stCondLst>
                                    <p:cond delay="14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400"/>
                                        <p:tgtEl>
                                          <p:spTgt spid="15"/>
                                        </p:tgtEl>
                                      </p:cBhvr>
                                    </p:animEffect>
                                  </p:childTnLst>
                                </p:cTn>
                              </p:par>
                              <p:par>
                                <p:cTn id="35" presetID="10" presetClass="entr" presetSubtype="0" fill="hold" grpId="0" nodeType="withEffect">
                                  <p:stCondLst>
                                    <p:cond delay="21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400"/>
                                        <p:tgtEl>
                                          <p:spTgt spid="16"/>
                                        </p:tgtEl>
                                      </p:cBhvr>
                                    </p:animEffect>
                                  </p:childTnLst>
                                </p:cTn>
                              </p:par>
                              <p:par>
                                <p:cTn id="38" presetID="10" presetClass="entr" presetSubtype="0" fill="hold" grpId="0" nodeType="withEffect">
                                  <p:stCondLst>
                                    <p:cond delay="28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400"/>
                                        <p:tgtEl>
                                          <p:spTgt spid="17"/>
                                        </p:tgtEl>
                                      </p:cBhvr>
                                    </p:animEffect>
                                  </p:childTnLst>
                                </p:cTn>
                              </p:par>
                              <p:par>
                                <p:cTn id="41" presetID="10" presetClass="entr" presetSubtype="0" fill="hold" grpId="0" nodeType="withEffect">
                                  <p:stCondLst>
                                    <p:cond delay="35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50"/>
                                        <p:tgtEl>
                                          <p:spTgt spid="18"/>
                                        </p:tgtEl>
                                      </p:cBhvr>
                                    </p:animEffect>
                                  </p:childTnLst>
                                </p:cTn>
                              </p:par>
                              <p:par>
                                <p:cTn id="44" presetID="10" presetClass="entr" presetSubtype="0" fill="hold" grpId="0" nodeType="withEffect">
                                  <p:stCondLst>
                                    <p:cond delay="42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400"/>
                                        <p:tgtEl>
                                          <p:spTgt spid="19"/>
                                        </p:tgtEl>
                                      </p:cBhvr>
                                    </p:animEffect>
                                  </p:childTnLst>
                                </p:cTn>
                              </p:par>
                            </p:childTnLst>
                          </p:cTn>
                        </p:par>
                      </p:childTnLst>
                    </p:cTn>
                  </p:par>
                  <p:par>
                    <p:cTn id="70" fill="hold">
                      <p:stCondLst>
                        <p:cond delay="indefinite"/>
                      </p:stCondLst>
                      <p:childTnLst>
                        <p:par>
                          <p:cTn id="71"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50"/>
                                        <p:tgtEl>
                                          <p:spTgt spid="20"/>
                                        </p:tgtEl>
                                      </p:cBhvr>
                                    </p:animEffect>
                                  </p:childTnLst>
                                </p:cTn>
                              </p:par>
                              <p:par>
                                <p:cTn id="52" presetID="10" presetClass="entr" presetSubtype="0" fill="hold" grpId="0" nodeType="withEffect">
                                  <p:stCondLst>
                                    <p:cond delay="7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50"/>
                                        <p:tgtEl>
                                          <p:spTgt spid="21"/>
                                        </p:tgtEl>
                                      </p:cBhvr>
                                    </p:animEffect>
                                  </p:childTnLst>
                                </p:cTn>
                              </p:par>
                              <p:par>
                                <p:cTn id="55" presetID="10" presetClass="entr" presetSubtype="0" fill="hold" grpId="0" nodeType="withEffect">
                                  <p:stCondLst>
                                    <p:cond delay="14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400"/>
                                        <p:tgtEl>
                                          <p:spTgt spid="22"/>
                                        </p:tgtEl>
                                      </p:cBhvr>
                                    </p:animEffect>
                                  </p:childTnLst>
                                </p:cTn>
                              </p:par>
                              <p:par>
                                <p:cTn id="58" presetID="10" presetClass="entr" presetSubtype="0" fill="hold" grpId="0" nodeType="withEffect">
                                  <p:stCondLst>
                                    <p:cond delay="21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400"/>
                                        <p:tgtEl>
                                          <p:spTgt spid="23"/>
                                        </p:tgtEl>
                                      </p:cBhvr>
                                    </p:animEffect>
                                  </p:childTnLst>
                                </p:cTn>
                              </p:par>
                              <p:par>
                                <p:cTn id="61" presetID="10" presetClass="entr" presetSubtype="0" fill="hold" grpId="0" nodeType="withEffect">
                                  <p:stCondLst>
                                    <p:cond delay="28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400"/>
                                        <p:tgtEl>
                                          <p:spTgt spid="24"/>
                                        </p:tgtEl>
                                      </p:cBhvr>
                                    </p:animEffect>
                                  </p:childTnLst>
                                </p:cTn>
                              </p:par>
                              <p:par>
                                <p:cTn id="64" presetID="10" presetClass="entr" presetSubtype="0" fill="hold" grpId="0" nodeType="withEffect">
                                  <p:stCondLst>
                                    <p:cond delay="35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50"/>
                                        <p:tgtEl>
                                          <p:spTgt spid="25"/>
                                        </p:tgtEl>
                                      </p:cBhvr>
                                    </p:animEffect>
                                  </p:childTnLst>
                                </p:cTn>
                              </p:par>
                              <p:par>
                                <p:cTn id="67" presetID="10" presetClass="entr" presetSubtype="0" fill="hold" grpId="0" nodeType="withEffect">
                                  <p:stCondLst>
                                    <p:cond delay="42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400"/>
                                        <p:tgtEl>
                                          <p:spTgt spid="26"/>
                                        </p:tgtEl>
                                      </p:cBhvr>
                                    </p:animEffect>
                                  </p:childTnLst>
                                </p:cTn>
                              </p:par>
                            </p:childTnLst>
                          </p:cTn>
                        </p:par>
                      </p:childTnLst>
                    </p:cTn>
                  </p:par>
                  <p:par>
                    <p:cTn id="93" fill="hold">
                      <p:stCondLst>
                        <p:cond delay="indefinite"/>
                      </p:stCondLst>
                      <p:childTnLst>
                        <p:par>
                          <p:cTn id="94"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50"/>
                                        <p:tgtEl>
                                          <p:spTgt spid="27"/>
                                        </p:tgtEl>
                                      </p:cBhvr>
                                    </p:animEffect>
                                  </p:childTnLst>
                                </p:cTn>
                              </p:par>
                              <p:par>
                                <p:cTn id="75" presetID="10" presetClass="entr" presetSubtype="0" fill="hold" grpId="0" nodeType="withEffect">
                                  <p:stCondLst>
                                    <p:cond delay="7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50"/>
                                        <p:tgtEl>
                                          <p:spTgt spid="28"/>
                                        </p:tgtEl>
                                      </p:cBhvr>
                                    </p:animEffect>
                                  </p:childTnLst>
                                </p:cTn>
                              </p:par>
                              <p:par>
                                <p:cTn id="78" presetID="10" presetClass="entr" presetSubtype="0" fill="hold" grpId="0" nodeType="withEffect">
                                  <p:stCondLst>
                                    <p:cond delay="14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400"/>
                                        <p:tgtEl>
                                          <p:spTgt spid="29"/>
                                        </p:tgtEl>
                                      </p:cBhvr>
                                    </p:animEffect>
                                  </p:childTnLst>
                                </p:cTn>
                              </p:par>
                              <p:par>
                                <p:cTn id="81" presetID="10" presetClass="entr" presetSubtype="0" fill="hold" grpId="0" nodeType="withEffect">
                                  <p:stCondLst>
                                    <p:cond delay="21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400"/>
                                        <p:tgtEl>
                                          <p:spTgt spid="30"/>
                                        </p:tgtEl>
                                      </p:cBhvr>
                                    </p:animEffect>
                                  </p:childTnLst>
                                </p:cTn>
                              </p:par>
                              <p:par>
                                <p:cTn id="84" presetID="10" presetClass="entr" presetSubtype="0" fill="hold" grpId="0" nodeType="withEffect">
                                  <p:stCondLst>
                                    <p:cond delay="28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400"/>
                                        <p:tgtEl>
                                          <p:spTgt spid="31"/>
                                        </p:tgtEl>
                                      </p:cBhvr>
                                    </p:animEffect>
                                  </p:childTnLst>
                                </p:cTn>
                              </p:par>
                              <p:par>
                                <p:cTn id="87" presetID="10" presetClass="entr" presetSubtype="0" fill="hold" grpId="0" nodeType="withEffect">
                                  <p:stCondLst>
                                    <p:cond delay="35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50"/>
                                        <p:tgtEl>
                                          <p:spTgt spid="32"/>
                                        </p:tgtEl>
                                      </p:cBhvr>
                                    </p:animEffect>
                                  </p:childTnLst>
                                </p:cTn>
                              </p:par>
                              <p:par>
                                <p:cTn id="90" presetID="10" presetClass="entr" presetSubtype="0" fill="hold" grpId="0" nodeType="withEffect">
                                  <p:stCondLst>
                                    <p:cond delay="42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4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5" grpId="0"/>
      <p:bldP spid="16" grpId="0"/>
      <p:bldP spid="17" grpId="0"/>
      <p:bldP spid="19" grpId="0"/>
      <p:bldP spid="22" grpId="0"/>
      <p:bldP spid="23" grpId="0"/>
      <p:bldP spid="24" grpId="0"/>
      <p:bldP spid="26" grpId="0"/>
      <p:bldP spid="29" grpId="0"/>
      <p:bldP spid="30" grpId="0"/>
      <p:bldP spid="31"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TAKEAWAYS</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Three things to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remember</a:t>
            </a:r>
            <a:endParaRPr lang="en-US" sz="2700" dirty="0"/>
          </a:p>
        </p:txBody>
      </p:sp>
      <p:pic>
        <p:nvPicPr>
          <p:cNvPr id="5" name="Image 1" descr="/root/deck/assets/.cache/2a35465460171e9c0b664be82b5a8781.png">    </p:cNvPr>
          <p:cNvPicPr>
            <a:picLocks noChangeAspect="1"/>
          </p:cNvPicPr>
          <p:nvPr/>
        </p:nvPicPr>
        <p:blipFill>
          <a:blip r:embed="rId3"/>
          <a:stretch>
            <a:fillRect/>
          </a:stretch>
        </p:blipFill>
        <p:spPr>
          <a:xfrm>
            <a:off x="585216" y="1819656"/>
            <a:ext cx="743224" cy="841248"/>
          </a:xfrm>
          <a:prstGeom prst="rect">
            <a:avLst/>
          </a:prstGeom>
        </p:spPr>
      </p:pic>
      <p:sp>
        <p:nvSpPr>
          <p:cNvPr id="6" name="Text 2"/>
          <p:cNvSpPr txBox="1"/>
          <p:nvPr/>
        </p:nvSpPr>
        <p:spPr>
          <a:xfrm>
            <a:off x="548640" y="1874520"/>
            <a:ext cx="816376" cy="731520"/>
          </a:xfrm>
          <a:prstGeom prst="rect">
            <a:avLst/>
          </a:prstGeom>
          <a:noFill/>
          <a:ln/>
        </p:spPr>
        <p:txBody>
          <a:bodyPr wrap="square" lIns="0" tIns="0" rIns="0" bIns="0" rtlCol="0" anchor="ctr"/>
          <a:lstStyle/>
          <a:p>
            <a:pPr algn="ctr" indent="0" marL="0">
              <a:buNone/>
            </a:pPr>
            <a:r>
              <a:rPr lang="en-US" sz="2080" b="1" dirty="0">
                <a:solidFill>
                  <a:srgbClr val="000000"/>
                </a:solidFill>
                <a:latin typeface="Aptos" pitchFamily="34" charset="0"/>
                <a:ea typeface="Aptos" pitchFamily="34" charset="-122"/>
                <a:cs typeface="Aptos" pitchFamily="34" charset="-120"/>
              </a:rPr>
              <a:t>1</a:t>
            </a:r>
            <a:endParaRPr lang="en-US" sz="2080" dirty="0"/>
          </a:p>
        </p:txBody>
      </p:sp>
      <p:sp>
        <p:nvSpPr>
          <p:cNvPr id="7" name="Text 3"/>
          <p:cNvSpPr txBox="1"/>
          <p:nvPr/>
        </p:nvSpPr>
        <p:spPr>
          <a:xfrm>
            <a:off x="1645920" y="1874520"/>
            <a:ext cx="10241280" cy="457200"/>
          </a:xfrm>
          <a:prstGeom prst="rect">
            <a:avLst/>
          </a:prstGeom>
          <a:noFill/>
          <a:ln/>
        </p:spPr>
        <p:txBody>
          <a:bodyPr wrap="square" lIns="0" tIns="0" rIns="0" bIns="0" rtlCol="0" anchor="ctr"/>
          <a:lstStyle/>
          <a:p>
            <a:pPr indent="0" marL="0">
              <a:buNone/>
            </a:pPr>
            <a:r>
              <a:rPr lang="en-US" sz="2000" b="1" dirty="0">
                <a:solidFill>
                  <a:srgbClr val="000000"/>
                </a:solidFill>
                <a:latin typeface="Aptos Display" pitchFamily="34" charset="0"/>
                <a:ea typeface="Aptos Display" pitchFamily="34" charset="-122"/>
                <a:cs typeface="Aptos Display" pitchFamily="34" charset="-120"/>
              </a:rPr>
              <a:t>AI without context guesses. </a:t>
            </a:r>
            <a:pPr indent="0" marL="0">
              <a:buNone/>
            </a:pPr>
            <a:r>
              <a:rPr lang="en-US" sz="2000" b="1" dirty="0">
                <a:solidFill>
                  <a:srgbClr val="996800"/>
                </a:solidFill>
                <a:latin typeface="Aptos Display" pitchFamily="34" charset="0"/>
                <a:ea typeface="Aptos Display" pitchFamily="34" charset="-122"/>
                <a:cs typeface="Aptos Display" pitchFamily="34" charset="-120"/>
              </a:rPr>
              <a:t>AI with the right context reads.</a:t>
            </a:r>
            <a:endParaRPr lang="en-US" sz="2000" dirty="0"/>
          </a:p>
        </p:txBody>
      </p:sp>
      <p:sp>
        <p:nvSpPr>
          <p:cNvPr id="8" name="Text 4"/>
          <p:cNvSpPr txBox="1"/>
          <p:nvPr/>
        </p:nvSpPr>
        <p:spPr>
          <a:xfrm>
            <a:off x="1645920" y="2350008"/>
            <a:ext cx="10058400" cy="365760"/>
          </a:xfrm>
          <a:prstGeom prst="rect">
            <a:avLst/>
          </a:prstGeom>
          <a:noFill/>
          <a:ln/>
        </p:spPr>
        <p:txBody>
          <a:bodyPr wrap="square" lIns="0" tIns="0" rIns="0" bIns="0" rtlCol="0" anchor="t"/>
          <a:lstStyle/>
          <a:p>
            <a:pPr indent="0" marL="0">
              <a:buNone/>
            </a:pPr>
            <a:r>
              <a:rPr lang="en-US" sz="1200" dirty="0">
                <a:solidFill>
                  <a:srgbClr val="54504F"/>
                </a:solidFill>
                <a:latin typeface="Aptos" pitchFamily="34" charset="0"/>
                <a:ea typeface="Aptos" pitchFamily="34" charset="-122"/>
                <a:cs typeface="Aptos" pitchFamily="34" charset="-120"/>
              </a:rPr>
              <a:t>Confidently wrong, or actually useful — the context decides which.</a:t>
            </a:r>
            <a:endParaRPr lang="en-US" sz="1200" dirty="0"/>
          </a:p>
        </p:txBody>
      </p:sp>
      <p:sp>
        <p:nvSpPr>
          <p:cNvPr id="9" name="Shape 5"/>
          <p:cNvSpPr/>
          <p:nvPr/>
        </p:nvSpPr>
        <p:spPr>
          <a:xfrm>
            <a:off x="1645920" y="2953512"/>
            <a:ext cx="9966960" cy="0"/>
          </a:xfrm>
          <a:prstGeom prst="line">
            <a:avLst/>
          </a:prstGeom>
          <a:noFill/>
          <a:ln w="6350">
            <a:solidFill>
              <a:srgbClr val="FCC400">
                <a:alpha val="55000"/>
              </a:srgbClr>
            </a:solidFill>
            <a:prstDash val="dot"/>
          </a:ln>
        </p:spPr>
      </p:sp>
      <p:pic>
        <p:nvPicPr>
          <p:cNvPr id="10" name="Image 2" descr="/root/deck/assets/.cache/2a35465460171e9c0b664be82b5a8781.png">    </p:cNvPr>
          <p:cNvPicPr>
            <a:picLocks noChangeAspect="1"/>
          </p:cNvPicPr>
          <p:nvPr/>
        </p:nvPicPr>
        <p:blipFill>
          <a:blip r:embed="rId4"/>
          <a:stretch>
            <a:fillRect/>
          </a:stretch>
        </p:blipFill>
        <p:spPr>
          <a:xfrm>
            <a:off x="585216" y="3282696"/>
            <a:ext cx="743224" cy="841248"/>
          </a:xfrm>
          <a:prstGeom prst="rect">
            <a:avLst/>
          </a:prstGeom>
        </p:spPr>
      </p:pic>
      <p:sp>
        <p:nvSpPr>
          <p:cNvPr id="11" name="Text 6"/>
          <p:cNvSpPr txBox="1"/>
          <p:nvPr/>
        </p:nvSpPr>
        <p:spPr>
          <a:xfrm>
            <a:off x="548640" y="3337560"/>
            <a:ext cx="816376" cy="731520"/>
          </a:xfrm>
          <a:prstGeom prst="rect">
            <a:avLst/>
          </a:prstGeom>
          <a:noFill/>
          <a:ln/>
        </p:spPr>
        <p:txBody>
          <a:bodyPr wrap="square" lIns="0" tIns="0" rIns="0" bIns="0" rtlCol="0" anchor="ctr"/>
          <a:lstStyle/>
          <a:p>
            <a:pPr algn="ctr" indent="0" marL="0">
              <a:buNone/>
            </a:pPr>
            <a:r>
              <a:rPr lang="en-US" sz="2080" b="1" dirty="0">
                <a:solidFill>
                  <a:srgbClr val="000000"/>
                </a:solidFill>
                <a:latin typeface="Aptos" pitchFamily="34" charset="0"/>
                <a:ea typeface="Aptos" pitchFamily="34" charset="-122"/>
                <a:cs typeface="Aptos" pitchFamily="34" charset="-120"/>
              </a:rPr>
              <a:t>2</a:t>
            </a:r>
            <a:endParaRPr lang="en-US" sz="2080" dirty="0"/>
          </a:p>
        </p:txBody>
      </p:sp>
      <p:sp>
        <p:nvSpPr>
          <p:cNvPr id="12" name="Text 7"/>
          <p:cNvSpPr txBox="1"/>
          <p:nvPr/>
        </p:nvSpPr>
        <p:spPr>
          <a:xfrm>
            <a:off x="1645920" y="3337560"/>
            <a:ext cx="10241280" cy="457200"/>
          </a:xfrm>
          <a:prstGeom prst="rect">
            <a:avLst/>
          </a:prstGeom>
          <a:noFill/>
          <a:ln/>
        </p:spPr>
        <p:txBody>
          <a:bodyPr wrap="square" lIns="0" tIns="0" rIns="0" bIns="0" rtlCol="0" anchor="ctr"/>
          <a:lstStyle/>
          <a:p>
            <a:pPr indent="0" marL="0">
              <a:buNone/>
            </a:pPr>
            <a:r>
              <a:rPr lang="en-US" sz="2000" b="1" dirty="0">
                <a:solidFill>
                  <a:srgbClr val="000000"/>
                </a:solidFill>
                <a:latin typeface="Aptos Display" pitchFamily="34" charset="0"/>
                <a:ea typeface="Aptos Display" pitchFamily="34" charset="-122"/>
                <a:cs typeface="Aptos Display" pitchFamily="34" charset="-120"/>
              </a:rPr>
              <a:t>The context file is the product. </a:t>
            </a:r>
            <a:pPr indent="0" marL="0">
              <a:buNone/>
            </a:pPr>
            <a:r>
              <a:rPr lang="en-US" sz="2000" b="1" dirty="0">
                <a:solidFill>
                  <a:srgbClr val="996800"/>
                </a:solidFill>
                <a:latin typeface="Aptos Display" pitchFamily="34" charset="0"/>
                <a:ea typeface="Aptos Display" pitchFamily="34" charset="-122"/>
                <a:cs typeface="Aptos Display" pitchFamily="34" charset="-120"/>
              </a:rPr>
              <a:t>Not the prompt, not the model.</a:t>
            </a:r>
            <a:endParaRPr lang="en-US" sz="2000" dirty="0"/>
          </a:p>
        </p:txBody>
      </p:sp>
      <p:sp>
        <p:nvSpPr>
          <p:cNvPr id="13" name="Text 8"/>
          <p:cNvSpPr txBox="1"/>
          <p:nvPr/>
        </p:nvSpPr>
        <p:spPr>
          <a:xfrm>
            <a:off x="1645920" y="3813048"/>
            <a:ext cx="10058400" cy="365760"/>
          </a:xfrm>
          <a:prstGeom prst="rect">
            <a:avLst/>
          </a:prstGeom>
          <a:noFill/>
          <a:ln/>
        </p:spPr>
        <p:txBody>
          <a:bodyPr wrap="square" lIns="0" tIns="0" rIns="0" bIns="0" rtlCol="0" anchor="t"/>
          <a:lstStyle/>
          <a:p>
            <a:pPr indent="0" marL="0">
              <a:buNone/>
            </a:pPr>
            <a:r>
              <a:rPr lang="en-US" sz="1200" dirty="0">
                <a:solidFill>
                  <a:srgbClr val="54504F"/>
                </a:solidFill>
                <a:latin typeface="Aptos" pitchFamily="34" charset="0"/>
                <a:ea typeface="Aptos" pitchFamily="34" charset="-122"/>
                <a:cs typeface="Aptos" pitchFamily="34" charset="-120"/>
              </a:rPr>
              <a:t>Version it, share it, improve it. It outlives the model of the month.</a:t>
            </a:r>
            <a:endParaRPr lang="en-US" sz="1200" dirty="0"/>
          </a:p>
        </p:txBody>
      </p:sp>
      <p:sp>
        <p:nvSpPr>
          <p:cNvPr id="14" name="Shape 9"/>
          <p:cNvSpPr/>
          <p:nvPr/>
        </p:nvSpPr>
        <p:spPr>
          <a:xfrm>
            <a:off x="1645920" y="4416552"/>
            <a:ext cx="9966960" cy="0"/>
          </a:xfrm>
          <a:prstGeom prst="line">
            <a:avLst/>
          </a:prstGeom>
          <a:noFill/>
          <a:ln w="6350">
            <a:solidFill>
              <a:srgbClr val="FCC400">
                <a:alpha val="55000"/>
              </a:srgbClr>
            </a:solidFill>
            <a:prstDash val="dot"/>
          </a:ln>
        </p:spPr>
      </p:sp>
      <p:pic>
        <p:nvPicPr>
          <p:cNvPr id="15" name="Image 3" descr="/root/deck/assets/.cache/2a35465460171e9c0b664be82b5a8781.png">    </p:cNvPr>
          <p:cNvPicPr>
            <a:picLocks noChangeAspect="1"/>
          </p:cNvPicPr>
          <p:nvPr/>
        </p:nvPicPr>
        <p:blipFill>
          <a:blip r:embed="rId5"/>
          <a:stretch>
            <a:fillRect/>
          </a:stretch>
        </p:blipFill>
        <p:spPr>
          <a:xfrm>
            <a:off x="585216" y="4745736"/>
            <a:ext cx="743224" cy="841248"/>
          </a:xfrm>
          <a:prstGeom prst="rect">
            <a:avLst/>
          </a:prstGeom>
        </p:spPr>
      </p:pic>
      <p:sp>
        <p:nvSpPr>
          <p:cNvPr id="16" name="Text 10"/>
          <p:cNvSpPr txBox="1"/>
          <p:nvPr/>
        </p:nvSpPr>
        <p:spPr>
          <a:xfrm>
            <a:off x="548640" y="4800600"/>
            <a:ext cx="816376" cy="731520"/>
          </a:xfrm>
          <a:prstGeom prst="rect">
            <a:avLst/>
          </a:prstGeom>
          <a:noFill/>
          <a:ln/>
        </p:spPr>
        <p:txBody>
          <a:bodyPr wrap="square" lIns="0" tIns="0" rIns="0" bIns="0" rtlCol="0" anchor="ctr"/>
          <a:lstStyle/>
          <a:p>
            <a:pPr algn="ctr" indent="0" marL="0">
              <a:buNone/>
            </a:pPr>
            <a:r>
              <a:rPr lang="en-US" sz="2080" b="1" dirty="0">
                <a:solidFill>
                  <a:srgbClr val="000000"/>
                </a:solidFill>
                <a:latin typeface="Aptos" pitchFamily="34" charset="0"/>
                <a:ea typeface="Aptos" pitchFamily="34" charset="-122"/>
                <a:cs typeface="Aptos" pitchFamily="34" charset="-120"/>
              </a:rPr>
              <a:t>3</a:t>
            </a:r>
            <a:endParaRPr lang="en-US" sz="2080" dirty="0"/>
          </a:p>
        </p:txBody>
      </p:sp>
      <p:sp>
        <p:nvSpPr>
          <p:cNvPr id="17" name="Text 11"/>
          <p:cNvSpPr txBox="1"/>
          <p:nvPr/>
        </p:nvSpPr>
        <p:spPr>
          <a:xfrm>
            <a:off x="1645920" y="4800600"/>
            <a:ext cx="10241280" cy="457200"/>
          </a:xfrm>
          <a:prstGeom prst="rect">
            <a:avLst/>
          </a:prstGeom>
          <a:noFill/>
          <a:ln/>
        </p:spPr>
        <p:txBody>
          <a:bodyPr wrap="square" lIns="0" tIns="0" rIns="0" bIns="0" rtlCol="0" anchor="ctr"/>
          <a:lstStyle/>
          <a:p>
            <a:pPr indent="0" marL="0">
              <a:buNone/>
            </a:pPr>
            <a:r>
              <a:rPr lang="en-US" sz="2000" b="1" dirty="0">
                <a:solidFill>
                  <a:srgbClr val="000000"/>
                </a:solidFill>
                <a:latin typeface="Aptos Display" pitchFamily="34" charset="0"/>
                <a:ea typeface="Aptos Display" pitchFamily="34" charset="-122"/>
                <a:cs typeface="Aptos Display" pitchFamily="34" charset="-120"/>
              </a:rPr>
              <a:t>Verify by building. </a:t>
            </a:r>
            <a:pPr indent="0" marL="0">
              <a:buNone/>
            </a:pPr>
            <a:r>
              <a:rPr lang="en-US" sz="2000" b="1" dirty="0">
                <a:solidFill>
                  <a:srgbClr val="996800"/>
                </a:solidFill>
                <a:latin typeface="Aptos Display" pitchFamily="34" charset="0"/>
                <a:ea typeface="Aptos Display" pitchFamily="34" charset="-122"/>
                <a:cs typeface="Aptos Display" pitchFamily="34" charset="-120"/>
              </a:rPr>
              <a:t>dotnet build is your smoke test.</a:t>
            </a:r>
            <a:endParaRPr lang="en-US" sz="2000" dirty="0"/>
          </a:p>
        </p:txBody>
      </p:sp>
      <p:sp>
        <p:nvSpPr>
          <p:cNvPr id="18" name="Text 12"/>
          <p:cNvSpPr txBox="1"/>
          <p:nvPr/>
        </p:nvSpPr>
        <p:spPr>
          <a:xfrm>
            <a:off x="1645920" y="5276088"/>
            <a:ext cx="10058400" cy="365760"/>
          </a:xfrm>
          <a:prstGeom prst="rect">
            <a:avLst/>
          </a:prstGeom>
          <a:noFill/>
          <a:ln/>
        </p:spPr>
        <p:txBody>
          <a:bodyPr wrap="square" lIns="0" tIns="0" rIns="0" bIns="0" rtlCol="0" anchor="t"/>
          <a:lstStyle/>
          <a:p>
            <a:pPr indent="0" marL="0">
              <a:buNone/>
            </a:pPr>
            <a:r>
              <a:rPr lang="en-US" sz="1200" dirty="0">
                <a:solidFill>
                  <a:srgbClr val="54504F"/>
                </a:solidFill>
                <a:latin typeface="Aptos" pitchFamily="34" charset="0"/>
                <a:ea typeface="Aptos" pitchFamily="34" charset="-122"/>
                <a:cs typeface="Aptos" pitchFamily="34" charset="-120"/>
              </a:rPr>
              <a:t>It catches nine out of ten hallucinations for you, for free.</a:t>
            </a:r>
            <a:endParaRPr lang="en-US" sz="1200" dirty="0"/>
          </a:p>
        </p:txBody>
      </p:sp>
      <p:pic>
        <p:nvPicPr>
          <p:cNvPr id="19" name="Image 4" descr="/root/deck/assets/.cache/d3b450a5532f38c7be59c9b8abea97e4.png">    </p:cNvPr>
          <p:cNvPicPr>
            <a:picLocks noChangeAspect="1"/>
          </p:cNvPicPr>
          <p:nvPr/>
        </p:nvPicPr>
        <p:blipFill>
          <a:blip r:embed="rId6"/>
          <a:stretch>
            <a:fillRect/>
          </a:stretch>
        </p:blipFill>
        <p:spPr>
          <a:xfrm>
            <a:off x="502920" y="6382512"/>
            <a:ext cx="11185855" cy="73152"/>
          </a:xfrm>
          <a:prstGeom prst="rect">
            <a:avLst/>
          </a:prstGeom>
        </p:spPr>
      </p:pic>
      <p:sp>
        <p:nvSpPr>
          <p:cNvPr id="20" name="Text 13"/>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1" name="Text 14"/>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16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8" fill="hold">
                      <p:stCondLst>
                        <p:cond delay="indefinite"/>
                      </p:stCondLst>
                      <p:childTnLst>
                        <p:par>
                          <p:cTn id="19"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5"/>
                                        </p:tgtEl>
                                        <p:attrNameLst>
                                          <p:attrName>style.visibility</p:attrName>
                                        </p:attrNameLst>
                                      </p:cBhvr>
                                      <p:to>
                                        <p:strVal val="visible"/>
                                      </p:to>
                                    </p:set>
                                    <p:animEffect transition="in" filter="fade">
                                      <p:cBhvr>
                                        <p:cTn id="5" dur="550"/>
                                        <p:tgtEl>
                                          <p:spTgt spid="5"/>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6"/>
                                        </p:tgtEl>
                                        <p:attrNameLst>
                                          <p:attrName>style.visibility</p:attrName>
                                        </p:attrNameLst>
                                      </p:cBhvr>
                                      <p:to>
                                        <p:strVal val="visible"/>
                                      </p:to>
                                    </p:set>
                                    <p:animEffect transition="in" filter="fade">
                                      <p:cBhvr>
                                        <p:cTn id="8" dur="400"/>
                                        <p:tgtEl>
                                          <p:spTgt spid="6"/>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400"/>
                                        <p:tgtEl>
                                          <p:spTgt spid="7"/>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400"/>
                                        <p:tgtEl>
                                          <p:spTgt spid="8"/>
                                        </p:tgtEl>
                                      </p:cBhvr>
                                    </p:animEffect>
                                  </p:childTnLst>
                                </p:cTn>
                              </p:par>
                              <p:par>
                                <p:cTn id="15" presetID="10" presetClass="entr" presetSubtype="0" fill="hold" grpId="0" nodeType="withEffect">
                                  <p:stCondLst>
                                    <p:cond delay="32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50"/>
                                        <p:tgtEl>
                                          <p:spTgt spid="9"/>
                                        </p:tgtEl>
                                      </p:cBhvr>
                                    </p:animEffect>
                                  </p:childTnLst>
                                </p:cTn>
                              </p:par>
                            </p:childTnLst>
                          </p:cTn>
                        </p:par>
                      </p:childTnLst>
                    </p:cTn>
                  </p:par>
                  <p:par>
                    <p:cTn id="35" fill="hold">
                      <p:stCondLst>
                        <p:cond delay="indefinite"/>
                      </p:stCondLst>
                      <p:childTnLst>
                        <p:par>
                          <p:cTn id="36"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50"/>
                                        <p:tgtEl>
                                          <p:spTgt spid="10"/>
                                        </p:tgtEl>
                                      </p:cBhvr>
                                    </p:animEffect>
                                  </p:childTnLst>
                                </p:cTn>
                              </p:par>
                              <p:par>
                                <p:cTn id="23" presetID="10" presetClass="entr" presetSubtype="0" fill="hold" grpId="0" nodeType="withEffect">
                                  <p:stCondLst>
                                    <p:cond delay="8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400"/>
                                        <p:tgtEl>
                                          <p:spTgt spid="11"/>
                                        </p:tgtEl>
                                      </p:cBhvr>
                                    </p:animEffect>
                                  </p:childTnLst>
                                </p:cTn>
                              </p:par>
                              <p:par>
                                <p:cTn id="26" presetID="10" presetClass="entr" presetSubtype="0" fill="hold" grpId="0" nodeType="withEffect">
                                  <p:stCondLst>
                                    <p:cond delay="16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400"/>
                                        <p:tgtEl>
                                          <p:spTgt spid="12"/>
                                        </p:tgtEl>
                                      </p:cBhvr>
                                    </p:animEffect>
                                  </p:childTnLst>
                                </p:cTn>
                              </p:par>
                              <p:par>
                                <p:cTn id="29" presetID="10" presetClass="entr" presetSubtype="0" fill="hold" grpId="0" nodeType="withEffect">
                                  <p:stCondLst>
                                    <p:cond delay="24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400"/>
                                        <p:tgtEl>
                                          <p:spTgt spid="13"/>
                                        </p:tgtEl>
                                      </p:cBhvr>
                                    </p:animEffect>
                                  </p:childTnLst>
                                </p:cTn>
                              </p:par>
                              <p:par>
                                <p:cTn id="32" presetID="10" presetClass="entr" presetSubtype="0" fill="hold" grpId="0" nodeType="withEffect">
                                  <p:stCondLst>
                                    <p:cond delay="32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50"/>
                                        <p:tgtEl>
                                          <p:spTgt spid="14"/>
                                        </p:tgtEl>
                                      </p:cBhvr>
                                    </p:animEffect>
                                  </p:childTnLst>
                                </p:cTn>
                              </p:par>
                            </p:childTnLst>
                          </p:cTn>
                        </p:par>
                      </p:childTnLst>
                    </p:cTn>
                  </p:par>
                  <p:par>
                    <p:cTn id="49" fill="hold">
                      <p:stCondLst>
                        <p:cond delay="indefinite"/>
                      </p:stCondLst>
                      <p:childTnLst>
                        <p:par>
                          <p:cTn id="50"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50"/>
                                        <p:tgtEl>
                                          <p:spTgt spid="15"/>
                                        </p:tgtEl>
                                      </p:cBhvr>
                                    </p:animEffect>
                                  </p:childTnLst>
                                </p:cTn>
                              </p:par>
                              <p:par>
                                <p:cTn id="40" presetID="10" presetClass="entr" presetSubtype="0" fill="hold" grpId="0" nodeType="withEffect">
                                  <p:stCondLst>
                                    <p:cond delay="8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400"/>
                                        <p:tgtEl>
                                          <p:spTgt spid="16"/>
                                        </p:tgtEl>
                                      </p:cBhvr>
                                    </p:animEffect>
                                  </p:childTnLst>
                                </p:cTn>
                              </p:par>
                              <p:par>
                                <p:cTn id="43" presetID="10" presetClass="entr" presetSubtype="0" fill="hold" grpId="0" nodeType="withEffect">
                                  <p:stCondLst>
                                    <p:cond delay="16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400"/>
                                        <p:tgtEl>
                                          <p:spTgt spid="17"/>
                                        </p:tgtEl>
                                      </p:cBhvr>
                                    </p:animEffect>
                                  </p:childTnLst>
                                </p:cTn>
                              </p:par>
                              <p:par>
                                <p:cTn id="46" presetID="10" presetClass="entr" presetSubtype="0" fill="hold" grpId="0" nodeType="withEffect">
                                  <p:stCondLst>
                                    <p:cond delay="24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4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P spid="13" grpId="0"/>
      <p:bldP spid="16"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white.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731520" y="1051560"/>
            <a:ext cx="7315200" cy="868680"/>
          </a:xfrm>
          <a:prstGeom prst="rect">
            <a:avLst/>
          </a:prstGeom>
          <a:noFill/>
          <a:ln/>
        </p:spPr>
        <p:txBody>
          <a:bodyPr wrap="square" lIns="0" tIns="0" rIns="0" bIns="0" rtlCol="0" anchor="ctr"/>
          <a:lstStyle/>
          <a:p>
            <a:pPr indent="0" marL="0">
              <a:buNone/>
            </a:pPr>
            <a:r>
              <a:rPr lang="en-US" sz="4000" b="1" dirty="0">
                <a:solidFill>
                  <a:srgbClr val="F5F1E6"/>
                </a:solidFill>
                <a:latin typeface="Aptos Display" pitchFamily="34" charset="0"/>
                <a:ea typeface="Aptos Display" pitchFamily="34" charset="-122"/>
                <a:cs typeface="Aptos Display" pitchFamily="34" charset="-120"/>
              </a:rPr>
              <a:t>Questions</a:t>
            </a:r>
            <a:pPr indent="0" marL="0">
              <a:buNone/>
            </a:pPr>
            <a:r>
              <a:rPr lang="en-US" sz="4000" b="1" dirty="0">
                <a:solidFill>
                  <a:srgbClr val="FCC400"/>
                </a:solidFill>
                <a:latin typeface="Aptos Display" pitchFamily="34" charset="0"/>
                <a:ea typeface="Aptos Display" pitchFamily="34" charset="-122"/>
                <a:cs typeface="Aptos Display" pitchFamily="34" charset="-120"/>
              </a:rPr>
              <a:t>?</a:t>
            </a:r>
            <a:endParaRPr lang="en-US" sz="4000" dirty="0"/>
          </a:p>
        </p:txBody>
      </p:sp>
      <p:sp>
        <p:nvSpPr>
          <p:cNvPr id="4" name="Text 1"/>
          <p:cNvSpPr txBox="1"/>
          <p:nvPr/>
        </p:nvSpPr>
        <p:spPr>
          <a:xfrm>
            <a:off x="731520" y="2057400"/>
            <a:ext cx="8229600" cy="320040"/>
          </a:xfrm>
          <a:prstGeom prst="rect">
            <a:avLst/>
          </a:prstGeom>
          <a:noFill/>
          <a:ln/>
        </p:spPr>
        <p:txBody>
          <a:bodyPr wrap="square" lIns="0" tIns="0" rIns="0" bIns="0" rtlCol="0" anchor="ctr"/>
          <a:lstStyle/>
          <a:p>
            <a:pPr indent="0" marL="0">
              <a:buNone/>
            </a:pPr>
            <a:r>
              <a:rPr lang="en-US" sz="1300" dirty="0">
                <a:solidFill>
                  <a:srgbClr val="C9C2B4"/>
                </a:solidFill>
                <a:latin typeface="Aptos" pitchFamily="34" charset="0"/>
                <a:ea typeface="Aptos" pitchFamily="34" charset="-122"/>
                <a:cs typeface="Aptos" pitchFamily="34" charset="-120"/>
              </a:rPr>
              <a:t>Everything from today, ready to reuse:</a:t>
            </a:r>
            <a:endParaRPr lang="en-US" sz="1300" dirty="0"/>
          </a:p>
        </p:txBody>
      </p:sp>
      <p:pic>
        <p:nvPicPr>
          <p:cNvPr id="5" name="Image 1" descr="/root/deck/assets/.cache/f87a9294267b1ca91d93851836a2ebc0.png">    </p:cNvPr>
          <p:cNvPicPr>
            <a:picLocks noChangeAspect="1"/>
          </p:cNvPicPr>
          <p:nvPr/>
        </p:nvPicPr>
        <p:blipFill>
          <a:blip r:embed="rId3"/>
          <a:stretch>
            <a:fillRect/>
          </a:stretch>
        </p:blipFill>
        <p:spPr>
          <a:xfrm>
            <a:off x="722376" y="2551176"/>
            <a:ext cx="553175" cy="621792"/>
          </a:xfrm>
          <a:prstGeom prst="rect">
            <a:avLst/>
          </a:prstGeom>
        </p:spPr>
      </p:pic>
      <p:sp>
        <p:nvSpPr>
          <p:cNvPr id="6" name="Text 2"/>
          <p:cNvSpPr txBox="1"/>
          <p:nvPr/>
        </p:nvSpPr>
        <p:spPr>
          <a:xfrm>
            <a:off x="1554480" y="2587752"/>
            <a:ext cx="8778240" cy="292608"/>
          </a:xfrm>
          <a:prstGeom prst="rect">
            <a:avLst/>
          </a:prstGeom>
          <a:noFill/>
          <a:ln/>
        </p:spPr>
        <p:txBody>
          <a:bodyPr wrap="square" lIns="0" tIns="0" rIns="0" bIns="0" rtlCol="0" anchor="ctr"/>
          <a:lstStyle/>
          <a:p>
            <a:pPr indent="0" marL="0">
              <a:buNone/>
            </a:pPr>
            <a:r>
              <a:rPr lang="en-US" sz="1450" b="1" dirty="0">
                <a:solidFill>
                  <a:srgbClr val="FCC400"/>
                </a:solidFill>
                <a:latin typeface="Aptos Display" pitchFamily="34" charset="0"/>
                <a:ea typeface="Aptos Display" pitchFamily="34" charset="-122"/>
                <a:cs typeface="Aptos Display" pitchFamily="34" charset="-120"/>
              </a:rPr>
              <a:t>WATS DevKit repo</a:t>
            </a:r>
            <a:endParaRPr lang="en-US" sz="1450" dirty="0"/>
          </a:p>
        </p:txBody>
      </p:sp>
      <p:sp>
        <p:nvSpPr>
          <p:cNvPr id="7" name="Text 3"/>
          <p:cNvSpPr txBox="1"/>
          <p:nvPr/>
        </p:nvSpPr>
        <p:spPr>
          <a:xfrm>
            <a:off x="1554480" y="2880360"/>
            <a:ext cx="8778240" cy="274320"/>
          </a:xfrm>
          <a:prstGeom prst="rect">
            <a:avLst/>
          </a:prstGeom>
          <a:noFill/>
          <a:ln/>
        </p:spPr>
        <p:txBody>
          <a:bodyPr wrap="square" lIns="0" tIns="0" rIns="0" bIns="0" rtlCol="0" anchor="ctr"/>
          <a:lstStyle/>
          <a:p>
            <a:pPr indent="0" marL="0">
              <a:buNone/>
            </a:pPr>
            <a:r>
              <a:rPr lang="en-US" sz="1100" dirty="0">
                <a:solidFill>
                  <a:srgbClr val="C9C2B4"/>
                </a:solidFill>
                <a:latin typeface="Aptos" pitchFamily="34" charset="0"/>
                <a:ea typeface="Aptos" pitchFamily="34" charset="-122"/>
                <a:cs typeface="Aptos" pitchFamily="34" charset="-120"/>
              </a:rPr>
              <a:t>github.com/Virinco/WATS-DevKit — templates, examples, docs</a:t>
            </a:r>
            <a:endParaRPr lang="en-US" sz="1100" dirty="0"/>
          </a:p>
        </p:txBody>
      </p:sp>
      <p:pic>
        <p:nvPicPr>
          <p:cNvPr id="8" name="Image 2" descr="/root/deck/assets/.cache/c25633b2f477b4c999708f053a46d241.png">    </p:cNvPr>
          <p:cNvPicPr>
            <a:picLocks noChangeAspect="1"/>
          </p:cNvPicPr>
          <p:nvPr/>
        </p:nvPicPr>
        <p:blipFill>
          <a:blip r:embed="rId4"/>
          <a:stretch>
            <a:fillRect/>
          </a:stretch>
        </p:blipFill>
        <p:spPr>
          <a:xfrm>
            <a:off x="722376" y="3419856"/>
            <a:ext cx="553175" cy="621792"/>
          </a:xfrm>
          <a:prstGeom prst="rect">
            <a:avLst/>
          </a:prstGeom>
        </p:spPr>
      </p:pic>
      <p:sp>
        <p:nvSpPr>
          <p:cNvPr id="9" name="Text 4"/>
          <p:cNvSpPr txBox="1"/>
          <p:nvPr/>
        </p:nvSpPr>
        <p:spPr>
          <a:xfrm>
            <a:off x="1554480" y="3456432"/>
            <a:ext cx="8778240" cy="292608"/>
          </a:xfrm>
          <a:prstGeom prst="rect">
            <a:avLst/>
          </a:prstGeom>
          <a:noFill/>
          <a:ln/>
        </p:spPr>
        <p:txBody>
          <a:bodyPr wrap="square" lIns="0" tIns="0" rIns="0" bIns="0" rtlCol="0" anchor="ctr"/>
          <a:lstStyle/>
          <a:p>
            <a:pPr indent="0" marL="0">
              <a:buNone/>
            </a:pPr>
            <a:r>
              <a:rPr lang="en-US" sz="1450" b="1" dirty="0">
                <a:solidFill>
                  <a:srgbClr val="FCC400"/>
                </a:solidFill>
                <a:latin typeface="Aptos Display" pitchFamily="34" charset="0"/>
                <a:ea typeface="Aptos Display" pitchFamily="34" charset="-122"/>
                <a:cs typeface="Aptos Display" pitchFamily="34" charset="-120"/>
              </a:rPr>
              <a:t>MINIMAL-CONTEXT.md</a:t>
            </a:r>
            <a:endParaRPr lang="en-US" sz="1450" dirty="0"/>
          </a:p>
        </p:txBody>
      </p:sp>
      <p:sp>
        <p:nvSpPr>
          <p:cNvPr id="10" name="Text 5"/>
          <p:cNvSpPr txBox="1"/>
          <p:nvPr/>
        </p:nvSpPr>
        <p:spPr>
          <a:xfrm>
            <a:off x="1554480" y="3749040"/>
            <a:ext cx="8778240" cy="274320"/>
          </a:xfrm>
          <a:prstGeom prst="rect">
            <a:avLst/>
          </a:prstGeom>
          <a:noFill/>
          <a:ln/>
        </p:spPr>
        <p:txBody>
          <a:bodyPr wrap="square" lIns="0" tIns="0" rIns="0" bIns="0" rtlCol="0" anchor="ctr"/>
          <a:lstStyle/>
          <a:p>
            <a:pPr indent="0" marL="0">
              <a:buNone/>
            </a:pPr>
            <a:r>
              <a:rPr lang="en-US" sz="1100" dirty="0">
                <a:solidFill>
                  <a:srgbClr val="C9C2B4"/>
                </a:solidFill>
                <a:latin typeface="Aptos" pitchFamily="34" charset="0"/>
                <a:ea typeface="Aptos" pitchFamily="34" charset="-122"/>
                <a:cs typeface="Aptos" pitchFamily="34" charset="-120"/>
              </a:rPr>
              <a:t>The exact context file used in today's demo</a:t>
            </a:r>
            <a:endParaRPr lang="en-US" sz="1100" dirty="0"/>
          </a:p>
        </p:txBody>
      </p:sp>
      <p:pic>
        <p:nvPicPr>
          <p:cNvPr id="11" name="Image 3" descr="/root/deck/assets/.cache/d656ccd156d2ff22c22b09c54eb43972.png">    </p:cNvPr>
          <p:cNvPicPr>
            <a:picLocks noChangeAspect="1"/>
          </p:cNvPicPr>
          <p:nvPr/>
        </p:nvPicPr>
        <p:blipFill>
          <a:blip r:embed="rId5"/>
          <a:stretch>
            <a:fillRect/>
          </a:stretch>
        </p:blipFill>
        <p:spPr>
          <a:xfrm>
            <a:off x="722376" y="4288536"/>
            <a:ext cx="553175" cy="621792"/>
          </a:xfrm>
          <a:prstGeom prst="rect">
            <a:avLst/>
          </a:prstGeom>
        </p:spPr>
      </p:pic>
      <p:sp>
        <p:nvSpPr>
          <p:cNvPr id="12" name="Text 6"/>
          <p:cNvSpPr txBox="1"/>
          <p:nvPr/>
        </p:nvSpPr>
        <p:spPr>
          <a:xfrm>
            <a:off x="1554480" y="4325112"/>
            <a:ext cx="8778240" cy="292608"/>
          </a:xfrm>
          <a:prstGeom prst="rect">
            <a:avLst/>
          </a:prstGeom>
          <a:noFill/>
          <a:ln/>
        </p:spPr>
        <p:txBody>
          <a:bodyPr wrap="square" lIns="0" tIns="0" rIns="0" bIns="0" rtlCol="0" anchor="ctr"/>
          <a:lstStyle/>
          <a:p>
            <a:pPr indent="0" marL="0">
              <a:buNone/>
            </a:pPr>
            <a:r>
              <a:rPr lang="en-US" sz="1450" b="1" dirty="0">
                <a:solidFill>
                  <a:srgbClr val="FCC400"/>
                </a:solidFill>
                <a:latin typeface="Aptos Display" pitchFamily="34" charset="0"/>
                <a:ea typeface="Aptos Display" pitchFamily="34" charset="-122"/>
                <a:cs typeface="Aptos Display" pitchFamily="34" charset="-120"/>
              </a:rPr>
              <a:t>Virinco.WATS.ClientAPI on NuGet</a:t>
            </a:r>
            <a:endParaRPr lang="en-US" sz="1450" dirty="0"/>
          </a:p>
        </p:txBody>
      </p:sp>
      <p:sp>
        <p:nvSpPr>
          <p:cNvPr id="13" name="Text 7"/>
          <p:cNvSpPr txBox="1"/>
          <p:nvPr/>
        </p:nvSpPr>
        <p:spPr>
          <a:xfrm>
            <a:off x="1554480" y="4617720"/>
            <a:ext cx="8778240" cy="274320"/>
          </a:xfrm>
          <a:prstGeom prst="rect">
            <a:avLst/>
          </a:prstGeom>
          <a:noFill/>
          <a:ln/>
        </p:spPr>
        <p:txBody>
          <a:bodyPr wrap="square" lIns="0" tIns="0" rIns="0" bIns="0" rtlCol="0" anchor="ctr"/>
          <a:lstStyle/>
          <a:p>
            <a:pPr indent="0" marL="0">
              <a:buNone/>
            </a:pPr>
            <a:r>
              <a:rPr lang="en-US" sz="1100" dirty="0">
                <a:solidFill>
                  <a:srgbClr val="C9C2B4"/>
                </a:solidFill>
                <a:latin typeface="Aptos" pitchFamily="34" charset="0"/>
                <a:ea typeface="Aptos" pitchFamily="34" charset="-122"/>
                <a:cs typeface="Aptos" pitchFamily="34" charset="-120"/>
              </a:rPr>
              <a:t>The real API — the thing the context file describes</a:t>
            </a:r>
            <a:endParaRPr lang="en-US" sz="1100" dirty="0"/>
          </a:p>
        </p:txBody>
      </p:sp>
      <p:pic>
        <p:nvPicPr>
          <p:cNvPr id="14" name="Image 4" descr="/root/deck/assets/.cache/29a5d468ad79c6f6cd6dde81646e97c6.png">    </p:cNvPr>
          <p:cNvPicPr>
            <a:picLocks noChangeAspect="1"/>
          </p:cNvPicPr>
          <p:nvPr/>
        </p:nvPicPr>
        <p:blipFill>
          <a:blip r:embed="rId6"/>
          <a:stretch>
            <a:fillRect/>
          </a:stretch>
        </p:blipFill>
        <p:spPr>
          <a:xfrm>
            <a:off x="722376" y="5157216"/>
            <a:ext cx="553175" cy="621792"/>
          </a:xfrm>
          <a:prstGeom prst="rect">
            <a:avLst/>
          </a:prstGeom>
        </p:spPr>
      </p:pic>
      <p:sp>
        <p:nvSpPr>
          <p:cNvPr id="15" name="Text 8"/>
          <p:cNvSpPr txBox="1"/>
          <p:nvPr/>
        </p:nvSpPr>
        <p:spPr>
          <a:xfrm>
            <a:off x="1554480" y="5193792"/>
            <a:ext cx="8778240" cy="292608"/>
          </a:xfrm>
          <a:prstGeom prst="rect">
            <a:avLst/>
          </a:prstGeom>
          <a:noFill/>
          <a:ln/>
        </p:spPr>
        <p:txBody>
          <a:bodyPr wrap="square" lIns="0" tIns="0" rIns="0" bIns="0" rtlCol="0" anchor="ctr"/>
          <a:lstStyle/>
          <a:p>
            <a:pPr indent="0" marL="0">
              <a:buNone/>
            </a:pPr>
            <a:r>
              <a:rPr lang="en-US" sz="1450" b="1" dirty="0">
                <a:solidFill>
                  <a:srgbClr val="FCC400"/>
                </a:solidFill>
                <a:latin typeface="Aptos Display" pitchFamily="34" charset="0"/>
                <a:ea typeface="Aptos Display" pitchFamily="34" charset="-122"/>
                <a:cs typeface="Aptos Display" pitchFamily="34" charset="-120"/>
              </a:rPr>
              <a:t>Ola Lund Reppe</a:t>
            </a:r>
            <a:endParaRPr lang="en-US" sz="1450" dirty="0"/>
          </a:p>
        </p:txBody>
      </p:sp>
      <p:sp>
        <p:nvSpPr>
          <p:cNvPr id="16" name="Text 9"/>
          <p:cNvSpPr txBox="1"/>
          <p:nvPr/>
        </p:nvSpPr>
        <p:spPr>
          <a:xfrm>
            <a:off x="1554480" y="5486400"/>
            <a:ext cx="8778240" cy="274320"/>
          </a:xfrm>
          <a:prstGeom prst="rect">
            <a:avLst/>
          </a:prstGeom>
          <a:noFill/>
          <a:ln/>
        </p:spPr>
        <p:txBody>
          <a:bodyPr wrap="square" lIns="0" tIns="0" rIns="0" bIns="0" rtlCol="0" anchor="ctr"/>
          <a:lstStyle/>
          <a:p>
            <a:pPr indent="0" marL="0">
              <a:buNone/>
            </a:pPr>
            <a:r>
              <a:rPr lang="en-US" sz="1100" dirty="0">
                <a:solidFill>
                  <a:srgbClr val="C9C2B4"/>
                </a:solidFill>
                <a:latin typeface="Aptos" pitchFamily="34" charset="0"/>
                <a:ea typeface="Aptos" pitchFamily="34" charset="-122"/>
                <a:cs typeface="Aptos" pitchFamily="34" charset="-120"/>
              </a:rPr>
              <a:t>ola.lund.reppe@wats.com · Teams: @ola.lund.reppe</a:t>
            </a:r>
            <a:endParaRPr lang="en-US" sz="1100" dirty="0"/>
          </a:p>
        </p:txBody>
      </p:sp>
      <p:pic>
        <p:nvPicPr>
          <p:cNvPr id="17" name="Image 5" descr="/root/deck/assets/.cache/5478cc7f8b8dd18693424748eec29397.png">    </p:cNvPr>
          <p:cNvPicPr>
            <a:picLocks noChangeAspect="1"/>
          </p:cNvPicPr>
          <p:nvPr/>
        </p:nvPicPr>
        <p:blipFill>
          <a:blip r:embed="rId7"/>
          <a:stretch>
            <a:fillRect/>
          </a:stretch>
        </p:blipFill>
        <p:spPr>
          <a:xfrm>
            <a:off x="502920" y="6382512"/>
            <a:ext cx="11185855" cy="73152"/>
          </a:xfrm>
          <a:prstGeom prst="rect">
            <a:avLst/>
          </a:prstGeom>
        </p:spPr>
      </p:pic>
      <p:sp>
        <p:nvSpPr>
          <p:cNvPr id="18" name="Text 10"/>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C9C2B4"/>
                </a:solidFill>
                <a:latin typeface="Aptos" pitchFamily="34" charset="0"/>
                <a:ea typeface="Aptos" pitchFamily="34" charset="-122"/>
                <a:cs typeface="Aptos" pitchFamily="34" charset="-120"/>
              </a:rPr>
              <a:t>Ola Lund Reppe · The WATS Company</a:t>
            </a:r>
            <a:endParaRPr lang="en-US" sz="800" dirty="0"/>
          </a:p>
        </p:txBody>
      </p:sp>
      <p:sp>
        <p:nvSpPr>
          <p:cNvPr id="19" name="Text 11"/>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C9C2B4"/>
                </a:solidFill>
                <a:latin typeface="Aptos" pitchFamily="34" charset="0"/>
                <a:ea typeface="Aptos" pitchFamily="34" charset="-122"/>
                <a:cs typeface="Aptos" pitchFamily="34" charset="-120"/>
              </a:rPr>
              <a:t>WATS UP 2026 — AI Converter Development</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2" fill="hold">
                      <p:stCondLst>
                        <p:cond delay="indefinite"/>
                      </p:stCondLst>
                      <p:childTnLst>
                        <p:par>
                          <p:cTn id="13"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5"/>
                                        </p:tgtEl>
                                        <p:attrNameLst>
                                          <p:attrName>style.visibility</p:attrName>
                                        </p:attrNameLst>
                                      </p:cBhvr>
                                      <p:to>
                                        <p:strVal val="visible"/>
                                      </p:to>
                                    </p:set>
                                    <p:animEffect transition="in" filter="fade">
                                      <p:cBhvr>
                                        <p:cTn id="5" dur="550"/>
                                        <p:tgtEl>
                                          <p:spTgt spid="5"/>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6"/>
                                        </p:tgtEl>
                                        <p:attrNameLst>
                                          <p:attrName>style.visibility</p:attrName>
                                        </p:attrNameLst>
                                      </p:cBhvr>
                                      <p:to>
                                        <p:strVal val="visible"/>
                                      </p:to>
                                    </p:set>
                                    <p:animEffect transition="in" filter="fade">
                                      <p:cBhvr>
                                        <p:cTn id="8" dur="400"/>
                                        <p:tgtEl>
                                          <p:spTgt spid="6"/>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400"/>
                                        <p:tgtEl>
                                          <p:spTgt spid="7"/>
                                        </p:tgtEl>
                                      </p:cBhvr>
                                    </p:animEffect>
                                  </p:childTnLst>
                                </p:cTn>
                              </p:par>
                            </p:childTnLst>
                          </p:cTn>
                        </p:par>
                      </p:childTnLst>
                    </p:cTn>
                  </p:par>
                  <p:par>
                    <p:cTn id="23" fill="hold">
                      <p:stCondLst>
                        <p:cond delay="indefinite"/>
                      </p:stCondLst>
                      <p:childTnLst>
                        <p:par>
                          <p:cTn id="24"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50"/>
                                        <p:tgtEl>
                                          <p:spTgt spid="8"/>
                                        </p:tgtEl>
                                      </p:cBhvr>
                                    </p:animEffect>
                                  </p:childTnLst>
                                </p:cTn>
                              </p:par>
                              <p:par>
                                <p:cTn id="17" presetID="10" presetClass="entr" presetSubtype="0" fill="hold" grpId="0" nodeType="withEffect">
                                  <p:stCondLst>
                                    <p:cond delay="8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400"/>
                                        <p:tgtEl>
                                          <p:spTgt spid="9"/>
                                        </p:tgtEl>
                                      </p:cBhvr>
                                    </p:animEffect>
                                  </p:childTnLst>
                                </p:cTn>
                              </p:par>
                              <p:par>
                                <p:cTn id="20" presetID="10" presetClass="entr" presetSubtype="0" fill="hold" grpId="0" nodeType="withEffect">
                                  <p:stCondLst>
                                    <p:cond delay="16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400"/>
                                        <p:tgtEl>
                                          <p:spTgt spid="10"/>
                                        </p:tgtEl>
                                      </p:cBhvr>
                                    </p:animEffect>
                                  </p:childTnLst>
                                </p:cTn>
                              </p:par>
                            </p:childTnLst>
                          </p:cTn>
                        </p:par>
                      </p:childTnLst>
                    </p:cTn>
                  </p:par>
                  <p:par>
                    <p:cTn id="34" fill="hold">
                      <p:stCondLst>
                        <p:cond delay="indefinite"/>
                      </p:stCondLst>
                      <p:childTnLst>
                        <p:par>
                          <p:cTn id="35"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50"/>
                                        <p:tgtEl>
                                          <p:spTgt spid="11"/>
                                        </p:tgtEl>
                                      </p:cBhvr>
                                    </p:animEffect>
                                  </p:childTnLst>
                                </p:cTn>
                              </p:par>
                              <p:par>
                                <p:cTn id="28" presetID="10" presetClass="entr" presetSubtype="0" fill="hold" grpId="0" nodeType="withEffect">
                                  <p:stCondLst>
                                    <p:cond delay="8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400"/>
                                        <p:tgtEl>
                                          <p:spTgt spid="12"/>
                                        </p:tgtEl>
                                      </p:cBhvr>
                                    </p:animEffect>
                                  </p:childTnLst>
                                </p:cTn>
                              </p:par>
                              <p:par>
                                <p:cTn id="31" presetID="10" presetClass="entr" presetSubtype="0" fill="hold" grpId="0" nodeType="withEffect">
                                  <p:stCondLst>
                                    <p:cond delay="16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400"/>
                                        <p:tgtEl>
                                          <p:spTgt spid="13"/>
                                        </p:tgtEl>
                                      </p:cBhvr>
                                    </p:animEffect>
                                  </p:childTnLst>
                                </p:cTn>
                              </p:par>
                            </p:childTnLst>
                          </p:cTn>
                        </p:par>
                      </p:childTnLst>
                    </p:cTn>
                  </p:par>
                  <p:par>
                    <p:cTn id="45" fill="hold">
                      <p:stCondLst>
                        <p:cond delay="indefinite"/>
                      </p:stCondLst>
                      <p:childTnLst>
                        <p:par>
                          <p:cTn id="46"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50"/>
                                        <p:tgtEl>
                                          <p:spTgt spid="14"/>
                                        </p:tgtEl>
                                      </p:cBhvr>
                                    </p:animEffect>
                                  </p:childTnLst>
                                </p:cTn>
                              </p:par>
                              <p:par>
                                <p:cTn id="39" presetID="10" presetClass="entr" presetSubtype="0" fill="hold" grpId="0" nodeType="withEffect">
                                  <p:stCondLst>
                                    <p:cond delay="8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400"/>
                                        <p:tgtEl>
                                          <p:spTgt spid="15"/>
                                        </p:tgtEl>
                                      </p:cBhvr>
                                    </p:animEffect>
                                  </p:childTnLst>
                                </p:cTn>
                              </p:par>
                              <p:par>
                                <p:cTn id="42" presetID="10" presetClass="entr" presetSubtype="0" fill="hold" grpId="0" nodeType="withEffect">
                                  <p:stCondLst>
                                    <p:cond delay="16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2" grpId="0"/>
      <p:bldP spid="13"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INTRO &amp; FRAMING</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What you'll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leave with</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Three things to take back to your own converter backlog</a:t>
            </a:r>
            <a:endParaRPr lang="en-US" sz="1250" dirty="0"/>
          </a:p>
        </p:txBody>
      </p:sp>
      <p:sp>
        <p:nvSpPr>
          <p:cNvPr id="6" name="Shape 3"/>
          <p:cNvSpPr/>
          <p:nvPr/>
        </p:nvSpPr>
        <p:spPr>
          <a:xfrm>
            <a:off x="502920" y="1700784"/>
            <a:ext cx="3570122" cy="3246120"/>
          </a:xfrm>
          <a:prstGeom prst="roundRect">
            <a:avLst>
              <a:gd name="adj" fmla="val 2817"/>
            </a:avLst>
          </a:prstGeom>
          <a:solidFill>
            <a:srgbClr val="FCC400">
              <a:alpha val="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7" name="Image 1" descr="/root/deck/assets/.cache/6d158deff284f68c41d00ee738c5e8d0.png">    </p:cNvPr>
          <p:cNvPicPr>
            <a:picLocks noChangeAspect="1"/>
          </p:cNvPicPr>
          <p:nvPr/>
        </p:nvPicPr>
        <p:blipFill>
          <a:blip r:embed="rId3"/>
          <a:stretch>
            <a:fillRect/>
          </a:stretch>
        </p:blipFill>
        <p:spPr>
          <a:xfrm>
            <a:off x="667512" y="1865376"/>
            <a:ext cx="521501" cy="585216"/>
          </a:xfrm>
          <a:prstGeom prst="rect">
            <a:avLst/>
          </a:prstGeom>
        </p:spPr>
      </p:pic>
      <p:sp>
        <p:nvSpPr>
          <p:cNvPr id="8" name="Text 4"/>
          <p:cNvSpPr txBox="1"/>
          <p:nvPr/>
        </p:nvSpPr>
        <p:spPr>
          <a:xfrm>
            <a:off x="630936" y="1920240"/>
            <a:ext cx="594653" cy="475488"/>
          </a:xfrm>
          <a:prstGeom prst="rect">
            <a:avLst/>
          </a:prstGeom>
          <a:noFill/>
          <a:ln/>
        </p:spPr>
        <p:txBody>
          <a:bodyPr wrap="square" lIns="0" tIns="0" rIns="0" bIns="0" rtlCol="0" anchor="ctr"/>
          <a:lstStyle/>
          <a:p>
            <a:pPr algn="ctr" indent="0" marL="0">
              <a:buNone/>
            </a:pPr>
            <a:r>
              <a:rPr lang="en-US" sz="1352" b="1" dirty="0">
                <a:solidFill>
                  <a:srgbClr val="000000"/>
                </a:solidFill>
                <a:latin typeface="Aptos" pitchFamily="34" charset="0"/>
                <a:ea typeface="Aptos" pitchFamily="34" charset="-122"/>
                <a:cs typeface="Aptos" pitchFamily="34" charset="-120"/>
              </a:rPr>
              <a:t>1</a:t>
            </a:r>
            <a:endParaRPr lang="en-US" sz="1352" dirty="0"/>
          </a:p>
        </p:txBody>
      </p:sp>
      <p:pic>
        <p:nvPicPr>
          <p:cNvPr id="9" name="Image 2" descr="/root/deck/assets/.cache/9118aded4a1d96acf7a1c83c97e79054.png">    </p:cNvPr>
          <p:cNvPicPr>
            <a:picLocks noChangeAspect="1"/>
          </p:cNvPicPr>
          <p:nvPr/>
        </p:nvPicPr>
        <p:blipFill>
          <a:blip r:embed="rId4"/>
          <a:stretch>
            <a:fillRect/>
          </a:stretch>
        </p:blipFill>
        <p:spPr>
          <a:xfrm>
            <a:off x="3231794" y="1865376"/>
            <a:ext cx="553175" cy="621792"/>
          </a:xfrm>
          <a:prstGeom prst="rect">
            <a:avLst/>
          </a:prstGeom>
        </p:spPr>
      </p:pic>
      <p:sp>
        <p:nvSpPr>
          <p:cNvPr id="10" name="Text 5"/>
          <p:cNvSpPr txBox="1"/>
          <p:nvPr/>
        </p:nvSpPr>
        <p:spPr>
          <a:xfrm>
            <a:off x="740664" y="2660904"/>
            <a:ext cx="3094634" cy="685800"/>
          </a:xfrm>
          <a:prstGeom prst="rect">
            <a:avLst/>
          </a:prstGeom>
          <a:noFill/>
          <a:ln/>
        </p:spPr>
        <p:txBody>
          <a:bodyPr wrap="square" lIns="0" tIns="0" rIns="0" bIns="0" rtlCol="0" anchor="t"/>
          <a:lstStyle/>
          <a:p>
            <a:pPr indent="0" marL="0">
              <a:buNone/>
            </a:pPr>
            <a:r>
              <a:rPr lang="en-US" sz="1600" b="1" dirty="0">
                <a:solidFill>
                  <a:srgbClr val="000000"/>
                </a:solidFill>
                <a:latin typeface="Aptos Display" pitchFamily="34" charset="0"/>
                <a:ea typeface="Aptos Display" pitchFamily="34" charset="-122"/>
                <a:cs typeface="Aptos Display" pitchFamily="34" charset="-120"/>
              </a:rPr>
              <a:t>A reusable context recipe</a:t>
            </a:r>
            <a:endParaRPr lang="en-US" sz="1600" dirty="0"/>
          </a:p>
        </p:txBody>
      </p:sp>
      <p:sp>
        <p:nvSpPr>
          <p:cNvPr id="11" name="Text 6"/>
          <p:cNvSpPr txBox="1"/>
          <p:nvPr/>
        </p:nvSpPr>
        <p:spPr>
          <a:xfrm>
            <a:off x="740664" y="3392424"/>
            <a:ext cx="3094634" cy="1371600"/>
          </a:xfrm>
          <a:prstGeom prst="rect">
            <a:avLst/>
          </a:prstGeom>
          <a:noFill/>
          <a:ln/>
        </p:spPr>
        <p:txBody>
          <a:bodyPr wrap="square" lIns="0" tIns="0" rIns="0" bIns="0" rtlCol="0" anchor="t"/>
          <a:lstStyle/>
          <a:p>
            <a:pPr indent="0" marL="0">
              <a:lnSpc>
                <a:spcPct val="130000"/>
              </a:lnSpc>
              <a:buNone/>
            </a:pPr>
            <a:r>
              <a:rPr lang="en-US" sz="1150" dirty="0">
                <a:solidFill>
                  <a:srgbClr val="54504F"/>
                </a:solidFill>
                <a:latin typeface="Aptos" pitchFamily="34" charset="0"/>
                <a:ea typeface="Aptos" pitchFamily="34" charset="-122"/>
                <a:cs typeface="Aptos" pitchFamily="34" charset="-120"/>
              </a:rPr>
              <a:t>One markdown file you can paste into any AI chat to make it competent at WATS. Version it, share it, improve it.</a:t>
            </a:r>
            <a:endParaRPr lang="en-US" sz="1150" dirty="0"/>
          </a:p>
        </p:txBody>
      </p:sp>
      <p:sp>
        <p:nvSpPr>
          <p:cNvPr id="12" name="Shape 7"/>
          <p:cNvSpPr/>
          <p:nvPr/>
        </p:nvSpPr>
        <p:spPr>
          <a:xfrm>
            <a:off x="4310786" y="1700784"/>
            <a:ext cx="3570122" cy="3246120"/>
          </a:xfrm>
          <a:prstGeom prst="roundRect">
            <a:avLst>
              <a:gd name="adj" fmla="val 2817"/>
            </a:avLst>
          </a:prstGeom>
          <a:solidFill>
            <a:srgbClr val="FCC400">
              <a:alpha val="9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13" name="Image 3" descr="/root/deck/assets/.cache/6d158deff284f68c41d00ee738c5e8d0.png">    </p:cNvPr>
          <p:cNvPicPr>
            <a:picLocks noChangeAspect="1"/>
          </p:cNvPicPr>
          <p:nvPr/>
        </p:nvPicPr>
        <p:blipFill>
          <a:blip r:embed="rId5"/>
          <a:stretch>
            <a:fillRect/>
          </a:stretch>
        </p:blipFill>
        <p:spPr>
          <a:xfrm>
            <a:off x="4475378" y="1865376"/>
            <a:ext cx="521501" cy="585216"/>
          </a:xfrm>
          <a:prstGeom prst="rect">
            <a:avLst/>
          </a:prstGeom>
        </p:spPr>
      </p:pic>
      <p:sp>
        <p:nvSpPr>
          <p:cNvPr id="14" name="Text 8"/>
          <p:cNvSpPr txBox="1"/>
          <p:nvPr/>
        </p:nvSpPr>
        <p:spPr>
          <a:xfrm>
            <a:off x="4438802" y="1920240"/>
            <a:ext cx="594653" cy="475488"/>
          </a:xfrm>
          <a:prstGeom prst="rect">
            <a:avLst/>
          </a:prstGeom>
          <a:noFill/>
          <a:ln/>
        </p:spPr>
        <p:txBody>
          <a:bodyPr wrap="square" lIns="0" tIns="0" rIns="0" bIns="0" rtlCol="0" anchor="ctr"/>
          <a:lstStyle/>
          <a:p>
            <a:pPr algn="ctr" indent="0" marL="0">
              <a:buNone/>
            </a:pPr>
            <a:r>
              <a:rPr lang="en-US" sz="1352" b="1" dirty="0">
                <a:solidFill>
                  <a:srgbClr val="000000"/>
                </a:solidFill>
                <a:latin typeface="Aptos" pitchFamily="34" charset="0"/>
                <a:ea typeface="Aptos" pitchFamily="34" charset="-122"/>
                <a:cs typeface="Aptos" pitchFamily="34" charset="-120"/>
              </a:rPr>
              <a:t>2</a:t>
            </a:r>
            <a:endParaRPr lang="en-US" sz="1352" dirty="0"/>
          </a:p>
        </p:txBody>
      </p:sp>
      <p:pic>
        <p:nvPicPr>
          <p:cNvPr id="15" name="Image 4" descr="/root/deck/assets/.cache/1ad2fc6e07c3d0e628267c852d4a6768.png">    </p:cNvPr>
          <p:cNvPicPr>
            <a:picLocks noChangeAspect="1"/>
          </p:cNvPicPr>
          <p:nvPr/>
        </p:nvPicPr>
        <p:blipFill>
          <a:blip r:embed="rId6"/>
          <a:stretch>
            <a:fillRect/>
          </a:stretch>
        </p:blipFill>
        <p:spPr>
          <a:xfrm>
            <a:off x="7039661" y="1865376"/>
            <a:ext cx="553175" cy="621792"/>
          </a:xfrm>
          <a:prstGeom prst="rect">
            <a:avLst/>
          </a:prstGeom>
        </p:spPr>
      </p:pic>
      <p:sp>
        <p:nvSpPr>
          <p:cNvPr id="16" name="Text 9"/>
          <p:cNvSpPr txBox="1"/>
          <p:nvPr/>
        </p:nvSpPr>
        <p:spPr>
          <a:xfrm>
            <a:off x="4548530" y="2660904"/>
            <a:ext cx="3094634" cy="685800"/>
          </a:xfrm>
          <a:prstGeom prst="rect">
            <a:avLst/>
          </a:prstGeom>
          <a:noFill/>
          <a:ln/>
        </p:spPr>
        <p:txBody>
          <a:bodyPr wrap="square" lIns="0" tIns="0" rIns="0" bIns="0" rtlCol="0" anchor="t"/>
          <a:lstStyle/>
          <a:p>
            <a:pPr indent="0" marL="0">
              <a:buNone/>
            </a:pPr>
            <a:r>
              <a:rPr lang="en-US" sz="1600" b="1" dirty="0">
                <a:solidFill>
                  <a:srgbClr val="000000"/>
                </a:solidFill>
                <a:latin typeface="Aptos Display" pitchFamily="34" charset="0"/>
                <a:ea typeface="Aptos Display" pitchFamily="34" charset="-122"/>
                <a:cs typeface="Aptos Display" pitchFamily="34" charset="-120"/>
              </a:rPr>
              <a:t>A working pattern</a:t>
            </a:r>
            <a:endParaRPr lang="en-US" sz="1600" dirty="0"/>
          </a:p>
        </p:txBody>
      </p:sp>
      <p:sp>
        <p:nvSpPr>
          <p:cNvPr id="17" name="Text 10"/>
          <p:cNvSpPr txBox="1"/>
          <p:nvPr/>
        </p:nvSpPr>
        <p:spPr>
          <a:xfrm>
            <a:off x="4548530" y="3392424"/>
            <a:ext cx="3094634" cy="1371600"/>
          </a:xfrm>
          <a:prstGeom prst="rect">
            <a:avLst/>
          </a:prstGeom>
          <a:noFill/>
          <a:ln/>
        </p:spPr>
        <p:txBody>
          <a:bodyPr wrap="square" lIns="0" tIns="0" rIns="0" bIns="0" rtlCol="0" anchor="t"/>
          <a:lstStyle/>
          <a:p>
            <a:pPr indent="0" marL="0">
              <a:lnSpc>
                <a:spcPct val="130000"/>
              </a:lnSpc>
              <a:buNone/>
            </a:pPr>
            <a:r>
              <a:rPr lang="en-US" sz="1150" dirty="0">
                <a:solidFill>
                  <a:srgbClr val="54504F"/>
                </a:solidFill>
                <a:latin typeface="Aptos" pitchFamily="34" charset="0"/>
                <a:ea typeface="Aptos" pitchFamily="34" charset="-122"/>
                <a:cs typeface="Aptos" pitchFamily="34" charset="-120"/>
              </a:rPr>
              <a:t>Customer sample file + minimal API cheat-sheet + WATS rules. The same combination works for every new format.</a:t>
            </a:r>
            <a:endParaRPr lang="en-US" sz="1150" dirty="0"/>
          </a:p>
        </p:txBody>
      </p:sp>
      <p:sp>
        <p:nvSpPr>
          <p:cNvPr id="18" name="Shape 11"/>
          <p:cNvSpPr/>
          <p:nvPr/>
        </p:nvSpPr>
        <p:spPr>
          <a:xfrm>
            <a:off x="8118653" y="1700784"/>
            <a:ext cx="3570122" cy="3246120"/>
          </a:xfrm>
          <a:prstGeom prst="roundRect">
            <a:avLst>
              <a:gd name="adj" fmla="val 2817"/>
            </a:avLst>
          </a:prstGeom>
          <a:solidFill>
            <a:srgbClr val="FCC400">
              <a:alpha val="10000"/>
            </a:srgbClr>
          </a:solidFill>
          <a:ln w="19050">
            <a:solidFill>
              <a:srgbClr val="FCC400"/>
            </a:solidFill>
            <a:prstDash val="solid"/>
          </a:ln>
          <a:effectLst>
            <a:outerShdw sx="100000" sy="100000" kx="0" ky="0" algn="bl" rotWithShape="0" blurRad="88900" dist="25400" dir="5400000">
              <a:srgbClr val="7A5F0B">
                <a:alpha val="22000"/>
              </a:srgbClr>
            </a:outerShdw>
          </a:effectLst>
        </p:spPr>
      </p:sp>
      <p:pic>
        <p:nvPicPr>
          <p:cNvPr id="19" name="Image 5" descr="/root/deck/assets/.cache/6d158deff284f68c41d00ee738c5e8d0.png">    </p:cNvPr>
          <p:cNvPicPr>
            <a:picLocks noChangeAspect="1"/>
          </p:cNvPicPr>
          <p:nvPr/>
        </p:nvPicPr>
        <p:blipFill>
          <a:blip r:embed="rId7"/>
          <a:stretch>
            <a:fillRect/>
          </a:stretch>
        </p:blipFill>
        <p:spPr>
          <a:xfrm>
            <a:off x="8283245" y="1865376"/>
            <a:ext cx="521501" cy="585216"/>
          </a:xfrm>
          <a:prstGeom prst="rect">
            <a:avLst/>
          </a:prstGeom>
        </p:spPr>
      </p:pic>
      <p:sp>
        <p:nvSpPr>
          <p:cNvPr id="20" name="Text 12"/>
          <p:cNvSpPr txBox="1"/>
          <p:nvPr/>
        </p:nvSpPr>
        <p:spPr>
          <a:xfrm>
            <a:off x="8246669" y="1920240"/>
            <a:ext cx="594653" cy="475488"/>
          </a:xfrm>
          <a:prstGeom prst="rect">
            <a:avLst/>
          </a:prstGeom>
          <a:noFill/>
          <a:ln/>
        </p:spPr>
        <p:txBody>
          <a:bodyPr wrap="square" lIns="0" tIns="0" rIns="0" bIns="0" rtlCol="0" anchor="ctr"/>
          <a:lstStyle/>
          <a:p>
            <a:pPr algn="ctr" indent="0" marL="0">
              <a:buNone/>
            </a:pPr>
            <a:r>
              <a:rPr lang="en-US" sz="1352" b="1" dirty="0">
                <a:solidFill>
                  <a:srgbClr val="000000"/>
                </a:solidFill>
                <a:latin typeface="Aptos" pitchFamily="34" charset="0"/>
                <a:ea typeface="Aptos" pitchFamily="34" charset="-122"/>
                <a:cs typeface="Aptos" pitchFamily="34" charset="-120"/>
              </a:rPr>
              <a:t>3</a:t>
            </a:r>
            <a:endParaRPr lang="en-US" sz="1352" dirty="0"/>
          </a:p>
        </p:txBody>
      </p:sp>
      <p:pic>
        <p:nvPicPr>
          <p:cNvPr id="21" name="Image 6" descr="/root/deck/assets/.cache/e2a19a2ffe9e84ab44a4e68eb757107b.png">    </p:cNvPr>
          <p:cNvPicPr>
            <a:picLocks noChangeAspect="1"/>
          </p:cNvPicPr>
          <p:nvPr/>
        </p:nvPicPr>
        <p:blipFill>
          <a:blip r:embed="rId8"/>
          <a:stretch>
            <a:fillRect/>
          </a:stretch>
        </p:blipFill>
        <p:spPr>
          <a:xfrm>
            <a:off x="10847527" y="1865376"/>
            <a:ext cx="553175" cy="621792"/>
          </a:xfrm>
          <a:prstGeom prst="rect">
            <a:avLst/>
          </a:prstGeom>
        </p:spPr>
      </p:pic>
      <p:sp>
        <p:nvSpPr>
          <p:cNvPr id="22" name="Text 13"/>
          <p:cNvSpPr txBox="1"/>
          <p:nvPr/>
        </p:nvSpPr>
        <p:spPr>
          <a:xfrm>
            <a:off x="8356397" y="2660904"/>
            <a:ext cx="3094634" cy="685800"/>
          </a:xfrm>
          <a:prstGeom prst="rect">
            <a:avLst/>
          </a:prstGeom>
          <a:noFill/>
          <a:ln/>
        </p:spPr>
        <p:txBody>
          <a:bodyPr wrap="square" lIns="0" tIns="0" rIns="0" bIns="0" rtlCol="0" anchor="t"/>
          <a:lstStyle/>
          <a:p>
            <a:pPr indent="0" marL="0">
              <a:buNone/>
            </a:pPr>
            <a:r>
              <a:rPr lang="en-US" sz="1600" b="1" dirty="0">
                <a:solidFill>
                  <a:srgbClr val="000000"/>
                </a:solidFill>
                <a:latin typeface="Aptos Display" pitchFamily="34" charset="0"/>
                <a:ea typeface="Aptos Display" pitchFamily="34" charset="-122"/>
                <a:cs typeface="Aptos Display" pitchFamily="34" charset="-120"/>
              </a:rPr>
              <a:t>Proof</a:t>
            </a:r>
            <a:endParaRPr lang="en-US" sz="1600" dirty="0"/>
          </a:p>
        </p:txBody>
      </p:sp>
      <p:sp>
        <p:nvSpPr>
          <p:cNvPr id="23" name="Text 14"/>
          <p:cNvSpPr txBox="1"/>
          <p:nvPr/>
        </p:nvSpPr>
        <p:spPr>
          <a:xfrm>
            <a:off x="8356397" y="3392424"/>
            <a:ext cx="3094634" cy="1371600"/>
          </a:xfrm>
          <a:prstGeom prst="rect">
            <a:avLst/>
          </a:prstGeom>
          <a:noFill/>
          <a:ln/>
        </p:spPr>
        <p:txBody>
          <a:bodyPr wrap="square" lIns="0" tIns="0" rIns="0" bIns="0" rtlCol="0" anchor="t"/>
          <a:lstStyle/>
          <a:p>
            <a:pPr indent="0" marL="0">
              <a:lnSpc>
                <a:spcPct val="130000"/>
              </a:lnSpc>
              <a:buNone/>
            </a:pPr>
            <a:r>
              <a:rPr lang="en-US" sz="1150" dirty="0">
                <a:solidFill>
                  <a:srgbClr val="54504F"/>
                </a:solidFill>
                <a:latin typeface="Aptos" pitchFamily="34" charset="0"/>
                <a:ea typeface="Aptos" pitchFamily="34" charset="-122"/>
                <a:cs typeface="Aptos" pitchFamily="34" charset="-120"/>
              </a:rPr>
              <a:t>A consumer chat AI producing production-shaped converter code — live, in front of you. Not magic. A technique.</a:t>
            </a:r>
            <a:endParaRPr lang="en-US" sz="1150" dirty="0"/>
          </a:p>
        </p:txBody>
      </p:sp>
      <p:sp>
        <p:nvSpPr>
          <p:cNvPr id="24" name="Shape 15"/>
          <p:cNvSpPr/>
          <p:nvPr/>
        </p:nvSpPr>
        <p:spPr>
          <a:xfrm>
            <a:off x="960120" y="5349240"/>
            <a:ext cx="10728655" cy="658368"/>
          </a:xfrm>
          <a:prstGeom prst="roundRect">
            <a:avLst>
              <a:gd name="adj" fmla="val 8333"/>
            </a:avLst>
          </a:prstGeom>
          <a:solidFill>
            <a:srgbClr val="FCC400">
              <a:alpha val="8000"/>
            </a:srgbClr>
          </a:solidFill>
          <a:ln w="15875">
            <a:solidFill>
              <a:srgbClr val="FCC400"/>
            </a:solidFill>
            <a:prstDash val="solid"/>
          </a:ln>
        </p:spPr>
      </p:sp>
      <p:pic>
        <p:nvPicPr>
          <p:cNvPr id="25" name="Image 7" descr="/root/deck/assets/.cache/67739c42d53bdae5616398cbae322033.png">    </p:cNvPr>
          <p:cNvPicPr>
            <a:picLocks noChangeAspect="1"/>
          </p:cNvPicPr>
          <p:nvPr/>
        </p:nvPicPr>
        <p:blipFill>
          <a:blip r:embed="rId9"/>
          <a:stretch>
            <a:fillRect/>
          </a:stretch>
        </p:blipFill>
        <p:spPr>
          <a:xfrm>
            <a:off x="448056" y="5235123"/>
            <a:ext cx="782501" cy="886602"/>
          </a:xfrm>
          <a:prstGeom prst="rect">
            <a:avLst/>
          </a:prstGeom>
        </p:spPr>
      </p:pic>
      <p:sp>
        <p:nvSpPr>
          <p:cNvPr id="26" name="Text 16"/>
          <p:cNvSpPr txBox="1"/>
          <p:nvPr/>
        </p:nvSpPr>
        <p:spPr>
          <a:xfrm>
            <a:off x="1404293" y="5349240"/>
            <a:ext cx="9781562" cy="658368"/>
          </a:xfrm>
          <a:prstGeom prst="rect">
            <a:avLst/>
          </a:prstGeom>
          <a:noFill/>
          <a:ln/>
        </p:spPr>
        <p:txBody>
          <a:bodyPr wrap="square" lIns="0" tIns="0" rIns="0" bIns="0" rtlCol="0" anchor="ctr"/>
          <a:lstStyle/>
          <a:p>
            <a:pPr algn="l" indent="0" marL="0">
              <a:buNone/>
            </a:pPr>
            <a:r>
              <a:rPr lang="en-US" sz="1500" b="1" dirty="0">
                <a:solidFill>
                  <a:srgbClr val="000000"/>
                </a:solidFill>
                <a:latin typeface="Aptos Display" pitchFamily="34" charset="0"/>
                <a:ea typeface="Aptos Display" pitchFamily="34" charset="-122"/>
                <a:cs typeface="Aptos Display" pitchFamily="34" charset="-120"/>
              </a:rPr>
              <a:t>Most importantly: </a:t>
            </a:r>
            <a:pPr algn="l" indent="0" marL="0">
              <a:buNone/>
            </a:pPr>
            <a:r>
              <a:rPr lang="en-US" sz="1500" b="1" dirty="0">
                <a:solidFill>
                  <a:srgbClr val="996800"/>
                </a:solidFill>
                <a:latin typeface="Aptos Display" pitchFamily="34" charset="0"/>
                <a:ea typeface="Aptos Display" pitchFamily="34" charset="-122"/>
                <a:cs typeface="Aptos Display" pitchFamily="34" charset="-120"/>
              </a:rPr>
              <a:t>you'll watch it happen</a:t>
            </a:r>
            <a:pPr algn="l" indent="0" marL="0">
              <a:buNone/>
            </a:pPr>
            <a:r>
              <a:rPr lang="en-US" sz="1500" b="1" dirty="0">
                <a:solidFill>
                  <a:srgbClr val="000000"/>
                </a:solidFill>
                <a:latin typeface="Aptos Display" pitchFamily="34" charset="0"/>
                <a:ea typeface="Aptos Display" pitchFamily="34" charset="-122"/>
                <a:cs typeface="Aptos Display" pitchFamily="34" charset="-120"/>
              </a:rPr>
              <a:t> — so you know it's a technique, not magic.</a:t>
            </a:r>
            <a:endParaRPr lang="en-US" sz="1500" dirty="0"/>
          </a:p>
        </p:txBody>
      </p:sp>
      <p:pic>
        <p:nvPicPr>
          <p:cNvPr id="27" name="Image 8" descr="/root/deck/assets/.cache/d3b450a5532f38c7be59c9b8abea97e4.png">    </p:cNvPr>
          <p:cNvPicPr>
            <a:picLocks noChangeAspect="1"/>
          </p:cNvPicPr>
          <p:nvPr/>
        </p:nvPicPr>
        <p:blipFill>
          <a:blip r:embed="rId10"/>
          <a:stretch>
            <a:fillRect/>
          </a:stretch>
        </p:blipFill>
        <p:spPr>
          <a:xfrm>
            <a:off x="502920" y="6382512"/>
            <a:ext cx="11185855" cy="73152"/>
          </a:xfrm>
          <a:prstGeom prst="rect">
            <a:avLst/>
          </a:prstGeom>
        </p:spPr>
      </p:pic>
      <p:sp>
        <p:nvSpPr>
          <p:cNvPr id="28" name="Text 17"/>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9" name="Text 18"/>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02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21" fill="hold">
                      <p:stCondLst>
                        <p:cond delay="indefinite"/>
                      </p:stCondLst>
                      <p:childTnLst>
                        <p:par>
                          <p:cTn id="22"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50"/>
                                        <p:tgtEl>
                                          <p:spTgt spid="9"/>
                                        </p:tgtEl>
                                      </p:cBhvr>
                                    </p:animEffect>
                                  </p:childTnLst>
                                </p:cTn>
                              </p:par>
                              <p:par>
                                <p:cTn id="15" presetID="10" presetClass="entr" presetSubtype="0" fill="hold" grpId="0" nodeType="withEffect">
                                  <p:stCondLst>
                                    <p:cond delay="28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par>
                                <p:cTn id="18" presetID="10" presetClass="entr" presetSubtype="0" fill="hold" grpId="0" nodeType="withEffect">
                                  <p:stCondLst>
                                    <p:cond delay="35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400"/>
                                        <p:tgtEl>
                                          <p:spTgt spid="11"/>
                                        </p:tgtEl>
                                      </p:cBhvr>
                                    </p:animEffect>
                                  </p:childTnLst>
                                </p:cTn>
                              </p:par>
                            </p:childTnLst>
                          </p:cTn>
                        </p:par>
                      </p:childTnLst>
                    </p:cTn>
                  </p:par>
                  <p:par>
                    <p:cTn id="41" fill="hold">
                      <p:stCondLst>
                        <p:cond delay="indefinite"/>
                      </p:stCondLst>
                      <p:childTnLst>
                        <p:par>
                          <p:cTn id="4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50"/>
                                        <p:tgtEl>
                                          <p:spTgt spid="12"/>
                                        </p:tgtEl>
                                      </p:cBhvr>
                                    </p:animEffect>
                                  </p:childTnLst>
                                </p:cTn>
                              </p:par>
                              <p:par>
                                <p:cTn id="26" presetID="10" presetClass="entr" presetSubtype="0" fill="hold" grpId="0" nodeType="withEffect">
                                  <p:stCondLst>
                                    <p:cond delay="7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14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400"/>
                                        <p:tgtEl>
                                          <p:spTgt spid="14"/>
                                        </p:tgtEl>
                                      </p:cBhvr>
                                    </p:animEffect>
                                  </p:childTnLst>
                                </p:cTn>
                              </p:par>
                              <p:par>
                                <p:cTn id="32" presetID="10" presetClass="entr" presetSubtype="0" fill="hold" grpId="0" nodeType="withEffect">
                                  <p:stCondLst>
                                    <p:cond delay="21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50"/>
                                        <p:tgtEl>
                                          <p:spTgt spid="15"/>
                                        </p:tgtEl>
                                      </p:cBhvr>
                                    </p:animEffect>
                                  </p:childTnLst>
                                </p:cTn>
                              </p:par>
                              <p:par>
                                <p:cTn id="35" presetID="10" presetClass="entr" presetSubtype="0" fill="hold" grpId="0" nodeType="withEffect">
                                  <p:stCondLst>
                                    <p:cond delay="28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400"/>
                                        <p:tgtEl>
                                          <p:spTgt spid="16"/>
                                        </p:tgtEl>
                                      </p:cBhvr>
                                    </p:animEffect>
                                  </p:childTnLst>
                                </p:cTn>
                              </p:par>
                              <p:par>
                                <p:cTn id="38" presetID="10" presetClass="entr" presetSubtype="0" fill="hold" grpId="0" nodeType="withEffect">
                                  <p:stCondLst>
                                    <p:cond delay="35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400"/>
                                        <p:tgtEl>
                                          <p:spTgt spid="17"/>
                                        </p:tgtEl>
                                      </p:cBhvr>
                                    </p:animEffect>
                                  </p:childTnLst>
                                </p:cTn>
                              </p:par>
                            </p:childTnLst>
                          </p:cTn>
                        </p:par>
                      </p:childTnLst>
                    </p:cTn>
                  </p:par>
                  <p:par>
                    <p:cTn id="61" fill="hold">
                      <p:stCondLst>
                        <p:cond delay="indefinite"/>
                      </p:stCondLst>
                      <p:childTnLst>
                        <p:par>
                          <p:cTn id="6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50"/>
                                        <p:tgtEl>
                                          <p:spTgt spid="18"/>
                                        </p:tgtEl>
                                      </p:cBhvr>
                                    </p:animEffect>
                                  </p:childTnLst>
                                </p:cTn>
                              </p:par>
                              <p:par>
                                <p:cTn id="46" presetID="10" presetClass="entr" presetSubtype="0" fill="hold" grpId="0" nodeType="withEffect">
                                  <p:stCondLst>
                                    <p:cond delay="7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50"/>
                                        <p:tgtEl>
                                          <p:spTgt spid="19"/>
                                        </p:tgtEl>
                                      </p:cBhvr>
                                    </p:animEffect>
                                  </p:childTnLst>
                                </p:cTn>
                              </p:par>
                              <p:par>
                                <p:cTn id="49" presetID="10" presetClass="entr" presetSubtype="0" fill="hold" grpId="0" nodeType="withEffect">
                                  <p:stCondLst>
                                    <p:cond delay="14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400"/>
                                        <p:tgtEl>
                                          <p:spTgt spid="20"/>
                                        </p:tgtEl>
                                      </p:cBhvr>
                                    </p:animEffect>
                                  </p:childTnLst>
                                </p:cTn>
                              </p:par>
                              <p:par>
                                <p:cTn id="52" presetID="10" presetClass="entr" presetSubtype="0" fill="hold" grpId="0" nodeType="withEffect">
                                  <p:stCondLst>
                                    <p:cond delay="21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50"/>
                                        <p:tgtEl>
                                          <p:spTgt spid="21"/>
                                        </p:tgtEl>
                                      </p:cBhvr>
                                    </p:animEffect>
                                  </p:childTnLst>
                                </p:cTn>
                              </p:par>
                              <p:par>
                                <p:cTn id="55" presetID="10" presetClass="entr" presetSubtype="0" fill="hold" grpId="0" nodeType="withEffect">
                                  <p:stCondLst>
                                    <p:cond delay="28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400"/>
                                        <p:tgtEl>
                                          <p:spTgt spid="22"/>
                                        </p:tgtEl>
                                      </p:cBhvr>
                                    </p:animEffect>
                                  </p:childTnLst>
                                </p:cTn>
                              </p:par>
                              <p:par>
                                <p:cTn id="58" presetID="10" presetClass="entr" presetSubtype="0" fill="hold" grpId="0" nodeType="withEffect">
                                  <p:stCondLst>
                                    <p:cond delay="35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400"/>
                                        <p:tgtEl>
                                          <p:spTgt spid="23"/>
                                        </p:tgtEl>
                                      </p:cBhvr>
                                    </p:animEffect>
                                  </p:childTnLst>
                                </p:cTn>
                              </p:par>
                            </p:childTnLst>
                          </p:cTn>
                        </p:par>
                      </p:childTnLst>
                    </p:cTn>
                  </p:par>
                  <p:par>
                    <p:cTn id="72" fill="hold">
                      <p:stCondLst>
                        <p:cond delay="indefinite"/>
                      </p:stCondLst>
                      <p:childTnLst>
                        <p:par>
                          <p:cTn id="73"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50"/>
                                        <p:tgtEl>
                                          <p:spTgt spid="24"/>
                                        </p:tgtEl>
                                      </p:cBhvr>
                                    </p:animEffect>
                                  </p:childTnLst>
                                </p:cTn>
                              </p:par>
                              <p:par>
                                <p:cTn id="66" presetID="10" presetClass="entr" presetSubtype="0" fill="hold" grpId="0" nodeType="withEffect">
                                  <p:stCondLst>
                                    <p:cond delay="9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50"/>
                                        <p:tgtEl>
                                          <p:spTgt spid="25"/>
                                        </p:tgtEl>
                                      </p:cBhvr>
                                    </p:animEffect>
                                  </p:childTnLst>
                                </p:cTn>
                              </p:par>
                              <p:par>
                                <p:cTn id="69" presetID="10" presetClass="entr" presetSubtype="0" fill="hold" grpId="0" nodeType="withEffect">
                                  <p:stCondLst>
                                    <p:cond delay="18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4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4" grpId="0"/>
      <p:bldP spid="16" grpId="0"/>
      <p:bldP spid="17" grpId="0"/>
      <p:bldP spid="20" grpId="0"/>
      <p:bldP spid="22" grpId="0"/>
      <p:bldP spid="23"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WHY CONVERTERS × WHY AI</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Every converter is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the same shape</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Something machine-specific comes in — something WATS-structured goes out</a:t>
            </a:r>
            <a:endParaRPr lang="en-US" sz="1250" dirty="0"/>
          </a:p>
        </p:txBody>
      </p:sp>
      <p:pic>
        <p:nvPicPr>
          <p:cNvPr id="6" name="Image 1" descr="/root/deck/assets/.cache/bbe4673a4f6f128d795152c8fcebbf2c.png">    </p:cNvPr>
          <p:cNvPicPr>
            <a:picLocks noChangeAspect="1"/>
          </p:cNvPicPr>
          <p:nvPr/>
        </p:nvPicPr>
        <p:blipFill>
          <a:blip r:embed="rId3"/>
          <a:stretch>
            <a:fillRect/>
          </a:stretch>
        </p:blipFill>
        <p:spPr>
          <a:xfrm>
            <a:off x="393192" y="1600200"/>
            <a:ext cx="2480996" cy="3236976"/>
          </a:xfrm>
          <a:prstGeom prst="rect">
            <a:avLst/>
          </a:prstGeom>
        </p:spPr>
      </p:pic>
      <p:pic>
        <p:nvPicPr>
          <p:cNvPr id="7" name="Image 2" descr="/root/deck/assets/.cache/b7881d8b98cf44e96aa93ed1c8af44ad.png">    </p:cNvPr>
          <p:cNvPicPr>
            <a:picLocks noChangeAspect="1"/>
          </p:cNvPicPr>
          <p:nvPr/>
        </p:nvPicPr>
        <p:blipFill>
          <a:blip r:embed="rId4"/>
          <a:stretch>
            <a:fillRect/>
          </a:stretch>
        </p:blipFill>
        <p:spPr>
          <a:xfrm>
            <a:off x="1249642" y="1984248"/>
            <a:ext cx="768096" cy="749362"/>
          </a:xfrm>
          <a:prstGeom prst="rect">
            <a:avLst/>
          </a:prstGeom>
        </p:spPr>
      </p:pic>
      <p:sp>
        <p:nvSpPr>
          <p:cNvPr id="8" name="Text 3"/>
          <p:cNvSpPr txBox="1"/>
          <p:nvPr/>
        </p:nvSpPr>
        <p:spPr>
          <a:xfrm>
            <a:off x="667512" y="2880360"/>
            <a:ext cx="1932356" cy="365760"/>
          </a:xfrm>
          <a:prstGeom prst="rect">
            <a:avLst/>
          </a:prstGeom>
          <a:noFill/>
          <a:ln/>
        </p:spPr>
        <p:txBody>
          <a:bodyPr wrap="square" lIns="0" tIns="0" rIns="0" bIns="0" rtlCol="0" anchor="ctr"/>
          <a:lstStyle/>
          <a:p>
            <a:pPr algn="ctr" indent="0" marL="0">
              <a:buNone/>
            </a:pPr>
            <a:r>
              <a:rPr lang="en-US" sz="1550" b="1" dirty="0">
                <a:solidFill>
                  <a:srgbClr val="000000"/>
                </a:solidFill>
                <a:latin typeface="Aptos Display" pitchFamily="34" charset="0"/>
                <a:ea typeface="Aptos Display" pitchFamily="34" charset="-122"/>
                <a:cs typeface="Aptos Display" pitchFamily="34" charset="-120"/>
              </a:rPr>
              <a:t>Customer test file</a:t>
            </a:r>
            <a:endParaRPr lang="en-US" sz="1550" dirty="0"/>
          </a:p>
        </p:txBody>
      </p:sp>
      <p:sp>
        <p:nvSpPr>
          <p:cNvPr id="9" name="Text 4"/>
          <p:cNvSpPr txBox="1"/>
          <p:nvPr/>
        </p:nvSpPr>
        <p:spPr>
          <a:xfrm>
            <a:off x="704088" y="3300984"/>
            <a:ext cx="1859204" cy="1234440"/>
          </a:xfrm>
          <a:prstGeom prst="rect">
            <a:avLst/>
          </a:prstGeom>
          <a:noFill/>
          <a:ln/>
        </p:spPr>
        <p:txBody>
          <a:bodyPr wrap="square" lIns="0" tIns="0" rIns="0" bIns="0" rtlCol="0" anchor="t"/>
          <a:lstStyle/>
          <a:p>
            <a:pPr algn="ctr" indent="0" marL="0">
              <a:lnSpc>
                <a:spcPct val="125000"/>
              </a:lnSpc>
              <a:buNone/>
            </a:pPr>
            <a:r>
              <a:rPr lang="en-US" sz="1150" dirty="0">
                <a:solidFill>
                  <a:srgbClr val="54504F"/>
                </a:solidFill>
                <a:latin typeface="Aptos" pitchFamily="34" charset="0"/>
                <a:ea typeface="Aptos" pitchFamily="34" charset="-122"/>
                <a:cs typeface="Aptos" pitchFamily="34" charset="-120"/>
              </a:rPr>
              <a:t>CSV, LOG, XML — whatever the test machine spits out</a:t>
            </a:r>
            <a:endParaRPr lang="en-US" sz="1150" dirty="0"/>
          </a:p>
        </p:txBody>
      </p:sp>
      <p:sp>
        <p:nvSpPr>
          <p:cNvPr id="10" name="Text 5"/>
          <p:cNvSpPr txBox="1"/>
          <p:nvPr/>
        </p:nvSpPr>
        <p:spPr>
          <a:xfrm>
            <a:off x="2892476" y="2990088"/>
            <a:ext cx="457200" cy="457200"/>
          </a:xfrm>
          <a:prstGeom prst="rect">
            <a:avLst/>
          </a:prstGeom>
          <a:noFill/>
          <a:ln/>
        </p:spPr>
        <p:txBody>
          <a:bodyPr wrap="square" lIns="0" tIns="0" rIns="0" bIns="0" rtlCol="0" anchor="ctr"/>
          <a:lstStyle/>
          <a:p>
            <a:pPr algn="ctr" indent="0" marL="0">
              <a:buNone/>
            </a:pPr>
            <a:r>
              <a:rPr lang="en-US" sz="2100" b="1" dirty="0">
                <a:solidFill>
                  <a:srgbClr val="FCC400"/>
                </a:solidFill>
                <a:latin typeface="Aptos" pitchFamily="34" charset="0"/>
                <a:ea typeface="Aptos" pitchFamily="34" charset="-122"/>
                <a:cs typeface="Aptos" pitchFamily="34" charset="-120"/>
              </a:rPr>
              <a:t>➜</a:t>
            </a:r>
            <a:endParaRPr lang="en-US" sz="2100" dirty="0"/>
          </a:p>
        </p:txBody>
      </p:sp>
      <p:pic>
        <p:nvPicPr>
          <p:cNvPr id="11" name="Image 3" descr="/root/deck/assets/.cache/c059191cf4a3979d440c4de756f6f57f.png">    </p:cNvPr>
          <p:cNvPicPr>
            <a:picLocks noChangeAspect="1"/>
          </p:cNvPicPr>
          <p:nvPr/>
        </p:nvPicPr>
        <p:blipFill>
          <a:blip r:embed="rId5"/>
          <a:stretch>
            <a:fillRect/>
          </a:stretch>
        </p:blipFill>
        <p:spPr>
          <a:xfrm>
            <a:off x="3367964" y="1600200"/>
            <a:ext cx="2480996" cy="3236976"/>
          </a:xfrm>
          <a:prstGeom prst="rect">
            <a:avLst/>
          </a:prstGeom>
        </p:spPr>
      </p:pic>
      <p:pic>
        <p:nvPicPr>
          <p:cNvPr id="12" name="Image 4" descr="/root/deck/assets/.cache/305ff2f38827cef3363233baf1d994c5.png">    </p:cNvPr>
          <p:cNvPicPr>
            <a:picLocks noChangeAspect="1"/>
          </p:cNvPicPr>
          <p:nvPr/>
        </p:nvPicPr>
        <p:blipFill>
          <a:blip r:embed="rId6"/>
          <a:stretch>
            <a:fillRect/>
          </a:stretch>
        </p:blipFill>
        <p:spPr>
          <a:xfrm>
            <a:off x="4224414" y="1984248"/>
            <a:ext cx="768096" cy="749362"/>
          </a:xfrm>
          <a:prstGeom prst="rect">
            <a:avLst/>
          </a:prstGeom>
        </p:spPr>
      </p:pic>
      <p:sp>
        <p:nvSpPr>
          <p:cNvPr id="13" name="Text 6"/>
          <p:cNvSpPr txBox="1"/>
          <p:nvPr/>
        </p:nvSpPr>
        <p:spPr>
          <a:xfrm>
            <a:off x="3642284" y="2880360"/>
            <a:ext cx="1932356" cy="365760"/>
          </a:xfrm>
          <a:prstGeom prst="rect">
            <a:avLst/>
          </a:prstGeom>
          <a:noFill/>
          <a:ln/>
        </p:spPr>
        <p:txBody>
          <a:bodyPr wrap="square" lIns="0" tIns="0" rIns="0" bIns="0" rtlCol="0" anchor="ctr"/>
          <a:lstStyle/>
          <a:p>
            <a:pPr algn="ctr" indent="0" marL="0">
              <a:buNone/>
            </a:pPr>
            <a:r>
              <a:rPr lang="en-US" sz="1550" b="1" dirty="0">
                <a:solidFill>
                  <a:srgbClr val="000000"/>
                </a:solidFill>
                <a:latin typeface="Aptos Display" pitchFamily="34" charset="0"/>
                <a:ea typeface="Aptos Display" pitchFamily="34" charset="-122"/>
                <a:cs typeface="Aptos Display" pitchFamily="34" charset="-120"/>
              </a:rPr>
              <a:t>Parse</a:t>
            </a:r>
            <a:endParaRPr lang="en-US" sz="1550" dirty="0"/>
          </a:p>
        </p:txBody>
      </p:sp>
      <p:sp>
        <p:nvSpPr>
          <p:cNvPr id="14" name="Text 7"/>
          <p:cNvSpPr txBox="1"/>
          <p:nvPr/>
        </p:nvSpPr>
        <p:spPr>
          <a:xfrm>
            <a:off x="3678860" y="3300984"/>
            <a:ext cx="1859204" cy="1234440"/>
          </a:xfrm>
          <a:prstGeom prst="rect">
            <a:avLst/>
          </a:prstGeom>
          <a:noFill/>
          <a:ln/>
        </p:spPr>
        <p:txBody>
          <a:bodyPr wrap="square" lIns="0" tIns="0" rIns="0" bIns="0" rtlCol="0" anchor="t"/>
          <a:lstStyle/>
          <a:p>
            <a:pPr algn="ctr" indent="0" marL="0">
              <a:lnSpc>
                <a:spcPct val="125000"/>
              </a:lnSpc>
              <a:buNone/>
            </a:pPr>
            <a:r>
              <a:rPr lang="en-US" sz="1150" dirty="0">
                <a:solidFill>
                  <a:srgbClr val="54504F"/>
                </a:solidFill>
                <a:latin typeface="Aptos" pitchFamily="34" charset="0"/>
                <a:ea typeface="Aptos" pitchFamily="34" charset="-122"/>
                <a:cs typeface="Aptos" pitchFamily="34" charset="-120"/>
              </a:rPr>
              <a:t>Read lines, find the fields, map the values</a:t>
            </a:r>
            <a:endParaRPr lang="en-US" sz="1150" dirty="0"/>
          </a:p>
        </p:txBody>
      </p:sp>
      <p:sp>
        <p:nvSpPr>
          <p:cNvPr id="15" name="Text 8"/>
          <p:cNvSpPr txBox="1"/>
          <p:nvPr/>
        </p:nvSpPr>
        <p:spPr>
          <a:xfrm>
            <a:off x="5867248" y="2990088"/>
            <a:ext cx="457200" cy="457200"/>
          </a:xfrm>
          <a:prstGeom prst="rect">
            <a:avLst/>
          </a:prstGeom>
          <a:noFill/>
          <a:ln/>
        </p:spPr>
        <p:txBody>
          <a:bodyPr wrap="square" lIns="0" tIns="0" rIns="0" bIns="0" rtlCol="0" anchor="ctr"/>
          <a:lstStyle/>
          <a:p>
            <a:pPr algn="ctr" indent="0" marL="0">
              <a:buNone/>
            </a:pPr>
            <a:r>
              <a:rPr lang="en-US" sz="2100" b="1" dirty="0">
                <a:solidFill>
                  <a:srgbClr val="FCC400"/>
                </a:solidFill>
                <a:latin typeface="Aptos" pitchFamily="34" charset="0"/>
                <a:ea typeface="Aptos" pitchFamily="34" charset="-122"/>
                <a:cs typeface="Aptos" pitchFamily="34" charset="-120"/>
              </a:rPr>
              <a:t>➜</a:t>
            </a:r>
            <a:endParaRPr lang="en-US" sz="2100" dirty="0"/>
          </a:p>
        </p:txBody>
      </p:sp>
      <p:pic>
        <p:nvPicPr>
          <p:cNvPr id="16" name="Image 5" descr="/root/deck/assets/.cache/bbe4673a4f6f128d795152c8fcebbf2c.png">    </p:cNvPr>
          <p:cNvPicPr>
            <a:picLocks noChangeAspect="1"/>
          </p:cNvPicPr>
          <p:nvPr/>
        </p:nvPicPr>
        <p:blipFill>
          <a:blip r:embed="rId7"/>
          <a:stretch>
            <a:fillRect/>
          </a:stretch>
        </p:blipFill>
        <p:spPr>
          <a:xfrm>
            <a:off x="6342736" y="1600200"/>
            <a:ext cx="2480996" cy="3236976"/>
          </a:xfrm>
          <a:prstGeom prst="rect">
            <a:avLst/>
          </a:prstGeom>
        </p:spPr>
      </p:pic>
      <p:pic>
        <p:nvPicPr>
          <p:cNvPr id="17" name="Image 6" descr="/root/deck/assets/.cache/782de6a4a099b6a1084f238e01a02c99.png">    </p:cNvPr>
          <p:cNvPicPr>
            <a:picLocks noChangeAspect="1"/>
          </p:cNvPicPr>
          <p:nvPr/>
        </p:nvPicPr>
        <p:blipFill>
          <a:blip r:embed="rId8"/>
          <a:stretch>
            <a:fillRect/>
          </a:stretch>
        </p:blipFill>
        <p:spPr>
          <a:xfrm>
            <a:off x="7199186" y="1984248"/>
            <a:ext cx="768096" cy="749362"/>
          </a:xfrm>
          <a:prstGeom prst="rect">
            <a:avLst/>
          </a:prstGeom>
        </p:spPr>
      </p:pic>
      <p:sp>
        <p:nvSpPr>
          <p:cNvPr id="18" name="Text 9"/>
          <p:cNvSpPr txBox="1"/>
          <p:nvPr/>
        </p:nvSpPr>
        <p:spPr>
          <a:xfrm>
            <a:off x="6617056" y="2880360"/>
            <a:ext cx="1932356" cy="365760"/>
          </a:xfrm>
          <a:prstGeom prst="rect">
            <a:avLst/>
          </a:prstGeom>
          <a:noFill/>
          <a:ln/>
        </p:spPr>
        <p:txBody>
          <a:bodyPr wrap="square" lIns="0" tIns="0" rIns="0" bIns="0" rtlCol="0" anchor="ctr"/>
          <a:lstStyle/>
          <a:p>
            <a:pPr algn="ctr" indent="0" marL="0">
              <a:buNone/>
            </a:pPr>
            <a:r>
              <a:rPr lang="en-US" sz="1550" b="1" dirty="0">
                <a:solidFill>
                  <a:srgbClr val="000000"/>
                </a:solidFill>
                <a:latin typeface="Aptos Display" pitchFamily="34" charset="0"/>
                <a:ea typeface="Aptos Display" pitchFamily="34" charset="-122"/>
                <a:cs typeface="Aptos Display" pitchFamily="34" charset="-120"/>
              </a:rPr>
              <a:t>WATS UUT report</a:t>
            </a:r>
            <a:endParaRPr lang="en-US" sz="1550" dirty="0"/>
          </a:p>
        </p:txBody>
      </p:sp>
      <p:sp>
        <p:nvSpPr>
          <p:cNvPr id="19" name="Text 10"/>
          <p:cNvSpPr txBox="1"/>
          <p:nvPr/>
        </p:nvSpPr>
        <p:spPr>
          <a:xfrm>
            <a:off x="6653632" y="3300984"/>
            <a:ext cx="1859204" cy="1234440"/>
          </a:xfrm>
          <a:prstGeom prst="rect">
            <a:avLst/>
          </a:prstGeom>
          <a:noFill/>
          <a:ln/>
        </p:spPr>
        <p:txBody>
          <a:bodyPr wrap="square" lIns="0" tIns="0" rIns="0" bIns="0" rtlCol="0" anchor="t"/>
          <a:lstStyle/>
          <a:p>
            <a:pPr algn="ctr" indent="0" marL="0">
              <a:lnSpc>
                <a:spcPct val="125000"/>
              </a:lnSpc>
              <a:buNone/>
            </a:pPr>
            <a:r>
              <a:rPr lang="en-US" sz="1150" dirty="0">
                <a:solidFill>
                  <a:srgbClr val="54504F"/>
                </a:solidFill>
                <a:latin typeface="Aptos" pitchFamily="34" charset="0"/>
                <a:ea typeface="Aptos" pitchFamily="34" charset="-122"/>
                <a:cs typeface="Aptos" pitchFamily="34" charset="-120"/>
              </a:rPr>
              <a:t>Serial number, part number, pass/fail, one step per test</a:t>
            </a:r>
            <a:endParaRPr lang="en-US" sz="1150" dirty="0"/>
          </a:p>
        </p:txBody>
      </p:sp>
      <p:sp>
        <p:nvSpPr>
          <p:cNvPr id="20" name="Text 11"/>
          <p:cNvSpPr txBox="1"/>
          <p:nvPr/>
        </p:nvSpPr>
        <p:spPr>
          <a:xfrm>
            <a:off x="8842019" y="2990088"/>
            <a:ext cx="457200" cy="457200"/>
          </a:xfrm>
          <a:prstGeom prst="rect">
            <a:avLst/>
          </a:prstGeom>
          <a:noFill/>
          <a:ln/>
        </p:spPr>
        <p:txBody>
          <a:bodyPr wrap="square" lIns="0" tIns="0" rIns="0" bIns="0" rtlCol="0" anchor="ctr"/>
          <a:lstStyle/>
          <a:p>
            <a:pPr algn="ctr" indent="0" marL="0">
              <a:buNone/>
            </a:pPr>
            <a:r>
              <a:rPr lang="en-US" sz="2100" b="1" dirty="0">
                <a:solidFill>
                  <a:srgbClr val="FCC400"/>
                </a:solidFill>
                <a:latin typeface="Aptos" pitchFamily="34" charset="0"/>
                <a:ea typeface="Aptos" pitchFamily="34" charset="-122"/>
                <a:cs typeface="Aptos" pitchFamily="34" charset="-120"/>
              </a:rPr>
              <a:t>➜</a:t>
            </a:r>
            <a:endParaRPr lang="en-US" sz="2100" dirty="0"/>
          </a:p>
        </p:txBody>
      </p:sp>
      <p:pic>
        <p:nvPicPr>
          <p:cNvPr id="21" name="Image 7" descr="/root/deck/assets/.cache/c059191cf4a3979d440c4de756f6f57f.png">    </p:cNvPr>
          <p:cNvPicPr>
            <a:picLocks noChangeAspect="1"/>
          </p:cNvPicPr>
          <p:nvPr/>
        </p:nvPicPr>
        <p:blipFill>
          <a:blip r:embed="rId9"/>
          <a:stretch>
            <a:fillRect/>
          </a:stretch>
        </p:blipFill>
        <p:spPr>
          <a:xfrm>
            <a:off x="9317507" y="1600200"/>
            <a:ext cx="2480996" cy="3236976"/>
          </a:xfrm>
          <a:prstGeom prst="rect">
            <a:avLst/>
          </a:prstGeom>
        </p:spPr>
      </p:pic>
      <p:pic>
        <p:nvPicPr>
          <p:cNvPr id="22" name="Image 8" descr="/root/deck/assets/.cache/9b65777f52abf4e081c623e6f525ef49.png">    </p:cNvPr>
          <p:cNvPicPr>
            <a:picLocks noChangeAspect="1"/>
          </p:cNvPicPr>
          <p:nvPr/>
        </p:nvPicPr>
        <p:blipFill>
          <a:blip r:embed="rId10"/>
          <a:stretch>
            <a:fillRect/>
          </a:stretch>
        </p:blipFill>
        <p:spPr>
          <a:xfrm>
            <a:off x="10173957" y="1984248"/>
            <a:ext cx="768096" cy="749362"/>
          </a:xfrm>
          <a:prstGeom prst="rect">
            <a:avLst/>
          </a:prstGeom>
        </p:spPr>
      </p:pic>
      <p:sp>
        <p:nvSpPr>
          <p:cNvPr id="23" name="Text 12"/>
          <p:cNvSpPr txBox="1"/>
          <p:nvPr/>
        </p:nvSpPr>
        <p:spPr>
          <a:xfrm>
            <a:off x="9591827" y="2880360"/>
            <a:ext cx="1932356" cy="365760"/>
          </a:xfrm>
          <a:prstGeom prst="rect">
            <a:avLst/>
          </a:prstGeom>
          <a:noFill/>
          <a:ln/>
        </p:spPr>
        <p:txBody>
          <a:bodyPr wrap="square" lIns="0" tIns="0" rIns="0" bIns="0" rtlCol="0" anchor="ctr"/>
          <a:lstStyle/>
          <a:p>
            <a:pPr algn="ctr" indent="0" marL="0">
              <a:buNone/>
            </a:pPr>
            <a:r>
              <a:rPr lang="en-US" sz="1550" b="1" dirty="0">
                <a:solidFill>
                  <a:srgbClr val="000000"/>
                </a:solidFill>
                <a:latin typeface="Aptos Display" pitchFamily="34" charset="0"/>
                <a:ea typeface="Aptos Display" pitchFamily="34" charset="-122"/>
                <a:cs typeface="Aptos Display" pitchFamily="34" charset="-120"/>
              </a:rPr>
              <a:t>Submit</a:t>
            </a:r>
            <a:endParaRPr lang="en-US" sz="1550" dirty="0"/>
          </a:p>
        </p:txBody>
      </p:sp>
      <p:sp>
        <p:nvSpPr>
          <p:cNvPr id="24" name="Text 13"/>
          <p:cNvSpPr txBox="1"/>
          <p:nvPr/>
        </p:nvSpPr>
        <p:spPr>
          <a:xfrm>
            <a:off x="9628403" y="3300984"/>
            <a:ext cx="1859204" cy="1234440"/>
          </a:xfrm>
          <a:prstGeom prst="rect">
            <a:avLst/>
          </a:prstGeom>
          <a:noFill/>
          <a:ln/>
        </p:spPr>
        <p:txBody>
          <a:bodyPr wrap="square" lIns="0" tIns="0" rIns="0" bIns="0" rtlCol="0" anchor="t"/>
          <a:lstStyle/>
          <a:p>
            <a:pPr algn="ctr" indent="0" marL="0">
              <a:lnSpc>
                <a:spcPct val="125000"/>
              </a:lnSpc>
              <a:buNone/>
            </a:pPr>
            <a:r>
              <a:rPr lang="en-US" sz="1150" dirty="0">
                <a:solidFill>
                  <a:srgbClr val="54504F"/>
                </a:solidFill>
                <a:latin typeface="Aptos" pitchFamily="34" charset="0"/>
                <a:ea typeface="Aptos" pitchFamily="34" charset="-122"/>
                <a:cs typeface="Aptos" pitchFamily="34" charset="-120"/>
              </a:rPr>
              <a:t>The report lands in WATS, ready for yield and analysis</a:t>
            </a:r>
            <a:endParaRPr lang="en-US" sz="1150" dirty="0"/>
          </a:p>
        </p:txBody>
      </p:sp>
      <p:pic>
        <p:nvPicPr>
          <p:cNvPr id="25" name="Image 9" descr="/root/deck/assets/.cache/79c6590d184510c02cc7d25439cee179.png">    </p:cNvPr>
          <p:cNvPicPr>
            <a:picLocks noChangeAspect="1"/>
          </p:cNvPicPr>
          <p:nvPr/>
        </p:nvPicPr>
        <p:blipFill>
          <a:blip r:embed="rId11"/>
          <a:stretch>
            <a:fillRect/>
          </a:stretch>
        </p:blipFill>
        <p:spPr>
          <a:xfrm>
            <a:off x="393192" y="4910328"/>
            <a:ext cx="11405311" cy="1417320"/>
          </a:xfrm>
          <a:prstGeom prst="rect">
            <a:avLst/>
          </a:prstGeom>
        </p:spPr>
      </p:pic>
      <p:sp>
        <p:nvSpPr>
          <p:cNvPr id="26" name="Text 14"/>
          <p:cNvSpPr txBox="1"/>
          <p:nvPr/>
        </p:nvSpPr>
        <p:spPr>
          <a:xfrm>
            <a:off x="868680" y="5020056"/>
            <a:ext cx="10454335" cy="1197864"/>
          </a:xfrm>
          <a:prstGeom prst="rect">
            <a:avLst/>
          </a:prstGeom>
          <a:noFill/>
          <a:ln/>
        </p:spPr>
        <p:txBody>
          <a:bodyPr wrap="square" lIns="0" tIns="0" rIns="0" bIns="0" rtlCol="0" anchor="ctr"/>
          <a:lstStyle/>
          <a:p>
            <a:pPr algn="ctr" indent="0" marL="0">
              <a:buNone/>
            </a:pPr>
            <a:r>
              <a:rPr lang="en-US" sz="1600" dirty="0">
                <a:solidFill>
                  <a:srgbClr val="000000"/>
                </a:solidFill>
                <a:latin typeface="Aptos Display" pitchFamily="34" charset="0"/>
                <a:ea typeface="Aptos Display" pitchFamily="34" charset="-122"/>
                <a:cs typeface="Aptos Display" pitchFamily="34" charset="-120"/>
              </a:rPr>
              <a:t>The middle is </a:t>
            </a:r>
            <a:pPr algn="ctr" indent="0" marL="0">
              <a:buNone/>
            </a:pPr>
            <a:r>
              <a:rPr lang="en-US" sz="1600" b="1" dirty="0">
                <a:solidFill>
                  <a:srgbClr val="996800"/>
                </a:solidFill>
                <a:latin typeface="Aptos Display" pitchFamily="34" charset="0"/>
                <a:ea typeface="Aptos Display" pitchFamily="34" charset="-122"/>
                <a:cs typeface="Aptos Display" pitchFamily="34" charset="-120"/>
              </a:rPr>
              <a:t>customer-specific glue</a:t>
            </a:r>
            <a:pPr algn="ctr" indent="0" marL="0">
              <a:buNone/>
            </a:pPr>
            <a:r>
              <a:rPr lang="en-US" sz="1600" dirty="0">
                <a:solidFill>
                  <a:srgbClr val="000000"/>
                </a:solidFill>
                <a:latin typeface="Aptos Display" pitchFamily="34" charset="0"/>
                <a:ea typeface="Aptos Display" pitchFamily="34" charset="-122"/>
                <a:cs typeface="Aptos Display" pitchFamily="34" charset="-120"/>
              </a:rPr>
              <a:t> — exactly the kind of work AI is good at.</a:t>
            </a:r>
            <a:endParaRPr lang="en-US" sz="1600" dirty="0"/>
          </a:p>
        </p:txBody>
      </p:sp>
      <p:pic>
        <p:nvPicPr>
          <p:cNvPr id="27" name="Image 10" descr="/root/deck/assets/.cache/d3b450a5532f38c7be59c9b8abea97e4.png">    </p:cNvPr>
          <p:cNvPicPr>
            <a:picLocks noChangeAspect="1"/>
          </p:cNvPicPr>
          <p:nvPr/>
        </p:nvPicPr>
        <p:blipFill>
          <a:blip r:embed="rId12"/>
          <a:stretch>
            <a:fillRect/>
          </a:stretch>
        </p:blipFill>
        <p:spPr>
          <a:xfrm>
            <a:off x="502920" y="6382512"/>
            <a:ext cx="11185855" cy="73152"/>
          </a:xfrm>
          <a:prstGeom prst="rect">
            <a:avLst/>
          </a:prstGeom>
        </p:spPr>
      </p:pic>
      <p:sp>
        <p:nvSpPr>
          <p:cNvPr id="28" name="Text 15"/>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9" name="Text 16"/>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03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5" fill="hold">
                      <p:stCondLst>
                        <p:cond delay="indefinite"/>
                      </p:stCondLst>
                      <p:childTnLst>
                        <p:par>
                          <p:cTn id="16"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childTnLst>
                          </p:cTn>
                        </p:par>
                      </p:childTnLst>
                    </p:cTn>
                  </p:par>
                  <p:par>
                    <p:cTn id="32" fill="hold">
                      <p:stCondLst>
                        <p:cond delay="indefinite"/>
                      </p:stCondLst>
                      <p:childTnLst>
                        <p:par>
                          <p:cTn id="33"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400"/>
                                        <p:tgtEl>
                                          <p:spTgt spid="10"/>
                                        </p:tgtEl>
                                      </p:cBhvr>
                                    </p:animEffect>
                                  </p:childTnLst>
                                </p:cTn>
                              </p:par>
                              <p:par>
                                <p:cTn id="20" presetID="10" presetClass="entr" presetSubtype="0" fill="hold" grpId="0" nodeType="withEffect">
                                  <p:stCondLst>
                                    <p:cond delay="8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50"/>
                                        <p:tgtEl>
                                          <p:spTgt spid="11"/>
                                        </p:tgtEl>
                                      </p:cBhvr>
                                    </p:animEffect>
                                  </p:childTnLst>
                                </p:cTn>
                              </p:par>
                              <p:par>
                                <p:cTn id="23" presetID="10" presetClass="entr" presetSubtype="0" fill="hold" grpId="0" nodeType="withEffect">
                                  <p:stCondLst>
                                    <p:cond delay="16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50"/>
                                        <p:tgtEl>
                                          <p:spTgt spid="12"/>
                                        </p:tgtEl>
                                      </p:cBhvr>
                                    </p:animEffect>
                                  </p:childTnLst>
                                </p:cTn>
                              </p:par>
                              <p:par>
                                <p:cTn id="26" presetID="10" presetClass="entr" presetSubtype="0" fill="hold" grpId="0" nodeType="withEffect">
                                  <p:stCondLst>
                                    <p:cond delay="24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400"/>
                                        <p:tgtEl>
                                          <p:spTgt spid="13"/>
                                        </p:tgtEl>
                                      </p:cBhvr>
                                    </p:animEffect>
                                  </p:childTnLst>
                                </p:cTn>
                              </p:par>
                              <p:par>
                                <p:cTn id="29" presetID="10" presetClass="entr" presetSubtype="0" fill="hold" grpId="0" nodeType="withEffect">
                                  <p:stCondLst>
                                    <p:cond delay="32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400"/>
                                        <p:tgtEl>
                                          <p:spTgt spid="14"/>
                                        </p:tgtEl>
                                      </p:cBhvr>
                                    </p:animEffect>
                                  </p:childTnLst>
                                </p:cTn>
                              </p:par>
                            </p:childTnLst>
                          </p:cTn>
                        </p:par>
                      </p:childTnLst>
                    </p:cTn>
                  </p:par>
                  <p:par>
                    <p:cTn id="49" fill="hold">
                      <p:stCondLst>
                        <p:cond delay="indefinite"/>
                      </p:stCondLst>
                      <p:childTnLst>
                        <p:par>
                          <p:cTn id="50"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400"/>
                                        <p:tgtEl>
                                          <p:spTgt spid="15"/>
                                        </p:tgtEl>
                                      </p:cBhvr>
                                    </p:animEffect>
                                  </p:childTnLst>
                                </p:cTn>
                              </p:par>
                              <p:par>
                                <p:cTn id="37" presetID="10" presetClass="entr" presetSubtype="0" fill="hold" grpId="0" nodeType="withEffect">
                                  <p:stCondLst>
                                    <p:cond delay="8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50"/>
                                        <p:tgtEl>
                                          <p:spTgt spid="16"/>
                                        </p:tgtEl>
                                      </p:cBhvr>
                                    </p:animEffect>
                                  </p:childTnLst>
                                </p:cTn>
                              </p:par>
                              <p:par>
                                <p:cTn id="40" presetID="10" presetClass="entr" presetSubtype="0" fill="hold" grpId="0" nodeType="withEffect">
                                  <p:stCondLst>
                                    <p:cond delay="16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50"/>
                                        <p:tgtEl>
                                          <p:spTgt spid="17"/>
                                        </p:tgtEl>
                                      </p:cBhvr>
                                    </p:animEffect>
                                  </p:childTnLst>
                                </p:cTn>
                              </p:par>
                              <p:par>
                                <p:cTn id="43" presetID="10" presetClass="entr" presetSubtype="0" fill="hold" grpId="0" nodeType="withEffect">
                                  <p:stCondLst>
                                    <p:cond delay="24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400"/>
                                        <p:tgtEl>
                                          <p:spTgt spid="18"/>
                                        </p:tgtEl>
                                      </p:cBhvr>
                                    </p:animEffect>
                                  </p:childTnLst>
                                </p:cTn>
                              </p:par>
                              <p:par>
                                <p:cTn id="46" presetID="10" presetClass="entr" presetSubtype="0" fill="hold" grpId="0" nodeType="withEffect">
                                  <p:stCondLst>
                                    <p:cond delay="32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400"/>
                                        <p:tgtEl>
                                          <p:spTgt spid="19"/>
                                        </p:tgtEl>
                                      </p:cBhvr>
                                    </p:animEffect>
                                  </p:childTnLst>
                                </p:cTn>
                              </p:par>
                            </p:childTnLst>
                          </p:cTn>
                        </p:par>
                      </p:childTnLst>
                    </p:cTn>
                  </p:par>
                  <p:par>
                    <p:cTn id="66" fill="hold">
                      <p:stCondLst>
                        <p:cond delay="indefinite"/>
                      </p:stCondLst>
                      <p:childTnLst>
                        <p:par>
                          <p:cTn id="67"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400"/>
                                        <p:tgtEl>
                                          <p:spTgt spid="20"/>
                                        </p:tgtEl>
                                      </p:cBhvr>
                                    </p:animEffect>
                                  </p:childTnLst>
                                </p:cTn>
                              </p:par>
                              <p:par>
                                <p:cTn id="54" presetID="10" presetClass="entr" presetSubtype="0" fill="hold" grpId="0" nodeType="withEffect">
                                  <p:stCondLst>
                                    <p:cond delay="8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50"/>
                                        <p:tgtEl>
                                          <p:spTgt spid="21"/>
                                        </p:tgtEl>
                                      </p:cBhvr>
                                    </p:animEffect>
                                  </p:childTnLst>
                                </p:cTn>
                              </p:par>
                              <p:par>
                                <p:cTn id="57" presetID="10" presetClass="entr" presetSubtype="0" fill="hold" grpId="0" nodeType="withEffect">
                                  <p:stCondLst>
                                    <p:cond delay="16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50"/>
                                        <p:tgtEl>
                                          <p:spTgt spid="22"/>
                                        </p:tgtEl>
                                      </p:cBhvr>
                                    </p:animEffect>
                                  </p:childTnLst>
                                </p:cTn>
                              </p:par>
                              <p:par>
                                <p:cTn id="60" presetID="10" presetClass="entr" presetSubtype="0" fill="hold" grpId="0" nodeType="withEffect">
                                  <p:stCondLst>
                                    <p:cond delay="24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400"/>
                                        <p:tgtEl>
                                          <p:spTgt spid="23"/>
                                        </p:tgtEl>
                                      </p:cBhvr>
                                    </p:animEffect>
                                  </p:childTnLst>
                                </p:cTn>
                              </p:par>
                              <p:par>
                                <p:cTn id="63" presetID="10" presetClass="entr" presetSubtype="0" fill="hold" grpId="0" nodeType="withEffect">
                                  <p:stCondLst>
                                    <p:cond delay="32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400"/>
                                        <p:tgtEl>
                                          <p:spTgt spid="24"/>
                                        </p:tgtEl>
                                      </p:cBhvr>
                                    </p:animEffect>
                                  </p:childTnLst>
                                </p:cTn>
                              </p:par>
                            </p:childTnLst>
                          </p:cTn>
                        </p:par>
                      </p:childTnLst>
                    </p:cTn>
                  </p:par>
                  <p:par>
                    <p:cTn id="74" fill="hold">
                      <p:stCondLst>
                        <p:cond delay="indefinite"/>
                      </p:stCondLst>
                      <p:childTnLst>
                        <p:par>
                          <p:cTn id="75"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50"/>
                                        <p:tgtEl>
                                          <p:spTgt spid="25"/>
                                        </p:tgtEl>
                                      </p:cBhvr>
                                    </p:animEffect>
                                  </p:childTnLst>
                                </p:cTn>
                              </p:par>
                              <p:par>
                                <p:cTn id="71" presetID="10" presetClass="entr" presetSubtype="0" fill="hold" grpId="0" nodeType="withEffect">
                                  <p:stCondLst>
                                    <p:cond delay="9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4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4" grpId="0"/>
      <p:bldP spid="15" grpId="0"/>
      <p:bldP spid="18" grpId="0"/>
      <p:bldP spid="19" grpId="0"/>
      <p:bldP spid="20" grpId="0"/>
      <p:bldP spid="23" grpId="0"/>
      <p:bldP spid="24"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WHY CONVERTERS × WHY AI</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Why this is a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good AI task</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Four properties that make converters a sweet spot for AI assistance</a:t>
            </a:r>
            <a:endParaRPr lang="en-US" sz="1250" dirty="0"/>
          </a:p>
        </p:txBody>
      </p:sp>
      <p:sp>
        <p:nvSpPr>
          <p:cNvPr id="6" name="Shape 3"/>
          <p:cNvSpPr/>
          <p:nvPr/>
        </p:nvSpPr>
        <p:spPr>
          <a:xfrm>
            <a:off x="502920" y="1682496"/>
            <a:ext cx="5483200" cy="2176272"/>
          </a:xfrm>
          <a:prstGeom prst="roundRect">
            <a:avLst>
              <a:gd name="adj" fmla="val 4202"/>
            </a:avLst>
          </a:prstGeom>
          <a:solidFill>
            <a:srgbClr val="FCC400">
              <a:alpha val="9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7" name="Image 1" descr="/root/deck/assets/.cache/5bf063dd2aaae148dce36b064a1b4643.png">    </p:cNvPr>
          <p:cNvPicPr>
            <a:picLocks noChangeAspect="1"/>
          </p:cNvPicPr>
          <p:nvPr/>
        </p:nvPicPr>
        <p:blipFill>
          <a:blip r:embed="rId3"/>
          <a:stretch>
            <a:fillRect/>
          </a:stretch>
        </p:blipFill>
        <p:spPr>
          <a:xfrm>
            <a:off x="557784" y="1773936"/>
            <a:ext cx="584850" cy="658368"/>
          </a:xfrm>
          <a:prstGeom prst="rect">
            <a:avLst/>
          </a:prstGeom>
        </p:spPr>
      </p:pic>
      <p:sp>
        <p:nvSpPr>
          <p:cNvPr id="8" name="Text 4"/>
          <p:cNvSpPr txBox="1"/>
          <p:nvPr/>
        </p:nvSpPr>
        <p:spPr>
          <a:xfrm>
            <a:off x="1252362" y="1938528"/>
            <a:ext cx="4294845" cy="395021"/>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Well-defined output</a:t>
            </a:r>
            <a:endParaRPr lang="en-US" sz="1650" dirty="0"/>
          </a:p>
        </p:txBody>
      </p:sp>
      <p:sp>
        <p:nvSpPr>
          <p:cNvPr id="9" name="Shape 5"/>
          <p:cNvSpPr/>
          <p:nvPr/>
        </p:nvSpPr>
        <p:spPr>
          <a:xfrm>
            <a:off x="1252362" y="2296973"/>
            <a:ext cx="4157685" cy="0"/>
          </a:xfrm>
          <a:prstGeom prst="line">
            <a:avLst/>
          </a:prstGeom>
          <a:noFill/>
          <a:ln w="12700">
            <a:solidFill>
              <a:srgbClr val="FCC400"/>
            </a:solidFill>
            <a:prstDash val="solid"/>
          </a:ln>
        </p:spPr>
      </p:sp>
      <p:sp>
        <p:nvSpPr>
          <p:cNvPr id="10" name="Text 6"/>
          <p:cNvSpPr txBox="1"/>
          <p:nvPr/>
        </p:nvSpPr>
        <p:spPr>
          <a:xfrm>
            <a:off x="795528" y="2461565"/>
            <a:ext cx="4879696" cy="1250899"/>
          </a:xfrm>
          <a:prstGeom prst="rect">
            <a:avLst/>
          </a:prstGeom>
          <a:noFill/>
          <a:ln/>
        </p:spPr>
        <p:txBody>
          <a:bodyPr wrap="square" lIns="0" tIns="0" rIns="0" bIns="0" rtlCol="0" anchor="t"/>
          <a:lstStyle/>
          <a:p>
            <a:pPr indent="0" marL="0">
              <a:lnSpc>
                <a:spcPct val="125000"/>
              </a:lnSpc>
              <a:buNone/>
            </a:pPr>
            <a:r>
              <a:rPr lang="en-US" sz="1150" b="1" dirty="0">
                <a:solidFill>
                  <a:srgbClr val="196B24"/>
                </a:solidFill>
                <a:latin typeface="Aptos" pitchFamily="34" charset="0"/>
                <a:ea typeface="Aptos" pitchFamily="34" charset="-122"/>
                <a:cs typeface="Aptos" pitchFamily="34" charset="-120"/>
              </a:rPr>
              <a:t>✓  </a:t>
            </a:r>
            <a:pPr indent="0" marL="0">
              <a:lnSpc>
                <a:spcPct val="125000"/>
              </a:lnSpc>
              <a:buNone/>
            </a:pPr>
            <a:r>
              <a:rPr lang="en-US" sz="1150" dirty="0">
                <a:solidFill>
                  <a:srgbClr val="54504F"/>
                </a:solidFill>
                <a:latin typeface="Aptos" pitchFamily="34" charset="0"/>
                <a:ea typeface="Aptos" pitchFamily="34" charset="-122"/>
                <a:cs typeface="Aptos" pitchFamily="34" charset="-120"/>
              </a:rPr>
              <a:t>The WATS UUT report schema is fixed — it doesn't change per customer.</a:t>
            </a:r>
            <a:endParaRPr lang="en-US" sz="1150" dirty="0"/>
          </a:p>
        </p:txBody>
      </p:sp>
      <p:sp>
        <p:nvSpPr>
          <p:cNvPr id="11" name="Shape 7"/>
          <p:cNvSpPr/>
          <p:nvPr/>
        </p:nvSpPr>
        <p:spPr>
          <a:xfrm>
            <a:off x="6205576" y="1682496"/>
            <a:ext cx="5483200" cy="2176272"/>
          </a:xfrm>
          <a:prstGeom prst="roundRect">
            <a:avLst>
              <a:gd name="adj" fmla="val 4202"/>
            </a:avLst>
          </a:prstGeom>
          <a:solidFill>
            <a:srgbClr val="FCC400">
              <a:alpha val="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12" name="Image 2" descr="/root/deck/assets/.cache/cd2227edb8c7c79f52f0eeb1b9a0298c.png">    </p:cNvPr>
          <p:cNvPicPr>
            <a:picLocks noChangeAspect="1"/>
          </p:cNvPicPr>
          <p:nvPr/>
        </p:nvPicPr>
        <p:blipFill>
          <a:blip r:embed="rId4"/>
          <a:stretch>
            <a:fillRect/>
          </a:stretch>
        </p:blipFill>
        <p:spPr>
          <a:xfrm>
            <a:off x="6260440" y="1773936"/>
            <a:ext cx="584850" cy="658368"/>
          </a:xfrm>
          <a:prstGeom prst="rect">
            <a:avLst/>
          </a:prstGeom>
        </p:spPr>
      </p:pic>
      <p:sp>
        <p:nvSpPr>
          <p:cNvPr id="13" name="Text 8"/>
          <p:cNvSpPr txBox="1"/>
          <p:nvPr/>
        </p:nvSpPr>
        <p:spPr>
          <a:xfrm>
            <a:off x="6955018" y="1938528"/>
            <a:ext cx="4294845" cy="395021"/>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Small, contained scope</a:t>
            </a:r>
            <a:endParaRPr lang="en-US" sz="1650" dirty="0"/>
          </a:p>
        </p:txBody>
      </p:sp>
      <p:sp>
        <p:nvSpPr>
          <p:cNvPr id="14" name="Shape 9"/>
          <p:cNvSpPr/>
          <p:nvPr/>
        </p:nvSpPr>
        <p:spPr>
          <a:xfrm>
            <a:off x="6955018" y="2296973"/>
            <a:ext cx="4157685" cy="0"/>
          </a:xfrm>
          <a:prstGeom prst="line">
            <a:avLst/>
          </a:prstGeom>
          <a:noFill/>
          <a:ln w="12700">
            <a:solidFill>
              <a:srgbClr val="FCC400"/>
            </a:solidFill>
            <a:prstDash val="solid"/>
          </a:ln>
        </p:spPr>
      </p:sp>
      <p:sp>
        <p:nvSpPr>
          <p:cNvPr id="15" name="Text 10"/>
          <p:cNvSpPr txBox="1"/>
          <p:nvPr/>
        </p:nvSpPr>
        <p:spPr>
          <a:xfrm>
            <a:off x="6498184" y="2461565"/>
            <a:ext cx="4879696" cy="1250899"/>
          </a:xfrm>
          <a:prstGeom prst="rect">
            <a:avLst/>
          </a:prstGeom>
          <a:noFill/>
          <a:ln/>
        </p:spPr>
        <p:txBody>
          <a:bodyPr wrap="square" lIns="0" tIns="0" rIns="0" bIns="0" rtlCol="0" anchor="t"/>
          <a:lstStyle/>
          <a:p>
            <a:pPr indent="0" marL="0">
              <a:lnSpc>
                <a:spcPct val="125000"/>
              </a:lnSpc>
              <a:buNone/>
            </a:pPr>
            <a:r>
              <a:rPr lang="en-US" sz="1150" b="1" dirty="0">
                <a:solidFill>
                  <a:srgbClr val="196B24"/>
                </a:solidFill>
                <a:latin typeface="Aptos" pitchFamily="34" charset="0"/>
                <a:ea typeface="Aptos" pitchFamily="34" charset="-122"/>
                <a:cs typeface="Aptos" pitchFamily="34" charset="-120"/>
              </a:rPr>
              <a:t>✓  </a:t>
            </a:r>
            <a:pPr indent="0" marL="0">
              <a:lnSpc>
                <a:spcPct val="125000"/>
              </a:lnSpc>
              <a:buNone/>
            </a:pPr>
            <a:r>
              <a:rPr lang="en-US" sz="1150" dirty="0">
                <a:solidFill>
                  <a:srgbClr val="54504F"/>
                </a:solidFill>
                <a:latin typeface="Aptos" pitchFamily="34" charset="0"/>
                <a:ea typeface="Aptos" pitchFamily="34" charset="-122"/>
                <a:cs typeface="Aptos" pitchFamily="34" charset="-120"/>
              </a:rPr>
              <a:t>One file in, one report out. No sprawling dependencies to reason about.</a:t>
            </a:r>
            <a:endParaRPr lang="en-US" sz="1150" dirty="0"/>
          </a:p>
        </p:txBody>
      </p:sp>
      <p:sp>
        <p:nvSpPr>
          <p:cNvPr id="16" name="Shape 11"/>
          <p:cNvSpPr/>
          <p:nvPr/>
        </p:nvSpPr>
        <p:spPr>
          <a:xfrm>
            <a:off x="502920" y="4078224"/>
            <a:ext cx="5483200" cy="2176272"/>
          </a:xfrm>
          <a:prstGeom prst="roundRect">
            <a:avLst>
              <a:gd name="adj" fmla="val 4202"/>
            </a:avLst>
          </a:prstGeom>
          <a:solidFill>
            <a:srgbClr val="FCC400">
              <a:alpha val="9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17" name="Image 3" descr="/root/deck/assets/.cache/6441dd3b2bc2e1c09f9da642cd3c15aa.png">    </p:cNvPr>
          <p:cNvPicPr>
            <a:picLocks noChangeAspect="1"/>
          </p:cNvPicPr>
          <p:nvPr/>
        </p:nvPicPr>
        <p:blipFill>
          <a:blip r:embed="rId5"/>
          <a:stretch>
            <a:fillRect/>
          </a:stretch>
        </p:blipFill>
        <p:spPr>
          <a:xfrm>
            <a:off x="557784" y="4169664"/>
            <a:ext cx="584850" cy="658368"/>
          </a:xfrm>
          <a:prstGeom prst="rect">
            <a:avLst/>
          </a:prstGeom>
        </p:spPr>
      </p:pic>
      <p:sp>
        <p:nvSpPr>
          <p:cNvPr id="18" name="Text 12"/>
          <p:cNvSpPr txBox="1"/>
          <p:nvPr/>
        </p:nvSpPr>
        <p:spPr>
          <a:xfrm>
            <a:off x="1252362" y="4334256"/>
            <a:ext cx="4294845" cy="395021"/>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Verifiable</a:t>
            </a:r>
            <a:endParaRPr lang="en-US" sz="1650" dirty="0"/>
          </a:p>
        </p:txBody>
      </p:sp>
      <p:sp>
        <p:nvSpPr>
          <p:cNvPr id="19" name="Shape 13"/>
          <p:cNvSpPr/>
          <p:nvPr/>
        </p:nvSpPr>
        <p:spPr>
          <a:xfrm>
            <a:off x="1252362" y="4692701"/>
            <a:ext cx="4157685" cy="0"/>
          </a:xfrm>
          <a:prstGeom prst="line">
            <a:avLst/>
          </a:prstGeom>
          <a:noFill/>
          <a:ln w="12700">
            <a:solidFill>
              <a:srgbClr val="FCC400"/>
            </a:solidFill>
            <a:prstDash val="solid"/>
          </a:ln>
        </p:spPr>
      </p:sp>
      <p:sp>
        <p:nvSpPr>
          <p:cNvPr id="20" name="Text 14"/>
          <p:cNvSpPr txBox="1"/>
          <p:nvPr/>
        </p:nvSpPr>
        <p:spPr>
          <a:xfrm>
            <a:off x="795528" y="4857293"/>
            <a:ext cx="4879696" cy="1250899"/>
          </a:xfrm>
          <a:prstGeom prst="rect">
            <a:avLst/>
          </a:prstGeom>
          <a:noFill/>
          <a:ln/>
        </p:spPr>
        <p:txBody>
          <a:bodyPr wrap="square" lIns="0" tIns="0" rIns="0" bIns="0" rtlCol="0" anchor="t"/>
          <a:lstStyle/>
          <a:p>
            <a:pPr indent="0" marL="0">
              <a:lnSpc>
                <a:spcPct val="125000"/>
              </a:lnSpc>
              <a:buNone/>
            </a:pPr>
            <a:r>
              <a:rPr lang="en-US" sz="1150" b="1" dirty="0">
                <a:solidFill>
                  <a:srgbClr val="196B24"/>
                </a:solidFill>
                <a:latin typeface="Aptos" pitchFamily="34" charset="0"/>
                <a:ea typeface="Aptos" pitchFamily="34" charset="-122"/>
                <a:cs typeface="Aptos" pitchFamily="34" charset="-120"/>
              </a:rPr>
              <a:t>✓  </a:t>
            </a:r>
            <a:pPr indent="0" marL="0">
              <a:lnSpc>
                <a:spcPct val="125000"/>
              </a:lnSpc>
              <a:buNone/>
            </a:pPr>
            <a:r>
              <a:rPr lang="en-US" sz="1150" dirty="0">
                <a:solidFill>
                  <a:srgbClr val="54504F"/>
                </a:solidFill>
                <a:latin typeface="Aptos" pitchFamily="34" charset="0"/>
                <a:ea typeface="Aptos" pitchFamily="34" charset="-122"/>
                <a:cs typeface="Aptos" pitchFamily="34" charset="-120"/>
              </a:rPr>
              <a:t>Either it builds and submits, or it doesn't. You can literally just try it.</a:t>
            </a:r>
            <a:endParaRPr lang="en-US" sz="1150" dirty="0"/>
          </a:p>
        </p:txBody>
      </p:sp>
      <p:sp>
        <p:nvSpPr>
          <p:cNvPr id="21" name="Shape 15"/>
          <p:cNvSpPr/>
          <p:nvPr/>
        </p:nvSpPr>
        <p:spPr>
          <a:xfrm>
            <a:off x="6205576" y="4078224"/>
            <a:ext cx="5483200" cy="2176272"/>
          </a:xfrm>
          <a:prstGeom prst="roundRect">
            <a:avLst>
              <a:gd name="adj" fmla="val 4202"/>
            </a:avLst>
          </a:prstGeom>
          <a:solidFill>
            <a:srgbClr val="FCC400">
              <a:alpha val="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22" name="Image 4" descr="/root/deck/assets/.cache/b619b9edf0d7695dc6cfcda693924fc8.png">    </p:cNvPr>
          <p:cNvPicPr>
            <a:picLocks noChangeAspect="1"/>
          </p:cNvPicPr>
          <p:nvPr/>
        </p:nvPicPr>
        <p:blipFill>
          <a:blip r:embed="rId6"/>
          <a:stretch>
            <a:fillRect/>
          </a:stretch>
        </p:blipFill>
        <p:spPr>
          <a:xfrm>
            <a:off x="6260440" y="4169664"/>
            <a:ext cx="584850" cy="658368"/>
          </a:xfrm>
          <a:prstGeom prst="rect">
            <a:avLst/>
          </a:prstGeom>
        </p:spPr>
      </p:pic>
      <p:sp>
        <p:nvSpPr>
          <p:cNvPr id="23" name="Text 16"/>
          <p:cNvSpPr txBox="1"/>
          <p:nvPr/>
        </p:nvSpPr>
        <p:spPr>
          <a:xfrm>
            <a:off x="6955018" y="4334256"/>
            <a:ext cx="4294845" cy="395021"/>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Boring parts dominate</a:t>
            </a:r>
            <a:endParaRPr lang="en-US" sz="1650" dirty="0"/>
          </a:p>
        </p:txBody>
      </p:sp>
      <p:sp>
        <p:nvSpPr>
          <p:cNvPr id="24" name="Shape 17"/>
          <p:cNvSpPr/>
          <p:nvPr/>
        </p:nvSpPr>
        <p:spPr>
          <a:xfrm>
            <a:off x="6955018" y="4692701"/>
            <a:ext cx="4157685" cy="0"/>
          </a:xfrm>
          <a:prstGeom prst="line">
            <a:avLst/>
          </a:prstGeom>
          <a:noFill/>
          <a:ln w="12700">
            <a:solidFill>
              <a:srgbClr val="FCC400"/>
            </a:solidFill>
            <a:prstDash val="solid"/>
          </a:ln>
        </p:spPr>
      </p:sp>
      <p:sp>
        <p:nvSpPr>
          <p:cNvPr id="25" name="Text 18"/>
          <p:cNvSpPr txBox="1"/>
          <p:nvPr/>
        </p:nvSpPr>
        <p:spPr>
          <a:xfrm>
            <a:off x="6498184" y="4857293"/>
            <a:ext cx="4879696" cy="1250899"/>
          </a:xfrm>
          <a:prstGeom prst="rect">
            <a:avLst/>
          </a:prstGeom>
          <a:noFill/>
          <a:ln/>
        </p:spPr>
        <p:txBody>
          <a:bodyPr wrap="square" lIns="0" tIns="0" rIns="0" bIns="0" rtlCol="0" anchor="t"/>
          <a:lstStyle/>
          <a:p>
            <a:pPr indent="0" marL="0">
              <a:lnSpc>
                <a:spcPct val="125000"/>
              </a:lnSpc>
              <a:buNone/>
            </a:pPr>
            <a:r>
              <a:rPr lang="en-US" sz="1150" b="1" dirty="0">
                <a:solidFill>
                  <a:srgbClr val="196B24"/>
                </a:solidFill>
                <a:latin typeface="Aptos" pitchFamily="34" charset="0"/>
                <a:ea typeface="Aptos" pitchFamily="34" charset="-122"/>
                <a:cs typeface="Aptos" pitchFamily="34" charset="-120"/>
              </a:rPr>
              <a:t>✓  </a:t>
            </a:r>
            <a:pPr indent="0" marL="0">
              <a:lnSpc>
                <a:spcPct val="125000"/>
              </a:lnSpc>
              <a:buNone/>
            </a:pPr>
            <a:r>
              <a:rPr lang="en-US" sz="1150" dirty="0">
                <a:solidFill>
                  <a:srgbClr val="54504F"/>
                </a:solidFill>
                <a:latin typeface="Aptos" pitchFamily="34" charset="0"/>
                <a:ea typeface="Aptos" pitchFamily="34" charset="-122"/>
                <a:cs typeface="Aptos" pitchFamily="34" charset="-120"/>
              </a:rPr>
              <a:t>Parsing loops, value mapping, step boilerplate — the work you want to hand off.</a:t>
            </a:r>
            <a:endParaRPr lang="en-US" sz="1150" dirty="0"/>
          </a:p>
        </p:txBody>
      </p:sp>
      <p:pic>
        <p:nvPicPr>
          <p:cNvPr id="26" name="Image 5" descr="/root/deck/assets/.cache/d3b450a5532f38c7be59c9b8abea97e4.png">    </p:cNvPr>
          <p:cNvPicPr>
            <a:picLocks noChangeAspect="1"/>
          </p:cNvPicPr>
          <p:nvPr/>
        </p:nvPicPr>
        <p:blipFill>
          <a:blip r:embed="rId7"/>
          <a:stretch>
            <a:fillRect/>
          </a:stretch>
        </p:blipFill>
        <p:spPr>
          <a:xfrm>
            <a:off x="502920" y="6382512"/>
            <a:ext cx="11185855" cy="73152"/>
          </a:xfrm>
          <a:prstGeom prst="rect">
            <a:avLst/>
          </a:prstGeom>
        </p:spPr>
      </p:pic>
      <p:sp>
        <p:nvSpPr>
          <p:cNvPr id="27" name="Text 19"/>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8" name="Text 20"/>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04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8" fill="hold">
                      <p:stCondLst>
                        <p:cond delay="indefinite"/>
                      </p:stCondLst>
                      <p:childTnLst>
                        <p:par>
                          <p:cTn id="19"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50"/>
                                        <p:tgtEl>
                                          <p:spTgt spid="9"/>
                                        </p:tgtEl>
                                      </p:cBhvr>
                                    </p:animEffect>
                                  </p:childTnLst>
                                </p:cTn>
                              </p:par>
                              <p:par>
                                <p:cTn id="15" presetID="10" presetClass="entr" presetSubtype="0" fill="hold" grpId="0" nodeType="withEffect">
                                  <p:stCondLst>
                                    <p:cond delay="28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
                                        <p:tgtEl>
                                          <p:spTgt spid="10"/>
                                        </p:tgtEl>
                                      </p:cBhvr>
                                    </p:animEffect>
                                  </p:childTnLst>
                                </p:cTn>
                              </p:par>
                            </p:childTnLst>
                          </p:cTn>
                        </p:par>
                      </p:childTnLst>
                    </p:cTn>
                  </p:par>
                  <p:par>
                    <p:cTn id="35" fill="hold">
                      <p:stCondLst>
                        <p:cond delay="indefinite"/>
                      </p:stCondLst>
                      <p:childTnLst>
                        <p:par>
                          <p:cTn id="36"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50"/>
                                        <p:tgtEl>
                                          <p:spTgt spid="11"/>
                                        </p:tgtEl>
                                      </p:cBhvr>
                                    </p:animEffect>
                                  </p:childTnLst>
                                </p:cTn>
                              </p:par>
                              <p:par>
                                <p:cTn id="23" presetID="10" presetClass="entr" presetSubtype="0" fill="hold" grpId="0" nodeType="withEffect">
                                  <p:stCondLst>
                                    <p:cond delay="7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50"/>
                                        <p:tgtEl>
                                          <p:spTgt spid="12"/>
                                        </p:tgtEl>
                                      </p:cBhvr>
                                    </p:animEffect>
                                  </p:childTnLst>
                                </p:cTn>
                              </p:par>
                              <p:par>
                                <p:cTn id="26" presetID="10" presetClass="entr" presetSubtype="0" fill="hold" grpId="0" nodeType="withEffect">
                                  <p:stCondLst>
                                    <p:cond delay="14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400"/>
                                        <p:tgtEl>
                                          <p:spTgt spid="13"/>
                                        </p:tgtEl>
                                      </p:cBhvr>
                                    </p:animEffect>
                                  </p:childTnLst>
                                </p:cTn>
                              </p:par>
                              <p:par>
                                <p:cTn id="29" presetID="10" presetClass="entr" presetSubtype="0" fill="hold" grpId="0" nodeType="withEffect">
                                  <p:stCondLst>
                                    <p:cond delay="21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50"/>
                                        <p:tgtEl>
                                          <p:spTgt spid="14"/>
                                        </p:tgtEl>
                                      </p:cBhvr>
                                    </p:animEffect>
                                  </p:childTnLst>
                                </p:cTn>
                              </p:par>
                              <p:par>
                                <p:cTn id="32" presetID="10" presetClass="entr" presetSubtype="0" fill="hold" grpId="0" nodeType="withEffect">
                                  <p:stCondLst>
                                    <p:cond delay="28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400"/>
                                        <p:tgtEl>
                                          <p:spTgt spid="15"/>
                                        </p:tgtEl>
                                      </p:cBhvr>
                                    </p:animEffect>
                                  </p:childTnLst>
                                </p:cTn>
                              </p:par>
                            </p:childTnLst>
                          </p:cTn>
                        </p:par>
                      </p:childTnLst>
                    </p:cTn>
                  </p:par>
                  <p:par>
                    <p:cTn id="52" fill="hold">
                      <p:stCondLst>
                        <p:cond delay="indefinite"/>
                      </p:stCondLst>
                      <p:childTnLst>
                        <p:par>
                          <p:cTn id="53"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50"/>
                                        <p:tgtEl>
                                          <p:spTgt spid="16"/>
                                        </p:tgtEl>
                                      </p:cBhvr>
                                    </p:animEffect>
                                  </p:childTnLst>
                                </p:cTn>
                              </p:par>
                              <p:par>
                                <p:cTn id="40" presetID="10" presetClass="entr" presetSubtype="0" fill="hold" grpId="0" nodeType="withEffect">
                                  <p:stCondLst>
                                    <p:cond delay="7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50"/>
                                        <p:tgtEl>
                                          <p:spTgt spid="17"/>
                                        </p:tgtEl>
                                      </p:cBhvr>
                                    </p:animEffect>
                                  </p:childTnLst>
                                </p:cTn>
                              </p:par>
                              <p:par>
                                <p:cTn id="43" presetID="10" presetClass="entr" presetSubtype="0" fill="hold" grpId="0" nodeType="withEffect">
                                  <p:stCondLst>
                                    <p:cond delay="14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400"/>
                                        <p:tgtEl>
                                          <p:spTgt spid="18"/>
                                        </p:tgtEl>
                                      </p:cBhvr>
                                    </p:animEffect>
                                  </p:childTnLst>
                                </p:cTn>
                              </p:par>
                              <p:par>
                                <p:cTn id="46" presetID="10" presetClass="entr" presetSubtype="0" fill="hold" grpId="0" nodeType="withEffect">
                                  <p:stCondLst>
                                    <p:cond delay="21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50"/>
                                        <p:tgtEl>
                                          <p:spTgt spid="19"/>
                                        </p:tgtEl>
                                      </p:cBhvr>
                                    </p:animEffect>
                                  </p:childTnLst>
                                </p:cTn>
                              </p:par>
                              <p:par>
                                <p:cTn id="49" presetID="10" presetClass="entr" presetSubtype="0" fill="hold" grpId="0" nodeType="withEffect">
                                  <p:stCondLst>
                                    <p:cond delay="28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400"/>
                                        <p:tgtEl>
                                          <p:spTgt spid="20"/>
                                        </p:tgtEl>
                                      </p:cBhvr>
                                    </p:animEffect>
                                  </p:childTnLst>
                                </p:cTn>
                              </p:par>
                            </p:childTnLst>
                          </p:cTn>
                        </p:par>
                      </p:childTnLst>
                    </p:cTn>
                  </p:par>
                  <p:par>
                    <p:cTn id="69" fill="hold">
                      <p:stCondLst>
                        <p:cond delay="indefinite"/>
                      </p:stCondLst>
                      <p:childTnLst>
                        <p:par>
                          <p:cTn id="70"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50"/>
                                        <p:tgtEl>
                                          <p:spTgt spid="21"/>
                                        </p:tgtEl>
                                      </p:cBhvr>
                                    </p:animEffect>
                                  </p:childTnLst>
                                </p:cTn>
                              </p:par>
                              <p:par>
                                <p:cTn id="57" presetID="10" presetClass="entr" presetSubtype="0" fill="hold" grpId="0" nodeType="withEffect">
                                  <p:stCondLst>
                                    <p:cond delay="7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50"/>
                                        <p:tgtEl>
                                          <p:spTgt spid="22"/>
                                        </p:tgtEl>
                                      </p:cBhvr>
                                    </p:animEffect>
                                  </p:childTnLst>
                                </p:cTn>
                              </p:par>
                              <p:par>
                                <p:cTn id="60" presetID="10" presetClass="entr" presetSubtype="0" fill="hold" grpId="0" nodeType="withEffect">
                                  <p:stCondLst>
                                    <p:cond delay="14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400"/>
                                        <p:tgtEl>
                                          <p:spTgt spid="23"/>
                                        </p:tgtEl>
                                      </p:cBhvr>
                                    </p:animEffect>
                                  </p:childTnLst>
                                </p:cTn>
                              </p:par>
                              <p:par>
                                <p:cTn id="63" presetID="10" presetClass="entr" presetSubtype="0" fill="hold" grpId="0" nodeType="withEffect">
                                  <p:stCondLst>
                                    <p:cond delay="21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50"/>
                                        <p:tgtEl>
                                          <p:spTgt spid="24"/>
                                        </p:tgtEl>
                                      </p:cBhvr>
                                    </p:animEffect>
                                  </p:childTnLst>
                                </p:cTn>
                              </p:par>
                              <p:par>
                                <p:cTn id="66" presetID="10" presetClass="entr" presetSubtype="0" fill="hold" grpId="0" nodeType="withEffect">
                                  <p:stCondLst>
                                    <p:cond delay="28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4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5" grpId="0"/>
      <p:bldP spid="18" grpId="0"/>
      <p:bldP spid="20" grpId="0"/>
      <p:bldP spid="23"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THE FAILURE STORY</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Attempt 1 —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“Just ask the AI”</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Microsoft Copilot, one test log file, no context</a:t>
            </a:r>
            <a:endParaRPr lang="en-US" sz="1250" dirty="0"/>
          </a:p>
        </p:txBody>
      </p:sp>
      <p:sp>
        <p:nvSpPr>
          <p:cNvPr id="6" name="Shape 3"/>
          <p:cNvSpPr/>
          <p:nvPr/>
        </p:nvSpPr>
        <p:spPr>
          <a:xfrm>
            <a:off x="502920" y="1737360"/>
            <a:ext cx="4846320" cy="3291840"/>
          </a:xfrm>
          <a:prstGeom prst="roundRect">
            <a:avLst>
              <a:gd name="adj" fmla="val 2778"/>
            </a:avLst>
          </a:prstGeom>
          <a:solidFill>
            <a:srgbClr val="FCC400">
              <a:alpha val="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sp>
        <p:nvSpPr>
          <p:cNvPr id="7" name="Shape 4"/>
          <p:cNvSpPr/>
          <p:nvPr/>
        </p:nvSpPr>
        <p:spPr>
          <a:xfrm>
            <a:off x="758952" y="1956816"/>
            <a:ext cx="960120" cy="274320"/>
          </a:xfrm>
          <a:prstGeom prst="roundRect">
            <a:avLst>
              <a:gd name="adj" fmla="val 50000"/>
            </a:avLst>
          </a:prstGeom>
          <a:solidFill>
            <a:srgbClr val="FCC400"/>
          </a:solidFill>
          <a:ln w="12700">
            <a:solidFill>
              <a:srgbClr val="996800"/>
            </a:solidFill>
            <a:prstDash val="solid"/>
          </a:ln>
        </p:spPr>
      </p:sp>
      <p:sp>
        <p:nvSpPr>
          <p:cNvPr id="8" name="Text 5"/>
          <p:cNvSpPr txBox="1"/>
          <p:nvPr/>
        </p:nvSpPr>
        <p:spPr>
          <a:xfrm>
            <a:off x="758952" y="1938528"/>
            <a:ext cx="960120" cy="310896"/>
          </a:xfrm>
          <a:prstGeom prst="rect">
            <a:avLst/>
          </a:prstGeom>
          <a:noFill/>
          <a:ln/>
        </p:spPr>
        <p:txBody>
          <a:bodyPr wrap="square" lIns="0" tIns="0" rIns="0" bIns="0" rtlCol="0" anchor="ctr"/>
          <a:lstStyle/>
          <a:p>
            <a:pPr algn="ctr" indent="0" marL="0">
              <a:buNone/>
            </a:pPr>
            <a:r>
              <a:rPr lang="en-US" sz="950" b="1" dirty="0">
                <a:solidFill>
                  <a:srgbClr val="000000"/>
                </a:solidFill>
                <a:latin typeface="Aptos" pitchFamily="34" charset="0"/>
                <a:ea typeface="Aptos" pitchFamily="34" charset="-122"/>
                <a:cs typeface="Aptos" pitchFamily="34" charset="-120"/>
              </a:rPr>
              <a:t>The prompt</a:t>
            </a:r>
            <a:endParaRPr lang="en-US" sz="950" dirty="0"/>
          </a:p>
        </p:txBody>
      </p:sp>
      <p:sp>
        <p:nvSpPr>
          <p:cNvPr id="9" name="Text 6"/>
          <p:cNvSpPr txBox="1"/>
          <p:nvPr/>
        </p:nvSpPr>
        <p:spPr>
          <a:xfrm>
            <a:off x="777240" y="2450592"/>
            <a:ext cx="4297680" cy="1005840"/>
          </a:xfrm>
          <a:prstGeom prst="rect">
            <a:avLst/>
          </a:prstGeom>
          <a:noFill/>
          <a:ln/>
        </p:spPr>
        <p:txBody>
          <a:bodyPr wrap="square" lIns="0" tIns="0" rIns="0" bIns="0" rtlCol="0" anchor="t"/>
          <a:lstStyle/>
          <a:p>
            <a:pPr indent="0" marL="0">
              <a:lnSpc>
                <a:spcPct val="135000"/>
              </a:lnSpc>
              <a:buNone/>
            </a:pPr>
            <a:r>
              <a:rPr lang="en-US" sz="1500" i="1" dirty="0">
                <a:solidFill>
                  <a:srgbClr val="000000"/>
                </a:solidFill>
                <a:latin typeface="Aptos" pitchFamily="34" charset="0"/>
                <a:ea typeface="Aptos" pitchFamily="34" charset="-122"/>
                <a:cs typeface="Aptos" pitchFamily="34" charset="-120"/>
              </a:rPr>
              <a:t>“Write me a C# WATS converter for this test log file.”</a:t>
            </a:r>
            <a:endParaRPr lang="en-US" sz="1500" dirty="0"/>
          </a:p>
        </p:txBody>
      </p:sp>
      <p:sp>
        <p:nvSpPr>
          <p:cNvPr id="10" name="Shape 7"/>
          <p:cNvSpPr/>
          <p:nvPr/>
        </p:nvSpPr>
        <p:spPr>
          <a:xfrm>
            <a:off x="777240" y="3657600"/>
            <a:ext cx="4297680" cy="0"/>
          </a:xfrm>
          <a:prstGeom prst="line">
            <a:avLst/>
          </a:prstGeom>
          <a:noFill/>
          <a:ln w="6350">
            <a:solidFill>
              <a:srgbClr val="996800">
                <a:alpha val="45000"/>
              </a:srgbClr>
            </a:solidFill>
            <a:prstDash val="solid"/>
          </a:ln>
        </p:spPr>
      </p:sp>
      <p:sp>
        <p:nvSpPr>
          <p:cNvPr id="11" name="Text 8"/>
          <p:cNvSpPr txBox="1"/>
          <p:nvPr/>
        </p:nvSpPr>
        <p:spPr>
          <a:xfrm>
            <a:off x="777240" y="3840480"/>
            <a:ext cx="4297680" cy="365760"/>
          </a:xfrm>
          <a:prstGeom prst="rect">
            <a:avLst/>
          </a:prstGeom>
          <a:noFill/>
          <a:ln/>
        </p:spPr>
        <p:txBody>
          <a:bodyPr wrap="square" lIns="0" tIns="0" rIns="0" bIns="0" rtlCol="0" anchor="ctr"/>
          <a:lstStyle/>
          <a:p>
            <a:pPr indent="0" marL="0">
              <a:buNone/>
            </a:pPr>
            <a:r>
              <a:rPr lang="en-US" sz="1600" dirty="0">
                <a:solidFill>
                  <a:srgbClr val="54504F"/>
                </a:solidFill>
                <a:latin typeface="Aptos Display" pitchFamily="34" charset="0"/>
                <a:ea typeface="Aptos Display" pitchFamily="34" charset="-122"/>
                <a:cs typeface="Aptos Display" pitchFamily="34" charset="-120"/>
              </a:rPr>
              <a:t>Compiles?  </a:t>
            </a:r>
            <a:pPr indent="0" marL="0">
              <a:buNone/>
            </a:pPr>
            <a:r>
              <a:rPr lang="en-US" sz="1600" b="1" dirty="0">
                <a:solidFill>
                  <a:srgbClr val="196B24"/>
                </a:solidFill>
                <a:latin typeface="Aptos Display" pitchFamily="34" charset="0"/>
                <a:ea typeface="Aptos Display" pitchFamily="34" charset="-122"/>
                <a:cs typeface="Aptos Display" pitchFamily="34" charset="-120"/>
              </a:rPr>
              <a:t>Yes.</a:t>
            </a:r>
            <a:pPr indent="0" marL="0">
              <a:buNone/>
            </a:pPr>
            <a:r>
              <a:rPr lang="en-US" sz="1600" dirty="0">
                <a:solidFill>
                  <a:srgbClr val="54504F"/>
                </a:solidFill>
                <a:latin typeface="Aptos Display" pitchFamily="34" charset="0"/>
                <a:ea typeface="Aptos Display" pitchFamily="34" charset="-122"/>
                <a:cs typeface="Aptos Display" pitchFamily="34" charset="-120"/>
              </a:rPr>
              <a:t>        Works?  </a:t>
            </a:r>
            <a:pPr indent="0" marL="0">
              <a:buNone/>
            </a:pPr>
            <a:r>
              <a:rPr lang="en-US" sz="1600" b="1" dirty="0">
                <a:solidFill>
                  <a:srgbClr val="990011"/>
                </a:solidFill>
                <a:latin typeface="Aptos Display" pitchFamily="34" charset="0"/>
                <a:ea typeface="Aptos Display" pitchFamily="34" charset="-122"/>
                <a:cs typeface="Aptos Display" pitchFamily="34" charset="-120"/>
              </a:rPr>
              <a:t>No.</a:t>
            </a:r>
            <a:endParaRPr lang="en-US" sz="1600" dirty="0"/>
          </a:p>
        </p:txBody>
      </p:sp>
      <p:sp>
        <p:nvSpPr>
          <p:cNvPr id="12" name="Text 9"/>
          <p:cNvSpPr txBox="1"/>
          <p:nvPr/>
        </p:nvSpPr>
        <p:spPr>
          <a:xfrm>
            <a:off x="777240" y="4343400"/>
            <a:ext cx="4297680" cy="594360"/>
          </a:xfrm>
          <a:prstGeom prst="rect">
            <a:avLst/>
          </a:prstGeom>
          <a:noFill/>
          <a:ln/>
        </p:spPr>
        <p:txBody>
          <a:bodyPr wrap="square" lIns="0" tIns="0" rIns="0" bIns="0" rtlCol="0" anchor="t"/>
          <a:lstStyle/>
          <a:p>
            <a:pPr indent="0" marL="0">
              <a:lnSpc>
                <a:spcPct val="125000"/>
              </a:lnSpc>
              <a:buNone/>
            </a:pPr>
            <a:r>
              <a:rPr lang="en-US" sz="1150" dirty="0">
                <a:solidFill>
                  <a:srgbClr val="54504F"/>
                </a:solidFill>
                <a:latin typeface="Aptos" pitchFamily="34" charset="0"/>
                <a:ea typeface="Aptos" pitchFamily="34" charset="-122"/>
                <a:cs typeface="Aptos" pitchFamily="34" charset="-120"/>
              </a:rPr>
              <a:t>Confident-looking, syntactically valid — and every WATS-specific thing in it was wrong.</a:t>
            </a:r>
            <a:endParaRPr lang="en-US" sz="1150" dirty="0"/>
          </a:p>
        </p:txBody>
      </p:sp>
      <p:sp>
        <p:nvSpPr>
          <p:cNvPr id="13" name="Shape 10"/>
          <p:cNvSpPr/>
          <p:nvPr/>
        </p:nvSpPr>
        <p:spPr>
          <a:xfrm>
            <a:off x="5623560" y="1737360"/>
            <a:ext cx="6065215" cy="3291840"/>
          </a:xfrm>
          <a:prstGeom prst="roundRect">
            <a:avLst>
              <a:gd name="adj" fmla="val 2500"/>
            </a:avLst>
          </a:prstGeom>
          <a:solidFill>
            <a:srgbClr val="1F1F1F"/>
          </a:solidFill>
          <a:ln w="12700">
            <a:solidFill>
              <a:srgbClr val="FCC400">
                <a:alpha val="80000"/>
              </a:srgbClr>
            </a:solidFill>
            <a:prstDash val="solid"/>
          </a:ln>
          <a:effectLst>
            <a:outerShdw sx="100000" sy="100000" kx="0" ky="0" algn="bl" rotWithShape="0" blurRad="88900" dist="25400" dir="5400000">
              <a:srgbClr val="7A5F0B">
                <a:alpha val="30000"/>
              </a:srgbClr>
            </a:outerShdw>
          </a:effectLst>
        </p:spPr>
      </p:sp>
      <p:sp>
        <p:nvSpPr>
          <p:cNvPr id="14" name="Shape 11"/>
          <p:cNvSpPr/>
          <p:nvPr/>
        </p:nvSpPr>
        <p:spPr>
          <a:xfrm>
            <a:off x="5843016" y="1609344"/>
            <a:ext cx="2651760" cy="310896"/>
          </a:xfrm>
          <a:prstGeom prst="roundRect">
            <a:avLst>
              <a:gd name="adj" fmla="val 17647"/>
            </a:avLst>
          </a:prstGeom>
          <a:solidFill>
            <a:srgbClr val="FCC400"/>
          </a:solidFill>
          <a:ln w="9525">
            <a:solidFill>
              <a:srgbClr val="996800"/>
            </a:solidFill>
            <a:prstDash val="solid"/>
          </a:ln>
        </p:spPr>
      </p:sp>
      <p:sp>
        <p:nvSpPr>
          <p:cNvPr id="15" name="Text 12"/>
          <p:cNvSpPr txBox="1"/>
          <p:nvPr/>
        </p:nvSpPr>
        <p:spPr>
          <a:xfrm>
            <a:off x="5843016" y="1591056"/>
            <a:ext cx="2651760" cy="347472"/>
          </a:xfrm>
          <a:prstGeom prst="rect">
            <a:avLst/>
          </a:prstGeom>
          <a:noFill/>
          <a:ln/>
        </p:spPr>
        <p:txBody>
          <a:bodyPr wrap="square" lIns="0" tIns="0" rIns="0" bIns="0" rtlCol="0" anchor="ctr"/>
          <a:lstStyle/>
          <a:p>
            <a:pPr algn="ctr" indent="0" marL="0">
              <a:buNone/>
            </a:pPr>
            <a:r>
              <a:rPr lang="en-US" sz="850" b="1" dirty="0">
                <a:solidFill>
                  <a:srgbClr val="000000"/>
                </a:solidFill>
                <a:latin typeface="Aptos" pitchFamily="34" charset="0"/>
                <a:ea typeface="Aptos" pitchFamily="34" charset="-122"/>
                <a:cs typeface="Aptos" pitchFamily="34" charset="-120"/>
              </a:rPr>
              <a:t>Converter.cs — as Copilot wrote it</a:t>
            </a:r>
            <a:endParaRPr lang="en-US" sz="850" dirty="0"/>
          </a:p>
        </p:txBody>
      </p:sp>
      <p:sp>
        <p:nvSpPr>
          <p:cNvPr id="16" name="Text 13"/>
          <p:cNvSpPr txBox="1"/>
          <p:nvPr/>
        </p:nvSpPr>
        <p:spPr>
          <a:xfrm>
            <a:off x="5916168" y="2240280"/>
            <a:ext cx="5479999" cy="310896"/>
          </a:xfrm>
          <a:prstGeom prst="rect">
            <a:avLst/>
          </a:prstGeom>
          <a:noFill/>
          <a:ln/>
        </p:spPr>
        <p:txBody>
          <a:bodyPr wrap="square" lIns="0" tIns="0" rIns="0" bIns="0" rtlCol="0" anchor="ctr"/>
          <a:lstStyle/>
          <a:p>
            <a:pPr indent="0" marL="0">
              <a:buNone/>
            </a:pPr>
            <a:r>
              <a:rPr lang="en-US" sz="1150" b="1" dirty="0">
                <a:solidFill>
                  <a:srgbClr val="990011"/>
                </a:solidFill>
                <a:latin typeface="Aptos" pitchFamily="34" charset="0"/>
                <a:ea typeface="Aptos" pitchFamily="34" charset="-122"/>
                <a:cs typeface="Aptos" pitchFamily="34" charset="-120"/>
              </a:rPr>
              <a:t>✕  </a:t>
            </a:r>
            <a:pPr indent="0" marL="0">
              <a:buNone/>
            </a:pPr>
            <a:r>
              <a:rPr lang="en-US" sz="1150" b="1" dirty="0">
                <a:solidFill>
                  <a:srgbClr val="F2F2F2"/>
                </a:solidFill>
                <a:latin typeface="Aptos" pitchFamily="34" charset="0"/>
                <a:ea typeface="Aptos" pitchFamily="34" charset="-122"/>
                <a:cs typeface="Aptos" pitchFamily="34" charset="-120"/>
              </a:rPr>
              <a:t>report.RootSequenceCall.AddNumericTest(...)</a:t>
            </a:r>
            <a:endParaRPr lang="en-US" sz="1150" dirty="0"/>
          </a:p>
        </p:txBody>
      </p:sp>
      <p:sp>
        <p:nvSpPr>
          <p:cNvPr id="17" name="Text 14"/>
          <p:cNvSpPr txBox="1"/>
          <p:nvPr/>
        </p:nvSpPr>
        <p:spPr>
          <a:xfrm>
            <a:off x="6190488" y="2551176"/>
            <a:ext cx="5205679" cy="274320"/>
          </a:xfrm>
          <a:prstGeom prst="rect">
            <a:avLst/>
          </a:prstGeom>
          <a:noFill/>
          <a:ln/>
        </p:spPr>
        <p:txBody>
          <a:bodyPr wrap="square" lIns="0" tIns="0" rIns="0" bIns="0" rtlCol="0" anchor="ctr"/>
          <a:lstStyle/>
          <a:p>
            <a:pPr indent="0" marL="0">
              <a:buNone/>
            </a:pPr>
            <a:r>
              <a:rPr lang="en-US" sz="950" i="1" dirty="0">
                <a:solidFill>
                  <a:srgbClr val="C9C2B4"/>
                </a:solidFill>
                <a:latin typeface="Aptos" pitchFamily="34" charset="0"/>
                <a:ea typeface="Aptos" pitchFamily="34" charset="-122"/>
                <a:cs typeface="Aptos" pitchFamily="34" charset="-120"/>
              </a:rPr>
              <a:t>invented method — doesn't exist</a:t>
            </a:r>
            <a:endParaRPr lang="en-US" sz="950" dirty="0"/>
          </a:p>
        </p:txBody>
      </p:sp>
      <p:sp>
        <p:nvSpPr>
          <p:cNvPr id="18" name="Shape 15"/>
          <p:cNvSpPr/>
          <p:nvPr/>
        </p:nvSpPr>
        <p:spPr>
          <a:xfrm>
            <a:off x="5916168" y="2935224"/>
            <a:ext cx="5479999" cy="0"/>
          </a:xfrm>
          <a:prstGeom prst="line">
            <a:avLst/>
          </a:prstGeom>
          <a:noFill/>
          <a:ln w="6350">
            <a:solidFill>
              <a:srgbClr val="FCC400">
                <a:alpha val="35000"/>
              </a:srgbClr>
            </a:solidFill>
            <a:prstDash val="solid"/>
          </a:ln>
        </p:spPr>
      </p:sp>
      <p:sp>
        <p:nvSpPr>
          <p:cNvPr id="19" name="Text 16"/>
          <p:cNvSpPr txBox="1"/>
          <p:nvPr/>
        </p:nvSpPr>
        <p:spPr>
          <a:xfrm>
            <a:off x="5916168" y="3136392"/>
            <a:ext cx="5479999" cy="310896"/>
          </a:xfrm>
          <a:prstGeom prst="rect">
            <a:avLst/>
          </a:prstGeom>
          <a:noFill/>
          <a:ln/>
        </p:spPr>
        <p:txBody>
          <a:bodyPr wrap="square" lIns="0" tIns="0" rIns="0" bIns="0" rtlCol="0" anchor="ctr"/>
          <a:lstStyle/>
          <a:p>
            <a:pPr indent="0" marL="0">
              <a:buNone/>
            </a:pPr>
            <a:r>
              <a:rPr lang="en-US" sz="1150" b="1" dirty="0">
                <a:solidFill>
                  <a:srgbClr val="990011"/>
                </a:solidFill>
                <a:latin typeface="Aptos" pitchFamily="34" charset="0"/>
                <a:ea typeface="Aptos" pitchFamily="34" charset="-122"/>
                <a:cs typeface="Aptos" pitchFamily="34" charset="-120"/>
              </a:rPr>
              <a:t>✕  </a:t>
            </a:r>
            <a:pPr indent="0" marL="0">
              <a:buNone/>
            </a:pPr>
            <a:r>
              <a:rPr lang="en-US" sz="1150" b="1" dirty="0">
                <a:solidFill>
                  <a:srgbClr val="F2F2F2"/>
                </a:solidFill>
                <a:latin typeface="Aptos" pitchFamily="34" charset="0"/>
                <a:ea typeface="Aptos" pitchFamily="34" charset="-122"/>
                <a:cs typeface="Aptos" pitchFamily="34" charset="-120"/>
              </a:rPr>
              <a:t>operationType: "ICT"</a:t>
            </a:r>
            <a:endParaRPr lang="en-US" sz="1150" dirty="0"/>
          </a:p>
        </p:txBody>
      </p:sp>
      <p:sp>
        <p:nvSpPr>
          <p:cNvPr id="20" name="Text 17"/>
          <p:cNvSpPr txBox="1"/>
          <p:nvPr/>
        </p:nvSpPr>
        <p:spPr>
          <a:xfrm>
            <a:off x="6190488" y="3447288"/>
            <a:ext cx="5205679" cy="274320"/>
          </a:xfrm>
          <a:prstGeom prst="rect">
            <a:avLst/>
          </a:prstGeom>
          <a:noFill/>
          <a:ln/>
        </p:spPr>
        <p:txBody>
          <a:bodyPr wrap="square" lIns="0" tIns="0" rIns="0" bIns="0" rtlCol="0" anchor="ctr"/>
          <a:lstStyle/>
          <a:p>
            <a:pPr indent="0" marL="0">
              <a:buNone/>
            </a:pPr>
            <a:r>
              <a:rPr lang="en-US" sz="950" i="1" dirty="0">
                <a:solidFill>
                  <a:srgbClr val="C9C2B4"/>
                </a:solidFill>
                <a:latin typeface="Aptos" pitchFamily="34" charset="0"/>
                <a:ea typeface="Aptos" pitchFamily="34" charset="-122"/>
                <a:cs typeface="Aptos" pitchFamily="34" charset="-120"/>
              </a:rPr>
              <a:t>made-up operation type name</a:t>
            </a:r>
            <a:endParaRPr lang="en-US" sz="950" dirty="0"/>
          </a:p>
        </p:txBody>
      </p:sp>
      <p:sp>
        <p:nvSpPr>
          <p:cNvPr id="21" name="Shape 18"/>
          <p:cNvSpPr/>
          <p:nvPr/>
        </p:nvSpPr>
        <p:spPr>
          <a:xfrm>
            <a:off x="5916168" y="3831336"/>
            <a:ext cx="5479999" cy="0"/>
          </a:xfrm>
          <a:prstGeom prst="line">
            <a:avLst/>
          </a:prstGeom>
          <a:noFill/>
          <a:ln w="6350">
            <a:solidFill>
              <a:srgbClr val="FCC400">
                <a:alpha val="35000"/>
              </a:srgbClr>
            </a:solidFill>
            <a:prstDash val="solid"/>
          </a:ln>
        </p:spPr>
      </p:sp>
      <p:sp>
        <p:nvSpPr>
          <p:cNvPr id="22" name="Text 19"/>
          <p:cNvSpPr txBox="1"/>
          <p:nvPr/>
        </p:nvSpPr>
        <p:spPr>
          <a:xfrm>
            <a:off x="5916168" y="4032504"/>
            <a:ext cx="5479999" cy="310896"/>
          </a:xfrm>
          <a:prstGeom prst="rect">
            <a:avLst/>
          </a:prstGeom>
          <a:noFill/>
          <a:ln/>
        </p:spPr>
        <p:txBody>
          <a:bodyPr wrap="square" lIns="0" tIns="0" rIns="0" bIns="0" rtlCol="0" anchor="ctr"/>
          <a:lstStyle/>
          <a:p>
            <a:pPr indent="0" marL="0">
              <a:buNone/>
            </a:pPr>
            <a:r>
              <a:rPr lang="en-US" sz="1150" b="1" dirty="0">
                <a:solidFill>
                  <a:srgbClr val="990011"/>
                </a:solidFill>
                <a:latin typeface="Aptos" pitchFamily="34" charset="0"/>
                <a:ea typeface="Aptos" pitchFamily="34" charset="-122"/>
                <a:cs typeface="Aptos" pitchFamily="34" charset="-120"/>
              </a:rPr>
              <a:t>✕  </a:t>
            </a:r>
            <a:pPr indent="0" marL="0">
              <a:buNone/>
            </a:pPr>
            <a:r>
              <a:rPr lang="en-US" sz="1150" b="1" dirty="0">
                <a:solidFill>
                  <a:srgbClr val="F2F2F2"/>
                </a:solidFill>
                <a:latin typeface="Aptos" pitchFamily="34" charset="0"/>
                <a:ea typeface="Aptos" pitchFamily="34" charset="-122"/>
                <a:cs typeface="Aptos" pitchFamily="34" charset="-120"/>
              </a:rPr>
              <a:t>step.AddTest(value, "GreaterThan", 0, 100)</a:t>
            </a:r>
            <a:endParaRPr lang="en-US" sz="1150" dirty="0"/>
          </a:p>
        </p:txBody>
      </p:sp>
      <p:sp>
        <p:nvSpPr>
          <p:cNvPr id="23" name="Text 20"/>
          <p:cNvSpPr txBox="1"/>
          <p:nvPr/>
        </p:nvSpPr>
        <p:spPr>
          <a:xfrm>
            <a:off x="6190488" y="4343400"/>
            <a:ext cx="5205679" cy="274320"/>
          </a:xfrm>
          <a:prstGeom prst="rect">
            <a:avLst/>
          </a:prstGeom>
          <a:noFill/>
          <a:ln/>
        </p:spPr>
        <p:txBody>
          <a:bodyPr wrap="square" lIns="0" tIns="0" rIns="0" bIns="0" rtlCol="0" anchor="ctr"/>
          <a:lstStyle/>
          <a:p>
            <a:pPr indent="0" marL="0">
              <a:buNone/>
            </a:pPr>
            <a:r>
              <a:rPr lang="en-US" sz="950" i="1" dirty="0">
                <a:solidFill>
                  <a:srgbClr val="C9C2B4"/>
                </a:solidFill>
                <a:latin typeface="Aptos" pitchFamily="34" charset="0"/>
                <a:ea typeface="Aptos" pitchFamily="34" charset="-122"/>
                <a:cs typeface="Aptos" pitchFamily="34" charset="-120"/>
              </a:rPr>
              <a:t>guessed overload and parameters</a:t>
            </a:r>
            <a:endParaRPr lang="en-US" sz="950" dirty="0"/>
          </a:p>
        </p:txBody>
      </p:sp>
      <p:sp>
        <p:nvSpPr>
          <p:cNvPr id="24" name="Shape 21"/>
          <p:cNvSpPr/>
          <p:nvPr/>
        </p:nvSpPr>
        <p:spPr>
          <a:xfrm>
            <a:off x="960120" y="5349240"/>
            <a:ext cx="10728655" cy="658368"/>
          </a:xfrm>
          <a:prstGeom prst="roundRect">
            <a:avLst>
              <a:gd name="adj" fmla="val 8333"/>
            </a:avLst>
          </a:prstGeom>
          <a:solidFill>
            <a:srgbClr val="FCC400">
              <a:alpha val="8000"/>
            </a:srgbClr>
          </a:solidFill>
          <a:ln w="15875">
            <a:solidFill>
              <a:srgbClr val="FCC400"/>
            </a:solidFill>
            <a:prstDash val="solid"/>
          </a:ln>
        </p:spPr>
      </p:sp>
      <p:pic>
        <p:nvPicPr>
          <p:cNvPr id="25" name="Image 1" descr="/root/deck/assets/.cache/1121c9464a6edf658deacd6fd5714e72.png">    </p:cNvPr>
          <p:cNvPicPr>
            <a:picLocks noChangeAspect="1"/>
          </p:cNvPicPr>
          <p:nvPr/>
        </p:nvPicPr>
        <p:blipFill>
          <a:blip r:embed="rId3"/>
          <a:stretch>
            <a:fillRect/>
          </a:stretch>
        </p:blipFill>
        <p:spPr>
          <a:xfrm>
            <a:off x="448056" y="5235123"/>
            <a:ext cx="782501" cy="886602"/>
          </a:xfrm>
          <a:prstGeom prst="rect">
            <a:avLst/>
          </a:prstGeom>
        </p:spPr>
      </p:pic>
      <p:sp>
        <p:nvSpPr>
          <p:cNvPr id="26" name="Text 22"/>
          <p:cNvSpPr txBox="1"/>
          <p:nvPr/>
        </p:nvSpPr>
        <p:spPr>
          <a:xfrm>
            <a:off x="1404293" y="5349240"/>
            <a:ext cx="9781562" cy="658368"/>
          </a:xfrm>
          <a:prstGeom prst="rect">
            <a:avLst/>
          </a:prstGeom>
          <a:noFill/>
          <a:ln/>
        </p:spPr>
        <p:txBody>
          <a:bodyPr wrap="square" lIns="0" tIns="0" rIns="0" bIns="0" rtlCol="0" anchor="ctr"/>
          <a:lstStyle/>
          <a:p>
            <a:pPr algn="l" indent="0" marL="0">
              <a:buNone/>
            </a:pPr>
            <a:r>
              <a:rPr lang="en-US" sz="1500" b="1" dirty="0">
                <a:solidFill>
                  <a:srgbClr val="000000"/>
                </a:solidFill>
                <a:latin typeface="Aptos Display" pitchFamily="34" charset="0"/>
                <a:ea typeface="Aptos Display" pitchFamily="34" charset="-122"/>
                <a:cs typeface="Aptos Display" pitchFamily="34" charset="-120"/>
              </a:rPr>
              <a:t>It </a:t>
            </a:r>
            <a:pPr algn="l" indent="0" marL="0">
              <a:buNone/>
            </a:pPr>
            <a:r>
              <a:rPr lang="en-US" sz="1500" b="1" dirty="0">
                <a:solidFill>
                  <a:srgbClr val="996800"/>
                </a:solidFill>
                <a:latin typeface="Aptos Display" pitchFamily="34" charset="0"/>
                <a:ea typeface="Aptos Display" pitchFamily="34" charset="-122"/>
                <a:cs typeface="Aptos Display" pitchFamily="34" charset="-120"/>
              </a:rPr>
              <a:t>looked</a:t>
            </a:r>
            <a:pPr algn="l" indent="0" marL="0">
              <a:buNone/>
            </a:pPr>
            <a:r>
              <a:rPr lang="en-US" sz="1500" b="1" dirty="0">
                <a:solidFill>
                  <a:srgbClr val="000000"/>
                </a:solidFill>
                <a:latin typeface="Aptos Display" pitchFamily="34" charset="0"/>
                <a:ea typeface="Aptos Display" pitchFamily="34" charset="-122"/>
                <a:cs typeface="Aptos Display" pitchFamily="34" charset="-120"/>
              </a:rPr>
              <a:t> like a WATS converter. It wasn't one.</a:t>
            </a:r>
            <a:endParaRPr lang="en-US" sz="1500" dirty="0"/>
          </a:p>
        </p:txBody>
      </p:sp>
      <p:pic>
        <p:nvPicPr>
          <p:cNvPr id="27" name="Image 2" descr="/root/deck/assets/.cache/d3b450a5532f38c7be59c9b8abea97e4.png">    </p:cNvPr>
          <p:cNvPicPr>
            <a:picLocks noChangeAspect="1"/>
          </p:cNvPicPr>
          <p:nvPr/>
        </p:nvPicPr>
        <p:blipFill>
          <a:blip r:embed="rId4"/>
          <a:stretch>
            <a:fillRect/>
          </a:stretch>
        </p:blipFill>
        <p:spPr>
          <a:xfrm>
            <a:off x="502920" y="6382512"/>
            <a:ext cx="11185855" cy="73152"/>
          </a:xfrm>
          <a:prstGeom prst="rect">
            <a:avLst/>
          </a:prstGeom>
        </p:spPr>
      </p:pic>
      <p:sp>
        <p:nvSpPr>
          <p:cNvPr id="28" name="Text 23"/>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9" name="Text 24"/>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05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5" fill="hold">
                      <p:stCondLst>
                        <p:cond delay="indefinite"/>
                      </p:stCondLst>
                      <p:childTnLst>
                        <p:par>
                          <p:cTn id="16"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childTnLst>
                          </p:cTn>
                        </p:par>
                      </p:childTnLst>
                    </p:cTn>
                  </p:par>
                  <p:par>
                    <p:cTn id="26" fill="hold">
                      <p:stCondLst>
                        <p:cond delay="indefinite"/>
                      </p:stCondLst>
                      <p:childTnLst>
                        <p:par>
                          <p:cTn id="27"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50"/>
                                        <p:tgtEl>
                                          <p:spTgt spid="10"/>
                                        </p:tgtEl>
                                      </p:cBhvr>
                                    </p:animEffect>
                                  </p:childTnLst>
                                </p:cTn>
                              </p:par>
                              <p:par>
                                <p:cTn id="20" presetID="10" presetClass="entr" presetSubtype="0" fill="hold" grpId="0" nodeType="withEffect">
                                  <p:stCondLst>
                                    <p:cond delay="9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childTnLst>
                                </p:cTn>
                              </p:par>
                              <p:par>
                                <p:cTn id="23" presetID="10" presetClass="entr" presetSubtype="0" fill="hold" grpId="0" nodeType="withEffect">
                                  <p:stCondLst>
                                    <p:cond delay="18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400"/>
                                        <p:tgtEl>
                                          <p:spTgt spid="12"/>
                                        </p:tgtEl>
                                      </p:cBhvr>
                                    </p:animEffect>
                                  </p:childTnLst>
                                </p:cTn>
                              </p:par>
                            </p:childTnLst>
                          </p:cTn>
                        </p:par>
                      </p:childTnLst>
                    </p:cTn>
                  </p:par>
                  <p:par>
                    <p:cTn id="37" fill="hold">
                      <p:stCondLst>
                        <p:cond delay="indefinite"/>
                      </p:stCondLst>
                      <p:childTnLst>
                        <p:par>
                          <p:cTn id="38"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50"/>
                                        <p:tgtEl>
                                          <p:spTgt spid="13"/>
                                        </p:tgtEl>
                                      </p:cBhvr>
                                    </p:animEffect>
                                  </p:childTnLst>
                                </p:cTn>
                              </p:par>
                              <p:par>
                                <p:cTn id="31" presetID="10" presetClass="entr" presetSubtype="0" fill="hold" grpId="0" nodeType="withEffect">
                                  <p:stCondLst>
                                    <p:cond delay="8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50"/>
                                        <p:tgtEl>
                                          <p:spTgt spid="14"/>
                                        </p:tgtEl>
                                      </p:cBhvr>
                                    </p:animEffect>
                                  </p:childTnLst>
                                </p:cTn>
                              </p:par>
                              <p:par>
                                <p:cTn id="34" presetID="10" presetClass="entr" presetSubtype="0" fill="hold" grpId="0" nodeType="withEffect">
                                  <p:stCondLst>
                                    <p:cond delay="16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400"/>
                                        <p:tgtEl>
                                          <p:spTgt spid="15"/>
                                        </p:tgtEl>
                                      </p:cBhvr>
                                    </p:animEffect>
                                  </p:childTnLst>
                                </p:cTn>
                              </p:par>
                            </p:childTnLst>
                          </p:cTn>
                        </p:par>
                      </p:childTnLst>
                    </p:cTn>
                  </p:par>
                  <p:par>
                    <p:cTn id="45" fill="hold">
                      <p:stCondLst>
                        <p:cond delay="indefinite"/>
                      </p:stCondLst>
                      <p:childTnLst>
                        <p:par>
                          <p:cTn id="46"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400"/>
                                        <p:tgtEl>
                                          <p:spTgt spid="16"/>
                                        </p:tgtEl>
                                      </p:cBhvr>
                                    </p:animEffect>
                                  </p:childTnLst>
                                </p:cTn>
                              </p:par>
                              <p:par>
                                <p:cTn id="42" presetID="10" presetClass="entr" presetSubtype="0" fill="hold" grpId="0" nodeType="withEffect">
                                  <p:stCondLst>
                                    <p:cond delay="7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400"/>
                                        <p:tgtEl>
                                          <p:spTgt spid="17"/>
                                        </p:tgtEl>
                                      </p:cBhvr>
                                    </p:animEffect>
                                  </p:childTnLst>
                                </p:cTn>
                              </p:par>
                            </p:childTnLst>
                          </p:cTn>
                        </p:par>
                      </p:childTnLst>
                    </p:cTn>
                  </p:par>
                  <p:par>
                    <p:cTn id="56" fill="hold">
                      <p:stCondLst>
                        <p:cond delay="indefinite"/>
                      </p:stCondLst>
                      <p:childTnLst>
                        <p:par>
                          <p:cTn id="57"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50"/>
                                        <p:tgtEl>
                                          <p:spTgt spid="18"/>
                                        </p:tgtEl>
                                      </p:cBhvr>
                                    </p:animEffect>
                                  </p:childTnLst>
                                </p:cTn>
                              </p:par>
                              <p:par>
                                <p:cTn id="50" presetID="10" presetClass="entr" presetSubtype="0" fill="hold" grpId="0" nodeType="withEffect">
                                  <p:stCondLst>
                                    <p:cond delay="7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400"/>
                                        <p:tgtEl>
                                          <p:spTgt spid="19"/>
                                        </p:tgtEl>
                                      </p:cBhvr>
                                    </p:animEffect>
                                  </p:childTnLst>
                                </p:cTn>
                              </p:par>
                              <p:par>
                                <p:cTn id="53" presetID="10" presetClass="entr" presetSubtype="0" fill="hold" grpId="0" nodeType="withEffect">
                                  <p:stCondLst>
                                    <p:cond delay="14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400"/>
                                        <p:tgtEl>
                                          <p:spTgt spid="20"/>
                                        </p:tgtEl>
                                      </p:cBhvr>
                                    </p:animEffect>
                                  </p:childTnLst>
                                </p:cTn>
                              </p:par>
                            </p:childTnLst>
                          </p:cTn>
                        </p:par>
                      </p:childTnLst>
                    </p:cTn>
                  </p:par>
                  <p:par>
                    <p:cTn id="67" fill="hold">
                      <p:stCondLst>
                        <p:cond delay="indefinite"/>
                      </p:stCondLst>
                      <p:childTnLst>
                        <p:par>
                          <p:cTn id="68"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50"/>
                                        <p:tgtEl>
                                          <p:spTgt spid="21"/>
                                        </p:tgtEl>
                                      </p:cBhvr>
                                    </p:animEffect>
                                  </p:childTnLst>
                                </p:cTn>
                              </p:par>
                              <p:par>
                                <p:cTn id="61" presetID="10" presetClass="entr" presetSubtype="0" fill="hold" grpId="0" nodeType="withEffect">
                                  <p:stCondLst>
                                    <p:cond delay="7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400"/>
                                        <p:tgtEl>
                                          <p:spTgt spid="22"/>
                                        </p:tgtEl>
                                      </p:cBhvr>
                                    </p:animEffect>
                                  </p:childTnLst>
                                </p:cTn>
                              </p:par>
                              <p:par>
                                <p:cTn id="64" presetID="10" presetClass="entr" presetSubtype="0" fill="hold" grpId="0" nodeType="withEffect">
                                  <p:stCondLst>
                                    <p:cond delay="14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400"/>
                                        <p:tgtEl>
                                          <p:spTgt spid="23"/>
                                        </p:tgtEl>
                                      </p:cBhvr>
                                    </p:animEffect>
                                  </p:childTnLst>
                                </p:cTn>
                              </p:par>
                            </p:childTnLst>
                          </p:cTn>
                        </p:par>
                      </p:childTnLst>
                    </p:cTn>
                  </p:par>
                  <p:par>
                    <p:cTn id="78" fill="hold">
                      <p:stCondLst>
                        <p:cond delay="indefinite"/>
                      </p:stCondLst>
                      <p:childTnLst>
                        <p:par>
                          <p:cTn id="79"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50"/>
                                        <p:tgtEl>
                                          <p:spTgt spid="24"/>
                                        </p:tgtEl>
                                      </p:cBhvr>
                                    </p:animEffect>
                                  </p:childTnLst>
                                </p:cTn>
                              </p:par>
                              <p:par>
                                <p:cTn id="72" presetID="10" presetClass="entr" presetSubtype="0" fill="hold" grpId="0" nodeType="withEffect">
                                  <p:stCondLst>
                                    <p:cond delay="9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50"/>
                                        <p:tgtEl>
                                          <p:spTgt spid="25"/>
                                        </p:tgtEl>
                                      </p:cBhvr>
                                    </p:animEffect>
                                  </p:childTnLst>
                                </p:cTn>
                              </p:par>
                              <p:par>
                                <p:cTn id="75" presetID="10" presetClass="entr" presetSubtype="0" fill="hold" grpId="0" nodeType="withEffect">
                                  <p:stCondLst>
                                    <p:cond delay="18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4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5" grpId="0"/>
      <p:bldP spid="16" grpId="0"/>
      <p:bldP spid="17" grpId="0"/>
      <p:bldP spid="19" grpId="0"/>
      <p:bldP spid="20" grpId="0"/>
      <p:bldP spid="22" grpId="0"/>
      <p:bldP spid="23"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THE FAILURE STORY</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Why it failed</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The model was trained on the public internet</a:t>
            </a:r>
            <a:endParaRPr lang="en-US" sz="1250" dirty="0"/>
          </a:p>
        </p:txBody>
      </p:sp>
      <p:sp>
        <p:nvSpPr>
          <p:cNvPr id="6" name="Shape 3"/>
          <p:cNvSpPr/>
          <p:nvPr/>
        </p:nvSpPr>
        <p:spPr>
          <a:xfrm>
            <a:off x="502920" y="1828800"/>
            <a:ext cx="2651760" cy="658368"/>
          </a:xfrm>
          <a:prstGeom prst="roundRect">
            <a:avLst>
              <a:gd name="adj" fmla="val 6944"/>
            </a:avLst>
          </a:prstGeom>
          <a:solidFill>
            <a:srgbClr val="FFFFFF">
              <a:alpha val="70000"/>
            </a:srgbClr>
          </a:solidFill>
          <a:ln w="9525">
            <a:solidFill>
              <a:srgbClr val="FCC400">
                <a:alpha val="75000"/>
              </a:srgbClr>
            </a:solidFill>
            <a:prstDash val="solid"/>
          </a:ln>
        </p:spPr>
      </p:sp>
      <p:pic>
        <p:nvPicPr>
          <p:cNvPr id="7" name="Image 1" descr="/root/deck/assets/.cache/d31166b99ef18cbaf7b22f9ff25e759e.png">    </p:cNvPr>
          <p:cNvPicPr>
            <a:picLocks noChangeAspect="1"/>
          </p:cNvPicPr>
          <p:nvPr/>
        </p:nvPicPr>
        <p:blipFill>
          <a:blip r:embed="rId3"/>
          <a:stretch>
            <a:fillRect/>
          </a:stretch>
        </p:blipFill>
        <p:spPr>
          <a:xfrm>
            <a:off x="557784" y="1865376"/>
            <a:ext cx="585216" cy="570942"/>
          </a:xfrm>
          <a:prstGeom prst="rect">
            <a:avLst/>
          </a:prstGeom>
        </p:spPr>
      </p:pic>
      <p:sp>
        <p:nvSpPr>
          <p:cNvPr id="8" name="Text 4"/>
          <p:cNvSpPr txBox="1"/>
          <p:nvPr/>
        </p:nvSpPr>
        <p:spPr>
          <a:xfrm>
            <a:off x="1216152" y="1888053"/>
            <a:ext cx="1847088" cy="289682"/>
          </a:xfrm>
          <a:prstGeom prst="rect">
            <a:avLst/>
          </a:prstGeom>
          <a:noFill/>
          <a:ln/>
        </p:spPr>
        <p:txBody>
          <a:bodyPr wrap="square" lIns="0" tIns="0" rIns="0" bIns="0" rtlCol="0" anchor="ctr"/>
          <a:lstStyle/>
          <a:p>
            <a:pPr indent="0" marL="0">
              <a:buNone/>
            </a:pPr>
            <a:r>
              <a:rPr lang="en-US" sz="1100" b="1" dirty="0">
                <a:solidFill>
                  <a:srgbClr val="000000"/>
                </a:solidFill>
                <a:latin typeface="Aptos" pitchFamily="34" charset="0"/>
                <a:ea typeface="Aptos" pitchFamily="34" charset="-122"/>
                <a:cs typeface="Aptos" pitchFamily="34" charset="-120"/>
              </a:rPr>
              <a:t>Old Virinco samples</a:t>
            </a:r>
            <a:endParaRPr lang="en-US" sz="1100" dirty="0"/>
          </a:p>
        </p:txBody>
      </p:sp>
      <p:sp>
        <p:nvSpPr>
          <p:cNvPr id="9" name="Text 5"/>
          <p:cNvSpPr txBox="1"/>
          <p:nvPr/>
        </p:nvSpPr>
        <p:spPr>
          <a:xfrm>
            <a:off x="1216152" y="2184319"/>
            <a:ext cx="1847088" cy="250180"/>
          </a:xfrm>
          <a:prstGeom prst="rect">
            <a:avLst/>
          </a:prstGeom>
          <a:noFill/>
          <a:ln/>
        </p:spPr>
        <p:txBody>
          <a:bodyPr wrap="square" lIns="0" tIns="0" rIns="0" bIns="0" rtlCol="0" anchor="t"/>
          <a:lstStyle/>
          <a:p>
            <a:pPr indent="0" marL="0">
              <a:buNone/>
            </a:pPr>
            <a:r>
              <a:rPr lang="en-US" sz="850" dirty="0">
                <a:solidFill>
                  <a:srgbClr val="54504F"/>
                </a:solidFill>
                <a:latin typeface="Aptos" pitchFamily="34" charset="0"/>
                <a:ea typeface="Aptos" pitchFamily="34" charset="-122"/>
                <a:cs typeface="Aptos" pitchFamily="34" charset="-120"/>
              </a:rPr>
              <a:t>years out of date</a:t>
            </a:r>
            <a:endParaRPr lang="en-US" sz="850" dirty="0"/>
          </a:p>
        </p:txBody>
      </p:sp>
      <p:sp>
        <p:nvSpPr>
          <p:cNvPr id="10" name="Shape 6"/>
          <p:cNvSpPr/>
          <p:nvPr/>
        </p:nvSpPr>
        <p:spPr>
          <a:xfrm>
            <a:off x="502920" y="2697480"/>
            <a:ext cx="2651760" cy="658368"/>
          </a:xfrm>
          <a:prstGeom prst="roundRect">
            <a:avLst>
              <a:gd name="adj" fmla="val 6944"/>
            </a:avLst>
          </a:prstGeom>
          <a:solidFill>
            <a:srgbClr val="FFFFFF">
              <a:alpha val="70000"/>
            </a:srgbClr>
          </a:solidFill>
          <a:ln w="9525">
            <a:solidFill>
              <a:srgbClr val="FCC400">
                <a:alpha val="75000"/>
              </a:srgbClr>
            </a:solidFill>
            <a:prstDash val="solid"/>
          </a:ln>
        </p:spPr>
      </p:sp>
      <p:pic>
        <p:nvPicPr>
          <p:cNvPr id="11" name="Image 2" descr="/root/deck/assets/.cache/1b80ed268c47332f98e46cf9b9942ba9.png">    </p:cNvPr>
          <p:cNvPicPr>
            <a:picLocks noChangeAspect="1"/>
          </p:cNvPicPr>
          <p:nvPr/>
        </p:nvPicPr>
        <p:blipFill>
          <a:blip r:embed="rId4"/>
          <a:stretch>
            <a:fillRect/>
          </a:stretch>
        </p:blipFill>
        <p:spPr>
          <a:xfrm>
            <a:off x="557784" y="2734056"/>
            <a:ext cx="585216" cy="570942"/>
          </a:xfrm>
          <a:prstGeom prst="rect">
            <a:avLst/>
          </a:prstGeom>
        </p:spPr>
      </p:pic>
      <p:sp>
        <p:nvSpPr>
          <p:cNvPr id="12" name="Text 7"/>
          <p:cNvSpPr txBox="1"/>
          <p:nvPr/>
        </p:nvSpPr>
        <p:spPr>
          <a:xfrm>
            <a:off x="1216152" y="2756733"/>
            <a:ext cx="1847088" cy="289682"/>
          </a:xfrm>
          <a:prstGeom prst="rect">
            <a:avLst/>
          </a:prstGeom>
          <a:noFill/>
          <a:ln/>
        </p:spPr>
        <p:txBody>
          <a:bodyPr wrap="square" lIns="0" tIns="0" rIns="0" bIns="0" rtlCol="0" anchor="ctr"/>
          <a:lstStyle/>
          <a:p>
            <a:pPr indent="0" marL="0">
              <a:buNone/>
            </a:pPr>
            <a:r>
              <a:rPr lang="en-US" sz="1100" b="1" dirty="0">
                <a:solidFill>
                  <a:srgbClr val="000000"/>
                </a:solidFill>
                <a:latin typeface="Aptos" pitchFamily="34" charset="0"/>
                <a:ea typeface="Aptos" pitchFamily="34" charset="-122"/>
                <a:cs typeface="Aptos" pitchFamily="34" charset="-120"/>
              </a:rPr>
              <a:t>Half-finished blog posts</a:t>
            </a:r>
            <a:endParaRPr lang="en-US" sz="1100" dirty="0"/>
          </a:p>
        </p:txBody>
      </p:sp>
      <p:sp>
        <p:nvSpPr>
          <p:cNvPr id="13" name="Text 8"/>
          <p:cNvSpPr txBox="1"/>
          <p:nvPr/>
        </p:nvSpPr>
        <p:spPr>
          <a:xfrm>
            <a:off x="1216152" y="3052999"/>
            <a:ext cx="1847088" cy="250180"/>
          </a:xfrm>
          <a:prstGeom prst="rect">
            <a:avLst/>
          </a:prstGeom>
          <a:noFill/>
          <a:ln/>
        </p:spPr>
        <p:txBody>
          <a:bodyPr wrap="square" lIns="0" tIns="0" rIns="0" bIns="0" rtlCol="0" anchor="t"/>
          <a:lstStyle/>
          <a:p>
            <a:pPr indent="0" marL="0">
              <a:buNone/>
            </a:pPr>
            <a:r>
              <a:rPr lang="en-US" sz="850" dirty="0">
                <a:solidFill>
                  <a:srgbClr val="54504F"/>
                </a:solidFill>
                <a:latin typeface="Aptos" pitchFamily="34" charset="0"/>
                <a:ea typeface="Aptos" pitchFamily="34" charset="-122"/>
                <a:cs typeface="Aptos" pitchFamily="34" charset="-120"/>
              </a:rPr>
              <a:t>partial, unverified</a:t>
            </a:r>
            <a:endParaRPr lang="en-US" sz="850" dirty="0"/>
          </a:p>
        </p:txBody>
      </p:sp>
      <p:sp>
        <p:nvSpPr>
          <p:cNvPr id="14" name="Shape 9"/>
          <p:cNvSpPr/>
          <p:nvPr/>
        </p:nvSpPr>
        <p:spPr>
          <a:xfrm>
            <a:off x="502920" y="3566160"/>
            <a:ext cx="2651760" cy="658368"/>
          </a:xfrm>
          <a:prstGeom prst="roundRect">
            <a:avLst>
              <a:gd name="adj" fmla="val 6944"/>
            </a:avLst>
          </a:prstGeom>
          <a:solidFill>
            <a:srgbClr val="FFFFFF">
              <a:alpha val="70000"/>
            </a:srgbClr>
          </a:solidFill>
          <a:ln w="9525">
            <a:solidFill>
              <a:srgbClr val="FCC400">
                <a:alpha val="75000"/>
              </a:srgbClr>
            </a:solidFill>
            <a:prstDash val="solid"/>
          </a:ln>
        </p:spPr>
      </p:sp>
      <p:pic>
        <p:nvPicPr>
          <p:cNvPr id="15" name="Image 3" descr="/root/deck/assets/.cache/4afee755df369494946df29cb311aada.png">    </p:cNvPr>
          <p:cNvPicPr>
            <a:picLocks noChangeAspect="1"/>
          </p:cNvPicPr>
          <p:nvPr/>
        </p:nvPicPr>
        <p:blipFill>
          <a:blip r:embed="rId5"/>
          <a:stretch>
            <a:fillRect/>
          </a:stretch>
        </p:blipFill>
        <p:spPr>
          <a:xfrm>
            <a:off x="557784" y="3602736"/>
            <a:ext cx="585216" cy="570942"/>
          </a:xfrm>
          <a:prstGeom prst="rect">
            <a:avLst/>
          </a:prstGeom>
        </p:spPr>
      </p:pic>
      <p:sp>
        <p:nvSpPr>
          <p:cNvPr id="16" name="Text 10"/>
          <p:cNvSpPr txBox="1"/>
          <p:nvPr/>
        </p:nvSpPr>
        <p:spPr>
          <a:xfrm>
            <a:off x="1216152" y="3625413"/>
            <a:ext cx="1847088" cy="289682"/>
          </a:xfrm>
          <a:prstGeom prst="rect">
            <a:avLst/>
          </a:prstGeom>
          <a:noFill/>
          <a:ln/>
        </p:spPr>
        <p:txBody>
          <a:bodyPr wrap="square" lIns="0" tIns="0" rIns="0" bIns="0" rtlCol="0" anchor="ctr"/>
          <a:lstStyle/>
          <a:p>
            <a:pPr indent="0" marL="0">
              <a:buNone/>
            </a:pPr>
            <a:r>
              <a:rPr lang="en-US" sz="1100" b="1" dirty="0">
                <a:solidFill>
                  <a:srgbClr val="000000"/>
                </a:solidFill>
                <a:latin typeface="Aptos" pitchFamily="34" charset="0"/>
                <a:ea typeface="Aptos" pitchFamily="34" charset="-122"/>
                <a:cs typeface="Aptos" pitchFamily="34" charset="-120"/>
              </a:rPr>
              <a:t>Other people's guesses</a:t>
            </a:r>
            <a:endParaRPr lang="en-US" sz="1100" dirty="0"/>
          </a:p>
        </p:txBody>
      </p:sp>
      <p:sp>
        <p:nvSpPr>
          <p:cNvPr id="17" name="Text 11"/>
          <p:cNvSpPr txBox="1"/>
          <p:nvPr/>
        </p:nvSpPr>
        <p:spPr>
          <a:xfrm>
            <a:off x="1216152" y="3921679"/>
            <a:ext cx="1847088" cy="250180"/>
          </a:xfrm>
          <a:prstGeom prst="rect">
            <a:avLst/>
          </a:prstGeom>
          <a:noFill/>
          <a:ln/>
        </p:spPr>
        <p:txBody>
          <a:bodyPr wrap="square" lIns="0" tIns="0" rIns="0" bIns="0" rtlCol="0" anchor="t"/>
          <a:lstStyle/>
          <a:p>
            <a:pPr indent="0" marL="0">
              <a:buNone/>
            </a:pPr>
            <a:r>
              <a:rPr lang="en-US" sz="850" dirty="0">
                <a:solidFill>
                  <a:srgbClr val="54504F"/>
                </a:solidFill>
                <a:latin typeface="Aptos" pitchFamily="34" charset="0"/>
                <a:ea typeface="Aptos" pitchFamily="34" charset="-122"/>
                <a:cs typeface="Aptos" pitchFamily="34" charset="-120"/>
              </a:rPr>
              <a:t>guesses of guesses</a:t>
            </a:r>
            <a:endParaRPr lang="en-US" sz="850" dirty="0"/>
          </a:p>
        </p:txBody>
      </p:sp>
      <p:sp>
        <p:nvSpPr>
          <p:cNvPr id="18" name="Shape 12"/>
          <p:cNvSpPr/>
          <p:nvPr/>
        </p:nvSpPr>
        <p:spPr>
          <a:xfrm>
            <a:off x="3154680" y="2157984"/>
            <a:ext cx="0" cy="0"/>
          </a:xfrm>
          <a:prstGeom prst="line">
            <a:avLst/>
          </a:prstGeom>
          <a:noFill/>
          <a:ln w="15875">
            <a:solidFill>
              <a:srgbClr val="FCC400"/>
            </a:solidFill>
            <a:prstDash val="solid"/>
          </a:ln>
        </p:spPr>
      </p:sp>
      <p:sp>
        <p:nvSpPr>
          <p:cNvPr id="19" name="Shape 13"/>
          <p:cNvSpPr/>
          <p:nvPr/>
        </p:nvSpPr>
        <p:spPr>
          <a:xfrm>
            <a:off x="3154680" y="2157984"/>
            <a:ext cx="1508760" cy="0"/>
          </a:xfrm>
          <a:prstGeom prst="line">
            <a:avLst/>
          </a:prstGeom>
          <a:noFill/>
          <a:ln w="15875">
            <a:solidFill>
              <a:srgbClr val="FCC400"/>
            </a:solidFill>
            <a:prstDash val="solid"/>
          </a:ln>
        </p:spPr>
      </p:sp>
      <p:sp>
        <p:nvSpPr>
          <p:cNvPr id="20" name="Shape 14"/>
          <p:cNvSpPr/>
          <p:nvPr/>
        </p:nvSpPr>
        <p:spPr>
          <a:xfrm>
            <a:off x="4663440" y="2157984"/>
            <a:ext cx="0" cy="882396"/>
          </a:xfrm>
          <a:prstGeom prst="line">
            <a:avLst/>
          </a:prstGeom>
          <a:noFill/>
          <a:ln w="15875">
            <a:solidFill>
              <a:srgbClr val="FCC400"/>
            </a:solidFill>
            <a:prstDash val="solid"/>
            <a:tailEnd type="triangle"/>
          </a:ln>
        </p:spPr>
      </p:sp>
      <p:sp>
        <p:nvSpPr>
          <p:cNvPr id="21" name="Shape 15"/>
          <p:cNvSpPr/>
          <p:nvPr/>
        </p:nvSpPr>
        <p:spPr>
          <a:xfrm>
            <a:off x="3154680" y="3026664"/>
            <a:ext cx="0" cy="0"/>
          </a:xfrm>
          <a:prstGeom prst="line">
            <a:avLst/>
          </a:prstGeom>
          <a:noFill/>
          <a:ln w="15875">
            <a:solidFill>
              <a:srgbClr val="FCC400"/>
            </a:solidFill>
            <a:prstDash val="solid"/>
          </a:ln>
        </p:spPr>
      </p:sp>
      <p:sp>
        <p:nvSpPr>
          <p:cNvPr id="22" name="Shape 16"/>
          <p:cNvSpPr/>
          <p:nvPr/>
        </p:nvSpPr>
        <p:spPr>
          <a:xfrm>
            <a:off x="3154680" y="3026664"/>
            <a:ext cx="1508760" cy="0"/>
          </a:xfrm>
          <a:prstGeom prst="line">
            <a:avLst/>
          </a:prstGeom>
          <a:noFill/>
          <a:ln w="15875">
            <a:solidFill>
              <a:srgbClr val="FCC400"/>
            </a:solidFill>
            <a:prstDash val="solid"/>
          </a:ln>
        </p:spPr>
      </p:sp>
      <p:sp>
        <p:nvSpPr>
          <p:cNvPr id="23" name="Shape 17"/>
          <p:cNvSpPr/>
          <p:nvPr/>
        </p:nvSpPr>
        <p:spPr>
          <a:xfrm>
            <a:off x="4663440" y="3026664"/>
            <a:ext cx="0" cy="13716"/>
          </a:xfrm>
          <a:prstGeom prst="line">
            <a:avLst/>
          </a:prstGeom>
          <a:noFill/>
          <a:ln w="15875">
            <a:solidFill>
              <a:srgbClr val="FCC400"/>
            </a:solidFill>
            <a:prstDash val="solid"/>
            <a:tailEnd type="triangle"/>
          </a:ln>
        </p:spPr>
      </p:sp>
      <p:sp>
        <p:nvSpPr>
          <p:cNvPr id="24" name="Shape 18"/>
          <p:cNvSpPr/>
          <p:nvPr/>
        </p:nvSpPr>
        <p:spPr>
          <a:xfrm>
            <a:off x="3154680" y="3895344"/>
            <a:ext cx="0" cy="0"/>
          </a:xfrm>
          <a:prstGeom prst="line">
            <a:avLst/>
          </a:prstGeom>
          <a:noFill/>
          <a:ln w="15875">
            <a:solidFill>
              <a:srgbClr val="FCC400"/>
            </a:solidFill>
            <a:prstDash val="solid"/>
          </a:ln>
        </p:spPr>
      </p:sp>
      <p:sp>
        <p:nvSpPr>
          <p:cNvPr id="25" name="Shape 19"/>
          <p:cNvSpPr/>
          <p:nvPr/>
        </p:nvSpPr>
        <p:spPr>
          <a:xfrm>
            <a:off x="3154680" y="3895344"/>
            <a:ext cx="1508760" cy="0"/>
          </a:xfrm>
          <a:prstGeom prst="line">
            <a:avLst/>
          </a:prstGeom>
          <a:noFill/>
          <a:ln w="15875">
            <a:solidFill>
              <a:srgbClr val="FCC400"/>
            </a:solidFill>
            <a:prstDash val="solid"/>
          </a:ln>
        </p:spPr>
      </p:sp>
      <p:sp>
        <p:nvSpPr>
          <p:cNvPr id="26" name="Shape 20"/>
          <p:cNvSpPr/>
          <p:nvPr/>
        </p:nvSpPr>
        <p:spPr>
          <a:xfrm flipV="1">
            <a:off x="4663440" y="3040380"/>
            <a:ext cx="0" cy="854964"/>
          </a:xfrm>
          <a:prstGeom prst="line">
            <a:avLst/>
          </a:prstGeom>
          <a:noFill/>
          <a:ln w="15875">
            <a:solidFill>
              <a:srgbClr val="FCC400"/>
            </a:solidFill>
            <a:prstDash val="solid"/>
            <a:tailEnd type="triangle"/>
          </a:ln>
        </p:spPr>
      </p:sp>
      <p:sp>
        <p:nvSpPr>
          <p:cNvPr id="27" name="Shape 21"/>
          <p:cNvSpPr/>
          <p:nvPr/>
        </p:nvSpPr>
        <p:spPr>
          <a:xfrm>
            <a:off x="4709160" y="2514600"/>
            <a:ext cx="2834640" cy="1051560"/>
          </a:xfrm>
          <a:prstGeom prst="roundRect">
            <a:avLst>
              <a:gd name="adj" fmla="val 4348"/>
            </a:avLst>
          </a:prstGeom>
          <a:solidFill>
            <a:srgbClr val="FCC400">
              <a:alpha val="10000"/>
            </a:srgbClr>
          </a:solidFill>
          <a:ln w="19050">
            <a:solidFill>
              <a:srgbClr val="FCC400"/>
            </a:solidFill>
            <a:prstDash val="solid"/>
          </a:ln>
        </p:spPr>
      </p:sp>
      <p:pic>
        <p:nvPicPr>
          <p:cNvPr id="28" name="Image 4" descr="/root/deck/assets/.cache/69b1067a74605a9c9f95073d3253c954.png">    </p:cNvPr>
          <p:cNvPicPr>
            <a:picLocks noChangeAspect="1"/>
          </p:cNvPicPr>
          <p:nvPr/>
        </p:nvPicPr>
        <p:blipFill>
          <a:blip r:embed="rId6"/>
          <a:stretch>
            <a:fillRect/>
          </a:stretch>
        </p:blipFill>
        <p:spPr>
          <a:xfrm>
            <a:off x="4764024" y="2747772"/>
            <a:ext cx="585216" cy="570942"/>
          </a:xfrm>
          <a:prstGeom prst="rect">
            <a:avLst/>
          </a:prstGeom>
        </p:spPr>
      </p:pic>
      <p:sp>
        <p:nvSpPr>
          <p:cNvPr id="29" name="Text 22"/>
          <p:cNvSpPr txBox="1"/>
          <p:nvPr/>
        </p:nvSpPr>
        <p:spPr>
          <a:xfrm>
            <a:off x="5422392" y="2609240"/>
            <a:ext cx="2029968" cy="462686"/>
          </a:xfrm>
          <a:prstGeom prst="rect">
            <a:avLst/>
          </a:prstGeom>
          <a:noFill/>
          <a:ln/>
        </p:spPr>
        <p:txBody>
          <a:bodyPr wrap="square" lIns="0" tIns="0" rIns="0" bIns="0" rtlCol="0" anchor="ctr"/>
          <a:lstStyle/>
          <a:p>
            <a:pPr indent="0" marL="0">
              <a:buNone/>
            </a:pPr>
            <a:r>
              <a:rPr lang="en-US" sz="1100" b="1" dirty="0">
                <a:solidFill>
                  <a:srgbClr val="000000"/>
                </a:solidFill>
                <a:latin typeface="Aptos" pitchFamily="34" charset="0"/>
                <a:ea typeface="Aptos" pitchFamily="34" charset="-122"/>
                <a:cs typeface="Aptos" pitchFamily="34" charset="-120"/>
              </a:rPr>
              <a:t>The model</a:t>
            </a:r>
            <a:endParaRPr lang="en-US" sz="1100" dirty="0"/>
          </a:p>
        </p:txBody>
      </p:sp>
      <p:sp>
        <p:nvSpPr>
          <p:cNvPr id="30" name="Text 23"/>
          <p:cNvSpPr txBox="1"/>
          <p:nvPr/>
        </p:nvSpPr>
        <p:spPr>
          <a:xfrm>
            <a:off x="5422392" y="3082442"/>
            <a:ext cx="2029968" cy="399593"/>
          </a:xfrm>
          <a:prstGeom prst="rect">
            <a:avLst/>
          </a:prstGeom>
          <a:noFill/>
          <a:ln/>
        </p:spPr>
        <p:txBody>
          <a:bodyPr wrap="square" lIns="0" tIns="0" rIns="0" bIns="0" rtlCol="0" anchor="t"/>
          <a:lstStyle/>
          <a:p>
            <a:pPr indent="0" marL="0">
              <a:buNone/>
            </a:pPr>
            <a:r>
              <a:rPr lang="en-US" sz="850" dirty="0">
                <a:solidFill>
                  <a:srgbClr val="54504F"/>
                </a:solidFill>
                <a:latin typeface="Aptos" pitchFamily="34" charset="0"/>
                <a:ea typeface="Aptos" pitchFamily="34" charset="-122"/>
                <a:cs typeface="Aptos" pitchFamily="34" charset="-120"/>
              </a:rPr>
              <a:t>averages everything it has ever seen</a:t>
            </a:r>
            <a:endParaRPr lang="en-US" sz="850" dirty="0"/>
          </a:p>
        </p:txBody>
      </p:sp>
      <p:sp>
        <p:nvSpPr>
          <p:cNvPr id="31" name="Shape 24"/>
          <p:cNvSpPr/>
          <p:nvPr/>
        </p:nvSpPr>
        <p:spPr>
          <a:xfrm>
            <a:off x="7543800" y="3040380"/>
            <a:ext cx="777240" cy="0"/>
          </a:xfrm>
          <a:prstGeom prst="line">
            <a:avLst/>
          </a:prstGeom>
          <a:noFill/>
          <a:ln w="19050">
            <a:solidFill>
              <a:srgbClr val="FCC400"/>
            </a:solidFill>
            <a:prstDash val="solid"/>
            <a:tailEnd type="triangle"/>
          </a:ln>
        </p:spPr>
      </p:sp>
      <p:sp>
        <p:nvSpPr>
          <p:cNvPr id="32" name="Shape 25"/>
          <p:cNvSpPr/>
          <p:nvPr/>
        </p:nvSpPr>
        <p:spPr>
          <a:xfrm>
            <a:off x="8366760" y="2148840"/>
            <a:ext cx="3291840" cy="1783080"/>
          </a:xfrm>
          <a:prstGeom prst="roundRect">
            <a:avLst>
              <a:gd name="adj" fmla="val 6154"/>
            </a:avLst>
          </a:prstGeom>
          <a:solidFill>
            <a:srgbClr val="1F1F1F"/>
          </a:solidFill>
          <a:ln w="19050">
            <a:solidFill>
              <a:srgbClr val="990011"/>
            </a:solidFill>
            <a:prstDash val="solid"/>
          </a:ln>
          <a:effectLst>
            <a:outerShdw sx="100000" sy="100000" kx="0" ky="0" algn="bl" rotWithShape="0" blurRad="88900" dist="25400" dir="5400000">
              <a:srgbClr val="7A5F0B">
                <a:alpha val="30000"/>
              </a:srgbClr>
            </a:outerShdw>
          </a:effectLst>
        </p:spPr>
      </p:sp>
      <p:sp>
        <p:nvSpPr>
          <p:cNvPr id="33" name="Text 26"/>
          <p:cNvSpPr txBox="1"/>
          <p:nvPr/>
        </p:nvSpPr>
        <p:spPr>
          <a:xfrm>
            <a:off x="8595360" y="2377440"/>
            <a:ext cx="2834640" cy="685800"/>
          </a:xfrm>
          <a:prstGeom prst="rect">
            <a:avLst/>
          </a:prstGeom>
          <a:noFill/>
          <a:ln/>
        </p:spPr>
        <p:txBody>
          <a:bodyPr wrap="square" lIns="0" tIns="0" rIns="0" bIns="0" rtlCol="0" anchor="ctr"/>
          <a:lstStyle/>
          <a:p>
            <a:pPr indent="0" marL="0">
              <a:lnSpc>
                <a:spcPct val="115000"/>
              </a:lnSpc>
              <a:buNone/>
            </a:pPr>
            <a:r>
              <a:rPr lang="en-US" sz="1150" b="1" dirty="0">
                <a:solidFill>
                  <a:srgbClr val="F2F2F2"/>
                </a:solidFill>
                <a:latin typeface="Aptos" pitchFamily="34" charset="0"/>
                <a:ea typeface="Aptos" pitchFamily="34" charset="-122"/>
                <a:cs typeface="Aptos" pitchFamily="34" charset="-120"/>
              </a:rPr>
              <a:t>report.RootSequenceCall</a:t>
            </a:r>
            <a:endParaRPr lang="en-US" sz="1150" dirty="0"/>
          </a:p>
          <a:p>
            <a:pPr indent="0" marL="0">
              <a:lnSpc>
                <a:spcPct val="115000"/>
              </a:lnSpc>
              <a:buNone/>
            </a:pPr>
            <a:r>
              <a:rPr lang="en-US" sz="1150" b="1" dirty="0">
                <a:solidFill>
                  <a:srgbClr val="F2F2F2"/>
                </a:solidFill>
                <a:latin typeface="Aptos" pitchFamily="34" charset="0"/>
                <a:ea typeface="Aptos" pitchFamily="34" charset="-122"/>
                <a:cs typeface="Aptos" pitchFamily="34" charset="-120"/>
              </a:rPr>
              <a:t>  .AddNumericTest(...)</a:t>
            </a:r>
            <a:endParaRPr lang="en-US" sz="1150" dirty="0"/>
          </a:p>
        </p:txBody>
      </p:sp>
      <p:sp>
        <p:nvSpPr>
          <p:cNvPr id="34" name="Text 27"/>
          <p:cNvSpPr txBox="1"/>
          <p:nvPr/>
        </p:nvSpPr>
        <p:spPr>
          <a:xfrm>
            <a:off x="8595360" y="3200400"/>
            <a:ext cx="2834640" cy="594360"/>
          </a:xfrm>
          <a:prstGeom prst="rect">
            <a:avLst/>
          </a:prstGeom>
          <a:noFill/>
          <a:ln/>
        </p:spPr>
        <p:txBody>
          <a:bodyPr wrap="square" lIns="0" tIns="0" rIns="0" bIns="0" rtlCol="0" anchor="t"/>
          <a:lstStyle/>
          <a:p>
            <a:pPr indent="0" marL="0">
              <a:lnSpc>
                <a:spcPct val="115000"/>
              </a:lnSpc>
              <a:buNone/>
            </a:pPr>
            <a:r>
              <a:rPr lang="en-US" sz="1400" b="1" dirty="0">
                <a:solidFill>
                  <a:srgbClr val="990011"/>
                </a:solidFill>
                <a:latin typeface="Aptos" pitchFamily="34" charset="0"/>
                <a:ea typeface="Aptos" pitchFamily="34" charset="-122"/>
                <a:cs typeface="Aptos" pitchFamily="34" charset="-120"/>
              </a:rPr>
              <a:t>✕  </a:t>
            </a:r>
            <a:pPr indent="0" marL="0">
              <a:lnSpc>
                <a:spcPct val="115000"/>
              </a:lnSpc>
              <a:buNone/>
            </a:pPr>
            <a:r>
              <a:rPr lang="en-US" sz="1000" i="1" dirty="0">
                <a:solidFill>
                  <a:srgbClr val="C9C2B4"/>
                </a:solidFill>
                <a:latin typeface="Aptos" pitchFamily="34" charset="0"/>
                <a:ea typeface="Aptos" pitchFamily="34" charset="-122"/>
                <a:cs typeface="Aptos" pitchFamily="34" charset="-120"/>
              </a:rPr>
              <a:t>a confident hallucination of the WATS API</a:t>
            </a:r>
            <a:endParaRPr lang="en-US" sz="1000" dirty="0"/>
          </a:p>
        </p:txBody>
      </p:sp>
      <p:sp>
        <p:nvSpPr>
          <p:cNvPr id="35" name="Shape 28"/>
          <p:cNvSpPr/>
          <p:nvPr/>
        </p:nvSpPr>
        <p:spPr>
          <a:xfrm>
            <a:off x="960120" y="5029200"/>
            <a:ext cx="10728655" cy="822960"/>
          </a:xfrm>
          <a:prstGeom prst="roundRect">
            <a:avLst>
              <a:gd name="adj" fmla="val 6667"/>
            </a:avLst>
          </a:prstGeom>
          <a:solidFill>
            <a:srgbClr val="FCC400">
              <a:alpha val="8000"/>
            </a:srgbClr>
          </a:solidFill>
          <a:ln w="15875">
            <a:solidFill>
              <a:srgbClr val="FCC400"/>
            </a:solidFill>
            <a:prstDash val="solid"/>
          </a:ln>
        </p:spPr>
      </p:sp>
      <p:pic>
        <p:nvPicPr>
          <p:cNvPr id="36" name="Image 5" descr="/root/deck/assets/.cache/d83b45103ab3af050d410dbbd7689319.png">    </p:cNvPr>
          <p:cNvPicPr>
            <a:picLocks noChangeAspect="1"/>
          </p:cNvPicPr>
          <p:nvPr/>
        </p:nvPicPr>
        <p:blipFill>
          <a:blip r:embed="rId7"/>
          <a:stretch>
            <a:fillRect/>
          </a:stretch>
        </p:blipFill>
        <p:spPr>
          <a:xfrm>
            <a:off x="448056" y="4900270"/>
            <a:ext cx="950694" cy="1080821"/>
          </a:xfrm>
          <a:prstGeom prst="rect">
            <a:avLst/>
          </a:prstGeom>
        </p:spPr>
      </p:pic>
      <p:sp>
        <p:nvSpPr>
          <p:cNvPr id="37" name="Text 29"/>
          <p:cNvSpPr txBox="1"/>
          <p:nvPr/>
        </p:nvSpPr>
        <p:spPr>
          <a:xfrm>
            <a:off x="1572486" y="5029200"/>
            <a:ext cx="9613369" cy="822960"/>
          </a:xfrm>
          <a:prstGeom prst="rect">
            <a:avLst/>
          </a:prstGeom>
          <a:noFill/>
          <a:ln/>
        </p:spPr>
        <p:txBody>
          <a:bodyPr wrap="square" lIns="0" tIns="0" rIns="0" bIns="0" rtlCol="0" anchor="ctr"/>
          <a:lstStyle/>
          <a:p>
            <a:pPr algn="l" indent="0" marL="0">
              <a:buNone/>
            </a:pPr>
            <a:r>
              <a:rPr lang="en-US" sz="1500" b="1" dirty="0">
                <a:solidFill>
                  <a:srgbClr val="000000"/>
                </a:solidFill>
                <a:latin typeface="Aptos Display" pitchFamily="34" charset="0"/>
                <a:ea typeface="Aptos Display" pitchFamily="34" charset="-122"/>
                <a:cs typeface="Aptos Display" pitchFamily="34" charset="-120"/>
              </a:rPr>
              <a:t>Not a Copilot problem. </a:t>
            </a:r>
            <a:pPr algn="l" indent="0" marL="0">
              <a:buNone/>
            </a:pPr>
            <a:r>
              <a:rPr lang="en-US" sz="1500" b="1" dirty="0">
                <a:solidFill>
                  <a:srgbClr val="996800"/>
                </a:solidFill>
                <a:latin typeface="Aptos Display" pitchFamily="34" charset="0"/>
                <a:ea typeface="Aptos Display" pitchFamily="34" charset="-122"/>
                <a:cs typeface="Aptos Display" pitchFamily="34" charset="-120"/>
              </a:rPr>
              <a:t>Any model that doesn't know the current WATS API will invent one that looks plausible</a:t>
            </a:r>
            <a:pPr algn="l" indent="0" marL="0">
              <a:buNone/>
            </a:pPr>
            <a:r>
              <a:rPr lang="en-US" sz="1500" b="1" dirty="0">
                <a:solidFill>
                  <a:srgbClr val="000000"/>
                </a:solidFill>
                <a:latin typeface="Aptos Display" pitchFamily="34" charset="0"/>
                <a:ea typeface="Aptos Display" pitchFamily="34" charset="-122"/>
                <a:cs typeface="Aptos Display" pitchFamily="34" charset="-120"/>
              </a:rPr>
              <a:t> — ChatGPT, Claude, Gemini alike.</a:t>
            </a:r>
            <a:endParaRPr lang="en-US" sz="1500" dirty="0"/>
          </a:p>
        </p:txBody>
      </p:sp>
      <p:pic>
        <p:nvPicPr>
          <p:cNvPr id="38" name="Image 6" descr="/root/deck/assets/.cache/d3b450a5532f38c7be59c9b8abea97e4.png">    </p:cNvPr>
          <p:cNvPicPr>
            <a:picLocks noChangeAspect="1"/>
          </p:cNvPicPr>
          <p:nvPr/>
        </p:nvPicPr>
        <p:blipFill>
          <a:blip r:embed="rId8"/>
          <a:stretch>
            <a:fillRect/>
          </a:stretch>
        </p:blipFill>
        <p:spPr>
          <a:xfrm>
            <a:off x="502920" y="6382512"/>
            <a:ext cx="11185855" cy="73152"/>
          </a:xfrm>
          <a:prstGeom prst="rect">
            <a:avLst/>
          </a:prstGeom>
        </p:spPr>
      </p:pic>
      <p:sp>
        <p:nvSpPr>
          <p:cNvPr id="39" name="Text 30"/>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40" name="Text 31"/>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06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5" fill="hold">
                      <p:stCondLst>
                        <p:cond delay="indefinite"/>
                      </p:stCondLst>
                      <p:childTnLst>
                        <p:par>
                          <p:cTn id="16"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7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4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1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400"/>
                                        <p:tgtEl>
                                          <p:spTgt spid="9"/>
                                        </p:tgtEl>
                                      </p:cBhvr>
                                    </p:animEffect>
                                  </p:childTnLst>
                                </p:cTn>
                              </p:par>
                            </p:childTnLst>
                          </p:cTn>
                        </p:par>
                      </p:childTnLst>
                    </p:cTn>
                  </p:par>
                  <p:par>
                    <p:cTn id="29" fill="hold">
                      <p:stCondLst>
                        <p:cond delay="indefinite"/>
                      </p:stCondLst>
                      <p:childTnLst>
                        <p:par>
                          <p:cTn id="30"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50"/>
                                        <p:tgtEl>
                                          <p:spTgt spid="10"/>
                                        </p:tgtEl>
                                      </p:cBhvr>
                                    </p:animEffect>
                                  </p:childTnLst>
                                </p:cTn>
                              </p:par>
                              <p:par>
                                <p:cTn id="20" presetID="10" presetClass="entr" presetSubtype="0" fill="hold" grpId="0" nodeType="withEffect">
                                  <p:stCondLst>
                                    <p:cond delay="7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50"/>
                                        <p:tgtEl>
                                          <p:spTgt spid="11"/>
                                        </p:tgtEl>
                                      </p:cBhvr>
                                    </p:animEffect>
                                  </p:childTnLst>
                                </p:cTn>
                              </p:par>
                              <p:par>
                                <p:cTn id="23" presetID="10" presetClass="entr" presetSubtype="0" fill="hold" grpId="0" nodeType="withEffect">
                                  <p:stCondLst>
                                    <p:cond delay="14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400"/>
                                        <p:tgtEl>
                                          <p:spTgt spid="12"/>
                                        </p:tgtEl>
                                      </p:cBhvr>
                                    </p:animEffect>
                                  </p:childTnLst>
                                </p:cTn>
                              </p:par>
                              <p:par>
                                <p:cTn id="26" presetID="10" presetClass="entr" presetSubtype="0" fill="hold" grpId="0" nodeType="withEffect">
                                  <p:stCondLst>
                                    <p:cond delay="21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400"/>
                                        <p:tgtEl>
                                          <p:spTgt spid="13"/>
                                        </p:tgtEl>
                                      </p:cBhvr>
                                    </p:animEffect>
                                  </p:childTnLst>
                                </p:cTn>
                              </p:par>
                            </p:childTnLst>
                          </p:cTn>
                        </p:par>
                      </p:childTnLst>
                    </p:cTn>
                  </p:par>
                  <p:par>
                    <p:cTn id="43" fill="hold">
                      <p:stCondLst>
                        <p:cond delay="indefinite"/>
                      </p:stCondLst>
                      <p:childTnLst>
                        <p:par>
                          <p:cTn id="44"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50"/>
                                        <p:tgtEl>
                                          <p:spTgt spid="14"/>
                                        </p:tgtEl>
                                      </p:cBhvr>
                                    </p:animEffect>
                                  </p:childTnLst>
                                </p:cTn>
                              </p:par>
                              <p:par>
                                <p:cTn id="34" presetID="10" presetClass="entr" presetSubtype="0" fill="hold" grpId="0" nodeType="withEffect">
                                  <p:stCondLst>
                                    <p:cond delay="7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50"/>
                                        <p:tgtEl>
                                          <p:spTgt spid="15"/>
                                        </p:tgtEl>
                                      </p:cBhvr>
                                    </p:animEffect>
                                  </p:childTnLst>
                                </p:cTn>
                              </p:par>
                              <p:par>
                                <p:cTn id="37" presetID="10" presetClass="entr" presetSubtype="0" fill="hold" grpId="0" nodeType="withEffect">
                                  <p:stCondLst>
                                    <p:cond delay="14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400"/>
                                        <p:tgtEl>
                                          <p:spTgt spid="16"/>
                                        </p:tgtEl>
                                      </p:cBhvr>
                                    </p:animEffect>
                                  </p:childTnLst>
                                </p:cTn>
                              </p:par>
                              <p:par>
                                <p:cTn id="40" presetID="10" presetClass="entr" presetSubtype="0" fill="hold" grpId="0" nodeType="withEffect">
                                  <p:stCondLst>
                                    <p:cond delay="21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400"/>
                                        <p:tgtEl>
                                          <p:spTgt spid="17"/>
                                        </p:tgtEl>
                                      </p:cBhvr>
                                    </p:animEffect>
                                  </p:childTnLst>
                                </p:cTn>
                              </p:par>
                            </p:childTnLst>
                          </p:cTn>
                        </p:par>
                      </p:childTnLst>
                    </p:cTn>
                  </p:par>
                  <p:par>
                    <p:cTn id="72" fill="hold">
                      <p:stCondLst>
                        <p:cond delay="indefinite"/>
                      </p:stCondLst>
                      <p:childTnLst>
                        <p:par>
                          <p:cTn id="73"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50"/>
                                        <p:tgtEl>
                                          <p:spTgt spid="18"/>
                                        </p:tgtEl>
                                      </p:cBhvr>
                                    </p:animEffect>
                                  </p:childTnLst>
                                </p:cTn>
                              </p:par>
                              <p:par>
                                <p:cTn id="48" presetID="10" presetClass="entr" presetSubtype="0" fill="hold" grpId="0" nodeType="withEffect">
                                  <p:stCondLst>
                                    <p:cond delay="45"/>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50"/>
                                        <p:tgtEl>
                                          <p:spTgt spid="19"/>
                                        </p:tgtEl>
                                      </p:cBhvr>
                                    </p:animEffect>
                                  </p:childTnLst>
                                </p:cTn>
                              </p:par>
                              <p:par>
                                <p:cTn id="51" presetID="10" presetClass="entr" presetSubtype="0" fill="hold" grpId="0" nodeType="withEffect">
                                  <p:stCondLst>
                                    <p:cond delay="9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50"/>
                                        <p:tgtEl>
                                          <p:spTgt spid="20"/>
                                        </p:tgtEl>
                                      </p:cBhvr>
                                    </p:animEffect>
                                  </p:childTnLst>
                                </p:cTn>
                              </p:par>
                              <p:par>
                                <p:cTn id="54" presetID="10" presetClass="entr" presetSubtype="0" fill="hold" grpId="0" nodeType="withEffect">
                                  <p:stCondLst>
                                    <p:cond delay="135"/>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50"/>
                                        <p:tgtEl>
                                          <p:spTgt spid="21"/>
                                        </p:tgtEl>
                                      </p:cBhvr>
                                    </p:animEffect>
                                  </p:childTnLst>
                                </p:cTn>
                              </p:par>
                              <p:par>
                                <p:cTn id="57" presetID="10" presetClass="entr" presetSubtype="0" fill="hold" grpId="0" nodeType="withEffect">
                                  <p:stCondLst>
                                    <p:cond delay="18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50"/>
                                        <p:tgtEl>
                                          <p:spTgt spid="22"/>
                                        </p:tgtEl>
                                      </p:cBhvr>
                                    </p:animEffect>
                                  </p:childTnLst>
                                </p:cTn>
                              </p:par>
                              <p:par>
                                <p:cTn id="60" presetID="10" presetClass="entr" presetSubtype="0" fill="hold" grpId="0" nodeType="withEffect">
                                  <p:stCondLst>
                                    <p:cond delay="225"/>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50"/>
                                        <p:tgtEl>
                                          <p:spTgt spid="23"/>
                                        </p:tgtEl>
                                      </p:cBhvr>
                                    </p:animEffect>
                                  </p:childTnLst>
                                </p:cTn>
                              </p:par>
                              <p:par>
                                <p:cTn id="63" presetID="10" presetClass="entr" presetSubtype="0" fill="hold" grpId="0" nodeType="withEffect">
                                  <p:stCondLst>
                                    <p:cond delay="27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50"/>
                                        <p:tgtEl>
                                          <p:spTgt spid="24"/>
                                        </p:tgtEl>
                                      </p:cBhvr>
                                    </p:animEffect>
                                  </p:childTnLst>
                                </p:cTn>
                              </p:par>
                              <p:par>
                                <p:cTn id="66" presetID="10" presetClass="entr" presetSubtype="0" fill="hold" grpId="0" nodeType="withEffect">
                                  <p:stCondLst>
                                    <p:cond delay="315"/>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50"/>
                                        <p:tgtEl>
                                          <p:spTgt spid="25"/>
                                        </p:tgtEl>
                                      </p:cBhvr>
                                    </p:animEffect>
                                  </p:childTnLst>
                                </p:cTn>
                              </p:par>
                              <p:par>
                                <p:cTn id="69" presetID="10" presetClass="entr" presetSubtype="0" fill="hold" grpId="0" nodeType="withEffect">
                                  <p:stCondLst>
                                    <p:cond delay="36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50"/>
                                        <p:tgtEl>
                                          <p:spTgt spid="26"/>
                                        </p:tgtEl>
                                      </p:cBhvr>
                                    </p:animEffect>
                                  </p:childTnLst>
                                </p:cTn>
                              </p:par>
                            </p:childTnLst>
                          </p:cTn>
                        </p:par>
                      </p:childTnLst>
                    </p:cTn>
                  </p:par>
                  <p:par>
                    <p:cTn id="86" fill="hold">
                      <p:stCondLst>
                        <p:cond delay="indefinite"/>
                      </p:stCondLst>
                      <p:childTnLst>
                        <p:par>
                          <p:cTn id="87"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550"/>
                                        <p:tgtEl>
                                          <p:spTgt spid="27"/>
                                        </p:tgtEl>
                                      </p:cBhvr>
                                    </p:animEffect>
                                  </p:childTnLst>
                                </p:cTn>
                              </p:par>
                              <p:par>
                                <p:cTn id="77" presetID="10" presetClass="entr" presetSubtype="0" fill="hold" grpId="0" nodeType="withEffect">
                                  <p:stCondLst>
                                    <p:cond delay="8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50"/>
                                        <p:tgtEl>
                                          <p:spTgt spid="28"/>
                                        </p:tgtEl>
                                      </p:cBhvr>
                                    </p:animEffect>
                                  </p:childTnLst>
                                </p:cTn>
                              </p:par>
                              <p:par>
                                <p:cTn id="80" presetID="10" presetClass="entr" presetSubtype="0" fill="hold" grpId="0" nodeType="withEffect">
                                  <p:stCondLst>
                                    <p:cond delay="16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400"/>
                                        <p:tgtEl>
                                          <p:spTgt spid="29"/>
                                        </p:tgtEl>
                                      </p:cBhvr>
                                    </p:animEffect>
                                  </p:childTnLst>
                                </p:cTn>
                              </p:par>
                              <p:par>
                                <p:cTn id="83" presetID="10" presetClass="entr" presetSubtype="0" fill="hold" grpId="0" nodeType="withEffect">
                                  <p:stCondLst>
                                    <p:cond delay="24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400"/>
                                        <p:tgtEl>
                                          <p:spTgt spid="30"/>
                                        </p:tgtEl>
                                      </p:cBhvr>
                                    </p:animEffect>
                                  </p:childTnLst>
                                </p:cTn>
                              </p:par>
                            </p:childTnLst>
                          </p:cTn>
                        </p:par>
                      </p:childTnLst>
                    </p:cTn>
                  </p:par>
                  <p:par>
                    <p:cTn id="100" fill="hold">
                      <p:stCondLst>
                        <p:cond delay="indefinite"/>
                      </p:stCondLst>
                      <p:childTnLst>
                        <p:par>
                          <p:cTn id="101"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550"/>
                                        <p:tgtEl>
                                          <p:spTgt spid="31"/>
                                        </p:tgtEl>
                                      </p:cBhvr>
                                    </p:animEffect>
                                  </p:childTnLst>
                                </p:cTn>
                              </p:par>
                              <p:par>
                                <p:cTn id="91" presetID="10" presetClass="entr" presetSubtype="0" fill="hold" grpId="0" nodeType="withEffect">
                                  <p:stCondLst>
                                    <p:cond delay="90"/>
                                  </p:stCondLst>
                                  <p:childTnLst>
                                    <p:set>
                                      <p:cBhvr>
                                        <p:cTn id="92" dur="1" fill="hold">
                                          <p:stCondLst>
                                            <p:cond delay="0"/>
                                          </p:stCondLst>
                                        </p:cTn>
                                        <p:tgtEl>
                                          <p:spTgt spid="32"/>
                                        </p:tgtEl>
                                        <p:attrNameLst>
                                          <p:attrName>style.visibility</p:attrName>
                                        </p:attrNameLst>
                                      </p:cBhvr>
                                      <p:to>
                                        <p:strVal val="visible"/>
                                      </p:to>
                                    </p:set>
                                    <p:animEffect transition="in" filter="fade">
                                      <p:cBhvr>
                                        <p:cTn id="93" dur="550"/>
                                        <p:tgtEl>
                                          <p:spTgt spid="32"/>
                                        </p:tgtEl>
                                      </p:cBhvr>
                                    </p:animEffect>
                                  </p:childTnLst>
                                </p:cTn>
                              </p:par>
                              <p:par>
                                <p:cTn id="94" presetID="10" presetClass="entr" presetSubtype="0" fill="hold" grpId="0" nodeType="withEffect">
                                  <p:stCondLst>
                                    <p:cond delay="18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400"/>
                                        <p:tgtEl>
                                          <p:spTgt spid="33"/>
                                        </p:tgtEl>
                                      </p:cBhvr>
                                    </p:animEffect>
                                  </p:childTnLst>
                                </p:cTn>
                              </p:par>
                              <p:par>
                                <p:cTn id="97" presetID="10" presetClass="entr" presetSubtype="0" fill="hold" grpId="0" nodeType="withEffect">
                                  <p:stCondLst>
                                    <p:cond delay="270"/>
                                  </p:stCondLst>
                                  <p:childTnLst>
                                    <p:set>
                                      <p:cBhvr>
                                        <p:cTn id="98" dur="1" fill="hold">
                                          <p:stCondLst>
                                            <p:cond delay="0"/>
                                          </p:stCondLst>
                                        </p:cTn>
                                        <p:tgtEl>
                                          <p:spTgt spid="34"/>
                                        </p:tgtEl>
                                        <p:attrNameLst>
                                          <p:attrName>style.visibility</p:attrName>
                                        </p:attrNameLst>
                                      </p:cBhvr>
                                      <p:to>
                                        <p:strVal val="visible"/>
                                      </p:to>
                                    </p:set>
                                    <p:animEffect transition="in" filter="fade">
                                      <p:cBhvr>
                                        <p:cTn id="99" dur="400"/>
                                        <p:tgtEl>
                                          <p:spTgt spid="34"/>
                                        </p:tgtEl>
                                      </p:cBhvr>
                                    </p:animEffect>
                                  </p:childTnLst>
                                </p:cTn>
                              </p:par>
                            </p:childTnLst>
                          </p:cTn>
                        </p:par>
                      </p:childTnLst>
                    </p:cTn>
                  </p:par>
                  <p:par>
                    <p:cTn id="111" fill="hold">
                      <p:stCondLst>
                        <p:cond delay="indefinite"/>
                      </p:stCondLst>
                      <p:childTnLst>
                        <p:par>
                          <p:cTn id="112"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5"/>
                                        </p:tgtEl>
                                        <p:attrNameLst>
                                          <p:attrName>style.visibility</p:attrName>
                                        </p:attrNameLst>
                                      </p:cBhvr>
                                      <p:to>
                                        <p:strVal val="visible"/>
                                      </p:to>
                                    </p:set>
                                    <p:animEffect transition="in" filter="fade">
                                      <p:cBhvr>
                                        <p:cTn id="104" dur="550"/>
                                        <p:tgtEl>
                                          <p:spTgt spid="35"/>
                                        </p:tgtEl>
                                      </p:cBhvr>
                                    </p:animEffect>
                                  </p:childTnLst>
                                </p:cTn>
                              </p:par>
                              <p:par>
                                <p:cTn id="105" presetID="10" presetClass="entr" presetSubtype="0" fill="hold" grpId="0" nodeType="withEffect">
                                  <p:stCondLst>
                                    <p:cond delay="90"/>
                                  </p:stCondLst>
                                  <p:childTnLst>
                                    <p:set>
                                      <p:cBhvr>
                                        <p:cTn id="106" dur="1" fill="hold">
                                          <p:stCondLst>
                                            <p:cond delay="0"/>
                                          </p:stCondLst>
                                        </p:cTn>
                                        <p:tgtEl>
                                          <p:spTgt spid="36"/>
                                        </p:tgtEl>
                                        <p:attrNameLst>
                                          <p:attrName>style.visibility</p:attrName>
                                        </p:attrNameLst>
                                      </p:cBhvr>
                                      <p:to>
                                        <p:strVal val="visible"/>
                                      </p:to>
                                    </p:set>
                                    <p:animEffect transition="in" filter="fade">
                                      <p:cBhvr>
                                        <p:cTn id="107" dur="550"/>
                                        <p:tgtEl>
                                          <p:spTgt spid="36"/>
                                        </p:tgtEl>
                                      </p:cBhvr>
                                    </p:animEffect>
                                  </p:childTnLst>
                                </p:cTn>
                              </p:par>
                              <p:par>
                                <p:cTn id="108" presetID="10" presetClass="entr" presetSubtype="0" fill="hold" grpId="0" nodeType="withEffect">
                                  <p:stCondLst>
                                    <p:cond delay="180"/>
                                  </p:stCondLst>
                                  <p:childTnLst>
                                    <p:set>
                                      <p:cBhvr>
                                        <p:cTn id="109" dur="1" fill="hold">
                                          <p:stCondLst>
                                            <p:cond delay="0"/>
                                          </p:stCondLst>
                                        </p:cTn>
                                        <p:tgtEl>
                                          <p:spTgt spid="37"/>
                                        </p:tgtEl>
                                        <p:attrNameLst>
                                          <p:attrName>style.visibility</p:attrName>
                                        </p:attrNameLst>
                                      </p:cBhvr>
                                      <p:to>
                                        <p:strVal val="visible"/>
                                      </p:to>
                                    </p:set>
                                    <p:animEffect transition="in" filter="fade">
                                      <p:cBhvr>
                                        <p:cTn id="110" dur="4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6" grpId="0"/>
      <p:bldP spid="17" grpId="0"/>
      <p:bldP spid="29" grpId="0"/>
      <p:bldP spid="30" grpId="0"/>
      <p:bldP spid="33" grpId="0"/>
      <p:bldP spid="34"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THE FIX: CONTEXT ENGINEERING</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The fix is not a better AI.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It's better context.</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Context engineering — curating exactly what the model needs to see before it writes a line of code</a:t>
            </a:r>
            <a:endParaRPr lang="en-US" sz="1250" dirty="0"/>
          </a:p>
        </p:txBody>
      </p:sp>
      <p:sp>
        <p:nvSpPr>
          <p:cNvPr id="6" name="Shape 3"/>
          <p:cNvSpPr/>
          <p:nvPr/>
        </p:nvSpPr>
        <p:spPr>
          <a:xfrm>
            <a:off x="502920" y="1783080"/>
            <a:ext cx="5455768" cy="1920240"/>
          </a:xfrm>
          <a:prstGeom prst="roundRect">
            <a:avLst>
              <a:gd name="adj" fmla="val 4762"/>
            </a:avLst>
          </a:prstGeom>
          <a:solidFill>
            <a:srgbClr val="FFFFFF">
              <a:alpha val="4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sp>
        <p:nvSpPr>
          <p:cNvPr id="7" name="Text 4"/>
          <p:cNvSpPr txBox="1"/>
          <p:nvPr/>
        </p:nvSpPr>
        <p:spPr>
          <a:xfrm>
            <a:off x="822960" y="2103120"/>
            <a:ext cx="4815688" cy="502920"/>
          </a:xfrm>
          <a:prstGeom prst="rect">
            <a:avLst/>
          </a:prstGeom>
          <a:noFill/>
          <a:ln/>
        </p:spPr>
        <p:txBody>
          <a:bodyPr wrap="square" lIns="0" tIns="0" rIns="0" bIns="0" rtlCol="0" anchor="ctr"/>
          <a:lstStyle/>
          <a:p>
            <a:pPr indent="0" marL="0">
              <a:buNone/>
            </a:pPr>
            <a:r>
              <a:rPr lang="en-US" sz="2400" b="1" dirty="0">
                <a:solidFill>
                  <a:srgbClr val="990011"/>
                </a:solidFill>
                <a:latin typeface="Aptos Display" pitchFamily="34" charset="0"/>
                <a:ea typeface="Aptos Display" pitchFamily="34" charset="-122"/>
                <a:cs typeface="Aptos Display" pitchFamily="34" charset="-120"/>
              </a:rPr>
              <a:t>✕  </a:t>
            </a:r>
            <a:pPr indent="0" marL="0">
              <a:buNone/>
            </a:pPr>
            <a:r>
              <a:rPr lang="en-US" sz="2000" b="1" strike="sngStrike" dirty="0">
                <a:solidFill>
                  <a:srgbClr val="54504F"/>
                </a:solidFill>
                <a:latin typeface="Aptos Display" pitchFamily="34" charset="0"/>
                <a:ea typeface="Aptos Display" pitchFamily="34" charset="-122"/>
                <a:cs typeface="Aptos Display" pitchFamily="34" charset="-120"/>
              </a:rPr>
              <a:t>A bigger model</a:t>
            </a:r>
            <a:endParaRPr lang="en-US" sz="2000" dirty="0"/>
          </a:p>
        </p:txBody>
      </p:sp>
      <p:sp>
        <p:nvSpPr>
          <p:cNvPr id="8" name="Text 5"/>
          <p:cNvSpPr txBox="1"/>
          <p:nvPr/>
        </p:nvSpPr>
        <p:spPr>
          <a:xfrm>
            <a:off x="822960" y="2697480"/>
            <a:ext cx="4815688" cy="777240"/>
          </a:xfrm>
          <a:prstGeom prst="rect">
            <a:avLst/>
          </a:prstGeom>
          <a:noFill/>
          <a:ln/>
        </p:spPr>
        <p:txBody>
          <a:bodyPr wrap="square" lIns="0" tIns="0" rIns="0" bIns="0" rtlCol="0" anchor="t"/>
          <a:lstStyle/>
          <a:p>
            <a:pPr indent="0" marL="0">
              <a:lnSpc>
                <a:spcPct val="130000"/>
              </a:lnSpc>
              <a:buNone/>
            </a:pPr>
            <a:r>
              <a:rPr lang="en-US" sz="1150" dirty="0">
                <a:solidFill>
                  <a:srgbClr val="54504F"/>
                </a:solidFill>
                <a:latin typeface="Aptos" pitchFamily="34" charset="0"/>
                <a:ea typeface="Aptos" pitchFamily="34" charset="-122"/>
                <a:cs typeface="Aptos" pitchFamily="34" charset="-120"/>
              </a:rPr>
              <a:t>Same hallucinations, nicer prose. Switching AIs doesn't teach any of them the WATS API.</a:t>
            </a:r>
            <a:endParaRPr lang="en-US" sz="1150" dirty="0"/>
          </a:p>
        </p:txBody>
      </p:sp>
      <p:sp>
        <p:nvSpPr>
          <p:cNvPr id="9" name="Shape 6"/>
          <p:cNvSpPr/>
          <p:nvPr/>
        </p:nvSpPr>
        <p:spPr>
          <a:xfrm>
            <a:off x="6233008" y="1783080"/>
            <a:ext cx="5455768" cy="1920240"/>
          </a:xfrm>
          <a:prstGeom prst="roundRect">
            <a:avLst>
              <a:gd name="adj" fmla="val 4762"/>
            </a:avLst>
          </a:prstGeom>
          <a:solidFill>
            <a:srgbClr val="FCC400">
              <a:alpha val="10000"/>
            </a:srgbClr>
          </a:solidFill>
          <a:ln w="19050">
            <a:solidFill>
              <a:srgbClr val="FCC400"/>
            </a:solidFill>
            <a:prstDash val="solid"/>
          </a:ln>
          <a:effectLst>
            <a:outerShdw sx="100000" sy="100000" kx="0" ky="0" algn="bl" rotWithShape="0" blurRad="88900" dist="25400" dir="5400000">
              <a:srgbClr val="7A5F0B">
                <a:alpha val="22000"/>
              </a:srgbClr>
            </a:outerShdw>
          </a:effectLst>
        </p:spPr>
      </p:sp>
      <p:sp>
        <p:nvSpPr>
          <p:cNvPr id="10" name="Text 7"/>
          <p:cNvSpPr txBox="1"/>
          <p:nvPr/>
        </p:nvSpPr>
        <p:spPr>
          <a:xfrm>
            <a:off x="6553048" y="2103120"/>
            <a:ext cx="4815688" cy="502920"/>
          </a:xfrm>
          <a:prstGeom prst="rect">
            <a:avLst/>
          </a:prstGeom>
          <a:noFill/>
          <a:ln/>
        </p:spPr>
        <p:txBody>
          <a:bodyPr wrap="square" lIns="0" tIns="0" rIns="0" bIns="0" rtlCol="0" anchor="ctr"/>
          <a:lstStyle/>
          <a:p>
            <a:pPr indent="0" marL="0">
              <a:buNone/>
            </a:pPr>
            <a:r>
              <a:rPr lang="en-US" sz="2400" b="1" dirty="0">
                <a:solidFill>
                  <a:srgbClr val="196B24"/>
                </a:solidFill>
                <a:latin typeface="Aptos Display" pitchFamily="34" charset="0"/>
                <a:ea typeface="Aptos Display" pitchFamily="34" charset="-122"/>
                <a:cs typeface="Aptos Display" pitchFamily="34" charset="-120"/>
              </a:rPr>
              <a:t>✓  </a:t>
            </a:r>
            <a:pPr indent="0" marL="0">
              <a:buNone/>
            </a:pPr>
            <a:r>
              <a:rPr lang="en-US" sz="2000" b="1" dirty="0">
                <a:solidFill>
                  <a:srgbClr val="000000"/>
                </a:solidFill>
                <a:latin typeface="Aptos Display" pitchFamily="34" charset="0"/>
                <a:ea typeface="Aptos Display" pitchFamily="34" charset="-122"/>
                <a:cs typeface="Aptos Display" pitchFamily="34" charset="-120"/>
              </a:rPr>
              <a:t>Better context</a:t>
            </a:r>
            <a:endParaRPr lang="en-US" sz="2000" dirty="0"/>
          </a:p>
        </p:txBody>
      </p:sp>
      <p:sp>
        <p:nvSpPr>
          <p:cNvPr id="11" name="Text 8"/>
          <p:cNvSpPr txBox="1"/>
          <p:nvPr/>
        </p:nvSpPr>
        <p:spPr>
          <a:xfrm>
            <a:off x="6553048" y="2697480"/>
            <a:ext cx="4815688" cy="777240"/>
          </a:xfrm>
          <a:prstGeom prst="rect">
            <a:avLst/>
          </a:prstGeom>
          <a:noFill/>
          <a:ln/>
        </p:spPr>
        <p:txBody>
          <a:bodyPr wrap="square" lIns="0" tIns="0" rIns="0" bIns="0" rtlCol="0" anchor="t"/>
          <a:lstStyle/>
          <a:p>
            <a:pPr indent="0" marL="0">
              <a:lnSpc>
                <a:spcPct val="130000"/>
              </a:lnSpc>
              <a:buNone/>
            </a:pPr>
            <a:r>
              <a:rPr lang="en-US" sz="1150" dirty="0">
                <a:solidFill>
                  <a:srgbClr val="54504F"/>
                </a:solidFill>
                <a:latin typeface="Aptos" pitchFamily="34" charset="0"/>
                <a:ea typeface="Aptos" pitchFamily="34" charset="-122"/>
                <a:cs typeface="Aptos" pitchFamily="34" charset="-120"/>
              </a:rPr>
              <a:t>A short, curated brief in the prompt: the actual API, the actual rules, the actual pitfalls. It stops guessing and starts reading.</a:t>
            </a:r>
            <a:endParaRPr lang="en-US" sz="1150" dirty="0"/>
          </a:p>
        </p:txBody>
      </p:sp>
      <p:sp>
        <p:nvSpPr>
          <p:cNvPr id="12" name="Shape 9"/>
          <p:cNvSpPr/>
          <p:nvPr/>
        </p:nvSpPr>
        <p:spPr>
          <a:xfrm>
            <a:off x="8960891" y="3703320"/>
            <a:ext cx="0" cy="274320"/>
          </a:xfrm>
          <a:prstGeom prst="line">
            <a:avLst/>
          </a:prstGeom>
          <a:noFill/>
          <a:ln w="22225">
            <a:solidFill>
              <a:srgbClr val="FCC400"/>
            </a:solidFill>
            <a:prstDash val="solid"/>
          </a:ln>
        </p:spPr>
      </p:sp>
      <p:sp>
        <p:nvSpPr>
          <p:cNvPr id="13" name="Shape 10"/>
          <p:cNvSpPr/>
          <p:nvPr/>
        </p:nvSpPr>
        <p:spPr>
          <a:xfrm flipH="1">
            <a:off x="6095848" y="3977640"/>
            <a:ext cx="2865044" cy="0"/>
          </a:xfrm>
          <a:prstGeom prst="line">
            <a:avLst/>
          </a:prstGeom>
          <a:noFill/>
          <a:ln w="22225">
            <a:solidFill>
              <a:srgbClr val="FCC400"/>
            </a:solidFill>
            <a:prstDash val="solid"/>
          </a:ln>
        </p:spPr>
      </p:sp>
      <p:sp>
        <p:nvSpPr>
          <p:cNvPr id="14" name="Shape 11"/>
          <p:cNvSpPr/>
          <p:nvPr/>
        </p:nvSpPr>
        <p:spPr>
          <a:xfrm>
            <a:off x="6095848" y="3977640"/>
            <a:ext cx="0" cy="310896"/>
          </a:xfrm>
          <a:prstGeom prst="line">
            <a:avLst/>
          </a:prstGeom>
          <a:noFill/>
          <a:ln w="22225">
            <a:solidFill>
              <a:srgbClr val="FCC400"/>
            </a:solidFill>
            <a:prstDash val="solid"/>
            <a:tailEnd type="triangle"/>
          </a:ln>
        </p:spPr>
      </p:sp>
      <p:sp>
        <p:nvSpPr>
          <p:cNvPr id="15" name="Shape 12"/>
          <p:cNvSpPr/>
          <p:nvPr/>
        </p:nvSpPr>
        <p:spPr>
          <a:xfrm>
            <a:off x="3947008" y="4343400"/>
            <a:ext cx="4297680" cy="1371600"/>
          </a:xfrm>
          <a:prstGeom prst="roundRect">
            <a:avLst>
              <a:gd name="adj" fmla="val 6667"/>
            </a:avLst>
          </a:prstGeom>
          <a:solidFill>
            <a:srgbClr val="FCC400">
              <a:alpha val="10000"/>
            </a:srgbClr>
          </a:solidFill>
          <a:ln w="19050">
            <a:solidFill>
              <a:srgbClr val="FCC400"/>
            </a:solidFill>
            <a:prstDash val="solid"/>
          </a:ln>
          <a:effectLst>
            <a:outerShdw sx="100000" sy="100000" kx="0" ky="0" algn="bl" rotWithShape="0" blurRad="88900" dist="25400" dir="5400000">
              <a:srgbClr val="7A5F0B">
                <a:alpha val="22000"/>
              </a:srgbClr>
            </a:outerShdw>
          </a:effectLst>
        </p:spPr>
      </p:sp>
      <p:pic>
        <p:nvPicPr>
          <p:cNvPr id="16" name="Image 1" descr="/root/deck/assets/.cache/86782c34ce6769052efcaa098936d91d.png">    </p:cNvPr>
          <p:cNvPicPr>
            <a:picLocks noChangeAspect="1"/>
          </p:cNvPicPr>
          <p:nvPr/>
        </p:nvPicPr>
        <p:blipFill>
          <a:blip r:embed="rId3"/>
          <a:stretch>
            <a:fillRect/>
          </a:stretch>
        </p:blipFill>
        <p:spPr>
          <a:xfrm>
            <a:off x="4093312" y="4672584"/>
            <a:ext cx="632362" cy="713232"/>
          </a:xfrm>
          <a:prstGeom prst="rect">
            <a:avLst/>
          </a:prstGeom>
        </p:spPr>
      </p:pic>
      <p:sp>
        <p:nvSpPr>
          <p:cNvPr id="17" name="Text 13"/>
          <p:cNvSpPr txBox="1"/>
          <p:nvPr/>
        </p:nvSpPr>
        <p:spPr>
          <a:xfrm>
            <a:off x="4907128" y="4562856"/>
            <a:ext cx="3154680" cy="365760"/>
          </a:xfrm>
          <a:prstGeom prst="rect">
            <a:avLst/>
          </a:prstGeom>
          <a:noFill/>
          <a:ln/>
        </p:spPr>
        <p:txBody>
          <a:bodyPr wrap="square" lIns="0" tIns="0" rIns="0" bIns="0" rtlCol="0" anchor="ct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MINIMAL-CONTEXT.md</a:t>
            </a:r>
            <a:endParaRPr lang="en-US" sz="1650" dirty="0"/>
          </a:p>
        </p:txBody>
      </p:sp>
      <p:sp>
        <p:nvSpPr>
          <p:cNvPr id="18" name="Text 14"/>
          <p:cNvSpPr txBox="1"/>
          <p:nvPr/>
        </p:nvSpPr>
        <p:spPr>
          <a:xfrm>
            <a:off x="4907128" y="4965192"/>
            <a:ext cx="3154680" cy="640080"/>
          </a:xfrm>
          <a:prstGeom prst="rect">
            <a:avLst/>
          </a:prstGeom>
          <a:noFill/>
          <a:ln/>
        </p:spPr>
        <p:txBody>
          <a:bodyPr wrap="square" lIns="0" tIns="0" rIns="0" bIns="0" rtlCol="0" anchor="t"/>
          <a:lstStyle/>
          <a:p>
            <a:pPr indent="0" marL="0">
              <a:lnSpc>
                <a:spcPct val="120000"/>
              </a:lnSpc>
              <a:buNone/>
            </a:pPr>
            <a:r>
              <a:rPr lang="en-US" sz="1150" dirty="0">
                <a:solidFill>
                  <a:srgbClr val="54504F"/>
                </a:solidFill>
                <a:latin typeface="Aptos" pitchFamily="34" charset="0"/>
                <a:ea typeface="Aptos" pitchFamily="34" charset="-122"/>
                <a:cs typeface="Aptos" pitchFamily="34" charset="-120"/>
              </a:rPr>
              <a:t>One markdown file, pasted into any AI chat. That's the whole trick.</a:t>
            </a:r>
            <a:endParaRPr lang="en-US" sz="1150" dirty="0"/>
          </a:p>
        </p:txBody>
      </p:sp>
      <p:pic>
        <p:nvPicPr>
          <p:cNvPr id="19" name="Image 2" descr="/root/deck/assets/.cache/d3b450a5532f38c7be59c9b8abea97e4.png">    </p:cNvPr>
          <p:cNvPicPr>
            <a:picLocks noChangeAspect="1"/>
          </p:cNvPicPr>
          <p:nvPr/>
        </p:nvPicPr>
        <p:blipFill>
          <a:blip r:embed="rId4"/>
          <a:stretch>
            <a:fillRect/>
          </a:stretch>
        </p:blipFill>
        <p:spPr>
          <a:xfrm>
            <a:off x="502920" y="6382512"/>
            <a:ext cx="11185855" cy="73152"/>
          </a:xfrm>
          <a:prstGeom prst="rect">
            <a:avLst/>
          </a:prstGeom>
        </p:spPr>
      </p:pic>
      <p:sp>
        <p:nvSpPr>
          <p:cNvPr id="20" name="Text 15"/>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21" name="Text 16"/>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07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2" fill="hold">
                      <p:stCondLst>
                        <p:cond delay="indefinite"/>
                      </p:stCondLst>
                      <p:childTnLst>
                        <p:par>
                          <p:cTn id="13"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9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400"/>
                                        <p:tgtEl>
                                          <p:spTgt spid="7"/>
                                        </p:tgtEl>
                                      </p:cBhvr>
                                    </p:animEffect>
                                  </p:childTnLst>
                                </p:cTn>
                              </p:par>
                              <p:par>
                                <p:cTn id="9" presetID="10" presetClass="entr" presetSubtype="0" fill="hold" grpId="0" nodeType="withEffect">
                                  <p:stCondLst>
                                    <p:cond delay="18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childTnLst>
                          </p:cTn>
                        </p:par>
                      </p:childTnLst>
                    </p:cTn>
                  </p:par>
                  <p:par>
                    <p:cTn id="23" fill="hold">
                      <p:stCondLst>
                        <p:cond delay="indefinite"/>
                      </p:stCondLst>
                      <p:childTnLst>
                        <p:par>
                          <p:cTn id="24"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50"/>
                                        <p:tgtEl>
                                          <p:spTgt spid="9"/>
                                        </p:tgtEl>
                                      </p:cBhvr>
                                    </p:animEffect>
                                  </p:childTnLst>
                                </p:cTn>
                              </p:par>
                              <p:par>
                                <p:cTn id="17" presetID="10" presetClass="entr" presetSubtype="0" fill="hold" grpId="0" nodeType="withEffect">
                                  <p:stCondLst>
                                    <p:cond delay="9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400"/>
                                        <p:tgtEl>
                                          <p:spTgt spid="10"/>
                                        </p:tgtEl>
                                      </p:cBhvr>
                                    </p:animEffect>
                                  </p:childTnLst>
                                </p:cTn>
                              </p:par>
                              <p:par>
                                <p:cTn id="20" presetID="10" presetClass="entr" presetSubtype="0" fill="hold" grpId="0" nodeType="withEffect">
                                  <p:stCondLst>
                                    <p:cond delay="18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childTnLst>
                                </p:cTn>
                              </p:par>
                            </p:childTnLst>
                          </p:cTn>
                        </p:par>
                      </p:childTnLst>
                    </p:cTn>
                  </p:par>
                  <p:par>
                    <p:cTn id="34" fill="hold">
                      <p:stCondLst>
                        <p:cond delay="indefinite"/>
                      </p:stCondLst>
                      <p:childTnLst>
                        <p:par>
                          <p:cTn id="35"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50"/>
                                        <p:tgtEl>
                                          <p:spTgt spid="12"/>
                                        </p:tgtEl>
                                      </p:cBhvr>
                                    </p:animEffect>
                                  </p:childTnLst>
                                </p:cTn>
                              </p:par>
                              <p:par>
                                <p:cTn id="28" presetID="10" presetClass="entr" presetSubtype="0" fill="hold" grpId="0" nodeType="withEffect">
                                  <p:stCondLst>
                                    <p:cond delay="6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50"/>
                                        <p:tgtEl>
                                          <p:spTgt spid="13"/>
                                        </p:tgtEl>
                                      </p:cBhvr>
                                    </p:animEffect>
                                  </p:childTnLst>
                                </p:cTn>
                              </p:par>
                              <p:par>
                                <p:cTn id="31" presetID="10" presetClass="entr" presetSubtype="0" fill="hold" grpId="0" nodeType="withEffect">
                                  <p:stCondLst>
                                    <p:cond delay="12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50"/>
                                        <p:tgtEl>
                                          <p:spTgt spid="14"/>
                                        </p:tgtEl>
                                      </p:cBhvr>
                                    </p:animEffect>
                                  </p:childTnLst>
                                </p:cTn>
                              </p:par>
                            </p:childTnLst>
                          </p:cTn>
                        </p:par>
                      </p:childTnLst>
                    </p:cTn>
                  </p:par>
                  <p:par>
                    <p:cTn id="48" fill="hold">
                      <p:stCondLst>
                        <p:cond delay="indefinite"/>
                      </p:stCondLst>
                      <p:childTnLst>
                        <p:par>
                          <p:cTn id="49"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50"/>
                                        <p:tgtEl>
                                          <p:spTgt spid="15"/>
                                        </p:tgtEl>
                                      </p:cBhvr>
                                    </p:animEffect>
                                  </p:childTnLst>
                                </p:cTn>
                              </p:par>
                              <p:par>
                                <p:cTn id="39" presetID="10" presetClass="entr" presetSubtype="0" fill="hold" grpId="0" nodeType="withEffect">
                                  <p:stCondLst>
                                    <p:cond delay="9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50"/>
                                        <p:tgtEl>
                                          <p:spTgt spid="16"/>
                                        </p:tgtEl>
                                      </p:cBhvr>
                                    </p:animEffect>
                                  </p:childTnLst>
                                </p:cTn>
                              </p:par>
                              <p:par>
                                <p:cTn id="42" presetID="10" presetClass="entr" presetSubtype="0" fill="hold" grpId="0" nodeType="withEffect">
                                  <p:stCondLst>
                                    <p:cond delay="18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400"/>
                                        <p:tgtEl>
                                          <p:spTgt spid="17"/>
                                        </p:tgtEl>
                                      </p:cBhvr>
                                    </p:animEffect>
                                  </p:childTnLst>
                                </p:cTn>
                              </p:par>
                              <p:par>
                                <p:cTn id="45" presetID="10" presetClass="entr" presetSubtype="0" fill="hold" grpId="0" nodeType="withEffect">
                                  <p:stCondLst>
                                    <p:cond delay="27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4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THE FIX: CONTEXT ENGINEERING</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What's inside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MINIMAL-CONTEXT.md</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Two halves: the task brief, and a condensed cheat-sheet of the real API</a:t>
            </a:r>
            <a:endParaRPr lang="en-US" sz="1250" dirty="0"/>
          </a:p>
        </p:txBody>
      </p:sp>
      <p:sp>
        <p:nvSpPr>
          <p:cNvPr id="6" name="Shape 3"/>
          <p:cNvSpPr/>
          <p:nvPr/>
        </p:nvSpPr>
        <p:spPr>
          <a:xfrm>
            <a:off x="502920" y="1737360"/>
            <a:ext cx="5455768" cy="3520440"/>
          </a:xfrm>
          <a:prstGeom prst="roundRect">
            <a:avLst>
              <a:gd name="adj" fmla="val 2597"/>
            </a:avLst>
          </a:prstGeom>
          <a:solidFill>
            <a:srgbClr val="FCC400">
              <a:alpha val="9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7" name="Image 1" descr="/root/deck/assets/.cache/f01e9b1f62db5ab9c926aef1157a5c3a.png">    </p:cNvPr>
          <p:cNvPicPr>
            <a:picLocks noChangeAspect="1"/>
          </p:cNvPicPr>
          <p:nvPr/>
        </p:nvPicPr>
        <p:blipFill>
          <a:blip r:embed="rId3"/>
          <a:stretch>
            <a:fillRect/>
          </a:stretch>
        </p:blipFill>
        <p:spPr>
          <a:xfrm>
            <a:off x="557784" y="1828800"/>
            <a:ext cx="600688" cy="676656"/>
          </a:xfrm>
          <a:prstGeom prst="rect">
            <a:avLst/>
          </a:prstGeom>
        </p:spPr>
      </p:pic>
      <p:sp>
        <p:nvSpPr>
          <p:cNvPr id="8" name="Text 4"/>
          <p:cNvSpPr txBox="1"/>
          <p:nvPr/>
        </p:nvSpPr>
        <p:spPr>
          <a:xfrm>
            <a:off x="1268200" y="1993392"/>
            <a:ext cx="4251576" cy="408188"/>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Task brief</a:t>
            </a:r>
            <a:endParaRPr lang="en-US" sz="1650" dirty="0"/>
          </a:p>
        </p:txBody>
      </p:sp>
      <p:sp>
        <p:nvSpPr>
          <p:cNvPr id="9" name="Shape 5"/>
          <p:cNvSpPr/>
          <p:nvPr/>
        </p:nvSpPr>
        <p:spPr>
          <a:xfrm>
            <a:off x="1268200" y="2363175"/>
            <a:ext cx="4114416" cy="0"/>
          </a:xfrm>
          <a:prstGeom prst="line">
            <a:avLst/>
          </a:prstGeom>
          <a:noFill/>
          <a:ln w="12700">
            <a:solidFill>
              <a:srgbClr val="FCC400"/>
            </a:solidFill>
            <a:prstDash val="solid"/>
          </a:ln>
        </p:spPr>
      </p:sp>
      <p:sp>
        <p:nvSpPr>
          <p:cNvPr id="10" name="Shape 6"/>
          <p:cNvSpPr/>
          <p:nvPr/>
        </p:nvSpPr>
        <p:spPr>
          <a:xfrm>
            <a:off x="813816" y="2783799"/>
            <a:ext cx="82296" cy="82296"/>
          </a:xfrm>
          <a:prstGeom prst="ellipse">
            <a:avLst/>
          </a:prstGeom>
          <a:solidFill>
            <a:srgbClr val="FCC400"/>
          </a:solidFill>
          <a:ln/>
        </p:spPr>
      </p:sp>
      <p:sp>
        <p:nvSpPr>
          <p:cNvPr id="11" name="Text 7"/>
          <p:cNvSpPr txBox="1"/>
          <p:nvPr/>
        </p:nvSpPr>
        <p:spPr>
          <a:xfrm>
            <a:off x="1051560" y="2582631"/>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What to build — C# class library, net8.0-windows</a:t>
            </a:r>
            <a:endParaRPr lang="en-US" sz="1100" dirty="0"/>
          </a:p>
        </p:txBody>
      </p:sp>
      <p:sp>
        <p:nvSpPr>
          <p:cNvPr id="12" name="Shape 8"/>
          <p:cNvSpPr/>
          <p:nvPr/>
        </p:nvSpPr>
        <p:spPr>
          <a:xfrm>
            <a:off x="795528" y="3067263"/>
            <a:ext cx="4852264" cy="0"/>
          </a:xfrm>
          <a:prstGeom prst="line">
            <a:avLst/>
          </a:prstGeom>
          <a:noFill/>
          <a:ln w="6350">
            <a:solidFill>
              <a:srgbClr val="996800">
                <a:alpha val="45000"/>
              </a:srgbClr>
            </a:solidFill>
            <a:prstDash val="solid"/>
          </a:ln>
        </p:spPr>
      </p:sp>
      <p:sp>
        <p:nvSpPr>
          <p:cNvPr id="13" name="Shape 9"/>
          <p:cNvSpPr/>
          <p:nvPr/>
        </p:nvSpPr>
        <p:spPr>
          <a:xfrm>
            <a:off x="813816" y="3268431"/>
            <a:ext cx="82296" cy="82296"/>
          </a:xfrm>
          <a:prstGeom prst="ellipse">
            <a:avLst/>
          </a:prstGeom>
          <a:solidFill>
            <a:srgbClr val="FCC400"/>
          </a:solidFill>
          <a:ln/>
        </p:spPr>
      </p:sp>
      <p:sp>
        <p:nvSpPr>
          <p:cNvPr id="14" name="Text 10"/>
          <p:cNvSpPr txBox="1"/>
          <p:nvPr/>
        </p:nvSpPr>
        <p:spPr>
          <a:xfrm>
            <a:off x="1051560" y="3067263"/>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The interface to implement — IReportConverter_v2</a:t>
            </a:r>
            <a:endParaRPr lang="en-US" sz="1100" dirty="0"/>
          </a:p>
        </p:txBody>
      </p:sp>
      <p:sp>
        <p:nvSpPr>
          <p:cNvPr id="15" name="Shape 11"/>
          <p:cNvSpPr/>
          <p:nvPr/>
        </p:nvSpPr>
        <p:spPr>
          <a:xfrm>
            <a:off x="795528" y="3551895"/>
            <a:ext cx="4852264" cy="0"/>
          </a:xfrm>
          <a:prstGeom prst="line">
            <a:avLst/>
          </a:prstGeom>
          <a:noFill/>
          <a:ln w="6350">
            <a:solidFill>
              <a:srgbClr val="996800">
                <a:alpha val="45000"/>
              </a:srgbClr>
            </a:solidFill>
            <a:prstDash val="solid"/>
          </a:ln>
        </p:spPr>
      </p:sp>
      <p:sp>
        <p:nvSpPr>
          <p:cNvPr id="16" name="Shape 12"/>
          <p:cNvSpPr/>
          <p:nvPr/>
        </p:nvSpPr>
        <p:spPr>
          <a:xfrm>
            <a:off x="813816" y="3753063"/>
            <a:ext cx="82296" cy="82296"/>
          </a:xfrm>
          <a:prstGeom prst="ellipse">
            <a:avLst/>
          </a:prstGeom>
          <a:solidFill>
            <a:srgbClr val="FCC400"/>
          </a:solidFill>
          <a:ln/>
        </p:spPr>
      </p:sp>
      <p:sp>
        <p:nvSpPr>
          <p:cNvPr id="17" name="Text 13"/>
          <p:cNvSpPr txBox="1"/>
          <p:nvPr/>
        </p:nvSpPr>
        <p:spPr>
          <a:xfrm>
            <a:off x="1051560" y="3551895"/>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The NuGet package — Virinco.WATS.ClientAPI</a:t>
            </a:r>
            <a:endParaRPr lang="en-US" sz="1100" dirty="0"/>
          </a:p>
        </p:txBody>
      </p:sp>
      <p:sp>
        <p:nvSpPr>
          <p:cNvPr id="18" name="Shape 14"/>
          <p:cNvSpPr/>
          <p:nvPr/>
        </p:nvSpPr>
        <p:spPr>
          <a:xfrm>
            <a:off x="795528" y="4036527"/>
            <a:ext cx="4852264" cy="0"/>
          </a:xfrm>
          <a:prstGeom prst="line">
            <a:avLst/>
          </a:prstGeom>
          <a:noFill/>
          <a:ln w="6350">
            <a:solidFill>
              <a:srgbClr val="996800">
                <a:alpha val="45000"/>
              </a:srgbClr>
            </a:solidFill>
            <a:prstDash val="solid"/>
          </a:ln>
        </p:spPr>
      </p:sp>
      <p:sp>
        <p:nvSpPr>
          <p:cNvPr id="19" name="Shape 15"/>
          <p:cNvSpPr/>
          <p:nvPr/>
        </p:nvSpPr>
        <p:spPr>
          <a:xfrm>
            <a:off x="813816" y="4237695"/>
            <a:ext cx="82296" cy="82296"/>
          </a:xfrm>
          <a:prstGeom prst="ellipse">
            <a:avLst/>
          </a:prstGeom>
          <a:solidFill>
            <a:srgbClr val="FCC400"/>
          </a:solidFill>
          <a:ln/>
        </p:spPr>
      </p:sp>
      <p:sp>
        <p:nvSpPr>
          <p:cNvPr id="20" name="Text 16"/>
          <p:cNvSpPr txBox="1"/>
          <p:nvPr/>
        </p:nvSpPr>
        <p:spPr>
          <a:xfrm>
            <a:off x="1051560" y="4036527"/>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Non-negotiables: correct serial, part number, Pass/Fail</a:t>
            </a:r>
            <a:endParaRPr lang="en-US" sz="1100" dirty="0"/>
          </a:p>
        </p:txBody>
      </p:sp>
      <p:sp>
        <p:nvSpPr>
          <p:cNvPr id="21" name="Shape 17"/>
          <p:cNvSpPr/>
          <p:nvPr/>
        </p:nvSpPr>
        <p:spPr>
          <a:xfrm>
            <a:off x="795528" y="4521159"/>
            <a:ext cx="4852264" cy="0"/>
          </a:xfrm>
          <a:prstGeom prst="line">
            <a:avLst/>
          </a:prstGeom>
          <a:noFill/>
          <a:ln w="6350">
            <a:solidFill>
              <a:srgbClr val="996800">
                <a:alpha val="45000"/>
              </a:srgbClr>
            </a:solidFill>
            <a:prstDash val="solid"/>
          </a:ln>
        </p:spPr>
      </p:sp>
      <p:sp>
        <p:nvSpPr>
          <p:cNvPr id="22" name="Shape 18"/>
          <p:cNvSpPr/>
          <p:nvPr/>
        </p:nvSpPr>
        <p:spPr>
          <a:xfrm>
            <a:off x="813816" y="4722327"/>
            <a:ext cx="82296" cy="82296"/>
          </a:xfrm>
          <a:prstGeom prst="ellipse">
            <a:avLst/>
          </a:prstGeom>
          <a:solidFill>
            <a:srgbClr val="FCC400"/>
          </a:solidFill>
          <a:ln/>
        </p:spPr>
      </p:sp>
      <p:sp>
        <p:nvSpPr>
          <p:cNvPr id="23" name="Text 19"/>
          <p:cNvSpPr txBox="1"/>
          <p:nvPr/>
        </p:nvSpPr>
        <p:spPr>
          <a:xfrm>
            <a:off x="1051560" y="4521159"/>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One step per measurement — preserve failure detail</a:t>
            </a:r>
            <a:endParaRPr lang="en-US" sz="1100" dirty="0"/>
          </a:p>
        </p:txBody>
      </p:sp>
      <p:sp>
        <p:nvSpPr>
          <p:cNvPr id="24" name="Shape 20"/>
          <p:cNvSpPr/>
          <p:nvPr/>
        </p:nvSpPr>
        <p:spPr>
          <a:xfrm>
            <a:off x="6233008" y="1737360"/>
            <a:ext cx="5455768" cy="3520440"/>
          </a:xfrm>
          <a:prstGeom prst="roundRect">
            <a:avLst>
              <a:gd name="adj" fmla="val 2597"/>
            </a:avLst>
          </a:prstGeom>
          <a:solidFill>
            <a:srgbClr val="FCC400">
              <a:alpha val="5000"/>
            </a:srgbClr>
          </a:solidFill>
          <a:ln w="9525">
            <a:solidFill>
              <a:srgbClr val="FCC400">
                <a:alpha val="75000"/>
              </a:srgbClr>
            </a:solidFill>
            <a:prstDash val="solid"/>
          </a:ln>
          <a:effectLst>
            <a:outerShdw sx="100000" sy="100000" kx="0" ky="0" algn="bl" rotWithShape="0" blurRad="88900" dist="25400" dir="5400000">
              <a:srgbClr val="7A5F0B">
                <a:alpha val="22000"/>
              </a:srgbClr>
            </a:outerShdw>
          </a:effectLst>
        </p:spPr>
      </p:sp>
      <p:pic>
        <p:nvPicPr>
          <p:cNvPr id="25" name="Image 2" descr="/root/deck/assets/.cache/3788187d74912a6de77cb62e35249eb6.png">    </p:cNvPr>
          <p:cNvPicPr>
            <a:picLocks noChangeAspect="1"/>
          </p:cNvPicPr>
          <p:nvPr/>
        </p:nvPicPr>
        <p:blipFill>
          <a:blip r:embed="rId4"/>
          <a:stretch>
            <a:fillRect/>
          </a:stretch>
        </p:blipFill>
        <p:spPr>
          <a:xfrm>
            <a:off x="6287872" y="1828800"/>
            <a:ext cx="600688" cy="676656"/>
          </a:xfrm>
          <a:prstGeom prst="rect">
            <a:avLst/>
          </a:prstGeom>
        </p:spPr>
      </p:pic>
      <p:sp>
        <p:nvSpPr>
          <p:cNvPr id="26" name="Text 21"/>
          <p:cNvSpPr txBox="1"/>
          <p:nvPr/>
        </p:nvSpPr>
        <p:spPr>
          <a:xfrm>
            <a:off x="6998287" y="1993392"/>
            <a:ext cx="4251576" cy="408188"/>
          </a:xfrm>
          <a:prstGeom prst="rect">
            <a:avLst/>
          </a:prstGeom>
          <a:noFill/>
          <a:ln/>
        </p:spPr>
        <p:txBody>
          <a:bodyPr wrap="square" lIns="0" tIns="0" rIns="0" bIns="0" rtlCol="0" anchor="ctr">
            <a:normAutofit/>
          </a:bodyPr>
          <a:lstStyle/>
          <a:p>
            <a:pPr indent="0" marL="0">
              <a:buNone/>
            </a:pPr>
            <a:r>
              <a:rPr lang="en-US" sz="1650" b="1" dirty="0">
                <a:solidFill>
                  <a:srgbClr val="000000"/>
                </a:solidFill>
                <a:latin typeface="Aptos Display" pitchFamily="34" charset="0"/>
                <a:ea typeface="Aptos Display" pitchFamily="34" charset="-122"/>
                <a:cs typeface="Aptos Display" pitchFamily="34" charset="-120"/>
              </a:rPr>
              <a:t>API cheat-sheet (condensed)</a:t>
            </a:r>
            <a:endParaRPr lang="en-US" sz="1650" dirty="0"/>
          </a:p>
        </p:txBody>
      </p:sp>
      <p:sp>
        <p:nvSpPr>
          <p:cNvPr id="27" name="Shape 22"/>
          <p:cNvSpPr/>
          <p:nvPr/>
        </p:nvSpPr>
        <p:spPr>
          <a:xfrm>
            <a:off x="6998287" y="2363175"/>
            <a:ext cx="4114416" cy="0"/>
          </a:xfrm>
          <a:prstGeom prst="line">
            <a:avLst/>
          </a:prstGeom>
          <a:noFill/>
          <a:ln w="12700">
            <a:solidFill>
              <a:srgbClr val="FCC400"/>
            </a:solidFill>
            <a:prstDash val="solid"/>
          </a:ln>
        </p:spPr>
      </p:sp>
      <p:sp>
        <p:nvSpPr>
          <p:cNvPr id="28" name="Shape 23"/>
          <p:cNvSpPr/>
          <p:nvPr/>
        </p:nvSpPr>
        <p:spPr>
          <a:xfrm>
            <a:off x="6543904" y="2783799"/>
            <a:ext cx="82296" cy="82296"/>
          </a:xfrm>
          <a:prstGeom prst="ellipse">
            <a:avLst/>
          </a:prstGeom>
          <a:solidFill>
            <a:srgbClr val="FCC400"/>
          </a:solidFill>
          <a:ln/>
        </p:spPr>
      </p:sp>
      <p:sp>
        <p:nvSpPr>
          <p:cNvPr id="29" name="Text 24"/>
          <p:cNvSpPr txBox="1"/>
          <p:nvPr/>
        </p:nvSpPr>
        <p:spPr>
          <a:xfrm>
            <a:off x="6781648" y="2582631"/>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IReportConverter_v2 shape and constructors</a:t>
            </a:r>
            <a:endParaRPr lang="en-US" sz="1100" dirty="0"/>
          </a:p>
        </p:txBody>
      </p:sp>
      <p:sp>
        <p:nvSpPr>
          <p:cNvPr id="30" name="Shape 25"/>
          <p:cNvSpPr/>
          <p:nvPr/>
        </p:nvSpPr>
        <p:spPr>
          <a:xfrm>
            <a:off x="6525616" y="3067263"/>
            <a:ext cx="4852264" cy="0"/>
          </a:xfrm>
          <a:prstGeom prst="line">
            <a:avLst/>
          </a:prstGeom>
          <a:noFill/>
          <a:ln w="6350">
            <a:solidFill>
              <a:srgbClr val="996800">
                <a:alpha val="45000"/>
              </a:srgbClr>
            </a:solidFill>
            <a:prstDash val="solid"/>
          </a:ln>
        </p:spPr>
      </p:sp>
      <p:sp>
        <p:nvSpPr>
          <p:cNvPr id="31" name="Shape 26"/>
          <p:cNvSpPr/>
          <p:nvPr/>
        </p:nvSpPr>
        <p:spPr>
          <a:xfrm>
            <a:off x="6543904" y="3268431"/>
            <a:ext cx="82296" cy="82296"/>
          </a:xfrm>
          <a:prstGeom prst="ellipse">
            <a:avLst/>
          </a:prstGeom>
          <a:solidFill>
            <a:srgbClr val="FCC400"/>
          </a:solidFill>
          <a:ln/>
        </p:spPr>
      </p:sp>
      <p:sp>
        <p:nvSpPr>
          <p:cNvPr id="32" name="Text 27"/>
          <p:cNvSpPr txBox="1"/>
          <p:nvPr/>
        </p:nvSpPr>
        <p:spPr>
          <a:xfrm>
            <a:off x="6781648" y="3067263"/>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Creating the report — CreateUUTReport(...) for real</a:t>
            </a:r>
            <a:endParaRPr lang="en-US" sz="1100" dirty="0"/>
          </a:p>
        </p:txBody>
      </p:sp>
      <p:sp>
        <p:nvSpPr>
          <p:cNvPr id="33" name="Shape 28"/>
          <p:cNvSpPr/>
          <p:nvPr/>
        </p:nvSpPr>
        <p:spPr>
          <a:xfrm>
            <a:off x="6525616" y="3551895"/>
            <a:ext cx="4852264" cy="0"/>
          </a:xfrm>
          <a:prstGeom prst="line">
            <a:avLst/>
          </a:prstGeom>
          <a:noFill/>
          <a:ln w="6350">
            <a:solidFill>
              <a:srgbClr val="996800">
                <a:alpha val="45000"/>
              </a:srgbClr>
            </a:solidFill>
            <a:prstDash val="solid"/>
          </a:ln>
        </p:spPr>
      </p:sp>
      <p:sp>
        <p:nvSpPr>
          <p:cNvPr id="34" name="Shape 29"/>
          <p:cNvSpPr/>
          <p:nvPr/>
        </p:nvSpPr>
        <p:spPr>
          <a:xfrm>
            <a:off x="6543904" y="3753063"/>
            <a:ext cx="82296" cy="82296"/>
          </a:xfrm>
          <a:prstGeom prst="ellipse">
            <a:avLst/>
          </a:prstGeom>
          <a:solidFill>
            <a:srgbClr val="FCC400"/>
          </a:solidFill>
          <a:ln/>
        </p:spPr>
      </p:sp>
      <p:sp>
        <p:nvSpPr>
          <p:cNvPr id="35" name="Text 30"/>
          <p:cNvSpPr txBox="1"/>
          <p:nvPr/>
        </p:nvSpPr>
        <p:spPr>
          <a:xfrm>
            <a:off x="6781648" y="3551895"/>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Import vs Active mode — and what status needs</a:t>
            </a:r>
            <a:endParaRPr lang="en-US" sz="1100" dirty="0"/>
          </a:p>
        </p:txBody>
      </p:sp>
      <p:sp>
        <p:nvSpPr>
          <p:cNvPr id="36" name="Shape 31"/>
          <p:cNvSpPr/>
          <p:nvPr/>
        </p:nvSpPr>
        <p:spPr>
          <a:xfrm>
            <a:off x="6525616" y="4036527"/>
            <a:ext cx="4852264" cy="0"/>
          </a:xfrm>
          <a:prstGeom prst="line">
            <a:avLst/>
          </a:prstGeom>
          <a:noFill/>
          <a:ln w="6350">
            <a:solidFill>
              <a:srgbClr val="996800">
                <a:alpha val="45000"/>
              </a:srgbClr>
            </a:solidFill>
            <a:prstDash val="solid"/>
          </a:ln>
        </p:spPr>
      </p:sp>
      <p:sp>
        <p:nvSpPr>
          <p:cNvPr id="37" name="Shape 32"/>
          <p:cNvSpPr/>
          <p:nvPr/>
        </p:nvSpPr>
        <p:spPr>
          <a:xfrm>
            <a:off x="6543904" y="4237695"/>
            <a:ext cx="82296" cy="82296"/>
          </a:xfrm>
          <a:prstGeom prst="ellipse">
            <a:avLst/>
          </a:prstGeom>
          <a:solidFill>
            <a:srgbClr val="FCC400"/>
          </a:solidFill>
          <a:ln/>
        </p:spPr>
      </p:sp>
      <p:sp>
        <p:nvSpPr>
          <p:cNvPr id="38" name="Text 33"/>
          <p:cNvSpPr txBox="1"/>
          <p:nvPr/>
        </p:nvSpPr>
        <p:spPr>
          <a:xfrm>
            <a:off x="6781648" y="4036527"/>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Step types with exact signatures</a:t>
            </a:r>
            <a:endParaRPr lang="en-US" sz="1100" dirty="0"/>
          </a:p>
        </p:txBody>
      </p:sp>
      <p:sp>
        <p:nvSpPr>
          <p:cNvPr id="39" name="Shape 34"/>
          <p:cNvSpPr/>
          <p:nvPr/>
        </p:nvSpPr>
        <p:spPr>
          <a:xfrm>
            <a:off x="6525616" y="4521159"/>
            <a:ext cx="4852264" cy="0"/>
          </a:xfrm>
          <a:prstGeom prst="line">
            <a:avLst/>
          </a:prstGeom>
          <a:noFill/>
          <a:ln w="6350">
            <a:solidFill>
              <a:srgbClr val="996800">
                <a:alpha val="45000"/>
              </a:srgbClr>
            </a:solidFill>
            <a:prstDash val="solid"/>
          </a:ln>
        </p:spPr>
      </p:sp>
      <p:sp>
        <p:nvSpPr>
          <p:cNvPr id="40" name="Shape 35"/>
          <p:cNvSpPr/>
          <p:nvPr/>
        </p:nvSpPr>
        <p:spPr>
          <a:xfrm>
            <a:off x="6543904" y="4722327"/>
            <a:ext cx="82296" cy="82296"/>
          </a:xfrm>
          <a:prstGeom prst="ellipse">
            <a:avLst/>
          </a:prstGeom>
          <a:solidFill>
            <a:srgbClr val="FCC400"/>
          </a:solidFill>
          <a:ln/>
        </p:spPr>
      </p:sp>
      <p:sp>
        <p:nvSpPr>
          <p:cNvPr id="41" name="Text 36"/>
          <p:cNvSpPr txBox="1"/>
          <p:nvPr/>
        </p:nvSpPr>
        <p:spPr>
          <a:xfrm>
            <a:off x="6781648" y="4521159"/>
            <a:ext cx="4577944" cy="484632"/>
          </a:xfrm>
          <a:prstGeom prst="rect">
            <a:avLst/>
          </a:prstGeom>
          <a:noFill/>
          <a:ln/>
        </p:spPr>
        <p:txBody>
          <a:bodyPr wrap="square" lIns="0" tIns="0" rIns="0" bIns="0" rtlCol="0" anchor="ctr"/>
          <a:lstStyle/>
          <a:p>
            <a:pPr indent="0" marL="0">
              <a:buNone/>
            </a:pPr>
            <a:r>
              <a:rPr lang="en-US" sz="1100" dirty="0">
                <a:solidFill>
                  <a:srgbClr val="000000"/>
                </a:solidFill>
                <a:latin typeface="Aptos" pitchFamily="34" charset="0"/>
                <a:ea typeface="Aptos" pitchFamily="34" charset="-122"/>
                <a:cs typeface="Aptos" pitchFamily="34" charset="-120"/>
              </a:rPr>
              <a:t>The “common mistakes” table</a:t>
            </a:r>
            <a:endParaRPr lang="en-US" sz="1100" dirty="0"/>
          </a:p>
        </p:txBody>
      </p:sp>
      <p:sp>
        <p:nvSpPr>
          <p:cNvPr id="42" name="Shape 37"/>
          <p:cNvSpPr/>
          <p:nvPr/>
        </p:nvSpPr>
        <p:spPr>
          <a:xfrm>
            <a:off x="960120" y="5486400"/>
            <a:ext cx="10728655" cy="603504"/>
          </a:xfrm>
          <a:prstGeom prst="roundRect">
            <a:avLst>
              <a:gd name="adj" fmla="val 9091"/>
            </a:avLst>
          </a:prstGeom>
          <a:solidFill>
            <a:srgbClr val="FCC400">
              <a:alpha val="8000"/>
            </a:srgbClr>
          </a:solidFill>
          <a:ln w="15875">
            <a:solidFill>
              <a:srgbClr val="FCC400"/>
            </a:solidFill>
            <a:prstDash val="solid"/>
          </a:ln>
        </p:spPr>
      </p:sp>
      <p:pic>
        <p:nvPicPr>
          <p:cNvPr id="43" name="Image 3" descr="/root/deck/assets/.cache/efc2ae347138b2360b186b2bd2b7a6b4.png">    </p:cNvPr>
          <p:cNvPicPr>
            <a:picLocks noChangeAspect="1"/>
          </p:cNvPicPr>
          <p:nvPr/>
        </p:nvPicPr>
        <p:blipFill>
          <a:blip r:embed="rId5"/>
          <a:stretch>
            <a:fillRect/>
          </a:stretch>
        </p:blipFill>
        <p:spPr>
          <a:xfrm>
            <a:off x="448056" y="5377221"/>
            <a:ext cx="726437" cy="821863"/>
          </a:xfrm>
          <a:prstGeom prst="rect">
            <a:avLst/>
          </a:prstGeom>
        </p:spPr>
      </p:pic>
      <p:sp>
        <p:nvSpPr>
          <p:cNvPr id="44" name="Text 38"/>
          <p:cNvSpPr txBox="1"/>
          <p:nvPr/>
        </p:nvSpPr>
        <p:spPr>
          <a:xfrm>
            <a:off x="1348229" y="5486400"/>
            <a:ext cx="9837627" cy="603504"/>
          </a:xfrm>
          <a:prstGeom prst="rect">
            <a:avLst/>
          </a:prstGeom>
          <a:noFill/>
          <a:ln/>
        </p:spPr>
        <p:txBody>
          <a:bodyPr wrap="square" lIns="0" tIns="0" rIns="0" bIns="0" rtlCol="0" anchor="ctr"/>
          <a:lstStyle/>
          <a:p>
            <a:pPr algn="l" indent="0" marL="0">
              <a:buNone/>
            </a:pPr>
            <a:r>
              <a:rPr lang="en-US" sz="1500" b="1" dirty="0">
                <a:solidFill>
                  <a:srgbClr val="996800"/>
                </a:solidFill>
                <a:latin typeface="Aptos Display" pitchFamily="34" charset="0"/>
                <a:ea typeface="Aptos Display" pitchFamily="34" charset="-122"/>
                <a:cs typeface="Aptos Display" pitchFamily="34" charset="-120"/>
              </a:rPr>
              <a:t>≈ 300 lines of markdown</a:t>
            </a:r>
            <a:pPr algn="l" indent="0" marL="0">
              <a:buNone/>
            </a:pPr>
            <a:r>
              <a:rPr lang="en-US" sz="1500" b="1" dirty="0">
                <a:solidFill>
                  <a:srgbClr val="000000"/>
                </a:solidFill>
                <a:latin typeface="Aptos Display" pitchFamily="34" charset="0"/>
                <a:ea typeface="Aptos Display" pitchFamily="34" charset="-122"/>
                <a:cs typeface="Aptos Display" pitchFamily="34" charset="-120"/>
              </a:rPr>
              <a:t> — the whole recipe, small enough to paste anywhere.</a:t>
            </a:r>
            <a:endParaRPr lang="en-US" sz="1500" dirty="0"/>
          </a:p>
        </p:txBody>
      </p:sp>
      <p:pic>
        <p:nvPicPr>
          <p:cNvPr id="45" name="Image 4" descr="/root/deck/assets/.cache/d3b450a5532f38c7be59c9b8abea97e4.png">    </p:cNvPr>
          <p:cNvPicPr>
            <a:picLocks noChangeAspect="1"/>
          </p:cNvPicPr>
          <p:nvPr/>
        </p:nvPicPr>
        <p:blipFill>
          <a:blip r:embed="rId6"/>
          <a:stretch>
            <a:fillRect/>
          </a:stretch>
        </p:blipFill>
        <p:spPr>
          <a:xfrm>
            <a:off x="502920" y="6382512"/>
            <a:ext cx="11185855" cy="73152"/>
          </a:xfrm>
          <a:prstGeom prst="rect">
            <a:avLst/>
          </a:prstGeom>
        </p:spPr>
      </p:pic>
      <p:sp>
        <p:nvSpPr>
          <p:cNvPr id="46" name="Text 39"/>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47" name="Text 40"/>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08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15" fill="hold">
                      <p:stCondLst>
                        <p:cond delay="indefinite"/>
                      </p:stCondLst>
                      <p:childTnLst>
                        <p:par>
                          <p:cTn id="16"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550"/>
                                        <p:tgtEl>
                                          <p:spTgt spid="6"/>
                                        </p:tgtEl>
                                      </p:cBhvr>
                                    </p:animEffect>
                                  </p:childTnLst>
                                </p:cTn>
                              </p:par>
                              <p:par>
                                <p:cTn id="6" presetID="10" presetClass="entr" presetSubtype="0" fill="hold" grpId="0" nodeType="withEffect">
                                  <p:stCondLst>
                                    <p:cond delay="8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550"/>
                                        <p:tgtEl>
                                          <p:spTgt spid="7"/>
                                        </p:tgtEl>
                                      </p:cBhvr>
                                    </p:animEffect>
                                  </p:childTnLst>
                                </p:cTn>
                              </p:par>
                              <p:par>
                                <p:cTn id="9" presetID="10" presetClass="entr" presetSubtype="0" fill="hold" grpId="0" nodeType="withEffect">
                                  <p:stCondLst>
                                    <p:cond delay="16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400"/>
                                        <p:tgtEl>
                                          <p:spTgt spid="8"/>
                                        </p:tgtEl>
                                      </p:cBhvr>
                                    </p:animEffect>
                                  </p:childTnLst>
                                </p:cTn>
                              </p:par>
                              <p:par>
                                <p:cTn id="12" presetID="10" presetClass="entr" presetSubtype="0" fill="hold" grpId="0" nodeType="withEffect">
                                  <p:stCondLst>
                                    <p:cond delay="24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50"/>
                                        <p:tgtEl>
                                          <p:spTgt spid="9"/>
                                        </p:tgtEl>
                                      </p:cBhvr>
                                    </p:animEffect>
                                  </p:childTnLst>
                                </p:cTn>
                              </p:par>
                            </p:childTnLst>
                          </p:cTn>
                        </p:par>
                      </p:childTnLst>
                    </p:cTn>
                  </p:par>
                  <p:par>
                    <p:cTn id="59" fill="hold">
                      <p:stCondLst>
                        <p:cond delay="indefinite"/>
                      </p:stCondLst>
                      <p:childTnLst>
                        <p:par>
                          <p:cTn id="60"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50"/>
                                        <p:tgtEl>
                                          <p:spTgt spid="10"/>
                                        </p:tgtEl>
                                      </p:cBhvr>
                                    </p:animEffect>
                                  </p:childTnLst>
                                </p:cTn>
                              </p:par>
                              <p:par>
                                <p:cTn id="20" presetID="10" presetClass="entr" presetSubtype="0" fill="hold" grpId="0" nodeType="withEffect">
                                  <p:stCondLst>
                                    <p:cond delay="55"/>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childTnLst>
                                </p:cTn>
                              </p:par>
                              <p:par>
                                <p:cTn id="23" presetID="10" presetClass="entr" presetSubtype="0" fill="hold" grpId="0" nodeType="withEffect">
                                  <p:stCondLst>
                                    <p:cond delay="11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50"/>
                                        <p:tgtEl>
                                          <p:spTgt spid="12"/>
                                        </p:tgtEl>
                                      </p:cBhvr>
                                    </p:animEffect>
                                  </p:childTnLst>
                                </p:cTn>
                              </p:par>
                              <p:par>
                                <p:cTn id="26" presetID="10" presetClass="entr" presetSubtype="0" fill="hold" grpId="0" nodeType="withEffect">
                                  <p:stCondLst>
                                    <p:cond delay="165"/>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50"/>
                                        <p:tgtEl>
                                          <p:spTgt spid="13"/>
                                        </p:tgtEl>
                                      </p:cBhvr>
                                    </p:animEffect>
                                  </p:childTnLst>
                                </p:cTn>
                              </p:par>
                              <p:par>
                                <p:cTn id="29" presetID="10" presetClass="entr" presetSubtype="0" fill="hold" grpId="0" nodeType="withEffect">
                                  <p:stCondLst>
                                    <p:cond delay="22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400"/>
                                        <p:tgtEl>
                                          <p:spTgt spid="14"/>
                                        </p:tgtEl>
                                      </p:cBhvr>
                                    </p:animEffect>
                                  </p:childTnLst>
                                </p:cTn>
                              </p:par>
                              <p:par>
                                <p:cTn id="32" presetID="10" presetClass="entr" presetSubtype="0" fill="hold" grpId="0" nodeType="withEffect">
                                  <p:stCondLst>
                                    <p:cond delay="275"/>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50"/>
                                        <p:tgtEl>
                                          <p:spTgt spid="15"/>
                                        </p:tgtEl>
                                      </p:cBhvr>
                                    </p:animEffect>
                                  </p:childTnLst>
                                </p:cTn>
                              </p:par>
                              <p:par>
                                <p:cTn id="35" presetID="10" presetClass="entr" presetSubtype="0" fill="hold" grpId="0" nodeType="withEffect">
                                  <p:stCondLst>
                                    <p:cond delay="33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50"/>
                                        <p:tgtEl>
                                          <p:spTgt spid="16"/>
                                        </p:tgtEl>
                                      </p:cBhvr>
                                    </p:animEffect>
                                  </p:childTnLst>
                                </p:cTn>
                              </p:par>
                              <p:par>
                                <p:cTn id="38" presetID="10" presetClass="entr" presetSubtype="0" fill="hold" grpId="0" nodeType="withEffect">
                                  <p:stCondLst>
                                    <p:cond delay="385"/>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400"/>
                                        <p:tgtEl>
                                          <p:spTgt spid="17"/>
                                        </p:tgtEl>
                                      </p:cBhvr>
                                    </p:animEffect>
                                  </p:childTnLst>
                                </p:cTn>
                              </p:par>
                              <p:par>
                                <p:cTn id="41" presetID="10" presetClass="entr" presetSubtype="0" fill="hold" grpId="0" nodeType="withEffect">
                                  <p:stCondLst>
                                    <p:cond delay="44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50"/>
                                        <p:tgtEl>
                                          <p:spTgt spid="18"/>
                                        </p:tgtEl>
                                      </p:cBhvr>
                                    </p:animEffect>
                                  </p:childTnLst>
                                </p:cTn>
                              </p:par>
                              <p:par>
                                <p:cTn id="44" presetID="10" presetClass="entr" presetSubtype="0" fill="hold" grpId="0" nodeType="withEffect">
                                  <p:stCondLst>
                                    <p:cond delay="495"/>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50"/>
                                        <p:tgtEl>
                                          <p:spTgt spid="19"/>
                                        </p:tgtEl>
                                      </p:cBhvr>
                                    </p:animEffect>
                                  </p:childTnLst>
                                </p:cTn>
                              </p:par>
                              <p:par>
                                <p:cTn id="47" presetID="10" presetClass="entr" presetSubtype="0" fill="hold" grpId="0" nodeType="withEffect">
                                  <p:stCondLst>
                                    <p:cond delay="55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400"/>
                                        <p:tgtEl>
                                          <p:spTgt spid="20"/>
                                        </p:tgtEl>
                                      </p:cBhvr>
                                    </p:animEffect>
                                  </p:childTnLst>
                                </p:cTn>
                              </p:par>
                              <p:par>
                                <p:cTn id="50" presetID="10" presetClass="entr" presetSubtype="0" fill="hold" grpId="0" nodeType="withEffect">
                                  <p:stCondLst>
                                    <p:cond delay="605"/>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50"/>
                                        <p:tgtEl>
                                          <p:spTgt spid="21"/>
                                        </p:tgtEl>
                                      </p:cBhvr>
                                    </p:animEffect>
                                  </p:childTnLst>
                                </p:cTn>
                              </p:par>
                              <p:par>
                                <p:cTn id="53" presetID="10" presetClass="entr" presetSubtype="0" fill="hold" grpId="0" nodeType="withEffect">
                                  <p:stCondLst>
                                    <p:cond delay="66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50"/>
                                        <p:tgtEl>
                                          <p:spTgt spid="22"/>
                                        </p:tgtEl>
                                      </p:cBhvr>
                                    </p:animEffect>
                                  </p:childTnLst>
                                </p:cTn>
                              </p:par>
                              <p:par>
                                <p:cTn id="56" presetID="10" presetClass="entr" presetSubtype="0" fill="hold" grpId="0" nodeType="withEffect">
                                  <p:stCondLst>
                                    <p:cond delay="715"/>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400"/>
                                        <p:tgtEl>
                                          <p:spTgt spid="23"/>
                                        </p:tgtEl>
                                      </p:cBhvr>
                                    </p:animEffect>
                                  </p:childTnLst>
                                </p:cTn>
                              </p:par>
                            </p:childTnLst>
                          </p:cTn>
                        </p:par>
                      </p:childTnLst>
                    </p:cTn>
                  </p:par>
                  <p:par>
                    <p:cTn id="73" fill="hold">
                      <p:stCondLst>
                        <p:cond delay="indefinite"/>
                      </p:stCondLst>
                      <p:childTnLst>
                        <p:par>
                          <p:cTn id="74"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50"/>
                                        <p:tgtEl>
                                          <p:spTgt spid="24"/>
                                        </p:tgtEl>
                                      </p:cBhvr>
                                    </p:animEffect>
                                  </p:childTnLst>
                                </p:cTn>
                              </p:par>
                              <p:par>
                                <p:cTn id="64" presetID="10" presetClass="entr" presetSubtype="0" fill="hold" grpId="0" nodeType="withEffect">
                                  <p:stCondLst>
                                    <p:cond delay="8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50"/>
                                        <p:tgtEl>
                                          <p:spTgt spid="25"/>
                                        </p:tgtEl>
                                      </p:cBhvr>
                                    </p:animEffect>
                                  </p:childTnLst>
                                </p:cTn>
                              </p:par>
                              <p:par>
                                <p:cTn id="67" presetID="10" presetClass="entr" presetSubtype="0" fill="hold" grpId="0" nodeType="withEffect">
                                  <p:stCondLst>
                                    <p:cond delay="16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400"/>
                                        <p:tgtEl>
                                          <p:spTgt spid="26"/>
                                        </p:tgtEl>
                                      </p:cBhvr>
                                    </p:animEffect>
                                  </p:childTnLst>
                                </p:cTn>
                              </p:par>
                              <p:par>
                                <p:cTn id="70" presetID="10" presetClass="entr" presetSubtype="0" fill="hold" grpId="0" nodeType="withEffect">
                                  <p:stCondLst>
                                    <p:cond delay="24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50"/>
                                        <p:tgtEl>
                                          <p:spTgt spid="27"/>
                                        </p:tgtEl>
                                      </p:cBhvr>
                                    </p:animEffect>
                                  </p:childTnLst>
                                </p:cTn>
                              </p:par>
                            </p:childTnLst>
                          </p:cTn>
                        </p:par>
                      </p:childTnLst>
                    </p:cTn>
                  </p:par>
                  <p:par>
                    <p:cTn id="117" fill="hold">
                      <p:stCondLst>
                        <p:cond delay="indefinite"/>
                      </p:stCondLst>
                      <p:childTnLst>
                        <p:par>
                          <p:cTn id="118"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50"/>
                                        <p:tgtEl>
                                          <p:spTgt spid="28"/>
                                        </p:tgtEl>
                                      </p:cBhvr>
                                    </p:animEffect>
                                  </p:childTnLst>
                                </p:cTn>
                              </p:par>
                              <p:par>
                                <p:cTn id="78" presetID="10" presetClass="entr" presetSubtype="0" fill="hold" grpId="0" nodeType="withEffect">
                                  <p:stCondLst>
                                    <p:cond delay="55"/>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400"/>
                                        <p:tgtEl>
                                          <p:spTgt spid="29"/>
                                        </p:tgtEl>
                                      </p:cBhvr>
                                    </p:animEffect>
                                  </p:childTnLst>
                                </p:cTn>
                              </p:par>
                              <p:par>
                                <p:cTn id="81" presetID="10" presetClass="entr" presetSubtype="0" fill="hold" grpId="0" nodeType="withEffect">
                                  <p:stCondLst>
                                    <p:cond delay="11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50"/>
                                        <p:tgtEl>
                                          <p:spTgt spid="30"/>
                                        </p:tgtEl>
                                      </p:cBhvr>
                                    </p:animEffect>
                                  </p:childTnLst>
                                </p:cTn>
                              </p:par>
                              <p:par>
                                <p:cTn id="84" presetID="10" presetClass="entr" presetSubtype="0" fill="hold" grpId="0" nodeType="withEffect">
                                  <p:stCondLst>
                                    <p:cond delay="165"/>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50"/>
                                        <p:tgtEl>
                                          <p:spTgt spid="31"/>
                                        </p:tgtEl>
                                      </p:cBhvr>
                                    </p:animEffect>
                                  </p:childTnLst>
                                </p:cTn>
                              </p:par>
                              <p:par>
                                <p:cTn id="87" presetID="10" presetClass="entr" presetSubtype="0" fill="hold" grpId="0" nodeType="withEffect">
                                  <p:stCondLst>
                                    <p:cond delay="22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400"/>
                                        <p:tgtEl>
                                          <p:spTgt spid="32"/>
                                        </p:tgtEl>
                                      </p:cBhvr>
                                    </p:animEffect>
                                  </p:childTnLst>
                                </p:cTn>
                              </p:par>
                              <p:par>
                                <p:cTn id="90" presetID="10" presetClass="entr" presetSubtype="0" fill="hold" grpId="0" nodeType="withEffect">
                                  <p:stCondLst>
                                    <p:cond delay="275"/>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550"/>
                                        <p:tgtEl>
                                          <p:spTgt spid="33"/>
                                        </p:tgtEl>
                                      </p:cBhvr>
                                    </p:animEffect>
                                  </p:childTnLst>
                                </p:cTn>
                              </p:par>
                              <p:par>
                                <p:cTn id="93" presetID="10" presetClass="entr" presetSubtype="0" fill="hold" grpId="0" nodeType="withEffect">
                                  <p:stCondLst>
                                    <p:cond delay="33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550"/>
                                        <p:tgtEl>
                                          <p:spTgt spid="34"/>
                                        </p:tgtEl>
                                      </p:cBhvr>
                                    </p:animEffect>
                                  </p:childTnLst>
                                </p:cTn>
                              </p:par>
                              <p:par>
                                <p:cTn id="96" presetID="10" presetClass="entr" presetSubtype="0" fill="hold" grpId="0" nodeType="withEffect">
                                  <p:stCondLst>
                                    <p:cond delay="385"/>
                                  </p:stCondLst>
                                  <p:childTnLst>
                                    <p:set>
                                      <p:cBhvr>
                                        <p:cTn id="97" dur="1" fill="hold">
                                          <p:stCondLst>
                                            <p:cond delay="0"/>
                                          </p:stCondLst>
                                        </p:cTn>
                                        <p:tgtEl>
                                          <p:spTgt spid="35"/>
                                        </p:tgtEl>
                                        <p:attrNameLst>
                                          <p:attrName>style.visibility</p:attrName>
                                        </p:attrNameLst>
                                      </p:cBhvr>
                                      <p:to>
                                        <p:strVal val="visible"/>
                                      </p:to>
                                    </p:set>
                                    <p:animEffect transition="in" filter="fade">
                                      <p:cBhvr>
                                        <p:cTn id="98" dur="400"/>
                                        <p:tgtEl>
                                          <p:spTgt spid="35"/>
                                        </p:tgtEl>
                                      </p:cBhvr>
                                    </p:animEffect>
                                  </p:childTnLst>
                                </p:cTn>
                              </p:par>
                              <p:par>
                                <p:cTn id="99" presetID="10" presetClass="entr" presetSubtype="0" fill="hold" grpId="0" nodeType="withEffect">
                                  <p:stCondLst>
                                    <p:cond delay="44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550"/>
                                        <p:tgtEl>
                                          <p:spTgt spid="36"/>
                                        </p:tgtEl>
                                      </p:cBhvr>
                                    </p:animEffect>
                                  </p:childTnLst>
                                </p:cTn>
                              </p:par>
                              <p:par>
                                <p:cTn id="102" presetID="10" presetClass="entr" presetSubtype="0" fill="hold" grpId="0" nodeType="withEffect">
                                  <p:stCondLst>
                                    <p:cond delay="495"/>
                                  </p:stCondLst>
                                  <p:childTnLst>
                                    <p:set>
                                      <p:cBhvr>
                                        <p:cTn id="103" dur="1" fill="hold">
                                          <p:stCondLst>
                                            <p:cond delay="0"/>
                                          </p:stCondLst>
                                        </p:cTn>
                                        <p:tgtEl>
                                          <p:spTgt spid="37"/>
                                        </p:tgtEl>
                                        <p:attrNameLst>
                                          <p:attrName>style.visibility</p:attrName>
                                        </p:attrNameLst>
                                      </p:cBhvr>
                                      <p:to>
                                        <p:strVal val="visible"/>
                                      </p:to>
                                    </p:set>
                                    <p:animEffect transition="in" filter="fade">
                                      <p:cBhvr>
                                        <p:cTn id="104" dur="550"/>
                                        <p:tgtEl>
                                          <p:spTgt spid="37"/>
                                        </p:tgtEl>
                                      </p:cBhvr>
                                    </p:animEffect>
                                  </p:childTnLst>
                                </p:cTn>
                              </p:par>
                              <p:par>
                                <p:cTn id="105" presetID="10" presetClass="entr" presetSubtype="0" fill="hold" grpId="0" nodeType="withEffect">
                                  <p:stCondLst>
                                    <p:cond delay="550"/>
                                  </p:stCondLst>
                                  <p:childTnLst>
                                    <p:set>
                                      <p:cBhvr>
                                        <p:cTn id="106" dur="1" fill="hold">
                                          <p:stCondLst>
                                            <p:cond delay="0"/>
                                          </p:stCondLst>
                                        </p:cTn>
                                        <p:tgtEl>
                                          <p:spTgt spid="38"/>
                                        </p:tgtEl>
                                        <p:attrNameLst>
                                          <p:attrName>style.visibility</p:attrName>
                                        </p:attrNameLst>
                                      </p:cBhvr>
                                      <p:to>
                                        <p:strVal val="visible"/>
                                      </p:to>
                                    </p:set>
                                    <p:animEffect transition="in" filter="fade">
                                      <p:cBhvr>
                                        <p:cTn id="107" dur="400"/>
                                        <p:tgtEl>
                                          <p:spTgt spid="38"/>
                                        </p:tgtEl>
                                      </p:cBhvr>
                                    </p:animEffect>
                                  </p:childTnLst>
                                </p:cTn>
                              </p:par>
                              <p:par>
                                <p:cTn id="108" presetID="10" presetClass="entr" presetSubtype="0" fill="hold" grpId="0" nodeType="withEffect">
                                  <p:stCondLst>
                                    <p:cond delay="605"/>
                                  </p:stCondLst>
                                  <p:childTnLst>
                                    <p:set>
                                      <p:cBhvr>
                                        <p:cTn id="109" dur="1" fill="hold">
                                          <p:stCondLst>
                                            <p:cond delay="0"/>
                                          </p:stCondLst>
                                        </p:cTn>
                                        <p:tgtEl>
                                          <p:spTgt spid="39"/>
                                        </p:tgtEl>
                                        <p:attrNameLst>
                                          <p:attrName>style.visibility</p:attrName>
                                        </p:attrNameLst>
                                      </p:cBhvr>
                                      <p:to>
                                        <p:strVal val="visible"/>
                                      </p:to>
                                    </p:set>
                                    <p:animEffect transition="in" filter="fade">
                                      <p:cBhvr>
                                        <p:cTn id="110" dur="550"/>
                                        <p:tgtEl>
                                          <p:spTgt spid="39"/>
                                        </p:tgtEl>
                                      </p:cBhvr>
                                    </p:animEffect>
                                  </p:childTnLst>
                                </p:cTn>
                              </p:par>
                              <p:par>
                                <p:cTn id="111" presetID="10" presetClass="entr" presetSubtype="0" fill="hold" grpId="0" nodeType="withEffect">
                                  <p:stCondLst>
                                    <p:cond delay="660"/>
                                  </p:stCondLst>
                                  <p:childTnLst>
                                    <p:set>
                                      <p:cBhvr>
                                        <p:cTn id="112" dur="1" fill="hold">
                                          <p:stCondLst>
                                            <p:cond delay="0"/>
                                          </p:stCondLst>
                                        </p:cTn>
                                        <p:tgtEl>
                                          <p:spTgt spid="40"/>
                                        </p:tgtEl>
                                        <p:attrNameLst>
                                          <p:attrName>style.visibility</p:attrName>
                                        </p:attrNameLst>
                                      </p:cBhvr>
                                      <p:to>
                                        <p:strVal val="visible"/>
                                      </p:to>
                                    </p:set>
                                    <p:animEffect transition="in" filter="fade">
                                      <p:cBhvr>
                                        <p:cTn id="113" dur="550"/>
                                        <p:tgtEl>
                                          <p:spTgt spid="40"/>
                                        </p:tgtEl>
                                      </p:cBhvr>
                                    </p:animEffect>
                                  </p:childTnLst>
                                </p:cTn>
                              </p:par>
                              <p:par>
                                <p:cTn id="114" presetID="10" presetClass="entr" presetSubtype="0" fill="hold" grpId="0" nodeType="withEffect">
                                  <p:stCondLst>
                                    <p:cond delay="715"/>
                                  </p:stCondLst>
                                  <p:childTnLst>
                                    <p:set>
                                      <p:cBhvr>
                                        <p:cTn id="115" dur="1" fill="hold">
                                          <p:stCondLst>
                                            <p:cond delay="0"/>
                                          </p:stCondLst>
                                        </p:cTn>
                                        <p:tgtEl>
                                          <p:spTgt spid="41"/>
                                        </p:tgtEl>
                                        <p:attrNameLst>
                                          <p:attrName>style.visibility</p:attrName>
                                        </p:attrNameLst>
                                      </p:cBhvr>
                                      <p:to>
                                        <p:strVal val="visible"/>
                                      </p:to>
                                    </p:set>
                                    <p:animEffect transition="in" filter="fade">
                                      <p:cBhvr>
                                        <p:cTn id="116" dur="400"/>
                                        <p:tgtEl>
                                          <p:spTgt spid="41"/>
                                        </p:tgtEl>
                                      </p:cBhvr>
                                    </p:animEffect>
                                  </p:childTnLst>
                                </p:cTn>
                              </p:par>
                            </p:childTnLst>
                          </p:cTn>
                        </p:par>
                      </p:childTnLst>
                    </p:cTn>
                  </p:par>
                  <p:par>
                    <p:cTn id="128" fill="hold">
                      <p:stCondLst>
                        <p:cond delay="indefinite"/>
                      </p:stCondLst>
                      <p:childTnLst>
                        <p:par>
                          <p:cTn id="129"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fade">
                                      <p:cBhvr>
                                        <p:cTn id="121" dur="550"/>
                                        <p:tgtEl>
                                          <p:spTgt spid="42"/>
                                        </p:tgtEl>
                                      </p:cBhvr>
                                    </p:animEffect>
                                  </p:childTnLst>
                                </p:cTn>
                              </p:par>
                              <p:par>
                                <p:cTn id="122" presetID="10" presetClass="entr" presetSubtype="0" fill="hold" grpId="0" nodeType="withEffect">
                                  <p:stCondLst>
                                    <p:cond delay="90"/>
                                  </p:stCondLst>
                                  <p:childTnLst>
                                    <p:set>
                                      <p:cBhvr>
                                        <p:cTn id="123" dur="1" fill="hold">
                                          <p:stCondLst>
                                            <p:cond delay="0"/>
                                          </p:stCondLst>
                                        </p:cTn>
                                        <p:tgtEl>
                                          <p:spTgt spid="43"/>
                                        </p:tgtEl>
                                        <p:attrNameLst>
                                          <p:attrName>style.visibility</p:attrName>
                                        </p:attrNameLst>
                                      </p:cBhvr>
                                      <p:to>
                                        <p:strVal val="visible"/>
                                      </p:to>
                                    </p:set>
                                    <p:animEffect transition="in" filter="fade">
                                      <p:cBhvr>
                                        <p:cTn id="124" dur="550"/>
                                        <p:tgtEl>
                                          <p:spTgt spid="43"/>
                                        </p:tgtEl>
                                      </p:cBhvr>
                                    </p:animEffect>
                                  </p:childTnLst>
                                </p:cTn>
                              </p:par>
                              <p:par>
                                <p:cTn id="125" presetID="10" presetClass="entr" presetSubtype="0" fill="hold" grpId="0" nodeType="withEffect">
                                  <p:stCondLst>
                                    <p:cond delay="180"/>
                                  </p:stCondLst>
                                  <p:childTnLst>
                                    <p:set>
                                      <p:cBhvr>
                                        <p:cTn id="126" dur="1" fill="hold">
                                          <p:stCondLst>
                                            <p:cond delay="0"/>
                                          </p:stCondLst>
                                        </p:cTn>
                                        <p:tgtEl>
                                          <p:spTgt spid="44"/>
                                        </p:tgtEl>
                                        <p:attrNameLst>
                                          <p:attrName>style.visibility</p:attrName>
                                        </p:attrNameLst>
                                      </p:cBhvr>
                                      <p:to>
                                        <p:strVal val="visible"/>
                                      </p:to>
                                    </p:set>
                                    <p:animEffect transition="in" filter="fade">
                                      <p:cBhvr>
                                        <p:cTn id="127" dur="4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17" grpId="0"/>
      <p:bldP spid="20" grpId="0"/>
      <p:bldP spid="23" grpId="0"/>
      <p:bldP spid="26" grpId="0"/>
      <p:bldP spid="29" grpId="0"/>
      <p:bldP spid="32" grpId="0"/>
      <p:bldP spid="35" grpId="0"/>
      <p:bldP spid="38" grpId="0"/>
      <p:bldP spid="41"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root/deck/assets/logos/wats-logo-black.png">    </p:cNvPr>
          <p:cNvPicPr>
            <a:picLocks noChangeAspect="1"/>
          </p:cNvPicPr>
          <p:nvPr/>
        </p:nvPicPr>
        <p:blipFill>
          <a:blip r:embed="rId2"/>
          <a:stretch>
            <a:fillRect/>
          </a:stretch>
        </p:blipFill>
        <p:spPr>
          <a:xfrm>
            <a:off x="10847527" y="310896"/>
            <a:ext cx="841248" cy="375960"/>
          </a:xfrm>
          <a:prstGeom prst="rect">
            <a:avLst/>
          </a:prstGeom>
        </p:spPr>
      </p:pic>
      <p:sp>
        <p:nvSpPr>
          <p:cNvPr id="3" name="Text 0"/>
          <p:cNvSpPr txBox="1"/>
          <p:nvPr/>
        </p:nvSpPr>
        <p:spPr>
          <a:xfrm>
            <a:off x="502920" y="338328"/>
            <a:ext cx="5943600" cy="274320"/>
          </a:xfrm>
          <a:prstGeom prst="rect">
            <a:avLst/>
          </a:prstGeom>
          <a:noFill/>
          <a:ln/>
        </p:spPr>
        <p:txBody>
          <a:bodyPr wrap="square" lIns="0" tIns="0" rIns="0" bIns="0" rtlCol="0" anchor="ctr"/>
          <a:lstStyle/>
          <a:p>
            <a:pPr algn="l" indent="0" marL="0">
              <a:buNone/>
            </a:pPr>
            <a:r>
              <a:rPr lang="en-US" sz="900" b="1" spc="260" kern="0" dirty="0">
                <a:solidFill>
                  <a:srgbClr val="FCC400"/>
                </a:solidFill>
                <a:latin typeface="Aptos" pitchFamily="34" charset="0"/>
                <a:ea typeface="Aptos" pitchFamily="34" charset="-122"/>
                <a:cs typeface="Aptos" pitchFamily="34" charset="-120"/>
              </a:rPr>
              <a:t>•  </a:t>
            </a:r>
            <a:pPr algn="l" indent="0" marL="0">
              <a:buNone/>
            </a:pPr>
            <a:r>
              <a:rPr lang="en-US" sz="900" b="1" spc="260" kern="0" dirty="0">
                <a:solidFill>
                  <a:srgbClr val="996800"/>
                </a:solidFill>
                <a:latin typeface="Aptos" pitchFamily="34" charset="0"/>
                <a:ea typeface="Aptos" pitchFamily="34" charset="-122"/>
                <a:cs typeface="Aptos" pitchFamily="34" charset="-120"/>
              </a:rPr>
              <a:t>THE FIX: CONTEXT ENGINEERING</a:t>
            </a:r>
            <a:pPr algn="l" indent="0" marL="0">
              <a:buNone/>
            </a:pPr>
            <a:r>
              <a:rPr lang="en-US" sz="900" b="1" spc="260" kern="0" dirty="0">
                <a:solidFill>
                  <a:srgbClr val="FCC400"/>
                </a:solidFill>
                <a:latin typeface="Aptos" pitchFamily="34" charset="0"/>
                <a:ea typeface="Aptos" pitchFamily="34" charset="-122"/>
                <a:cs typeface="Aptos" pitchFamily="34" charset="-120"/>
              </a:rPr>
              <a:t>  •</a:t>
            </a:r>
            <a:endParaRPr lang="en-US" sz="900" dirty="0"/>
          </a:p>
        </p:txBody>
      </p:sp>
      <p:sp>
        <p:nvSpPr>
          <p:cNvPr id="4" name="Text 1"/>
          <p:cNvSpPr txBox="1"/>
          <p:nvPr/>
        </p:nvSpPr>
        <p:spPr>
          <a:xfrm>
            <a:off x="502920" y="621792"/>
            <a:ext cx="10088575" cy="502920"/>
          </a:xfrm>
          <a:prstGeom prst="rect">
            <a:avLst/>
          </a:prstGeom>
          <a:noFill/>
          <a:ln/>
        </p:spPr>
        <p:txBody>
          <a:bodyPr wrap="square" lIns="0" tIns="0" rIns="0" bIns="0" rtlCol="0" anchor="ctr"/>
          <a:lstStyle/>
          <a:p>
            <a:pPr algn="l" indent="0" marL="0">
              <a:buNone/>
            </a:pPr>
            <a:r>
              <a:rPr lang="en-US" sz="2700" b="1" dirty="0">
                <a:solidFill>
                  <a:srgbClr val="000000"/>
                </a:solidFill>
                <a:latin typeface="Aptos Display" pitchFamily="34" charset="0"/>
                <a:ea typeface="Aptos Display" pitchFamily="34" charset="-122"/>
                <a:cs typeface="Aptos Display" pitchFamily="34" charset="-120"/>
              </a:rPr>
              <a:t>The section that does </a:t>
            </a:r>
            <a:pPr algn="l" indent="0" marL="0">
              <a:buNone/>
            </a:pPr>
            <a:r>
              <a:rPr lang="en-US" sz="2700" b="1" dirty="0">
                <a:solidFill>
                  <a:srgbClr val="996800"/>
                </a:solidFill>
                <a:latin typeface="Aptos Display" pitchFamily="34" charset="0"/>
                <a:ea typeface="Aptos Display" pitchFamily="34" charset="-122"/>
                <a:cs typeface="Aptos Display" pitchFamily="34" charset="-120"/>
              </a:rPr>
              <a:t>the heavy lifting</a:t>
            </a:r>
            <a:endParaRPr lang="en-US" sz="2700" dirty="0"/>
          </a:p>
        </p:txBody>
      </p:sp>
      <p:sp>
        <p:nvSpPr>
          <p:cNvPr id="5" name="Text 2"/>
          <p:cNvSpPr txBox="1"/>
          <p:nvPr/>
        </p:nvSpPr>
        <p:spPr>
          <a:xfrm>
            <a:off x="502920" y="1133856"/>
            <a:ext cx="10088575" cy="274320"/>
          </a:xfrm>
          <a:prstGeom prst="rect">
            <a:avLst/>
          </a:prstGeom>
          <a:noFill/>
          <a:ln/>
        </p:spPr>
        <p:txBody>
          <a:bodyPr wrap="square" lIns="0" tIns="0" rIns="0" bIns="0" rtlCol="0" anchor="ctr"/>
          <a:lstStyle/>
          <a:p>
            <a:pPr algn="l" indent="0" marL="0">
              <a:buNone/>
            </a:pPr>
            <a:r>
              <a:rPr lang="en-US" sz="1250" dirty="0">
                <a:solidFill>
                  <a:srgbClr val="54504F"/>
                </a:solidFill>
                <a:latin typeface="Aptos" pitchFamily="34" charset="0"/>
                <a:ea typeface="Aptos" pitchFamily="34" charset="-122"/>
                <a:cs typeface="Aptos" pitchFamily="34" charset="-120"/>
              </a:rPr>
              <a:t>Explicit correction beats hoping the model remembers — every row is a real Copilot mistake</a:t>
            </a:r>
            <a:endParaRPr lang="en-US" sz="1250" dirty="0"/>
          </a:p>
        </p:txBody>
      </p:sp>
      <p:sp>
        <p:nvSpPr>
          <p:cNvPr id="6" name="Text 3"/>
          <p:cNvSpPr txBox="1"/>
          <p:nvPr/>
        </p:nvSpPr>
        <p:spPr>
          <a:xfrm>
            <a:off x="548640" y="1627632"/>
            <a:ext cx="5483200" cy="237744"/>
          </a:xfrm>
          <a:prstGeom prst="rect">
            <a:avLst/>
          </a:prstGeom>
          <a:noFill/>
          <a:ln/>
        </p:spPr>
        <p:txBody>
          <a:bodyPr wrap="square" lIns="0" tIns="0" rIns="0" bIns="0" rtlCol="0" anchor="ctr"/>
          <a:lstStyle/>
          <a:p>
            <a:pPr indent="0" marL="0">
              <a:buNone/>
            </a:pPr>
            <a:r>
              <a:rPr lang="en-US" sz="1000" b="1" spc="180" kern="0" dirty="0">
                <a:solidFill>
                  <a:srgbClr val="990011"/>
                </a:solidFill>
                <a:latin typeface="Aptos" pitchFamily="34" charset="0"/>
                <a:ea typeface="Aptos" pitchFamily="34" charset="-122"/>
                <a:cs typeface="Aptos" pitchFamily="34" charset="-120"/>
              </a:rPr>
              <a:t>WRONG — WHAT AIs GUESS</a:t>
            </a:r>
            <a:endParaRPr lang="en-US" sz="1000" dirty="0"/>
          </a:p>
        </p:txBody>
      </p:sp>
      <p:sp>
        <p:nvSpPr>
          <p:cNvPr id="7" name="Text 4"/>
          <p:cNvSpPr txBox="1"/>
          <p:nvPr/>
        </p:nvSpPr>
        <p:spPr>
          <a:xfrm>
            <a:off x="6251296" y="1627632"/>
            <a:ext cx="5483200" cy="237744"/>
          </a:xfrm>
          <a:prstGeom prst="rect">
            <a:avLst/>
          </a:prstGeom>
          <a:noFill/>
          <a:ln/>
        </p:spPr>
        <p:txBody>
          <a:bodyPr wrap="square" lIns="0" tIns="0" rIns="0" bIns="0" rtlCol="0" anchor="ctr"/>
          <a:lstStyle/>
          <a:p>
            <a:pPr indent="0" marL="0">
              <a:buNone/>
            </a:pPr>
            <a:r>
              <a:rPr lang="en-US" sz="1000" b="1" spc="180" kern="0" dirty="0">
                <a:solidFill>
                  <a:srgbClr val="196B24"/>
                </a:solidFill>
                <a:latin typeface="Aptos" pitchFamily="34" charset="0"/>
                <a:ea typeface="Aptos" pitchFamily="34" charset="-122"/>
                <a:cs typeface="Aptos" pitchFamily="34" charset="-120"/>
              </a:rPr>
              <a:t>RIGHT — WHAT THE CONTEXT FILE SAYS</a:t>
            </a:r>
            <a:endParaRPr lang="en-US" sz="1000" dirty="0"/>
          </a:p>
        </p:txBody>
      </p:sp>
      <p:sp>
        <p:nvSpPr>
          <p:cNvPr id="8" name="Shape 5"/>
          <p:cNvSpPr/>
          <p:nvPr/>
        </p:nvSpPr>
        <p:spPr>
          <a:xfrm>
            <a:off x="502920" y="1920240"/>
            <a:ext cx="5483200" cy="822960"/>
          </a:xfrm>
          <a:prstGeom prst="roundRect">
            <a:avLst>
              <a:gd name="adj" fmla="val 11111"/>
            </a:avLst>
          </a:prstGeom>
          <a:solidFill>
            <a:srgbClr val="FFFFFF">
              <a:alpha val="45000"/>
            </a:srgbClr>
          </a:solidFill>
          <a:ln w="9525">
            <a:solidFill>
              <a:srgbClr val="FCC400">
                <a:alpha val="75000"/>
              </a:srgbClr>
            </a:solidFill>
            <a:prstDash val="solid"/>
          </a:ln>
        </p:spPr>
      </p:sp>
      <p:sp>
        <p:nvSpPr>
          <p:cNvPr id="9" name="Shape 6"/>
          <p:cNvSpPr/>
          <p:nvPr/>
        </p:nvSpPr>
        <p:spPr>
          <a:xfrm>
            <a:off x="6205576" y="1920240"/>
            <a:ext cx="5483200" cy="822960"/>
          </a:xfrm>
          <a:prstGeom prst="roundRect">
            <a:avLst>
              <a:gd name="adj" fmla="val 11111"/>
            </a:avLst>
          </a:prstGeom>
          <a:solidFill>
            <a:srgbClr val="FCC400">
              <a:alpha val="9000"/>
            </a:srgbClr>
          </a:solidFill>
          <a:ln w="9525">
            <a:solidFill>
              <a:srgbClr val="FCC400">
                <a:alpha val="75000"/>
              </a:srgbClr>
            </a:solidFill>
            <a:prstDash val="solid"/>
          </a:ln>
        </p:spPr>
      </p:sp>
      <p:sp>
        <p:nvSpPr>
          <p:cNvPr id="10" name="Text 7"/>
          <p:cNvSpPr txBox="1"/>
          <p:nvPr/>
        </p:nvSpPr>
        <p:spPr>
          <a:xfrm>
            <a:off x="722376" y="2029968"/>
            <a:ext cx="5044288" cy="603504"/>
          </a:xfrm>
          <a:prstGeom prst="rect">
            <a:avLst/>
          </a:prstGeom>
          <a:noFill/>
          <a:ln/>
        </p:spPr>
        <p:txBody>
          <a:bodyPr wrap="square" lIns="0" tIns="0" rIns="0" bIns="0" rtlCol="0" anchor="ctr"/>
          <a:lstStyle/>
          <a:p>
            <a:pPr indent="0" marL="0">
              <a:lnSpc>
                <a:spcPct val="115000"/>
              </a:lnSpc>
              <a:buNone/>
            </a:pPr>
            <a:r>
              <a:rPr lang="en-US" sz="1100" b="1" dirty="0">
                <a:solidFill>
                  <a:srgbClr val="990011"/>
                </a:solidFill>
                <a:latin typeface="Aptos" pitchFamily="34" charset="0"/>
                <a:ea typeface="Aptos" pitchFamily="34" charset="-122"/>
                <a:cs typeface="Aptos" pitchFamily="34" charset="-120"/>
              </a:rPr>
              <a:t>✕  </a:t>
            </a:r>
            <a:pPr indent="0" marL="0">
              <a:lnSpc>
                <a:spcPct val="115000"/>
              </a:lnSpc>
              <a:buNone/>
            </a:pPr>
            <a:r>
              <a:rPr lang="en-US" sz="1100" b="1" dirty="0">
                <a:solidFill>
                  <a:srgbClr val="990011"/>
                </a:solidFill>
                <a:latin typeface="Aptos" pitchFamily="34" charset="0"/>
                <a:ea typeface="Aptos" pitchFamily="34" charset="-122"/>
                <a:cs typeface="Aptos" pitchFamily="34" charset="-120"/>
              </a:rPr>
              <a:t>report.RootSequenceCall  (property)</a:t>
            </a:r>
            <a:endParaRPr lang="en-US" sz="1100" dirty="0"/>
          </a:p>
        </p:txBody>
      </p:sp>
      <p:sp>
        <p:nvSpPr>
          <p:cNvPr id="11" name="Text 8"/>
          <p:cNvSpPr txBox="1"/>
          <p:nvPr/>
        </p:nvSpPr>
        <p:spPr>
          <a:xfrm>
            <a:off x="6425032" y="2029968"/>
            <a:ext cx="5044288" cy="603504"/>
          </a:xfrm>
          <a:prstGeom prst="rect">
            <a:avLst/>
          </a:prstGeom>
          <a:noFill/>
          <a:ln/>
        </p:spPr>
        <p:txBody>
          <a:bodyPr wrap="square" lIns="0" tIns="0" rIns="0" bIns="0" rtlCol="0" anchor="ctr"/>
          <a:lstStyle/>
          <a:p>
            <a:pPr indent="0" marL="0">
              <a:lnSpc>
                <a:spcPct val="115000"/>
              </a:lnSpc>
              <a:buNone/>
            </a:pPr>
            <a:r>
              <a:rPr lang="en-US" sz="1050" b="1" dirty="0">
                <a:solidFill>
                  <a:srgbClr val="196B24"/>
                </a:solidFill>
                <a:latin typeface="Aptos" pitchFamily="34" charset="0"/>
                <a:ea typeface="Aptos" pitchFamily="34" charset="-122"/>
                <a:cs typeface="Aptos" pitchFamily="34" charset="-120"/>
              </a:rPr>
              <a:t>✓  </a:t>
            </a:r>
            <a:pPr indent="0" marL="0">
              <a:lnSpc>
                <a:spcPct val="115000"/>
              </a:lnSpc>
              <a:buNone/>
            </a:pPr>
            <a:r>
              <a:rPr lang="en-US" sz="1050" b="1" dirty="0">
                <a:solidFill>
                  <a:srgbClr val="000000"/>
                </a:solidFill>
                <a:latin typeface="Aptos" pitchFamily="34" charset="0"/>
                <a:ea typeface="Aptos" pitchFamily="34" charset="-122"/>
                <a:cs typeface="Aptos" pitchFamily="34" charset="-120"/>
              </a:rPr>
              <a:t>report.GetRootSequenceCall()  (method)</a:t>
            </a:r>
            <a:endParaRPr lang="en-US" sz="1050" dirty="0"/>
          </a:p>
        </p:txBody>
      </p:sp>
      <p:sp>
        <p:nvSpPr>
          <p:cNvPr id="12" name="Text 9"/>
          <p:cNvSpPr txBox="1"/>
          <p:nvPr/>
        </p:nvSpPr>
        <p:spPr>
          <a:xfrm>
            <a:off x="5967832" y="2148840"/>
            <a:ext cx="292608" cy="365760"/>
          </a:xfrm>
          <a:prstGeom prst="rect">
            <a:avLst/>
          </a:prstGeom>
          <a:noFill/>
          <a:ln/>
        </p:spPr>
        <p:txBody>
          <a:bodyPr wrap="square" lIns="0" tIns="0" rIns="0" bIns="0" rtlCol="0" anchor="ctr"/>
          <a:lstStyle/>
          <a:p>
            <a:pPr algn="ctr" indent="0" marL="0">
              <a:buNone/>
            </a:pPr>
            <a:r>
              <a:rPr lang="en-US" sz="1500" b="1" dirty="0">
                <a:solidFill>
                  <a:srgbClr val="FCC400"/>
                </a:solidFill>
                <a:latin typeface="Aptos" pitchFamily="34" charset="0"/>
                <a:ea typeface="Aptos" pitchFamily="34" charset="-122"/>
                <a:cs typeface="Aptos" pitchFamily="34" charset="-120"/>
              </a:rPr>
              <a:t>→</a:t>
            </a:r>
            <a:endParaRPr lang="en-US" sz="1500" dirty="0"/>
          </a:p>
        </p:txBody>
      </p:sp>
      <p:sp>
        <p:nvSpPr>
          <p:cNvPr id="13" name="Shape 10"/>
          <p:cNvSpPr/>
          <p:nvPr/>
        </p:nvSpPr>
        <p:spPr>
          <a:xfrm>
            <a:off x="502920" y="2852928"/>
            <a:ext cx="5483200" cy="822960"/>
          </a:xfrm>
          <a:prstGeom prst="roundRect">
            <a:avLst>
              <a:gd name="adj" fmla="val 11111"/>
            </a:avLst>
          </a:prstGeom>
          <a:solidFill>
            <a:srgbClr val="FFFFFF">
              <a:alpha val="45000"/>
            </a:srgbClr>
          </a:solidFill>
          <a:ln w="9525">
            <a:solidFill>
              <a:srgbClr val="FCC400">
                <a:alpha val="75000"/>
              </a:srgbClr>
            </a:solidFill>
            <a:prstDash val="solid"/>
          </a:ln>
        </p:spPr>
      </p:sp>
      <p:sp>
        <p:nvSpPr>
          <p:cNvPr id="14" name="Shape 11"/>
          <p:cNvSpPr/>
          <p:nvPr/>
        </p:nvSpPr>
        <p:spPr>
          <a:xfrm>
            <a:off x="6205576" y="2852928"/>
            <a:ext cx="5483200" cy="822960"/>
          </a:xfrm>
          <a:prstGeom prst="roundRect">
            <a:avLst>
              <a:gd name="adj" fmla="val 11111"/>
            </a:avLst>
          </a:prstGeom>
          <a:solidFill>
            <a:srgbClr val="FCC400">
              <a:alpha val="9000"/>
            </a:srgbClr>
          </a:solidFill>
          <a:ln w="9525">
            <a:solidFill>
              <a:srgbClr val="FCC400">
                <a:alpha val="75000"/>
              </a:srgbClr>
            </a:solidFill>
            <a:prstDash val="solid"/>
          </a:ln>
        </p:spPr>
      </p:sp>
      <p:sp>
        <p:nvSpPr>
          <p:cNvPr id="15" name="Text 12"/>
          <p:cNvSpPr txBox="1"/>
          <p:nvPr/>
        </p:nvSpPr>
        <p:spPr>
          <a:xfrm>
            <a:off x="722376" y="2962656"/>
            <a:ext cx="5044288" cy="603504"/>
          </a:xfrm>
          <a:prstGeom prst="rect">
            <a:avLst/>
          </a:prstGeom>
          <a:noFill/>
          <a:ln/>
        </p:spPr>
        <p:txBody>
          <a:bodyPr wrap="square" lIns="0" tIns="0" rIns="0" bIns="0" rtlCol="0" anchor="ctr"/>
          <a:lstStyle/>
          <a:p>
            <a:pPr indent="0" marL="0">
              <a:lnSpc>
                <a:spcPct val="115000"/>
              </a:lnSpc>
              <a:buNone/>
            </a:pPr>
            <a:r>
              <a:rPr lang="en-US" sz="1100" b="1" dirty="0">
                <a:solidFill>
                  <a:srgbClr val="990011"/>
                </a:solidFill>
                <a:latin typeface="Aptos" pitchFamily="34" charset="0"/>
                <a:ea typeface="Aptos" pitchFamily="34" charset="-122"/>
                <a:cs typeface="Aptos" pitchFamily="34" charset="-120"/>
              </a:rPr>
              <a:t>✕  </a:t>
            </a:r>
            <a:pPr indent="0" marL="0">
              <a:lnSpc>
                <a:spcPct val="115000"/>
              </a:lnSpc>
              <a:buNone/>
            </a:pPr>
            <a:r>
              <a:rPr lang="en-US" sz="1100" b="1" dirty="0">
                <a:solidFill>
                  <a:srgbClr val="990011"/>
                </a:solidFill>
                <a:latin typeface="Aptos" pitchFamily="34" charset="0"/>
                <a:ea typeface="Aptos" pitchFamily="34" charset="-122"/>
                <a:cs typeface="Aptos" pitchFamily="34" charset="-120"/>
              </a:rPr>
              <a:t>operationType: "ICT"</a:t>
            </a:r>
            <a:endParaRPr lang="en-US" sz="1100" dirty="0"/>
          </a:p>
        </p:txBody>
      </p:sp>
      <p:sp>
        <p:nvSpPr>
          <p:cNvPr id="16" name="Text 13"/>
          <p:cNvSpPr txBox="1"/>
          <p:nvPr/>
        </p:nvSpPr>
        <p:spPr>
          <a:xfrm>
            <a:off x="6425032" y="2962656"/>
            <a:ext cx="5044288" cy="603504"/>
          </a:xfrm>
          <a:prstGeom prst="rect">
            <a:avLst/>
          </a:prstGeom>
          <a:noFill/>
          <a:ln/>
        </p:spPr>
        <p:txBody>
          <a:bodyPr wrap="square" lIns="0" tIns="0" rIns="0" bIns="0" rtlCol="0" anchor="ctr"/>
          <a:lstStyle/>
          <a:p>
            <a:pPr indent="0" marL="0">
              <a:lnSpc>
                <a:spcPct val="115000"/>
              </a:lnSpc>
              <a:buNone/>
            </a:pPr>
            <a:r>
              <a:rPr lang="en-US" sz="1050" b="1" dirty="0">
                <a:solidFill>
                  <a:srgbClr val="196B24"/>
                </a:solidFill>
                <a:latin typeface="Aptos" pitchFamily="34" charset="0"/>
                <a:ea typeface="Aptos" pitchFamily="34" charset="-122"/>
                <a:cs typeface="Aptos" pitchFamily="34" charset="-120"/>
              </a:rPr>
              <a:t>✓  </a:t>
            </a:r>
            <a:pPr indent="0" marL="0">
              <a:lnSpc>
                <a:spcPct val="115000"/>
              </a:lnSpc>
              <a:buNone/>
            </a:pPr>
            <a:r>
              <a:rPr lang="en-US" sz="1050" b="1" dirty="0">
                <a:solidFill>
                  <a:srgbClr val="000000"/>
                </a:solidFill>
                <a:latin typeface="Aptos" pitchFamily="34" charset="0"/>
                <a:ea typeface="Aptos" pitchFamily="34" charset="-122"/>
                <a:cs typeface="Aptos" pitchFamily="34" charset="-120"/>
              </a:rPr>
              <a:t>operationType: "10"  — numeric code as a string</a:t>
            </a:r>
            <a:endParaRPr lang="en-US" sz="1050" dirty="0"/>
          </a:p>
        </p:txBody>
      </p:sp>
      <p:sp>
        <p:nvSpPr>
          <p:cNvPr id="17" name="Text 14"/>
          <p:cNvSpPr txBox="1"/>
          <p:nvPr/>
        </p:nvSpPr>
        <p:spPr>
          <a:xfrm>
            <a:off x="5967832" y="3081528"/>
            <a:ext cx="292608" cy="365760"/>
          </a:xfrm>
          <a:prstGeom prst="rect">
            <a:avLst/>
          </a:prstGeom>
          <a:noFill/>
          <a:ln/>
        </p:spPr>
        <p:txBody>
          <a:bodyPr wrap="square" lIns="0" tIns="0" rIns="0" bIns="0" rtlCol="0" anchor="ctr"/>
          <a:lstStyle/>
          <a:p>
            <a:pPr algn="ctr" indent="0" marL="0">
              <a:buNone/>
            </a:pPr>
            <a:r>
              <a:rPr lang="en-US" sz="1500" b="1" dirty="0">
                <a:solidFill>
                  <a:srgbClr val="FCC400"/>
                </a:solidFill>
                <a:latin typeface="Aptos" pitchFamily="34" charset="0"/>
                <a:ea typeface="Aptos" pitchFamily="34" charset="-122"/>
                <a:cs typeface="Aptos" pitchFamily="34" charset="-120"/>
              </a:rPr>
              <a:t>→</a:t>
            </a:r>
            <a:endParaRPr lang="en-US" sz="1500" dirty="0"/>
          </a:p>
        </p:txBody>
      </p:sp>
      <p:sp>
        <p:nvSpPr>
          <p:cNvPr id="18" name="Shape 15"/>
          <p:cNvSpPr/>
          <p:nvPr/>
        </p:nvSpPr>
        <p:spPr>
          <a:xfrm>
            <a:off x="502920" y="3785616"/>
            <a:ext cx="5483200" cy="822960"/>
          </a:xfrm>
          <a:prstGeom prst="roundRect">
            <a:avLst>
              <a:gd name="adj" fmla="val 11111"/>
            </a:avLst>
          </a:prstGeom>
          <a:solidFill>
            <a:srgbClr val="FFFFFF">
              <a:alpha val="45000"/>
            </a:srgbClr>
          </a:solidFill>
          <a:ln w="9525">
            <a:solidFill>
              <a:srgbClr val="FCC400">
                <a:alpha val="75000"/>
              </a:srgbClr>
            </a:solidFill>
            <a:prstDash val="solid"/>
          </a:ln>
        </p:spPr>
      </p:sp>
      <p:sp>
        <p:nvSpPr>
          <p:cNvPr id="19" name="Shape 16"/>
          <p:cNvSpPr/>
          <p:nvPr/>
        </p:nvSpPr>
        <p:spPr>
          <a:xfrm>
            <a:off x="6205576" y="3785616"/>
            <a:ext cx="5483200" cy="822960"/>
          </a:xfrm>
          <a:prstGeom prst="roundRect">
            <a:avLst>
              <a:gd name="adj" fmla="val 11111"/>
            </a:avLst>
          </a:prstGeom>
          <a:solidFill>
            <a:srgbClr val="FCC400">
              <a:alpha val="9000"/>
            </a:srgbClr>
          </a:solidFill>
          <a:ln w="9525">
            <a:solidFill>
              <a:srgbClr val="FCC400">
                <a:alpha val="75000"/>
              </a:srgbClr>
            </a:solidFill>
            <a:prstDash val="solid"/>
          </a:ln>
        </p:spPr>
      </p:sp>
      <p:sp>
        <p:nvSpPr>
          <p:cNvPr id="20" name="Text 17"/>
          <p:cNvSpPr txBox="1"/>
          <p:nvPr/>
        </p:nvSpPr>
        <p:spPr>
          <a:xfrm>
            <a:off x="722376" y="3895344"/>
            <a:ext cx="5044288" cy="603504"/>
          </a:xfrm>
          <a:prstGeom prst="rect">
            <a:avLst/>
          </a:prstGeom>
          <a:noFill/>
          <a:ln/>
        </p:spPr>
        <p:txBody>
          <a:bodyPr wrap="square" lIns="0" tIns="0" rIns="0" bIns="0" rtlCol="0" anchor="ctr"/>
          <a:lstStyle/>
          <a:p>
            <a:pPr indent="0" marL="0">
              <a:lnSpc>
                <a:spcPct val="115000"/>
              </a:lnSpc>
              <a:buNone/>
            </a:pPr>
            <a:r>
              <a:rPr lang="en-US" sz="1100" b="1" dirty="0">
                <a:solidFill>
                  <a:srgbClr val="990011"/>
                </a:solidFill>
                <a:latin typeface="Aptos" pitchFamily="34" charset="0"/>
                <a:ea typeface="Aptos" pitchFamily="34" charset="-122"/>
                <a:cs typeface="Aptos" pitchFamily="34" charset="-120"/>
              </a:rPr>
              <a:t>✕  </a:t>
            </a:r>
            <a:pPr indent="0" marL="0">
              <a:lnSpc>
                <a:spcPct val="115000"/>
              </a:lnSpc>
              <a:buNone/>
            </a:pPr>
            <a:r>
              <a:rPr lang="en-US" sz="1100" b="1" dirty="0">
                <a:solidFill>
                  <a:srgbClr val="990011"/>
                </a:solidFill>
                <a:latin typeface="Aptos" pitchFamily="34" charset="0"/>
                <a:ea typeface="Aptos" pitchFamily="34" charset="-122"/>
                <a:cs typeface="Aptos" pitchFamily="34" charset="-120"/>
              </a:rPr>
              <a:t>AddTest(value, "GT", 0, 100)</a:t>
            </a:r>
            <a:endParaRPr lang="en-US" sz="1100" dirty="0"/>
          </a:p>
        </p:txBody>
      </p:sp>
      <p:sp>
        <p:nvSpPr>
          <p:cNvPr id="21" name="Text 18"/>
          <p:cNvSpPr txBox="1"/>
          <p:nvPr/>
        </p:nvSpPr>
        <p:spPr>
          <a:xfrm>
            <a:off x="6425032" y="3895344"/>
            <a:ext cx="5044288" cy="603504"/>
          </a:xfrm>
          <a:prstGeom prst="rect">
            <a:avLst/>
          </a:prstGeom>
          <a:noFill/>
          <a:ln/>
        </p:spPr>
        <p:txBody>
          <a:bodyPr wrap="square" lIns="0" tIns="0" rIns="0" bIns="0" rtlCol="0" anchor="ctr"/>
          <a:lstStyle/>
          <a:p>
            <a:pPr indent="0" marL="0">
              <a:lnSpc>
                <a:spcPct val="115000"/>
              </a:lnSpc>
              <a:buNone/>
            </a:pPr>
            <a:r>
              <a:rPr lang="en-US" sz="1050" b="1" dirty="0">
                <a:solidFill>
                  <a:srgbClr val="196B24"/>
                </a:solidFill>
                <a:latin typeface="Aptos" pitchFamily="34" charset="0"/>
                <a:ea typeface="Aptos" pitchFamily="34" charset="-122"/>
                <a:cs typeface="Aptos" pitchFamily="34" charset="-120"/>
              </a:rPr>
              <a:t>✓  </a:t>
            </a:r>
            <a:pPr indent="0" marL="0">
              <a:lnSpc>
                <a:spcPct val="115000"/>
              </a:lnSpc>
              <a:buNone/>
            </a:pPr>
            <a:r>
              <a:rPr lang="en-US" sz="1050" b="1" dirty="0">
                <a:solidFill>
                  <a:srgbClr val="000000"/>
                </a:solidFill>
                <a:latin typeface="Aptos" pitchFamily="34" charset="0"/>
                <a:ea typeface="Aptos" pitchFamily="34" charset="-122"/>
                <a:cs typeface="Aptos" pitchFamily="34" charset="-120"/>
              </a:rPr>
              <a:t>AddTest(numericValue: 5.2, compOperator: CompOperatorType.GELE, lowLimit: 5.0, highLimit: 5.5, units: "V")</a:t>
            </a:r>
            <a:endParaRPr lang="en-US" sz="1050" dirty="0"/>
          </a:p>
        </p:txBody>
      </p:sp>
      <p:sp>
        <p:nvSpPr>
          <p:cNvPr id="22" name="Text 19"/>
          <p:cNvSpPr txBox="1"/>
          <p:nvPr/>
        </p:nvSpPr>
        <p:spPr>
          <a:xfrm>
            <a:off x="5967832" y="4014216"/>
            <a:ext cx="292608" cy="365760"/>
          </a:xfrm>
          <a:prstGeom prst="rect">
            <a:avLst/>
          </a:prstGeom>
          <a:noFill/>
          <a:ln/>
        </p:spPr>
        <p:txBody>
          <a:bodyPr wrap="square" lIns="0" tIns="0" rIns="0" bIns="0" rtlCol="0" anchor="ctr"/>
          <a:lstStyle/>
          <a:p>
            <a:pPr algn="ctr" indent="0" marL="0">
              <a:buNone/>
            </a:pPr>
            <a:r>
              <a:rPr lang="en-US" sz="1500" b="1" dirty="0">
                <a:solidFill>
                  <a:srgbClr val="FCC400"/>
                </a:solidFill>
                <a:latin typeface="Aptos" pitchFamily="34" charset="0"/>
                <a:ea typeface="Aptos" pitchFamily="34" charset="-122"/>
                <a:cs typeface="Aptos" pitchFamily="34" charset="-120"/>
              </a:rPr>
              <a:t>→</a:t>
            </a:r>
            <a:endParaRPr lang="en-US" sz="1500" dirty="0"/>
          </a:p>
        </p:txBody>
      </p:sp>
      <p:sp>
        <p:nvSpPr>
          <p:cNvPr id="23" name="Shape 20"/>
          <p:cNvSpPr/>
          <p:nvPr/>
        </p:nvSpPr>
        <p:spPr>
          <a:xfrm>
            <a:off x="502920" y="4718304"/>
            <a:ext cx="5483200" cy="822960"/>
          </a:xfrm>
          <a:prstGeom prst="roundRect">
            <a:avLst>
              <a:gd name="adj" fmla="val 11111"/>
            </a:avLst>
          </a:prstGeom>
          <a:solidFill>
            <a:srgbClr val="FFFFFF">
              <a:alpha val="45000"/>
            </a:srgbClr>
          </a:solidFill>
          <a:ln w="9525">
            <a:solidFill>
              <a:srgbClr val="FCC400">
                <a:alpha val="75000"/>
              </a:srgbClr>
            </a:solidFill>
            <a:prstDash val="solid"/>
          </a:ln>
        </p:spPr>
      </p:sp>
      <p:sp>
        <p:nvSpPr>
          <p:cNvPr id="24" name="Shape 21"/>
          <p:cNvSpPr/>
          <p:nvPr/>
        </p:nvSpPr>
        <p:spPr>
          <a:xfrm>
            <a:off x="6205576" y="4718304"/>
            <a:ext cx="5483200" cy="822960"/>
          </a:xfrm>
          <a:prstGeom prst="roundRect">
            <a:avLst>
              <a:gd name="adj" fmla="val 11111"/>
            </a:avLst>
          </a:prstGeom>
          <a:solidFill>
            <a:srgbClr val="FCC400">
              <a:alpha val="9000"/>
            </a:srgbClr>
          </a:solidFill>
          <a:ln w="9525">
            <a:solidFill>
              <a:srgbClr val="FCC400">
                <a:alpha val="75000"/>
              </a:srgbClr>
            </a:solidFill>
            <a:prstDash val="solid"/>
          </a:ln>
        </p:spPr>
      </p:sp>
      <p:sp>
        <p:nvSpPr>
          <p:cNvPr id="25" name="Text 22"/>
          <p:cNvSpPr txBox="1"/>
          <p:nvPr/>
        </p:nvSpPr>
        <p:spPr>
          <a:xfrm>
            <a:off x="722376" y="4828032"/>
            <a:ext cx="5044288" cy="603504"/>
          </a:xfrm>
          <a:prstGeom prst="rect">
            <a:avLst/>
          </a:prstGeom>
          <a:noFill/>
          <a:ln/>
        </p:spPr>
        <p:txBody>
          <a:bodyPr wrap="square" lIns="0" tIns="0" rIns="0" bIns="0" rtlCol="0" anchor="ctr"/>
          <a:lstStyle/>
          <a:p>
            <a:pPr indent="0" marL="0">
              <a:lnSpc>
                <a:spcPct val="115000"/>
              </a:lnSpc>
              <a:buNone/>
            </a:pPr>
            <a:r>
              <a:rPr lang="en-US" sz="1100" b="1" dirty="0">
                <a:solidFill>
                  <a:srgbClr val="990011"/>
                </a:solidFill>
                <a:latin typeface="Aptos" pitchFamily="34" charset="0"/>
                <a:ea typeface="Aptos" pitchFamily="34" charset="-122"/>
                <a:cs typeface="Aptos" pitchFamily="34" charset="-120"/>
              </a:rPr>
              <a:t>✕  </a:t>
            </a:r>
            <a:pPr indent="0" marL="0">
              <a:lnSpc>
                <a:spcPct val="115000"/>
              </a:lnSpc>
              <a:buNone/>
            </a:pPr>
            <a:r>
              <a:rPr lang="en-US" sz="1100" b="1" dirty="0">
                <a:solidFill>
                  <a:srgbClr val="990011"/>
                </a:solidFill>
                <a:latin typeface="Aptos" pitchFamily="34" charset="0"/>
                <a:ea typeface="Aptos" pitchFamily="34" charset="-122"/>
                <a:cs typeface="Aptos" pitchFamily="34" charset="-120"/>
              </a:rPr>
              <a:t>Mixing single + multiple tests on one step</a:t>
            </a:r>
            <a:endParaRPr lang="en-US" sz="1100" dirty="0"/>
          </a:p>
        </p:txBody>
      </p:sp>
      <p:sp>
        <p:nvSpPr>
          <p:cNvPr id="26" name="Text 23"/>
          <p:cNvSpPr txBox="1"/>
          <p:nvPr/>
        </p:nvSpPr>
        <p:spPr>
          <a:xfrm>
            <a:off x="6425032" y="4828032"/>
            <a:ext cx="5044288" cy="603504"/>
          </a:xfrm>
          <a:prstGeom prst="rect">
            <a:avLst/>
          </a:prstGeom>
          <a:noFill/>
          <a:ln/>
        </p:spPr>
        <p:txBody>
          <a:bodyPr wrap="square" lIns="0" tIns="0" rIns="0" bIns="0" rtlCol="0" anchor="ctr"/>
          <a:lstStyle/>
          <a:p>
            <a:pPr indent="0" marL="0">
              <a:lnSpc>
                <a:spcPct val="115000"/>
              </a:lnSpc>
              <a:buNone/>
            </a:pPr>
            <a:r>
              <a:rPr lang="en-US" sz="1050" b="1" dirty="0">
                <a:solidFill>
                  <a:srgbClr val="196B24"/>
                </a:solidFill>
                <a:latin typeface="Aptos" pitchFamily="34" charset="0"/>
                <a:ea typeface="Aptos" pitchFamily="34" charset="-122"/>
                <a:cs typeface="Aptos" pitchFamily="34" charset="-120"/>
              </a:rPr>
              <a:t>✓  </a:t>
            </a:r>
            <a:pPr indent="0" marL="0">
              <a:lnSpc>
                <a:spcPct val="115000"/>
              </a:lnSpc>
              <a:buNone/>
            </a:pPr>
            <a:r>
              <a:rPr lang="en-US" sz="1050" b="1" dirty="0">
                <a:solidFill>
                  <a:srgbClr val="000000"/>
                </a:solidFill>
                <a:latin typeface="Aptos" pitchFamily="34" charset="0"/>
                <a:ea typeface="Aptos" pitchFamily="34" charset="-122"/>
                <a:cs typeface="Aptos" pitchFamily="34" charset="-120"/>
              </a:rPr>
              <a:t>Choose one pattern per step — never both</a:t>
            </a:r>
            <a:endParaRPr lang="en-US" sz="1050" dirty="0"/>
          </a:p>
        </p:txBody>
      </p:sp>
      <p:sp>
        <p:nvSpPr>
          <p:cNvPr id="27" name="Text 24"/>
          <p:cNvSpPr txBox="1"/>
          <p:nvPr/>
        </p:nvSpPr>
        <p:spPr>
          <a:xfrm>
            <a:off x="5967832" y="4946904"/>
            <a:ext cx="292608" cy="365760"/>
          </a:xfrm>
          <a:prstGeom prst="rect">
            <a:avLst/>
          </a:prstGeom>
          <a:noFill/>
          <a:ln/>
        </p:spPr>
        <p:txBody>
          <a:bodyPr wrap="square" lIns="0" tIns="0" rIns="0" bIns="0" rtlCol="0" anchor="ctr"/>
          <a:lstStyle/>
          <a:p>
            <a:pPr algn="ctr" indent="0" marL="0">
              <a:buNone/>
            </a:pPr>
            <a:r>
              <a:rPr lang="en-US" sz="1500" b="1" dirty="0">
                <a:solidFill>
                  <a:srgbClr val="FCC400"/>
                </a:solidFill>
                <a:latin typeface="Aptos" pitchFamily="34" charset="0"/>
                <a:ea typeface="Aptos" pitchFamily="34" charset="-122"/>
                <a:cs typeface="Aptos" pitchFamily="34" charset="-120"/>
              </a:rPr>
              <a:t>→</a:t>
            </a:r>
            <a:endParaRPr lang="en-US" sz="1500" dirty="0"/>
          </a:p>
        </p:txBody>
      </p:sp>
      <p:sp>
        <p:nvSpPr>
          <p:cNvPr id="28" name="Shape 25"/>
          <p:cNvSpPr/>
          <p:nvPr/>
        </p:nvSpPr>
        <p:spPr>
          <a:xfrm>
            <a:off x="960120" y="5779008"/>
            <a:ext cx="10728655" cy="457200"/>
          </a:xfrm>
          <a:prstGeom prst="roundRect">
            <a:avLst>
              <a:gd name="adj" fmla="val 12000"/>
            </a:avLst>
          </a:prstGeom>
          <a:solidFill>
            <a:srgbClr val="FCC400">
              <a:alpha val="8000"/>
            </a:srgbClr>
          </a:solidFill>
          <a:ln w="15875">
            <a:solidFill>
              <a:srgbClr val="FCC400"/>
            </a:solidFill>
            <a:prstDash val="solid"/>
          </a:ln>
        </p:spPr>
      </p:sp>
      <p:pic>
        <p:nvPicPr>
          <p:cNvPr id="29" name="Image 1" descr="/root/deck/assets/.cache/7914a64a0f497a1c0d2ad0b436794678.png">    </p:cNvPr>
          <p:cNvPicPr>
            <a:picLocks noChangeAspect="1"/>
          </p:cNvPicPr>
          <p:nvPr/>
        </p:nvPicPr>
        <p:blipFill>
          <a:blip r:embed="rId3"/>
          <a:stretch>
            <a:fillRect/>
          </a:stretch>
        </p:blipFill>
        <p:spPr>
          <a:xfrm>
            <a:off x="448056" y="5682996"/>
            <a:ext cx="576932" cy="649224"/>
          </a:xfrm>
          <a:prstGeom prst="rect">
            <a:avLst/>
          </a:prstGeom>
        </p:spPr>
      </p:pic>
      <p:sp>
        <p:nvSpPr>
          <p:cNvPr id="30" name="Text 26"/>
          <p:cNvSpPr txBox="1"/>
          <p:nvPr/>
        </p:nvSpPr>
        <p:spPr>
          <a:xfrm>
            <a:off x="1198724" y="5779008"/>
            <a:ext cx="9987132" cy="457200"/>
          </a:xfrm>
          <a:prstGeom prst="rect">
            <a:avLst/>
          </a:prstGeom>
          <a:noFill/>
          <a:ln/>
        </p:spPr>
        <p:txBody>
          <a:bodyPr wrap="square" lIns="0" tIns="0" rIns="0" bIns="0" rtlCol="0" anchor="ctr"/>
          <a:lstStyle/>
          <a:p>
            <a:pPr algn="l" indent="0" marL="0">
              <a:buNone/>
            </a:pPr>
            <a:r>
              <a:rPr lang="en-US" sz="1500" b="1" dirty="0">
                <a:solidFill>
                  <a:srgbClr val="000000"/>
                </a:solidFill>
                <a:latin typeface="Aptos Display" pitchFamily="34" charset="0"/>
                <a:ea typeface="Aptos Display" pitchFamily="34" charset="-122"/>
                <a:cs typeface="Aptos Display" pitchFamily="34" charset="-120"/>
              </a:rPr>
              <a:t>When these rows are in the prompt, </a:t>
            </a:r>
            <a:pPr algn="l" indent="0" marL="0">
              <a:buNone/>
            </a:pPr>
            <a:r>
              <a:rPr lang="en-US" sz="1500" b="1" dirty="0">
                <a:solidFill>
                  <a:srgbClr val="996800"/>
                </a:solidFill>
                <a:latin typeface="Aptos Display" pitchFamily="34" charset="0"/>
                <a:ea typeface="Aptos Display" pitchFamily="34" charset="-122"/>
                <a:cs typeface="Aptos Display" pitchFamily="34" charset="-120"/>
              </a:rPr>
              <a:t>they stop showing up in the output.</a:t>
            </a:r>
            <a:endParaRPr lang="en-US" sz="1500" dirty="0"/>
          </a:p>
        </p:txBody>
      </p:sp>
      <p:pic>
        <p:nvPicPr>
          <p:cNvPr id="31" name="Image 2" descr="/root/deck/assets/.cache/d3b450a5532f38c7be59c9b8abea97e4.png">    </p:cNvPr>
          <p:cNvPicPr>
            <a:picLocks noChangeAspect="1"/>
          </p:cNvPicPr>
          <p:nvPr/>
        </p:nvPicPr>
        <p:blipFill>
          <a:blip r:embed="rId4"/>
          <a:stretch>
            <a:fillRect/>
          </a:stretch>
        </p:blipFill>
        <p:spPr>
          <a:xfrm>
            <a:off x="502920" y="6382512"/>
            <a:ext cx="11185855" cy="73152"/>
          </a:xfrm>
          <a:prstGeom prst="rect">
            <a:avLst/>
          </a:prstGeom>
        </p:spPr>
      </p:pic>
      <p:sp>
        <p:nvSpPr>
          <p:cNvPr id="32" name="Text 27"/>
          <p:cNvSpPr txBox="1"/>
          <p:nvPr/>
        </p:nvSpPr>
        <p:spPr>
          <a:xfrm>
            <a:off x="502920" y="6483096"/>
            <a:ext cx="5486400" cy="228600"/>
          </a:xfrm>
          <a:prstGeom prst="rect">
            <a:avLst/>
          </a:prstGeom>
          <a:noFill/>
          <a:ln/>
        </p:spPr>
        <p:txBody>
          <a:bodyPr wrap="square" lIns="0" tIns="0" rIns="0" bIns="0" rtlCol="0" anchor="ctr"/>
          <a:lstStyle/>
          <a:p>
            <a:pPr algn="l" indent="0" marL="0">
              <a:buNone/>
            </a:pPr>
            <a:r>
              <a:rPr lang="en-US" sz="800" dirty="0">
                <a:solidFill>
                  <a:srgbClr val="54504F"/>
                </a:solidFill>
                <a:latin typeface="Aptos" pitchFamily="34" charset="0"/>
                <a:ea typeface="Aptos" pitchFamily="34" charset="-122"/>
                <a:cs typeface="Aptos" pitchFamily="34" charset="-120"/>
              </a:rPr>
              <a:t>WATS Converters + AI · WATS UP 2026</a:t>
            </a:r>
            <a:endParaRPr lang="en-US" sz="800" dirty="0"/>
          </a:p>
        </p:txBody>
      </p:sp>
      <p:sp>
        <p:nvSpPr>
          <p:cNvPr id="33" name="Text 28"/>
          <p:cNvSpPr txBox="1"/>
          <p:nvPr/>
        </p:nvSpPr>
        <p:spPr>
          <a:xfrm>
            <a:off x="6202375" y="6483096"/>
            <a:ext cx="5486400" cy="228600"/>
          </a:xfrm>
          <a:prstGeom prst="rect">
            <a:avLst/>
          </a:prstGeom>
          <a:noFill/>
          <a:ln/>
        </p:spPr>
        <p:txBody>
          <a:bodyPr wrap="square" lIns="0" tIns="0" rIns="0" bIns="0" rtlCol="0" anchor="ctr"/>
          <a:lstStyle/>
          <a:p>
            <a:pPr algn="r" indent="0" marL="0">
              <a:buNone/>
            </a:pPr>
            <a:r>
              <a:rPr lang="en-US" sz="800" dirty="0">
                <a:solidFill>
                  <a:srgbClr val="54504F"/>
                </a:solidFill>
                <a:latin typeface="Aptos" pitchFamily="34" charset="0"/>
                <a:ea typeface="Aptos" pitchFamily="34" charset="-122"/>
                <a:cs typeface="Aptos" pitchFamily="34" charset="-120"/>
              </a:rPr>
              <a:t>09 · 17</a:t>
            </a:r>
            <a:endParaRPr lang="en-US" sz="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par>
                                <p:cTn id="6" presetID="10" presetClass="entr" presetSubtype="0" fill="hold" grpId="0" nodeType="withEffect">
                                  <p:stCondLst>
                                    <p:cond delay="120"/>
                                  </p:stCondLst>
                                  <p:childTnLst>
                                    <p:set>
                                      <p:cBhvr>
                                        <p:cTn id="7" dur="1" fill="hold">
                                          <p:stCondLst>
                                            <p:cond delay="0"/>
                                          </p:stCondLst>
                                        </p:cTn>
                                        <p:tgtEl>
                                          <p:spTgt spid="7"/>
                                        </p:tgtEl>
                                        <p:attrNameLst>
                                          <p:attrName>style.visibility</p:attrName>
                                        </p:attrNameLst>
                                      </p:cBhvr>
                                      <p:to>
                                        <p:strVal val="visible"/>
                                      </p:to>
                                    </p:set>
                                    <p:animEffect transition="in" filter="fade">
                                      <p:cBhvr>
                                        <p:cTn id="8" dur="400"/>
                                        <p:tgtEl>
                                          <p:spTgt spid="7"/>
                                        </p:tgtEl>
                                      </p:cBhvr>
                                    </p:animEffect>
                                  </p:childTnLst>
                                </p:cTn>
                              </p:par>
                            </p:childTnLst>
                          </p:cTn>
                        </p:par>
                      </p:childTnLst>
                    </p:cTn>
                  </p:par>
                  <p:par>
                    <p:cTn id="26" fill="hold">
                      <p:stCondLst>
                        <p:cond delay="indefinite"/>
                      </p:stCondLst>
                      <p:childTnLst>
                        <p:par>
                          <p:cTn id="27"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50"/>
                                        <p:tgtEl>
                                          <p:spTgt spid="8"/>
                                        </p:tgtEl>
                                      </p:cBhvr>
                                    </p:animEffect>
                                  </p:childTnLst>
                                </p:cTn>
                              </p:par>
                              <p:par>
                                <p:cTn id="14" presetID="10" presetClass="entr" presetSubtype="0" fill="hold" grpId="0" nodeType="withEffect">
                                  <p:stCondLst>
                                    <p:cond delay="7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50"/>
                                        <p:tgtEl>
                                          <p:spTgt spid="9"/>
                                        </p:tgtEl>
                                      </p:cBhvr>
                                    </p:animEffect>
                                  </p:childTnLst>
                                </p:cTn>
                              </p:par>
                              <p:par>
                                <p:cTn id="17" presetID="10" presetClass="entr" presetSubtype="0" fill="hold" grpId="0" nodeType="withEffect">
                                  <p:stCondLst>
                                    <p:cond delay="14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400"/>
                                        <p:tgtEl>
                                          <p:spTgt spid="10"/>
                                        </p:tgtEl>
                                      </p:cBhvr>
                                    </p:animEffect>
                                  </p:childTnLst>
                                </p:cTn>
                              </p:par>
                              <p:par>
                                <p:cTn id="20" presetID="10" presetClass="entr" presetSubtype="0" fill="hold" grpId="0" nodeType="withEffect">
                                  <p:stCondLst>
                                    <p:cond delay="21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childTnLst>
                                </p:cTn>
                              </p:par>
                              <p:par>
                                <p:cTn id="23" presetID="10" presetClass="entr" presetSubtype="0" fill="hold" grpId="0" nodeType="withEffect">
                                  <p:stCondLst>
                                    <p:cond delay="28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400"/>
                                        <p:tgtEl>
                                          <p:spTgt spid="12"/>
                                        </p:tgtEl>
                                      </p:cBhvr>
                                    </p:animEffect>
                                  </p:childTnLst>
                                </p:cTn>
                              </p:par>
                            </p:childTnLst>
                          </p:cTn>
                        </p:par>
                      </p:childTnLst>
                    </p:cTn>
                  </p:par>
                  <p:par>
                    <p:cTn id="43" fill="hold">
                      <p:stCondLst>
                        <p:cond delay="indefinite"/>
                      </p:stCondLst>
                      <p:childTnLst>
                        <p:par>
                          <p:cTn id="44"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50"/>
                                        <p:tgtEl>
                                          <p:spTgt spid="13"/>
                                        </p:tgtEl>
                                      </p:cBhvr>
                                    </p:animEffect>
                                  </p:childTnLst>
                                </p:cTn>
                              </p:par>
                              <p:par>
                                <p:cTn id="31" presetID="10" presetClass="entr" presetSubtype="0" fill="hold" grpId="0" nodeType="withEffect">
                                  <p:stCondLst>
                                    <p:cond delay="7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50"/>
                                        <p:tgtEl>
                                          <p:spTgt spid="14"/>
                                        </p:tgtEl>
                                      </p:cBhvr>
                                    </p:animEffect>
                                  </p:childTnLst>
                                </p:cTn>
                              </p:par>
                              <p:par>
                                <p:cTn id="34" presetID="10" presetClass="entr" presetSubtype="0" fill="hold" grpId="0" nodeType="withEffect">
                                  <p:stCondLst>
                                    <p:cond delay="14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400"/>
                                        <p:tgtEl>
                                          <p:spTgt spid="15"/>
                                        </p:tgtEl>
                                      </p:cBhvr>
                                    </p:animEffect>
                                  </p:childTnLst>
                                </p:cTn>
                              </p:par>
                              <p:par>
                                <p:cTn id="37" presetID="10" presetClass="entr" presetSubtype="0" fill="hold" grpId="0" nodeType="withEffect">
                                  <p:stCondLst>
                                    <p:cond delay="21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400"/>
                                        <p:tgtEl>
                                          <p:spTgt spid="16"/>
                                        </p:tgtEl>
                                      </p:cBhvr>
                                    </p:animEffect>
                                  </p:childTnLst>
                                </p:cTn>
                              </p:par>
                              <p:par>
                                <p:cTn id="40" presetID="10" presetClass="entr" presetSubtype="0" fill="hold" grpId="0" nodeType="withEffect">
                                  <p:stCondLst>
                                    <p:cond delay="28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400"/>
                                        <p:tgtEl>
                                          <p:spTgt spid="17"/>
                                        </p:tgtEl>
                                      </p:cBhvr>
                                    </p:animEffect>
                                  </p:childTnLst>
                                </p:cTn>
                              </p:par>
                            </p:childTnLst>
                          </p:cTn>
                        </p:par>
                      </p:childTnLst>
                    </p:cTn>
                  </p:par>
                  <p:par>
                    <p:cTn id="60" fill="hold">
                      <p:stCondLst>
                        <p:cond delay="indefinite"/>
                      </p:stCondLst>
                      <p:childTnLst>
                        <p:par>
                          <p:cTn id="61"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50"/>
                                        <p:tgtEl>
                                          <p:spTgt spid="18"/>
                                        </p:tgtEl>
                                      </p:cBhvr>
                                    </p:animEffect>
                                  </p:childTnLst>
                                </p:cTn>
                              </p:par>
                              <p:par>
                                <p:cTn id="48" presetID="10" presetClass="entr" presetSubtype="0" fill="hold" grpId="0" nodeType="withEffect">
                                  <p:stCondLst>
                                    <p:cond delay="7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50"/>
                                        <p:tgtEl>
                                          <p:spTgt spid="19"/>
                                        </p:tgtEl>
                                      </p:cBhvr>
                                    </p:animEffect>
                                  </p:childTnLst>
                                </p:cTn>
                              </p:par>
                              <p:par>
                                <p:cTn id="51" presetID="10" presetClass="entr" presetSubtype="0" fill="hold" grpId="0" nodeType="withEffect">
                                  <p:stCondLst>
                                    <p:cond delay="14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400"/>
                                        <p:tgtEl>
                                          <p:spTgt spid="20"/>
                                        </p:tgtEl>
                                      </p:cBhvr>
                                    </p:animEffect>
                                  </p:childTnLst>
                                </p:cTn>
                              </p:par>
                              <p:par>
                                <p:cTn id="54" presetID="10" presetClass="entr" presetSubtype="0" fill="hold" grpId="0" nodeType="withEffect">
                                  <p:stCondLst>
                                    <p:cond delay="21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
                                        <p:tgtEl>
                                          <p:spTgt spid="21"/>
                                        </p:tgtEl>
                                      </p:cBhvr>
                                    </p:animEffect>
                                  </p:childTnLst>
                                </p:cTn>
                              </p:par>
                              <p:par>
                                <p:cTn id="57" presetID="10" presetClass="entr" presetSubtype="0" fill="hold" grpId="0" nodeType="withEffect">
                                  <p:stCondLst>
                                    <p:cond delay="28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400"/>
                                        <p:tgtEl>
                                          <p:spTgt spid="22"/>
                                        </p:tgtEl>
                                      </p:cBhvr>
                                    </p:animEffect>
                                  </p:childTnLst>
                                </p:cTn>
                              </p:par>
                            </p:childTnLst>
                          </p:cTn>
                        </p:par>
                      </p:childTnLst>
                    </p:cTn>
                  </p:par>
                  <p:par>
                    <p:cTn id="77" fill="hold">
                      <p:stCondLst>
                        <p:cond delay="indefinite"/>
                      </p:stCondLst>
                      <p:childTnLst>
                        <p:par>
                          <p:cTn id="78"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50"/>
                                        <p:tgtEl>
                                          <p:spTgt spid="23"/>
                                        </p:tgtEl>
                                      </p:cBhvr>
                                    </p:animEffect>
                                  </p:childTnLst>
                                </p:cTn>
                              </p:par>
                              <p:par>
                                <p:cTn id="65" presetID="10" presetClass="entr" presetSubtype="0" fill="hold" grpId="0" nodeType="withEffect">
                                  <p:stCondLst>
                                    <p:cond delay="7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550"/>
                                        <p:tgtEl>
                                          <p:spTgt spid="24"/>
                                        </p:tgtEl>
                                      </p:cBhvr>
                                    </p:animEffect>
                                  </p:childTnLst>
                                </p:cTn>
                              </p:par>
                              <p:par>
                                <p:cTn id="68" presetID="10" presetClass="entr" presetSubtype="0" fill="hold" grpId="0" nodeType="withEffect">
                                  <p:stCondLst>
                                    <p:cond delay="14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400"/>
                                        <p:tgtEl>
                                          <p:spTgt spid="25"/>
                                        </p:tgtEl>
                                      </p:cBhvr>
                                    </p:animEffect>
                                  </p:childTnLst>
                                </p:cTn>
                              </p:par>
                              <p:par>
                                <p:cTn id="71" presetID="10" presetClass="entr" presetSubtype="0" fill="hold" grpId="0" nodeType="withEffect">
                                  <p:stCondLst>
                                    <p:cond delay="21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400"/>
                                        <p:tgtEl>
                                          <p:spTgt spid="26"/>
                                        </p:tgtEl>
                                      </p:cBhvr>
                                    </p:animEffect>
                                  </p:childTnLst>
                                </p:cTn>
                              </p:par>
                              <p:par>
                                <p:cTn id="74" presetID="10" presetClass="entr" presetSubtype="0" fill="hold" grpId="0" nodeType="withEffect">
                                  <p:stCondLst>
                                    <p:cond delay="28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400"/>
                                        <p:tgtEl>
                                          <p:spTgt spid="27"/>
                                        </p:tgtEl>
                                      </p:cBhvr>
                                    </p:animEffect>
                                  </p:childTnLst>
                                </p:cTn>
                              </p:par>
                            </p:childTnLst>
                          </p:cTn>
                        </p:par>
                      </p:childTnLst>
                    </p:cTn>
                  </p:par>
                  <p:par>
                    <p:cTn id="88" fill="hold">
                      <p:stCondLst>
                        <p:cond delay="indefinite"/>
                      </p:stCondLst>
                      <p:childTnLst>
                        <p:par>
                          <p:cTn id="89"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50"/>
                                        <p:tgtEl>
                                          <p:spTgt spid="28"/>
                                        </p:tgtEl>
                                      </p:cBhvr>
                                    </p:animEffect>
                                  </p:childTnLst>
                                </p:cTn>
                              </p:par>
                              <p:par>
                                <p:cTn id="82" presetID="10" presetClass="entr" presetSubtype="0" fill="hold" grpId="0" nodeType="withEffect">
                                  <p:stCondLst>
                                    <p:cond delay="9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550"/>
                                        <p:tgtEl>
                                          <p:spTgt spid="29"/>
                                        </p:tgtEl>
                                      </p:cBhvr>
                                    </p:animEffect>
                                  </p:childTnLst>
                                </p:cTn>
                              </p:par>
                              <p:par>
                                <p:cTn id="85" presetID="10" presetClass="entr" presetSubtype="0" fill="hold" grpId="0" nodeType="withEffect">
                                  <p:stCondLst>
                                    <p:cond delay="180"/>
                                  </p:stCondLst>
                                  <p:childTnLst>
                                    <p:set>
                                      <p:cBhvr>
                                        <p:cTn id="86" dur="1" fill="hold">
                                          <p:stCondLst>
                                            <p:cond delay="0"/>
                                          </p:stCondLst>
                                        </p:cTn>
                                        <p:tgtEl>
                                          <p:spTgt spid="30"/>
                                        </p:tgtEl>
                                        <p:attrNameLst>
                                          <p:attrName>style.visibility</p:attrName>
                                        </p:attrNameLst>
                                      </p:cBhvr>
                                      <p:to>
                                        <p:strVal val="visible"/>
                                      </p:to>
                                    </p:set>
                                    <p:animEffect transition="in" filter="fade">
                                      <p:cBhvr>
                                        <p:cTn id="87" dur="4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P spid="12" grpId="0"/>
      <p:bldP spid="15" grpId="0"/>
      <p:bldP spid="16" grpId="0"/>
      <p:bldP spid="17" grpId="0"/>
      <p:bldP spid="20" grpId="0"/>
      <p:bldP spid="21" grpId="0"/>
      <p:bldP spid="22" grpId="0"/>
      <p:bldP spid="25" grpId="0"/>
      <p:bldP spid="26" grpId="0"/>
      <p:bldP spid="27" grpId="0"/>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00F0981ECC874AA045759C733D6D80" ma:contentTypeVersion="26" ma:contentTypeDescription="Create a new document." ma:contentTypeScope="" ma:versionID="757c59afc5b5834148ca90bd137fbbd3">
  <xsd:schema xmlns:xsd="http://www.w3.org/2001/XMLSchema" xmlns:xs="http://www.w3.org/2001/XMLSchema" xmlns:p="http://schemas.microsoft.com/office/2006/metadata/properties" xmlns:ns2="99075f80-0fe0-47f2-abf3-4ad7bd9821df" xmlns:ns3="f529678b-45df-4a2d-ae2d-57335bc52324" targetNamespace="http://schemas.microsoft.com/office/2006/metadata/properties" ma:root="true" ma:fieldsID="f1bf03add77b47868b36be1d5ad469e7" ns2:_="" ns3:_="">
    <xsd:import namespace="99075f80-0fe0-47f2-abf3-4ad7bd9821df"/>
    <xsd:import namespace="f529678b-45df-4a2d-ae2d-57335bc52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Classification" minOccurs="0"/>
                <xsd:element ref="ns2:MediaServiceSearchProperties" minOccurs="0"/>
                <xsd:element ref="ns2:Document_x0020_Number" minOccurs="0"/>
                <xsd:element ref="ns2:Document_x0020_Status" minOccurs="0"/>
                <xsd:element ref="ns2:Revision" minOccurs="0"/>
                <xsd:element ref="ns2:Valid_x0020_From" minOccurs="0"/>
                <xsd:element ref="ns2:Valid_x0020_To"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5f80-0fe0-47f2-abf3-4ad7bd982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d465c5-e4f8-4d3b-b99d-d85c230440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Classification" ma:index="24" nillable="true" ma:displayName="Classification" ma:default="General \ All Employees" ma:description="Information Classification" ma:format="Dropdown" ma:internalName="Classification">
      <xsd:simpleType>
        <xsd:restriction base="dms:Choice">
          <xsd:enumeration value="Public"/>
          <xsd:enumeration value="General \ Anyone"/>
          <xsd:enumeration value="General \ All Employees"/>
          <xsd:enumeration value="Confidential \ Anyone"/>
          <xsd:enumeration value="Confidential \ All Employees"/>
          <xsd:enumeration value="Confidential \ Trusted People"/>
          <xsd:enumeration value="Highly Confidential \ All Employees"/>
          <xsd:enumeration value="Highly Confidential \ Specific People"/>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ument_x0020_Number" ma:index="26" nillable="true" ma:displayName="Document Number" ma:default="WA-INF-nnnn" ma:internalName="Document_x0020_Number">
      <xsd:simpleType>
        <xsd:restriction base="dms:Text">
          <xsd:maxLength value="30"/>
        </xsd:restriction>
      </xsd:simpleType>
    </xsd:element>
    <xsd:element name="Document_x0020_Status" ma:index="27" nillable="true" ma:displayName="Document Status" ma:default="Draft" ma:format="Dropdown" ma:internalName="Document_x0020_Status">
      <xsd:simpleType>
        <xsd:restriction base="dms:Choice">
          <xsd:enumeration value="Draft"/>
          <xsd:enumeration value="Review"/>
          <xsd:enumeration value="Approved"/>
          <xsd:enumeration value="Published"/>
          <xsd:enumeration value="Removed"/>
        </xsd:restriction>
      </xsd:simpleType>
    </xsd:element>
    <xsd:element name="Revision" ma:index="28" nillable="true" ma:displayName="Revision" ma:internalName="Revision">
      <xsd:simpleType>
        <xsd:restriction base="dms:Text">
          <xsd:maxLength value="20"/>
        </xsd:restriction>
      </xsd:simpleType>
    </xsd:element>
    <xsd:element name="Valid_x0020_From" ma:index="29" nillable="true" ma:displayName="Valid From" ma:format="DateOnly" ma:internalName="Valid_x0020_From">
      <xsd:simpleType>
        <xsd:restriction base="dms:DateTime"/>
      </xsd:simpleType>
    </xsd:element>
    <xsd:element name="Valid_x0020_To" ma:index="30" nillable="true" ma:displayName="Valid To" ma:format="DateOnly" ma:internalName="Valid_x0020_To">
      <xsd:simpleType>
        <xsd:restriction base="dms:DateTime"/>
      </xsd:simpleType>
    </xsd:element>
    <xsd:element name="MediaServiceLocation" ma:index="31" nillable="true" ma:displayName="Location" ma:indexed="true" ma:internalName="MediaServiceLocation" ma:readOnly="true">
      <xsd:simpleType>
        <xsd:restriction base="dms:Text"/>
      </xsd:simpleType>
    </xsd:element>
    <xsd:element name="_Flow_SignoffStatus" ma:index="32" nillable="true" ma:displayName="Godkjenningsstatus" ma:internalName="Godkjenningsstatus">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29678b-45df-4a2d-ae2d-57335bc5232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ea0902a-799c-44cd-a949-0f7b47655d6e}" ma:internalName="TaxCatchAll" ma:showField="CatchAllData" ma:web="f529678b-45df-4a2d-ae2d-57335bc52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alid_x0020_To xmlns="99075f80-0fe0-47f2-abf3-4ad7bd9821df" xsi:nil="true"/>
    <_Flow_SignoffStatus xmlns="99075f80-0fe0-47f2-abf3-4ad7bd9821df" xsi:nil="true"/>
    <Revision xmlns="99075f80-0fe0-47f2-abf3-4ad7bd9821df" xsi:nil="true"/>
    <Document_x0020_Number xmlns="99075f80-0fe0-47f2-abf3-4ad7bd9821df">WA-INF-nnnn</Document_x0020_Number>
    <TaxCatchAll xmlns="f529678b-45df-4a2d-ae2d-57335bc52324" xsi:nil="true"/>
    <lcf76f155ced4ddcb4097134ff3c332f xmlns="99075f80-0fe0-47f2-abf3-4ad7bd9821df">
      <Terms xmlns="http://schemas.microsoft.com/office/infopath/2007/PartnerControls"/>
    </lcf76f155ced4ddcb4097134ff3c332f>
    <Classification xmlns="99075f80-0fe0-47f2-abf3-4ad7bd9821df">General \ All Employees</Classification>
    <Valid_x0020_From xmlns="99075f80-0fe0-47f2-abf3-4ad7bd9821df" xsi:nil="true"/>
    <Document_x0020_Status xmlns="99075f80-0fe0-47f2-abf3-4ad7bd9821df">Draft</Document_x0020_Status>
  </documentManagement>
</p:properties>
</file>

<file path=customXml/itemProps1.xml><?xml version="1.0" encoding="utf-8"?>
<ds:datastoreItem xmlns:ds="http://schemas.openxmlformats.org/officeDocument/2006/customXml" ds:itemID="{92FF899C-C64F-4D66-8997-9FEC09CD9665}"/>
</file>

<file path=customXml/itemProps2.xml><?xml version="1.0" encoding="utf-8"?>
<ds:datastoreItem xmlns:ds="http://schemas.openxmlformats.org/officeDocument/2006/customXml" ds:itemID="{B08AADBB-251B-42A2-981D-49B30DF7D30A}"/>
</file>

<file path=customXml/itemProps3.xml><?xml version="1.0" encoding="utf-8"?>
<ds:datastoreItem xmlns:ds="http://schemas.openxmlformats.org/officeDocument/2006/customXml" ds:itemID="{8F3620AB-7E68-43C5-B7BD-28CEA6793838}"/>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The WATS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WATS Converters With AI Agents</dc:title>
  <dc:subject>PptxGenJS Presentation</dc:subject>
  <dc:creator>Ola Lund Reppe</dc:creator>
  <cp:lastModifiedBy>Ola Lund Reppe</cp:lastModifiedBy>
  <cp:revision>1</cp:revision>
  <dcterms:created xsi:type="dcterms:W3CDTF">2026-09-02T15:09:34Z</dcterms:created>
  <dcterms:modified xsi:type="dcterms:W3CDTF">2026-09-02T15:09:34Z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0x010100FF00F0981ECC874AA045759C733D6D80</vt:lpwstr>
  </property>
</Properties>
</file>