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0" r:id="rId4"/>
  </p:sldMasterIdLst>
  <p:notesMasterIdLst>
    <p:notesMasterId r:id="rId23"/>
  </p:notesMasterIdLst>
  <p:sldIdLst>
    <p:sldId id="2571" r:id="rId5"/>
    <p:sldId id="2590" r:id="rId6"/>
    <p:sldId id="2597" r:id="rId7"/>
    <p:sldId id="2591" r:id="rId8"/>
    <p:sldId id="2593" r:id="rId9"/>
    <p:sldId id="2606" r:id="rId10"/>
    <p:sldId id="2605" r:id="rId11"/>
    <p:sldId id="2572" r:id="rId12"/>
    <p:sldId id="2607" r:id="rId13"/>
    <p:sldId id="2598" r:id="rId14"/>
    <p:sldId id="2600" r:id="rId15"/>
    <p:sldId id="2601" r:id="rId16"/>
    <p:sldId id="2602" r:id="rId17"/>
    <p:sldId id="2603" r:id="rId18"/>
    <p:sldId id="2588" r:id="rId19"/>
    <p:sldId id="2589" r:id="rId20"/>
    <p:sldId id="2604" r:id="rId21"/>
    <p:sldId id="2592" r:id="rId22"/>
  </p:sldIdLst>
  <p:sldSz cx="12192000" cy="6858000"/>
  <p:notesSz cx="6858000" cy="9144000"/>
  <p:defaultTextStyle>
    <a:defPPr>
      <a:defRPr lang="en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FDC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65547" autoAdjust="0"/>
  </p:normalViewPr>
  <p:slideViewPr>
    <p:cSldViewPr snapToGrid="0">
      <p:cViewPr varScale="1">
        <p:scale>
          <a:sx n="70" d="100"/>
          <a:sy n="70" d="100"/>
        </p:scale>
        <p:origin x="20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D2A93-008A-7046-927D-E380F67CC98C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33627-EC28-614D-84F2-686C50CB57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453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WATS has been a cloud-based product for nearly two decades, but the platform underneath it has changed dramatically.</a:t>
            </a:r>
          </a:p>
          <a:p>
            <a:endParaRPr dirty="0"/>
          </a:p>
          <a:p>
            <a:r>
              <a:rPr dirty="0"/>
              <a:t>We started in 2007 with WATS Express — effectively pre-cloud, where customers connected to a dedicated server. Good for its time, but manually managed.</a:t>
            </a:r>
          </a:p>
          <a:p>
            <a:endParaRPr dirty="0"/>
          </a:p>
          <a:p>
            <a:r>
              <a:rPr dirty="0"/>
              <a:t>In 2013 we launched skywats.com — a real cloud offering with a self-service sign-up flow. The experience for customers improved significantly, but the operations side was still largely manual.</a:t>
            </a:r>
          </a:p>
          <a:p>
            <a:endParaRPr dirty="0"/>
          </a:p>
          <a:p>
            <a:r>
              <a:rPr dirty="0"/>
              <a:t>2015 brought us onto Azure virtual machines — the first time we could automate patching, setup, and upgrades at scale. A big step forward.</a:t>
            </a:r>
          </a:p>
          <a:p>
            <a:endParaRPr dirty="0"/>
          </a:p>
          <a:p>
            <a:r>
              <a:rPr dirty="0"/>
              <a:t>2018 was the real turning point. We moved entirely to PaaS — Platform as a Service. No more managing virtual machines. Microsoft takes over the platform, and our team focuses on WATS.</a:t>
            </a:r>
          </a:p>
          <a:p>
            <a:endParaRPr dirty="0"/>
          </a:p>
          <a:p>
            <a:r>
              <a:rPr dirty="0"/>
              <a:t>2019 brought the wats.com brand, which is where we are today.</a:t>
            </a:r>
          </a:p>
          <a:p>
            <a:endParaRPr dirty="0"/>
          </a:p>
          <a:p>
            <a:r>
              <a:rPr dirty="0"/>
              <a:t>The story I want to tell in this presentation is what that platform looks like in 2026, and why it matters to you.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852A5-7276-2A17-DAB5-458950265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E2D05C-66C8-8013-8399-32ED1BD6B5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D4A530-8B1F-D8FE-BB08-0560B5AEFB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GB" dirty="0"/>
          </a:p>
          <a:p>
            <a:r>
              <a:rPr lang="en-GB" dirty="0"/>
              <a:t>Retention Options</a:t>
            </a:r>
          </a:p>
          <a:p>
            <a:pPr lvl="1"/>
            <a:r>
              <a:rPr lang="en-GB" dirty="0"/>
              <a:t>Point-in-Time Restore (PITR):  7 days standard</a:t>
            </a:r>
          </a:p>
          <a:p>
            <a:pPr lvl="1"/>
            <a:r>
              <a:rPr lang="en-GB" dirty="0"/>
              <a:t>Short-Term Retention (STR):  up to 35 days</a:t>
            </a:r>
          </a:p>
          <a:p>
            <a:pPr lvl="1"/>
            <a:r>
              <a:rPr lang="en-GB" dirty="0"/>
              <a:t>Long-Term Retention (LTR):  up to 10 years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Transparent Data Encryption (AES-256) protects database files, backups, and storage at rest</a:t>
            </a:r>
          </a:p>
          <a:p>
            <a:pPr lvl="1"/>
            <a:r>
              <a:rPr lang="en-GB" dirty="0"/>
              <a:t>TLS 1.2+ enforced for all connections protects data travelling between applications and the database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Up to 192 </a:t>
            </a:r>
            <a:r>
              <a:rPr lang="en-GB" dirty="0" err="1"/>
              <a:t>cors</a:t>
            </a:r>
            <a:r>
              <a:rPr lang="en-GB" dirty="0"/>
              <a:t> and 995 GB memory single hyperscale </a:t>
            </a:r>
            <a:r>
              <a:rPr lang="en-GB" dirty="0" err="1"/>
              <a:t>db</a:t>
            </a:r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2FC4AB-D5D2-83A9-66DE-9B05F3372B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83426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9E019-9C51-00CA-D2F0-D4CC76F7D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92C81E-2A29-44DC-3732-5E7000F06E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23E39A-2AB5-9339-3DD0-7955FDE9DB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sz="1200" dirty="0"/>
              <a:t>5 PiB == 5630 TB</a:t>
            </a:r>
          </a:p>
          <a:p>
            <a:pPr lvl="1"/>
            <a:endParaRPr lang="en-GB" sz="1200" dirty="0"/>
          </a:p>
          <a:p>
            <a:pPr lvl="0"/>
            <a:r>
              <a:rPr lang="en-GB" sz="4800" dirty="0"/>
              <a:t>Original reports are preserved</a:t>
            </a:r>
          </a:p>
          <a:p>
            <a:pPr lvl="0"/>
            <a:endParaRPr lang="en-GB" sz="4800" dirty="0"/>
          </a:p>
          <a:p>
            <a:pPr lvl="0"/>
            <a:r>
              <a:rPr lang="en-GB" sz="4800" dirty="0"/>
              <a:t>Full traceability back to source data</a:t>
            </a:r>
          </a:p>
          <a:p>
            <a:pPr lvl="0"/>
            <a:r>
              <a:rPr lang="en-GB" sz="4800" dirty="0"/>
              <a:t>Supports compliance and audits</a:t>
            </a:r>
          </a:p>
          <a:p>
            <a:pPr lvl="0"/>
            <a:r>
              <a:rPr lang="en-GB" sz="4800" dirty="0"/>
              <a:t>Enables future reprocessing and analytics</a:t>
            </a:r>
          </a:p>
          <a:p>
            <a:pPr lvl="0"/>
            <a:r>
              <a:rPr lang="en-GB" sz="4800" dirty="0"/>
              <a:t>Foundation for disaster recovery</a:t>
            </a:r>
          </a:p>
          <a:p>
            <a:pPr lvl="0"/>
            <a:endParaRPr lang="en-GB" sz="4800" dirty="0"/>
          </a:p>
          <a:p>
            <a:pPr lvl="0"/>
            <a:r>
              <a:rPr lang="en-GB" sz="4800" dirty="0"/>
              <a:t>Table storage (supporting service, tracking each test report independently)</a:t>
            </a:r>
          </a:p>
          <a:p>
            <a:pPr lvl="1"/>
            <a:endParaRPr lang="en-GB" sz="4800" dirty="0"/>
          </a:p>
          <a:p>
            <a:pPr lvl="1"/>
            <a:endParaRPr lang="en-GB" sz="480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B257E8-A214-58FD-92B1-B412219F34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394652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Regional WATS Instances</a:t>
            </a:r>
          </a:p>
          <a:p>
            <a:pPr lvl="1"/>
            <a:r>
              <a:rPr lang="en-GB" dirty="0"/>
              <a:t>Large organizations can run regional instances in US and/or Asia</a:t>
            </a:r>
          </a:p>
          <a:p>
            <a:pPr lvl="1"/>
            <a:r>
              <a:rPr lang="en-GB" dirty="0"/>
              <a:t>Test data flows regional - primary, reduces latency globally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8494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2384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Mount Everest x 34</a:t>
            </a:r>
          </a:p>
          <a:p>
            <a:r>
              <a:rPr lang="en-GB" dirty="0"/>
              <a:t>Eifel tower x 910</a:t>
            </a:r>
          </a:p>
          <a:p>
            <a:r>
              <a:rPr lang="en-GB" dirty="0"/>
              <a:t>Around Earth x 22</a:t>
            </a:r>
          </a:p>
          <a:p>
            <a:r>
              <a:rPr lang="en-GB" dirty="0"/>
              <a:t>2,3 x Moon - Earth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3258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real numbers </a:t>
            </a:r>
            <a:r>
              <a:rPr lang="en-GB" dirty="0"/>
              <a:t> - </a:t>
            </a:r>
            <a:r>
              <a:rPr dirty="0"/>
              <a:t>from the WATS platform</a:t>
            </a:r>
          </a:p>
          <a:p>
            <a:endParaRPr dirty="0"/>
          </a:p>
          <a:p>
            <a:r>
              <a:rPr dirty="0"/>
              <a:t>The growth from 2022 to 2026 is almost six times in </a:t>
            </a:r>
            <a:r>
              <a:rPr lang="en-GB" dirty="0"/>
              <a:t>4 years</a:t>
            </a:r>
            <a:r>
              <a:rPr dirty="0"/>
              <a:t>. </a:t>
            </a:r>
            <a:endParaRPr lang="en-GB" dirty="0"/>
          </a:p>
          <a:p>
            <a:r>
              <a:rPr dirty="0"/>
              <a:t>2026 alone saw 81% growth — the biggest single-year increase in WATS history. From 1.7 billion to over 3 billion reports.</a:t>
            </a:r>
          </a:p>
          <a:p>
            <a:endParaRPr dirty="0"/>
          </a:p>
          <a:p>
            <a:r>
              <a:rPr dirty="0"/>
              <a:t>153 terabytes of customer data. 260 billion individual </a:t>
            </a:r>
            <a:r>
              <a:rPr lang="en-GB" dirty="0"/>
              <a:t>test</a:t>
            </a:r>
            <a:r>
              <a:rPr dirty="0"/>
              <a:t> results. </a:t>
            </a:r>
            <a:endParaRPr lang="en-GB" dirty="0"/>
          </a:p>
          <a:p>
            <a:endParaRPr dirty="0"/>
          </a:p>
          <a:p>
            <a:r>
              <a:rPr dirty="0"/>
              <a:t>The reason I am showing you this is not to impress you with big numbers.</a:t>
            </a:r>
            <a:endParaRPr lang="en-GB" dirty="0"/>
          </a:p>
          <a:p>
            <a:r>
              <a:rPr dirty="0"/>
              <a:t> </a:t>
            </a:r>
            <a:endParaRPr lang="en-GB" dirty="0"/>
          </a:p>
          <a:p>
            <a:r>
              <a:rPr dirty="0"/>
              <a:t>the architecture we run on has </a:t>
            </a:r>
            <a:endParaRPr lang="en-GB" dirty="0"/>
          </a:p>
          <a:p>
            <a:endParaRPr lang="en-GB" dirty="0"/>
          </a:p>
          <a:p>
            <a:r>
              <a:rPr dirty="0"/>
              <a:t>absorbed this growth without fundamental change. </a:t>
            </a:r>
            <a:endParaRPr lang="en-GB" dirty="0"/>
          </a:p>
          <a:p>
            <a:endParaRPr lang="en-GB" dirty="0"/>
          </a:p>
          <a:p>
            <a:r>
              <a:rPr dirty="0"/>
              <a:t>managed, elastic platform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61712-71CB-9D0F-DC4D-5D7DC5F7E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80C08A-6B4F-9A0E-7AE7-391745070E8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A00D2D-84BF-C1A7-54B0-6EDE8129ED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/>
              <a:t>Natural choice – MS partner for years</a:t>
            </a:r>
          </a:p>
          <a:p>
            <a:r>
              <a:rPr lang="en-GB" dirty="0"/>
              <a:t>Introduction to AI – Microsoft Foundry (Hosting our LLMs)</a:t>
            </a:r>
          </a:p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4D31D4-7F60-B5F9-8190-18FDD11B33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7454755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2018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of the most important architectural decisions we've made is to build WATS entirely on Platform as a Service technologies.</a:t>
            </a:r>
          </a:p>
          <a:p>
            <a:pPr fontAlgn="t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takes responsibility for the infrastructure (datacentres, servers, OS, DB-Engines, storage platforms, and platform security updates.)</a:t>
            </a:r>
          </a:p>
          <a:p>
            <a:pPr fontAlgn="t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focus on WATS itself: 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application quality, 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customer experience, 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releases, 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monitoring, 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security controls, and recovery procedures.</a:t>
            </a:r>
          </a:p>
          <a:p>
            <a:pPr fontAlgn="t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allows us to spend our time improving WATS rather than maintaining infrastructure</a:t>
            </a:r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Key Principle</a:t>
            </a:r>
          </a:p>
          <a:p>
            <a:pPr lvl="1"/>
            <a:r>
              <a:rPr lang="en-GB" dirty="0"/>
              <a:t>Infrastructure is Microsoft's responsibility.</a:t>
            </a:r>
          </a:p>
          <a:p>
            <a:pPr lvl="1"/>
            <a:r>
              <a:rPr lang="en-GB" dirty="0"/>
              <a:t>Application quality is ours.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you focus on quality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836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Microsoft operates the cloud platform.</a:t>
            </a:r>
          </a:p>
          <a:p>
            <a:r>
              <a:rPr lang="en-GB" dirty="0"/>
              <a:t>We operate WATS.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5508B-F62C-F0FE-AFE7-5B8265704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D59499-AD78-07A5-B8BF-2FEAAC072BF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F802E8-1681-A262-77C6-9DE7ABFF90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The simple view is that you connect to WATS Cloud. </a:t>
            </a:r>
            <a:endParaRPr lang="en-GB" dirty="0"/>
          </a:p>
          <a:p>
            <a:endParaRPr lang="en-GB" dirty="0"/>
          </a:p>
          <a:p>
            <a:r>
              <a:rPr dirty="0"/>
              <a:t>several services cooperate every time you use WATS.</a:t>
            </a:r>
          </a:p>
          <a:p>
            <a:endParaRPr dirty="0"/>
          </a:p>
          <a:p>
            <a:r>
              <a:rPr dirty="0"/>
              <a:t>Each customer has a separate application and dedicated database. Raw report documents are stored in a dedicated storage container. </a:t>
            </a:r>
            <a:endParaRPr lang="en-GB" dirty="0"/>
          </a:p>
          <a:p>
            <a:endParaRPr lang="en-GB" dirty="0"/>
          </a:p>
          <a:p>
            <a:r>
              <a:rPr dirty="0"/>
              <a:t>Behind those components are deployment services, monitoring, backup, security controls, and our operational procedures.</a:t>
            </a:r>
          </a:p>
          <a:p>
            <a:endParaRPr dirty="0"/>
          </a:p>
          <a:p>
            <a:r>
              <a:rPr dirty="0"/>
              <a:t>This separation is important. It allows us to monitor, scale, update, and, if necessary, recover customer instances individually.</a:t>
            </a:r>
          </a:p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92210-36AA-7F1E-E141-BC76FF1870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66338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Ice-berg inspired </a:t>
            </a:r>
            <a:r>
              <a:rPr lang="en-GB" b="1" dirty="0" err="1"/>
              <a:t>infograpichs</a:t>
            </a:r>
            <a:endParaRPr lang="en-GB" b="1" dirty="0"/>
          </a:p>
          <a:p>
            <a:endParaRPr lang="en-GB" b="1" dirty="0"/>
          </a:p>
          <a:p>
            <a:r>
              <a:rPr lang="en-GB" b="1" dirty="0"/>
              <a:t>The WATS Cloud Architecture</a:t>
            </a:r>
          </a:p>
          <a:p>
            <a:r>
              <a:rPr lang="en-GB" b="1" dirty="0"/>
              <a:t>Three main services - per customer, per region:</a:t>
            </a:r>
          </a:p>
          <a:p>
            <a:r>
              <a:rPr lang="en-GB" b="1" dirty="0"/>
              <a:t>Azure App Service</a:t>
            </a:r>
          </a:p>
          <a:p>
            <a:pPr lvl="1"/>
            <a:r>
              <a:rPr lang="en-GB" dirty="0"/>
              <a:t>Your dedicated WATS web portal (yourname.wats.com)</a:t>
            </a:r>
          </a:p>
          <a:p>
            <a:pPr lvl="1"/>
            <a:r>
              <a:rPr lang="en-GB" dirty="0"/>
              <a:t>Fully managed, auto-patched, always on</a:t>
            </a:r>
          </a:p>
          <a:p>
            <a:r>
              <a:rPr lang="en-GB" b="1" dirty="0"/>
              <a:t>Azure SQL Database</a:t>
            </a:r>
          </a:p>
          <a:p>
            <a:pPr lvl="1"/>
            <a:r>
              <a:rPr lang="en-GB" dirty="0"/>
              <a:t>Your dedicated structured test data &amp; analytics database</a:t>
            </a:r>
          </a:p>
          <a:p>
            <a:pPr lvl="1"/>
            <a:r>
              <a:rPr lang="en-GB" dirty="0"/>
              <a:t>Gen5 General Purpose or Hyperscale for large volumes</a:t>
            </a:r>
          </a:p>
          <a:p>
            <a:r>
              <a:rPr lang="en-GB" b="1" dirty="0"/>
              <a:t>Azure Blob Storage</a:t>
            </a:r>
          </a:p>
          <a:p>
            <a:pPr lvl="1"/>
            <a:r>
              <a:rPr lang="en-GB" dirty="0"/>
              <a:t>Your dedicated container for raw test reports (XML)</a:t>
            </a:r>
          </a:p>
          <a:p>
            <a:pPr lvl="1"/>
            <a:r>
              <a:rPr lang="en-GB" dirty="0"/>
              <a:t>Geo-redundant - replicated across two </a:t>
            </a:r>
            <a:r>
              <a:rPr lang="en-GB" dirty="0" err="1"/>
              <a:t>datacenters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664060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How Updates Reach You</a:t>
            </a:r>
          </a:p>
          <a:p>
            <a:r>
              <a:rPr lang="en-GB" dirty="0"/>
              <a:t>Source code managed in GitHub </a:t>
            </a:r>
          </a:p>
          <a:p>
            <a:r>
              <a:rPr lang="en-GB" dirty="0"/>
              <a:t>Automated build, test, and deployment pipeline </a:t>
            </a:r>
          </a:p>
          <a:p>
            <a:r>
              <a:rPr lang="en-GB" dirty="0"/>
              <a:t>WATS released bi-weekly</a:t>
            </a:r>
          </a:p>
          <a:p>
            <a:endParaRPr lang="en-GB" dirty="0"/>
          </a:p>
          <a:p>
            <a:r>
              <a:rPr lang="en-GB" dirty="0"/>
              <a:t>App service Plan – Multiple Apps (customers) share the hardware. Demanding workloads may run on its own dedicated plan</a:t>
            </a:r>
          </a:p>
          <a:p>
            <a:endParaRPr lang="en-GB" dirty="0"/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Premium v3 P2V3 – 4Cors / 16GB memory – Scale out to max 30 instances – (10 – 30 customers)</a:t>
            </a:r>
          </a:p>
          <a:p>
            <a:br>
              <a:rPr lang="en-GB" dirty="0"/>
            </a:br>
            <a:endParaRPr lang="en-GB" dirty="0"/>
          </a:p>
          <a:p>
            <a:endParaRPr lang="en-GB" dirty="0"/>
          </a:p>
          <a:p>
            <a:r>
              <a:rPr lang="en-US" b="1" dirty="0">
                <a:latin typeface="Söhne"/>
              </a:rPr>
              <a:t>Patches and maintains the OS and language frameworks</a:t>
            </a:r>
          </a:p>
          <a:p>
            <a:endParaRPr lang="en-US" b="1" dirty="0">
              <a:latin typeface="Söhne"/>
            </a:endParaRPr>
          </a:p>
          <a:p>
            <a:r>
              <a:rPr lang="en-US" b="1" dirty="0">
                <a:latin typeface="Söhne"/>
              </a:rPr>
              <a:t>DevOps optimization - CI/CD – DevOps, GitHub</a:t>
            </a:r>
          </a:p>
          <a:p>
            <a:endParaRPr lang="en-US" b="1" dirty="0">
              <a:latin typeface="Söhne"/>
            </a:endParaRPr>
          </a:p>
          <a:p>
            <a:r>
              <a:rPr lang="en-US" b="1" dirty="0">
                <a:latin typeface="Söhne"/>
              </a:rPr>
              <a:t>Scale up or out (automatically/manually)</a:t>
            </a:r>
          </a:p>
          <a:p>
            <a:endParaRPr lang="en-US" b="1" dirty="0">
              <a:latin typeface="Söhne"/>
            </a:endParaRPr>
          </a:p>
          <a:p>
            <a:r>
              <a:rPr lang="en-US" b="1" dirty="0">
                <a:latin typeface="Söhne"/>
              </a:rPr>
              <a:t>Staging environments (slots/swapping)</a:t>
            </a:r>
          </a:p>
          <a:p>
            <a:endParaRPr lang="en-US" b="1" dirty="0">
              <a:latin typeface="Söhne"/>
            </a:endParaRPr>
          </a:p>
          <a:p>
            <a:r>
              <a:rPr lang="en-US" b="1" dirty="0">
                <a:latin typeface="Söhne"/>
              </a:rPr>
              <a:t>Diagnostic tools and proactive tools - </a:t>
            </a:r>
            <a:r>
              <a:rPr lang="en-US" b="1" dirty="0">
                <a:highlight>
                  <a:srgbClr val="FDC400"/>
                </a:highlight>
                <a:latin typeface="Söhne"/>
              </a:rPr>
              <a:t>Auto-Heal</a:t>
            </a:r>
            <a:r>
              <a:rPr lang="en-US" b="1" dirty="0">
                <a:latin typeface="Söhne"/>
              </a:rPr>
              <a:t>, Profiler</a:t>
            </a:r>
          </a:p>
          <a:p>
            <a:endParaRPr lang="en-US" b="1" dirty="0">
              <a:latin typeface="Söhne"/>
            </a:endParaRPr>
          </a:p>
          <a:p>
            <a:r>
              <a:rPr lang="en-US" b="1" dirty="0">
                <a:latin typeface="Söhne"/>
              </a:rPr>
              <a:t>Web Jobs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1768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7">
            <a:extLst>
              <a:ext uri="{FF2B5EF4-FFF2-40B4-BE49-F238E27FC236}">
                <a16:creationId xmlns:a16="http://schemas.microsoft.com/office/drawing/2014/main" id="{898C9FCC-269E-89C3-5A8F-F89C9C2FED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70000"/>
            <a:ext cx="7100711" cy="3053116"/>
          </a:xfrm>
        </p:spPr>
        <p:txBody>
          <a:bodyPr anchor="ctr">
            <a:noAutofit/>
          </a:bodyPr>
          <a:lstStyle>
            <a:lvl1pPr algn="l">
              <a:defRPr sz="7000"/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5057422"/>
            <a:ext cx="7100711" cy="94773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227181"/>
            <a:ext cx="1885244" cy="365125"/>
          </a:xfrm>
        </p:spPr>
        <p:txBody>
          <a:bodyPr/>
          <a:lstStyle/>
          <a:p>
            <a:pPr algn="r"/>
            <a:fld id="{37C9F54E-CB1E-3B48-B9F4-C6DC6A745045}" type="datetimeFigureOut">
              <a:rPr lang="nb-NO" smtClean="0"/>
              <a:pPr algn="r"/>
              <a:t>02.09.2026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227181"/>
            <a:ext cx="5006972" cy="365125"/>
          </a:xfrm>
        </p:spPr>
        <p:txBody>
          <a:bodyPr/>
          <a:lstStyle/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227181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3" name="Grafikk 6">
            <a:extLst>
              <a:ext uri="{FF2B5EF4-FFF2-40B4-BE49-F238E27FC236}">
                <a16:creationId xmlns:a16="http://schemas.microsoft.com/office/drawing/2014/main" id="{B656D626-FEAE-20C2-0F07-819B75AE53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302DAFF-E192-8E7F-B65E-785C6A53F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3467" y="5198533"/>
            <a:ext cx="1930748" cy="800982"/>
          </a:xfrm>
        </p:spPr>
        <p:txBody>
          <a:bodyPr anchor="t"/>
          <a:lstStyle>
            <a:lvl1pPr algn="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86355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Hive 2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 r:embed="rId2"/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35" name="Grafikk 6">
            <a:extLst>
              <a:ext uri="{FF2B5EF4-FFF2-40B4-BE49-F238E27FC236}">
                <a16:creationId xmlns:a16="http://schemas.microsoft.com/office/drawing/2014/main" id="{D41DAF85-1CAF-430F-9044-164638AA15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4" name="Grafikk 6">
            <a:extLst>
              <a:ext uri="{FF2B5EF4-FFF2-40B4-BE49-F238E27FC236}">
                <a16:creationId xmlns:a16="http://schemas.microsoft.com/office/drawing/2014/main" id="{167E7B09-B5E7-A7A0-CE54-DCBA02ADA1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516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Hive 1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72B634DC-86F2-29E4-BC4D-549F3114DE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4" name="Grafikk 6">
            <a:extLst>
              <a:ext uri="{FF2B5EF4-FFF2-40B4-BE49-F238E27FC236}">
                <a16:creationId xmlns:a16="http://schemas.microsoft.com/office/drawing/2014/main" id="{75E0B1BC-32F0-66FE-933C-1EA5CA77D2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9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B6630E95-DD7C-AE5A-87D2-A80AAA7895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fikk 6">
            <a:extLst>
              <a:ext uri="{FF2B5EF4-FFF2-40B4-BE49-F238E27FC236}">
                <a16:creationId xmlns:a16="http://schemas.microsoft.com/office/drawing/2014/main" id="{6101ECD5-DE47-DE5F-6480-10CF485655C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89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3F982B-1E7A-23BD-7CE1-0FF60AA656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5369" y="1825625"/>
            <a:ext cx="5028849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5503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F2AFD-6118-6E67-32C2-497B36194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18898-0432-746F-061D-B3E630A12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7783" y="1681163"/>
            <a:ext cx="5041729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20261B-671A-B94B-BF87-52D5E731A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7784" y="2741259"/>
            <a:ext cx="5041729" cy="3448403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F906E4-E6BF-AF3C-40E7-FF163F6DC2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22489" y="1681163"/>
            <a:ext cx="5041729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09F7F8-55D1-7D56-020D-5A010DB646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22489" y="2741259"/>
            <a:ext cx="5041729" cy="3448403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C2FE31-4834-C012-A6C3-73799D4DE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AA3DC9-0F1D-8A47-3B39-3D3F8AA60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265072-BB67-A938-120A-594568A3B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7984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19187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A035E9-09E4-874D-7018-58C04A2BB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54F41F-5272-8A46-2354-2DFAF6A12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58C6-536B-99AE-CA00-6BAAE68C4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9301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go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B3BCD-9135-81AC-60EC-AB21121E1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F0219-5539-E9A9-8210-8810C658C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46E43-FF06-F98A-AC64-23F615AFD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7">
            <a:extLst>
              <a:ext uri="{FF2B5EF4-FFF2-40B4-BE49-F238E27FC236}">
                <a16:creationId xmlns:a16="http://schemas.microsoft.com/office/drawing/2014/main" id="{12884C23-F4C8-8A5D-FC2D-0B51498177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2400C45C-F143-5576-C595-5F3987379E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  <p:pic>
        <p:nvPicPr>
          <p:cNvPr id="2" name="Bilde 7">
            <a:extLst>
              <a:ext uri="{FF2B5EF4-FFF2-40B4-BE49-F238E27FC236}">
                <a16:creationId xmlns:a16="http://schemas.microsoft.com/office/drawing/2014/main" id="{006DD1A1-060F-71F0-05FA-F9BBF2089A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fikk 6">
            <a:extLst>
              <a:ext uri="{FF2B5EF4-FFF2-40B4-BE49-F238E27FC236}">
                <a16:creationId xmlns:a16="http://schemas.microsoft.com/office/drawing/2014/main" id="{5F20D8E3-F9D8-FED3-6D94-A95650BE69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036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7">
            <a:extLst>
              <a:ext uri="{FF2B5EF4-FFF2-40B4-BE49-F238E27FC236}">
                <a16:creationId xmlns:a16="http://schemas.microsoft.com/office/drawing/2014/main" id="{898C9FCC-269E-89C3-5A8F-F89C9C2FED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70000"/>
            <a:ext cx="7100711" cy="3053116"/>
          </a:xfrm>
        </p:spPr>
        <p:txBody>
          <a:bodyPr anchor="ctr">
            <a:noAutofit/>
          </a:bodyPr>
          <a:lstStyle>
            <a:lvl1pPr algn="l">
              <a:defRPr sz="7000"/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5057422"/>
            <a:ext cx="7100711" cy="94773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227181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227181"/>
            <a:ext cx="500697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227181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3" name="Grafikk 6">
            <a:extLst>
              <a:ext uri="{FF2B5EF4-FFF2-40B4-BE49-F238E27FC236}">
                <a16:creationId xmlns:a16="http://schemas.microsoft.com/office/drawing/2014/main" id="{B656D626-FEAE-20C2-0F07-819B75AE53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302DAFF-E192-8E7F-B65E-785C6A53F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3467" y="5198533"/>
            <a:ext cx="1930748" cy="800982"/>
          </a:xfrm>
        </p:spPr>
        <p:txBody>
          <a:bodyPr anchor="t"/>
          <a:lstStyle>
            <a:lvl1pPr algn="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79966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AA0017-E28C-04FF-662E-40AD476079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122311"/>
            <a:ext cx="12192000" cy="4735689"/>
          </a:xfrm>
          <a:solidFill>
            <a:schemeClr val="bg1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377" y="448205"/>
            <a:ext cx="6039555" cy="1177395"/>
          </a:xfrm>
        </p:spPr>
        <p:txBody>
          <a:bodyPr anchor="b">
            <a:noAutofit/>
          </a:bodyPr>
          <a:lstStyle>
            <a:lvl1pPr algn="l">
              <a:defRPr sz="4000"/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377" y="5373512"/>
            <a:ext cx="6039555" cy="835378"/>
          </a:xfrm>
          <a:effectLst>
            <a:outerShdw blurRad="50800" dist="25400" dir="2700000" algn="tl" rotWithShape="0">
              <a:prstClr val="black">
                <a:alpha val="20000"/>
              </a:prstClr>
            </a:outerShdw>
          </a:effectLst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101857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101857"/>
            <a:ext cx="500697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101857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3479E2E-4A03-16FA-A09D-5C2D71D52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86907" y="1253067"/>
            <a:ext cx="3377308" cy="328788"/>
          </a:xfrm>
        </p:spPr>
        <p:txBody>
          <a:bodyPr anchor="b"/>
          <a:lstStyle>
            <a:lvl1pPr algn="r">
              <a:buNone/>
              <a:defRPr sz="1200"/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393681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1825625"/>
            <a:ext cx="5368215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563555" y="1825625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20ABC7-D52E-9508-DADF-859EEFF1963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563555" y="4019746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2180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AA0017-E28C-04FF-662E-40AD476079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122311"/>
            <a:ext cx="12192000" cy="4735689"/>
          </a:xfrm>
          <a:solidFill>
            <a:schemeClr val="bg1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377" y="448205"/>
            <a:ext cx="6039555" cy="1177395"/>
          </a:xfrm>
        </p:spPr>
        <p:txBody>
          <a:bodyPr anchor="b">
            <a:noAutofit/>
          </a:bodyPr>
          <a:lstStyle>
            <a:lvl1pPr algn="l">
              <a:defRPr sz="4000"/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377" y="5373512"/>
            <a:ext cx="6039555" cy="835378"/>
          </a:xfrm>
          <a:effectLst>
            <a:outerShdw blurRad="50800" dist="25400" dir="2700000" algn="tl" rotWithShape="0">
              <a:prstClr val="black">
                <a:alpha val="20000"/>
              </a:prstClr>
            </a:outerShdw>
          </a:effectLst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101857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101857"/>
            <a:ext cx="500697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101857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3479E2E-4A03-16FA-A09D-5C2D71D52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86907" y="1253067"/>
            <a:ext cx="3377308" cy="328788"/>
          </a:xfrm>
        </p:spPr>
        <p:txBody>
          <a:bodyPr anchor="b"/>
          <a:lstStyle>
            <a:lvl1pPr algn="r">
              <a:buNone/>
              <a:defRPr sz="1200"/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29652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6" y="2348089"/>
            <a:ext cx="3201758" cy="3828874"/>
          </a:xfrm>
        </p:spPr>
        <p:txBody>
          <a:bodyPr/>
          <a:lstStyle>
            <a:lvl1pPr>
              <a:spcAft>
                <a:spcPts val="500"/>
              </a:spcAft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434375" y="1825625"/>
            <a:ext cx="7029840" cy="3954286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86693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2348089"/>
            <a:ext cx="5006971" cy="382887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06415" y="1825625"/>
            <a:ext cx="5257799" cy="295751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209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with Hive 2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 r:embed="rId2"/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35" name="Grafikk 6">
            <a:extLst>
              <a:ext uri="{FF2B5EF4-FFF2-40B4-BE49-F238E27FC236}">
                <a16:creationId xmlns:a16="http://schemas.microsoft.com/office/drawing/2014/main" id="{D41DAF85-1CAF-430F-9044-164638AA15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80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eendump dark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8B37C6B-DE8F-4BE9-8274-EAE39403CAA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27782" y="1603178"/>
            <a:ext cx="9341905" cy="5254822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C9F54E-CB1E-3B48-B9F4-C6DC6A745045}" type="datetimeFigureOut">
              <a:rPr lang="nb-NO" smtClean="0"/>
              <a:pPr/>
              <a:t>02.09.2026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0263A41-A93D-3EE3-557A-E2300A6DDD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85778" y="2348087"/>
            <a:ext cx="1332089" cy="3828875"/>
          </a:xfrm>
        </p:spPr>
        <p:txBody>
          <a:bodyPr anchor="b"/>
          <a:lstStyle>
            <a:lvl1pPr marL="0" indent="0">
              <a:buNone/>
              <a:defRPr sz="1200">
                <a:solidFill>
                  <a:schemeClr val="bg1">
                    <a:lumMod val="85000"/>
                  </a:schemeClr>
                </a:solidFill>
              </a:defRPr>
            </a:lvl1pPr>
            <a:lvl2pPr>
              <a:buNone/>
              <a:defRPr sz="1200"/>
            </a:lvl2pPr>
            <a:lvl3pPr>
              <a:buNone/>
              <a:defRPr sz="1200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en-GB" dirty="0"/>
              <a:t>Click to add text to the </a:t>
            </a:r>
            <a:r>
              <a:rPr lang="en-GB" dirty="0" err="1"/>
              <a:t>screendump</a:t>
            </a:r>
            <a:endParaRPr lang="en-GB" dirty="0"/>
          </a:p>
        </p:txBody>
      </p:sp>
      <p:pic>
        <p:nvPicPr>
          <p:cNvPr id="11" name="Grafikk 6">
            <a:extLst>
              <a:ext uri="{FF2B5EF4-FFF2-40B4-BE49-F238E27FC236}">
                <a16:creationId xmlns:a16="http://schemas.microsoft.com/office/drawing/2014/main" id="{AC9C0085-531C-9496-5D8C-60FA92BCED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0241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ogo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B3BCD-9135-81AC-60EC-AB21121E1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F0219-5539-E9A9-8210-8810C658C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46E43-FF06-F98A-AC64-23F615AFD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7">
            <a:extLst>
              <a:ext uri="{FF2B5EF4-FFF2-40B4-BE49-F238E27FC236}">
                <a16:creationId xmlns:a16="http://schemas.microsoft.com/office/drawing/2014/main" id="{12884C23-F4C8-8A5D-FC2D-0B51498177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2400C45C-F143-5576-C595-5F3987379E5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068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A7D2266E-8F95-E205-B93B-9851800B45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A257-BF77-3A52-CD58-183ACA56A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2400102"/>
            <a:ext cx="7100712" cy="3210475"/>
          </a:xfrm>
        </p:spPr>
        <p:txBody>
          <a:bodyPr anchor="t">
            <a:noAutofit/>
          </a:bodyPr>
          <a:lstStyle>
            <a:lvl1pPr>
              <a:defRPr sz="7000"/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B8149-E5F9-4009-EB56-3881D0F2A5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23998" y="1445684"/>
            <a:ext cx="3014232" cy="527691"/>
          </a:xfrm>
          <a:prstGeom prst="roundRect">
            <a:avLst>
              <a:gd name="adj" fmla="val 25120"/>
            </a:avLst>
          </a:prstGeom>
          <a:solidFill>
            <a:schemeClr val="bg1"/>
          </a:solidFill>
        </p:spPr>
        <p:txBody>
          <a:bodyPr wrap="none" lIns="180000" tIns="72000" rIns="251999" bIns="72000">
            <a:spAutoFit/>
          </a:bodyPr>
          <a:lstStyle>
            <a:lvl1pPr marL="360000" indent="-36000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Section Divider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65F3D-D487-7AD1-8EFE-60C8F1540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F0B13-412F-1A4B-3DB8-E55B4A9E1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66C63-055D-AD6E-CB43-62476B966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0" name="Grafikk 6">
            <a:extLst>
              <a:ext uri="{FF2B5EF4-FFF2-40B4-BE49-F238E27FC236}">
                <a16:creationId xmlns:a16="http://schemas.microsoft.com/office/drawing/2014/main" id="{1AB52F8E-D770-7419-89EC-484156C9F1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239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with Hive 1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72B634DC-86F2-29E4-BC4D-549F3114DE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4" name="Grafikk 6">
            <a:extLst>
              <a:ext uri="{FF2B5EF4-FFF2-40B4-BE49-F238E27FC236}">
                <a16:creationId xmlns:a16="http://schemas.microsoft.com/office/drawing/2014/main" id="{75E0B1BC-32F0-66FE-933C-1EA5CA77D2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752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Heav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46A1334-C78F-79D5-512B-E7DD3D9DD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2239766"/>
            <a:ext cx="5028848" cy="3937197"/>
          </a:xfrm>
        </p:spPr>
        <p:txBody>
          <a:bodyPr/>
          <a:lstStyle>
            <a:lvl1pPr marL="252000" indent="-252000">
              <a:spcBef>
                <a:spcPts val="2200"/>
              </a:spcBef>
              <a:defRPr sz="1800"/>
            </a:lvl1pPr>
            <a:lvl2pPr>
              <a:spcBef>
                <a:spcPts val="500"/>
              </a:spcBef>
              <a:spcAft>
                <a:spcPts val="500"/>
              </a:spcAft>
              <a:defRPr sz="1400"/>
            </a:lvl2pPr>
            <a:lvl3pPr>
              <a:spcBef>
                <a:spcPts val="500"/>
              </a:spcBef>
              <a:spcAft>
                <a:spcPts val="500"/>
              </a:spcAft>
              <a:defRPr sz="1400"/>
            </a:lvl3pPr>
            <a:lvl4pPr>
              <a:spcBef>
                <a:spcPts val="500"/>
              </a:spcBef>
              <a:spcAft>
                <a:spcPts val="500"/>
              </a:spcAft>
              <a:defRPr sz="1400"/>
            </a:lvl4pPr>
            <a:lvl5pPr>
              <a:spcBef>
                <a:spcPts val="500"/>
              </a:spcBef>
              <a:spcAft>
                <a:spcPts val="500"/>
              </a:spcAft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03141B4-C512-9BC0-0861-BB3B9E3A51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5369" y="2239766"/>
            <a:ext cx="5028849" cy="3937197"/>
          </a:xfrm>
        </p:spPr>
        <p:txBody>
          <a:bodyPr/>
          <a:lstStyle>
            <a:lvl1pPr>
              <a:spcBef>
                <a:spcPts val="2200"/>
              </a:spcBef>
              <a:defRPr sz="1800"/>
            </a:lvl1pPr>
            <a:lvl2pPr>
              <a:spcBef>
                <a:spcPts val="500"/>
              </a:spcBef>
              <a:spcAft>
                <a:spcPts val="500"/>
              </a:spcAft>
              <a:defRPr sz="1400"/>
            </a:lvl2pPr>
            <a:lvl3pPr>
              <a:spcBef>
                <a:spcPts val="500"/>
              </a:spcBef>
              <a:spcAft>
                <a:spcPts val="500"/>
              </a:spcAft>
              <a:defRPr sz="1400"/>
            </a:lvl3pPr>
            <a:lvl4pPr>
              <a:spcBef>
                <a:spcPts val="500"/>
              </a:spcBef>
              <a:spcAft>
                <a:spcPts val="500"/>
              </a:spcAft>
              <a:defRPr sz="1400"/>
            </a:lvl4pPr>
            <a:lvl5pPr>
              <a:spcBef>
                <a:spcPts val="500"/>
              </a:spcBef>
              <a:spcAft>
                <a:spcPts val="500"/>
              </a:spcAft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29749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7035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1825625"/>
            <a:ext cx="5368215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563555" y="1825625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20ABC7-D52E-9508-DADF-859EEFF1963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563555" y="4019746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2518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2348089"/>
            <a:ext cx="5006971" cy="382887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06415" y="1825625"/>
            <a:ext cx="5257799" cy="295751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5A7D4C-58BE-15D3-3EF9-622278D58B30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0075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6" y="2348089"/>
            <a:ext cx="3201758" cy="3828874"/>
          </a:xfrm>
        </p:spPr>
        <p:txBody>
          <a:bodyPr/>
          <a:lstStyle>
            <a:lvl1pPr>
              <a:spcAft>
                <a:spcPts val="500"/>
              </a:spcAft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434375" y="1825625"/>
            <a:ext cx="7029840" cy="3954286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7D2CAD-6B80-D7BE-9548-128BE827BD2A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8308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A7D2266E-8F95-E205-B93B-9851800B4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A257-BF77-3A52-CD58-183ACA56A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2400102"/>
            <a:ext cx="7100712" cy="3210475"/>
          </a:xfrm>
        </p:spPr>
        <p:txBody>
          <a:bodyPr anchor="t">
            <a:noAutofit/>
          </a:bodyPr>
          <a:lstStyle>
            <a:lvl1pPr>
              <a:defRPr sz="7000"/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B8149-E5F9-4009-EB56-3881D0F2A5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23998" y="1445684"/>
            <a:ext cx="3014232" cy="527691"/>
          </a:xfrm>
          <a:prstGeom prst="roundRect">
            <a:avLst>
              <a:gd name="adj" fmla="val 25120"/>
            </a:avLst>
          </a:prstGeom>
          <a:solidFill>
            <a:schemeClr val="bg1"/>
          </a:solidFill>
        </p:spPr>
        <p:txBody>
          <a:bodyPr wrap="none" lIns="180000" tIns="72000" rIns="251999" bIns="72000">
            <a:spAutoFit/>
          </a:bodyPr>
          <a:lstStyle>
            <a:lvl1pPr marL="360000" indent="-36000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Section Divider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65F3D-D487-7AD1-8EFE-60C8F1540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F0B13-412F-1A4B-3DB8-E55B4A9E1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66C63-055D-AD6E-CB43-62476B966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0" name="Grafikk 6">
            <a:extLst>
              <a:ext uri="{FF2B5EF4-FFF2-40B4-BE49-F238E27FC236}">
                <a16:creationId xmlns:a16="http://schemas.microsoft.com/office/drawing/2014/main" id="{1AB52F8E-D770-7419-89EC-484156C9F1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40152419-803E-4B2F-EC5E-6342B98AB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C409CDD7-55CF-F3EA-473F-A946CD7D5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872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algn="r"/>
            <a:fld id="{37C9F54E-CB1E-3B48-B9F4-C6DC6A745045}" type="datetimeFigureOut">
              <a:rPr lang="nb-NO" smtClean="0"/>
              <a:pPr algn="r"/>
              <a:t>02.09.2026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7" name="Grafikk 6">
            <a:extLst>
              <a:ext uri="{FF2B5EF4-FFF2-40B4-BE49-F238E27FC236}">
                <a16:creationId xmlns:a16="http://schemas.microsoft.com/office/drawing/2014/main" id="{3A136CFA-D992-1ED1-806F-ECEC987C4B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212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eendump dark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8B37C6B-DE8F-4BE9-8274-EAE39403CAA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27782" y="1603178"/>
            <a:ext cx="9341905" cy="5254822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C9F54E-CB1E-3B48-B9F4-C6DC6A745045}" type="datetimeFigureOut">
              <a:rPr lang="nb-NO" smtClean="0"/>
              <a:pPr/>
              <a:t>02.09.2026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0263A41-A93D-3EE3-557A-E2300A6DDD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85778" y="2348087"/>
            <a:ext cx="1332089" cy="3828875"/>
          </a:xfrm>
        </p:spPr>
        <p:txBody>
          <a:bodyPr anchor="b"/>
          <a:lstStyle>
            <a:lvl1pPr marL="0" indent="0">
              <a:buNone/>
              <a:defRPr sz="1200">
                <a:solidFill>
                  <a:schemeClr val="bg1">
                    <a:lumMod val="85000"/>
                  </a:schemeClr>
                </a:solidFill>
              </a:defRPr>
            </a:lvl1pPr>
            <a:lvl2pPr>
              <a:buNone/>
              <a:defRPr sz="1200"/>
            </a:lvl2pPr>
            <a:lvl3pPr>
              <a:buNone/>
              <a:defRPr sz="1200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en-GB" dirty="0"/>
              <a:t>Click to add text to the </a:t>
            </a:r>
            <a:r>
              <a:rPr lang="en-GB" dirty="0" err="1"/>
              <a:t>screendump</a:t>
            </a:r>
            <a:endParaRPr lang="en-GB" dirty="0"/>
          </a:p>
        </p:txBody>
      </p:sp>
      <p:pic>
        <p:nvPicPr>
          <p:cNvPr id="11" name="Grafikk 6">
            <a:extLst>
              <a:ext uri="{FF2B5EF4-FFF2-40B4-BE49-F238E27FC236}">
                <a16:creationId xmlns:a16="http://schemas.microsoft.com/office/drawing/2014/main" id="{AC9C0085-531C-9496-5D8C-60FA92BCED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AE89651F-C6AB-5239-5402-7D81727E5B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595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F8E117-F13C-C3F3-BDE5-125B0E0E1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B75792-7083-BFED-D6B2-14FAD857F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7784" y="1825625"/>
            <a:ext cx="9341905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C0D0DA-BA21-484F-D624-D6347A32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84444" y="6356350"/>
            <a:ext cx="188524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r"/>
            <a:fld id="{37C9F54E-CB1E-3B48-B9F4-C6DC6A745045}" type="datetimeFigureOut">
              <a:rPr lang="nb-NO" smtClean="0"/>
              <a:pPr algn="r"/>
              <a:t>02.09.2026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E1482-BF8F-4FE4-6582-C2FE29A8BB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784" y="6356350"/>
            <a:ext cx="5006972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68A472-D0C3-68ED-0AFA-B7F3856874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0533" y="6356350"/>
            <a:ext cx="423682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9" name="Grafikk 6">
            <a:extLst>
              <a:ext uri="{FF2B5EF4-FFF2-40B4-BE49-F238E27FC236}">
                <a16:creationId xmlns:a16="http://schemas.microsoft.com/office/drawing/2014/main" id="{864D95F6-9B9F-C76E-A8BA-8686A96968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D8551F01-2260-FD45-622C-AF60B30CD77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51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709" r:id="rId24"/>
    <p:sldLayoutId id="2147483673" r:id="rId25"/>
    <p:sldLayoutId id="2147483681" r:id="rId26"/>
    <p:sldLayoutId id="2147483727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756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008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1260000" indent="-2160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The </a:t>
            </a:r>
            <a:r>
              <a:rPr lang="en-GB" dirty="0"/>
              <a:t>t</a:t>
            </a:r>
            <a:r>
              <a:rPr dirty="0"/>
              <a:t>ruth behind WATS Cloud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A behind-the-scenes look at what really powers WATS Cloud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dirty="0"/>
              <a:t>WATS UP 2026</a:t>
            </a:r>
            <a:endParaRPr lang="en-GB" dirty="0"/>
          </a:p>
          <a:p>
            <a:r>
              <a:rPr lang="en-GB" dirty="0"/>
              <a:t>Tommy Egeberg, CTO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3A2F3-FAC3-027E-C5E1-AA136B265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C312E0E-3579-35AA-AE58-A355C1B96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2772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541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3DE06-C812-16C8-15DC-EBD59B719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20EC5382-A147-0BC6-02E3-328D1EC19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7168441" cy="943057"/>
          </a:xfrm>
        </p:spPr>
        <p:txBody>
          <a:bodyPr>
            <a:normAutofit/>
          </a:bodyPr>
          <a:lstStyle/>
          <a:p>
            <a:r>
              <a:rPr lang="en-GB" dirty="0"/>
              <a:t>App Service – your.WATS.com portal</a:t>
            </a:r>
            <a:endParaRPr lang="nb-NO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93665877-497A-8017-9948-75E40B2251C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What You Get</a:t>
            </a:r>
          </a:p>
          <a:p>
            <a:pPr lvl="1"/>
            <a:r>
              <a:rPr lang="en-GB" dirty="0"/>
              <a:t>Fully managed Platform as a Service (PaaS) </a:t>
            </a:r>
          </a:p>
          <a:p>
            <a:pPr lvl="1"/>
            <a:r>
              <a:rPr lang="en-GB" dirty="0"/>
              <a:t>Microsoft handles OS and runtime updates </a:t>
            </a:r>
          </a:p>
          <a:p>
            <a:pPr lvl="1"/>
            <a:r>
              <a:rPr lang="en-GB" dirty="0">
                <a:solidFill>
                  <a:schemeClr val="tx1"/>
                </a:solidFill>
                <a:highlight>
                  <a:srgbClr val="FDC400"/>
                </a:highlight>
              </a:rPr>
              <a:t>Automatic security patching </a:t>
            </a:r>
          </a:p>
          <a:p>
            <a:pPr lvl="1"/>
            <a:r>
              <a:rPr lang="en-GB" dirty="0"/>
              <a:t>HTTPS and TLS enforced by default </a:t>
            </a:r>
          </a:p>
          <a:p>
            <a:pPr lvl="1"/>
            <a:r>
              <a:rPr lang="en-GB" dirty="0"/>
              <a:t>Isolated application environment per customer </a:t>
            </a:r>
          </a:p>
          <a:p>
            <a:pPr lvl="1"/>
            <a:r>
              <a:rPr lang="en-GB" dirty="0"/>
              <a:t>Scale up or out as demand grows </a:t>
            </a:r>
          </a:p>
          <a:p>
            <a:pPr lvl="1"/>
            <a:r>
              <a:rPr lang="en-GB" dirty="0">
                <a:solidFill>
                  <a:schemeClr val="tx1"/>
                </a:solidFill>
                <a:highlight>
                  <a:srgbClr val="FDC400"/>
                </a:highlight>
              </a:rPr>
              <a:t>Auto-heal</a:t>
            </a:r>
            <a:r>
              <a:rPr lang="en-GB" dirty="0"/>
              <a:t> for automatic recovery</a:t>
            </a:r>
          </a:p>
          <a:p>
            <a:r>
              <a:rPr lang="en-GB" dirty="0"/>
              <a:t>Security Highlight</a:t>
            </a:r>
          </a:p>
          <a:p>
            <a:pPr lvl="1"/>
            <a:r>
              <a:rPr lang="en-GB" dirty="0"/>
              <a:t>Secrets and connection strings stored securely </a:t>
            </a:r>
          </a:p>
          <a:p>
            <a:pPr lvl="1"/>
            <a:r>
              <a:rPr lang="en-GB" dirty="0"/>
              <a:t>Encryption keys rotated regularly</a:t>
            </a:r>
          </a:p>
          <a:p>
            <a:pPr lvl="1"/>
            <a:r>
              <a:rPr lang="en-GB" dirty="0"/>
              <a:t>Continuous monitoring and alerting </a:t>
            </a:r>
          </a:p>
          <a:p>
            <a:pPr lvl="1"/>
            <a:r>
              <a:rPr lang="en-GB" dirty="0"/>
              <a:t>Application Insights for proactive issue detection </a:t>
            </a:r>
          </a:p>
          <a:p>
            <a:pPr lvl="1"/>
            <a:r>
              <a:rPr lang="en-GB" dirty="0"/>
              <a:t>Built-in Azure platform protection</a:t>
            </a:r>
          </a:p>
          <a:p>
            <a:pPr lvl="1"/>
            <a:endParaRPr lang="en-GB" dirty="0"/>
          </a:p>
          <a:p>
            <a:endParaRPr lang="nb-NO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578A549B-A316-07A2-81EB-290A12D737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Always up-to-date, secure, and ready to scale.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23341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9C3CB-3A3C-6CC5-9CF6-610530CC6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246E0D6-E8BD-0473-6947-71FB393E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7168441" cy="943057"/>
          </a:xfrm>
        </p:spPr>
        <p:txBody>
          <a:bodyPr>
            <a:normAutofit/>
          </a:bodyPr>
          <a:lstStyle/>
          <a:p>
            <a:r>
              <a:rPr lang="en-GB" dirty="0"/>
              <a:t>SQL Database - Your Structured Data</a:t>
            </a:r>
            <a:endParaRPr lang="nb-NO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4ED18456-FDDF-5B5F-426D-301E073A922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Fully Managed (PaaS)</a:t>
            </a:r>
          </a:p>
          <a:p>
            <a:pPr lvl="1"/>
            <a:r>
              <a:rPr lang="en-GB" dirty="0"/>
              <a:t>Automatic patching &amp; performance tuning</a:t>
            </a:r>
          </a:p>
          <a:p>
            <a:pPr lvl="1"/>
            <a:r>
              <a:rPr lang="en-GB" dirty="0"/>
              <a:t>Built-in high availability - 99.99% SLA</a:t>
            </a:r>
          </a:p>
          <a:p>
            <a:pPr lvl="1"/>
            <a:r>
              <a:rPr lang="en-GB" dirty="0"/>
              <a:t>Elastic Pools for cost efficiency</a:t>
            </a:r>
          </a:p>
          <a:p>
            <a:pPr lvl="1"/>
            <a:r>
              <a:rPr lang="en-GB" dirty="0">
                <a:solidFill>
                  <a:schemeClr val="tx1"/>
                </a:solidFill>
                <a:highlight>
                  <a:srgbClr val="FDC400"/>
                </a:highlight>
              </a:rPr>
              <a:t>Hyperscale</a:t>
            </a:r>
            <a:r>
              <a:rPr lang="en-GB" dirty="0"/>
              <a:t> for large datasets and demanding workloads</a:t>
            </a:r>
          </a:p>
          <a:p>
            <a:r>
              <a:rPr lang="en-GB" dirty="0"/>
              <a:t>Encryption</a:t>
            </a:r>
          </a:p>
          <a:p>
            <a:pPr lvl="1"/>
            <a:r>
              <a:rPr lang="en-GB" dirty="0"/>
              <a:t>At rest: Transparent Data Encryption (AES-256)</a:t>
            </a:r>
          </a:p>
          <a:p>
            <a:pPr lvl="1"/>
            <a:r>
              <a:rPr lang="en-GB" dirty="0"/>
              <a:t>In transit: TLS 1.2 for all connections</a:t>
            </a:r>
          </a:p>
          <a:p>
            <a:r>
              <a:rPr lang="en-GB" dirty="0"/>
              <a:t>Automated Backups</a:t>
            </a:r>
          </a:p>
          <a:p>
            <a:pPr lvl="1"/>
            <a:r>
              <a:rPr lang="en-GB" dirty="0"/>
              <a:t>Transaction log backups every 5-10 minutes</a:t>
            </a:r>
          </a:p>
          <a:p>
            <a:pPr lvl="1"/>
            <a:r>
              <a:rPr lang="en-GB" dirty="0"/>
              <a:t>Differential backups every 12-24 hours</a:t>
            </a:r>
          </a:p>
          <a:p>
            <a:pPr lvl="1"/>
            <a:r>
              <a:rPr lang="en-GB" dirty="0"/>
              <a:t>Full backups weekly</a:t>
            </a:r>
          </a:p>
          <a:p>
            <a:pPr lvl="1"/>
            <a:r>
              <a:rPr lang="en-GB" dirty="0">
                <a:solidFill>
                  <a:schemeClr val="tx1"/>
                </a:solidFill>
                <a:highlight>
                  <a:srgbClr val="FDC400"/>
                </a:highlight>
              </a:rPr>
              <a:t>Geo redundant backup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/>
              <a:t>storage</a:t>
            </a:r>
          </a:p>
          <a:p>
            <a:pPr lvl="1"/>
            <a:r>
              <a:rPr lang="en-GB" dirty="0"/>
              <a:t>Point-in-Time Restore (PITR):  7 days standard (up to 35 days)</a:t>
            </a:r>
          </a:p>
          <a:p>
            <a:pPr lvl="1"/>
            <a:r>
              <a:rPr lang="en-GB" dirty="0"/>
              <a:t>Long-Term Retention (LTR):  up to 10 years</a:t>
            </a:r>
          </a:p>
          <a:p>
            <a:endParaRPr lang="en-GB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CD219A0-0B32-29C7-C67F-FB5D108DB8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Fast queries, protected data, and rapid recovery when needed.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205825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482144-733B-641D-9A14-02E6C45FD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EE76755C-DFE8-C30C-9477-4203DD387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7168441" cy="943057"/>
          </a:xfrm>
        </p:spPr>
        <p:txBody>
          <a:bodyPr>
            <a:normAutofit/>
          </a:bodyPr>
          <a:lstStyle/>
          <a:p>
            <a:r>
              <a:rPr lang="en-GB" dirty="0"/>
              <a:t>Storage - Your Original Test Data</a:t>
            </a:r>
            <a:endParaRPr lang="nb-NO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4A32D4D4-15E6-1A0F-E03C-E554BD2FC03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What Is Stored</a:t>
            </a:r>
          </a:p>
          <a:p>
            <a:pPr lvl="1"/>
            <a:r>
              <a:rPr lang="en-GB" dirty="0"/>
              <a:t>Raw test reports (WRML)</a:t>
            </a:r>
          </a:p>
          <a:p>
            <a:pPr lvl="1"/>
            <a:r>
              <a:rPr lang="en-GB" dirty="0"/>
              <a:t>Attachments, charts and binaries</a:t>
            </a:r>
          </a:p>
          <a:p>
            <a:pPr lvl="1"/>
            <a:r>
              <a:rPr lang="en-GB" dirty="0"/>
              <a:t>Separate storage container per customer</a:t>
            </a:r>
          </a:p>
          <a:p>
            <a:r>
              <a:rPr lang="en-GB" dirty="0"/>
              <a:t>Data Protection</a:t>
            </a:r>
          </a:p>
          <a:p>
            <a:pPr lvl="1"/>
            <a:r>
              <a:rPr lang="en-GB" dirty="0"/>
              <a:t>Encryption at rest (AES-256)</a:t>
            </a:r>
          </a:p>
          <a:p>
            <a:pPr lvl="1"/>
            <a:r>
              <a:rPr lang="en-GB" dirty="0"/>
              <a:t>Encryption in transit (TLS 1.2+)</a:t>
            </a:r>
          </a:p>
          <a:p>
            <a:pPr lvl="1"/>
            <a:r>
              <a:rPr lang="en-GB" dirty="0"/>
              <a:t>Soft-delete protection against accidental removal</a:t>
            </a:r>
            <a:endParaRPr lang="en-GB" dirty="0">
              <a:solidFill>
                <a:srgbClr val="F2F2F2"/>
              </a:solidFill>
            </a:endParaRPr>
          </a:p>
          <a:p>
            <a:pPr lvl="1"/>
            <a:r>
              <a:rPr lang="en-GB" dirty="0">
                <a:solidFill>
                  <a:schemeClr val="tx1"/>
                </a:solidFill>
                <a:highlight>
                  <a:srgbClr val="FDC400"/>
                </a:highlight>
              </a:rPr>
              <a:t>File versioning</a:t>
            </a:r>
          </a:p>
          <a:p>
            <a:r>
              <a:rPr lang="en-GB" dirty="0"/>
              <a:t>Availability &amp; Durability</a:t>
            </a:r>
          </a:p>
          <a:p>
            <a:pPr lvl="1"/>
            <a:r>
              <a:rPr lang="en-GB" dirty="0"/>
              <a:t>Multiple copies stored automatically</a:t>
            </a:r>
          </a:p>
          <a:p>
            <a:pPr lvl="1"/>
            <a:r>
              <a:rPr lang="en-GB" dirty="0"/>
              <a:t>Replication to paired Azure region (GRS)</a:t>
            </a:r>
          </a:p>
          <a:p>
            <a:pPr lvl="1"/>
            <a:r>
              <a:rPr lang="en-GB" dirty="0"/>
              <a:t>Designed for 99.99999999999999% durability (</a:t>
            </a:r>
            <a:r>
              <a:rPr lang="en-GB" dirty="0">
                <a:solidFill>
                  <a:schemeClr val="tx1"/>
                </a:solidFill>
                <a:highlight>
                  <a:srgbClr val="FDC400"/>
                </a:highlight>
              </a:rPr>
              <a:t>16 nines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No storage infrastructure to manage</a:t>
            </a:r>
          </a:p>
          <a:p>
            <a:pPr lvl="1"/>
            <a:r>
              <a:rPr lang="en-GB" dirty="0"/>
              <a:t>Virtually unlimited scalability (</a:t>
            </a:r>
            <a:r>
              <a:rPr lang="en-GB" dirty="0">
                <a:solidFill>
                  <a:schemeClr val="tx1"/>
                </a:solidFill>
                <a:highlight>
                  <a:srgbClr val="FDC400"/>
                </a:highlight>
              </a:rPr>
              <a:t>5 PiB</a:t>
            </a:r>
            <a:r>
              <a:rPr lang="en-GB" dirty="0"/>
              <a:t>)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C2C8F8D1-9309-3F3C-E228-49A9C63F57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 permanent archive of your manufacturing history.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33048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C685E-43EF-A1E9-B5CC-0873F8B43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98C5B-8451-9FE8-1904-958F4DB4E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Regions &amp; Global Redundancy</a:t>
            </a:r>
            <a:br>
              <a:rPr lang="nb-NO" dirty="0"/>
            </a:br>
            <a:endParaRPr lang="nb-NO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BCBB8-FA3A-89A4-DE9B-20211F24D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ighlight>
                  <a:srgbClr val="FDC400"/>
                </a:highlight>
              </a:rPr>
              <a:t>Primary region</a:t>
            </a:r>
            <a:r>
              <a:rPr lang="en-GB" dirty="0"/>
              <a:t>: 3x synchronous replication (LRS)</a:t>
            </a:r>
          </a:p>
          <a:p>
            <a:r>
              <a:rPr lang="en-GB" dirty="0">
                <a:highlight>
                  <a:srgbClr val="FDC400"/>
                </a:highlight>
              </a:rPr>
              <a:t>Paired region</a:t>
            </a:r>
            <a:r>
              <a:rPr lang="en-GB" dirty="0"/>
              <a:t>: asynchronous replication</a:t>
            </a:r>
          </a:p>
          <a:p>
            <a:r>
              <a:rPr lang="en-GB" dirty="0"/>
              <a:t>If West-Europe goes offline - automatic failover to North-Europe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4FBBD86-A642-C95A-F699-C1871E435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5005" y="1825625"/>
            <a:ext cx="6736714" cy="382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281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This Means for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3998" y="1445684"/>
            <a:ext cx="4653136" cy="527691"/>
          </a:xfrm>
        </p:spPr>
        <p:txBody>
          <a:bodyPr/>
          <a:lstStyle/>
          <a:p>
            <a:r>
              <a:t>The bottom line for WATS customers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What You Get </a:t>
            </a:r>
            <a:r>
              <a:rPr lang="en-GB" dirty="0"/>
              <a:t>-</a:t>
            </a:r>
            <a:r>
              <a:rPr dirty="0"/>
              <a:t> Without Thinking About 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b="1" dirty="0"/>
              <a:t>Included in WATS Cloud Subscription</a:t>
            </a:r>
          </a:p>
          <a:p>
            <a:pPr lvl="1"/>
            <a:r>
              <a:rPr dirty="0"/>
              <a:t>AES-256 </a:t>
            </a:r>
            <a:r>
              <a:rPr dirty="0">
                <a:highlight>
                  <a:srgbClr val="FDC400"/>
                </a:highlight>
              </a:rPr>
              <a:t>encryption</a:t>
            </a:r>
            <a:r>
              <a:rPr dirty="0"/>
              <a:t> everywhere, TLS 1.2</a:t>
            </a:r>
          </a:p>
          <a:p>
            <a:pPr lvl="1"/>
            <a:r>
              <a:rPr dirty="0"/>
              <a:t>Continuous backups, 7-day PITR by default</a:t>
            </a:r>
          </a:p>
          <a:p>
            <a:pPr lvl="1"/>
            <a:r>
              <a:rPr lang="en-GB" dirty="0"/>
              <a:t>G</a:t>
            </a:r>
            <a:r>
              <a:rPr dirty="0" err="1"/>
              <a:t>eo</a:t>
            </a:r>
            <a:r>
              <a:rPr dirty="0"/>
              <a:t>-redundant </a:t>
            </a:r>
            <a:r>
              <a:rPr lang="en-GB" dirty="0"/>
              <a:t>storage</a:t>
            </a:r>
            <a:endParaRPr dirty="0"/>
          </a:p>
          <a:p>
            <a:pPr lvl="1"/>
            <a:r>
              <a:rPr dirty="0"/>
              <a:t>Azure </a:t>
            </a:r>
            <a:r>
              <a:rPr dirty="0">
                <a:highlight>
                  <a:srgbClr val="FDC400"/>
                </a:highlight>
              </a:rPr>
              <a:t>auto-patching</a:t>
            </a:r>
            <a:r>
              <a:rPr dirty="0"/>
              <a:t>, auto-scaling</a:t>
            </a:r>
          </a:p>
          <a:p>
            <a:pPr lvl="1"/>
            <a:r>
              <a:rPr lang="en-GB" dirty="0"/>
              <a:t>SSO / SCIM provisioning integration</a:t>
            </a:r>
          </a:p>
          <a:p>
            <a:pPr lvl="1"/>
            <a:r>
              <a:rPr dirty="0"/>
              <a:t>Dedicated DB, storage &amp; app </a:t>
            </a:r>
            <a:r>
              <a:rPr lang="en-GB" dirty="0"/>
              <a:t>-</a:t>
            </a:r>
            <a:r>
              <a:rPr dirty="0"/>
              <a:t> per customer</a:t>
            </a:r>
          </a:p>
          <a:p>
            <a:pPr lvl="1"/>
            <a:r>
              <a:rPr dirty="0"/>
              <a:t>Hosting in Europe, US, or Asia</a:t>
            </a:r>
          </a:p>
          <a:p>
            <a:pPr lvl="1"/>
            <a:r>
              <a:rPr dirty="0">
                <a:highlight>
                  <a:srgbClr val="FDC400"/>
                </a:highlight>
              </a:rPr>
              <a:t>Bi-weekly WATS updates </a:t>
            </a:r>
            <a:r>
              <a:rPr dirty="0"/>
              <a:t>+ continuous platform patches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b="1" dirty="0"/>
              <a:t>Optional </a:t>
            </a:r>
            <a:r>
              <a:rPr lang="en-GB" b="1" dirty="0"/>
              <a:t>-</a:t>
            </a:r>
            <a:r>
              <a:rPr b="1" dirty="0"/>
              <a:t> On Request</a:t>
            </a:r>
          </a:p>
          <a:p>
            <a:pPr lvl="1"/>
            <a:r>
              <a:rPr dirty="0"/>
              <a:t>Extended backup: up to 35 days STR</a:t>
            </a:r>
          </a:p>
          <a:p>
            <a:pPr lvl="1"/>
            <a:r>
              <a:rPr dirty="0"/>
              <a:t>Long-Term Retention: up to 10 years (compliance)</a:t>
            </a:r>
          </a:p>
          <a:p>
            <a:pPr lvl="1"/>
            <a:r>
              <a:rPr dirty="0"/>
              <a:t>Web Application Firewall (WAF)</a:t>
            </a:r>
          </a:p>
          <a:p>
            <a:pPr lvl="1"/>
            <a:r>
              <a:rPr dirty="0"/>
              <a:t>Regional WATS instances</a:t>
            </a:r>
          </a:p>
          <a:p>
            <a:r>
              <a:rPr b="1" dirty="0"/>
              <a:t>Our Promise</a:t>
            </a:r>
          </a:p>
          <a:p>
            <a:pPr lvl="1"/>
            <a:r>
              <a:rPr dirty="0">
                <a:highlight>
                  <a:srgbClr val="FDC400"/>
                </a:highlight>
              </a:rPr>
              <a:t>You focus on manufacturing quality.</a:t>
            </a:r>
          </a:p>
          <a:p>
            <a:pPr lvl="1"/>
            <a:r>
              <a:rPr dirty="0"/>
              <a:t>We keep the platform </a:t>
            </a:r>
            <a:r>
              <a:rPr dirty="0">
                <a:highlight>
                  <a:srgbClr val="FDC400"/>
                </a:highlight>
              </a:rPr>
              <a:t>secure</a:t>
            </a:r>
            <a:r>
              <a:rPr dirty="0"/>
              <a:t>, </a:t>
            </a:r>
            <a:r>
              <a:rPr dirty="0">
                <a:highlight>
                  <a:srgbClr val="FDC400"/>
                </a:highlight>
              </a:rPr>
              <a:t>available</a:t>
            </a:r>
            <a:r>
              <a:rPr dirty="0"/>
              <a:t>,</a:t>
            </a:r>
          </a:p>
          <a:p>
            <a:pPr lvl="1"/>
            <a:r>
              <a:rPr dirty="0"/>
              <a:t>and always </a:t>
            </a:r>
            <a:r>
              <a:rPr dirty="0">
                <a:highlight>
                  <a:srgbClr val="FDC400"/>
                </a:highlight>
              </a:rPr>
              <a:t>improving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Questions?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D9F568C-A3F0-3B85-D7FB-084940825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87" y="1741534"/>
            <a:ext cx="11306175" cy="48783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F37FBC-0366-150E-94D5-10822D374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" y="974403"/>
            <a:ext cx="11187113" cy="76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89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</a:t>
            </a:r>
            <a:r>
              <a:rPr dirty="0"/>
              <a:t>WATS</a:t>
            </a:r>
            <a:r>
              <a:rPr lang="en-GB" dirty="0"/>
              <a:t>.com</a:t>
            </a:r>
            <a:r>
              <a:rPr dirty="0"/>
              <a:t> Journey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/>
              <a:t>The Early Years</a:t>
            </a:r>
          </a:p>
          <a:p>
            <a:pPr lvl="1"/>
            <a:r>
              <a:rPr dirty="0">
                <a:highlight>
                  <a:srgbClr val="FDC400"/>
                </a:highlight>
              </a:rPr>
              <a:t>2007</a:t>
            </a:r>
            <a:r>
              <a:rPr lang="en-GB" dirty="0">
                <a:highlight>
                  <a:srgbClr val="FDC400"/>
                </a:highlight>
              </a:rPr>
              <a:t> - </a:t>
            </a:r>
            <a:r>
              <a:rPr dirty="0">
                <a:highlight>
                  <a:srgbClr val="FDC400"/>
                </a:highlight>
              </a:rPr>
              <a:t>WATS Express</a:t>
            </a:r>
            <a:endParaRPr lang="en-GB" dirty="0">
              <a:highlight>
                <a:srgbClr val="FDC400"/>
              </a:highlight>
            </a:endParaRPr>
          </a:p>
          <a:p>
            <a:pPr lvl="1"/>
            <a:r>
              <a:rPr lang="en-GB" dirty="0"/>
              <a:t>Managed hosting before the cloud era</a:t>
            </a:r>
            <a:endParaRPr dirty="0"/>
          </a:p>
          <a:p>
            <a:pPr lvl="1"/>
            <a:endParaRPr lang="en-GB" dirty="0"/>
          </a:p>
          <a:p>
            <a:pPr lvl="1"/>
            <a:r>
              <a:rPr dirty="0">
                <a:highlight>
                  <a:srgbClr val="FDC400"/>
                </a:highlight>
              </a:rPr>
              <a:t>2013</a:t>
            </a:r>
            <a:r>
              <a:rPr lang="en-GB" dirty="0">
                <a:highlight>
                  <a:srgbClr val="FDC400"/>
                </a:highlight>
              </a:rPr>
              <a:t> - </a:t>
            </a:r>
            <a:r>
              <a:rPr dirty="0">
                <a:highlight>
                  <a:srgbClr val="FDC400"/>
                </a:highlight>
              </a:rPr>
              <a:t>skywats.com</a:t>
            </a:r>
          </a:p>
          <a:p>
            <a:pPr lvl="1"/>
            <a:r>
              <a:rPr dirty="0"/>
              <a:t>First true cloud offering.</a:t>
            </a:r>
            <a:endParaRPr lang="en-GB" dirty="0"/>
          </a:p>
          <a:p>
            <a:pPr lvl="1"/>
            <a:r>
              <a:rPr lang="en-GB" dirty="0"/>
              <a:t>Self-service sign-up</a:t>
            </a:r>
            <a:r>
              <a:rPr dirty="0"/>
              <a:t>.</a:t>
            </a:r>
          </a:p>
          <a:p>
            <a:pPr lvl="1"/>
            <a:r>
              <a:rPr dirty="0"/>
              <a:t>Setup </a:t>
            </a:r>
            <a:r>
              <a:rPr lang="en-GB" dirty="0"/>
              <a:t>&amp;</a:t>
            </a:r>
            <a:r>
              <a:rPr dirty="0"/>
              <a:t> patching still largely manual.</a:t>
            </a:r>
          </a:p>
          <a:p>
            <a:endParaRPr dirty="0"/>
          </a:p>
          <a:p>
            <a:pPr lvl="1"/>
            <a:r>
              <a:rPr dirty="0"/>
              <a:t>2015</a:t>
            </a:r>
            <a:r>
              <a:rPr lang="en-GB" dirty="0"/>
              <a:t> - </a:t>
            </a:r>
            <a:r>
              <a:rPr dirty="0"/>
              <a:t>Azure Virtual Machines (IaaS)</a:t>
            </a:r>
          </a:p>
          <a:p>
            <a:pPr lvl="1"/>
            <a:r>
              <a:rPr dirty="0">
                <a:highlight>
                  <a:srgbClr val="FDC400"/>
                </a:highlight>
              </a:rPr>
              <a:t>Moved to Microsoft Azure</a:t>
            </a:r>
            <a:r>
              <a:rPr dirty="0"/>
              <a:t>.</a:t>
            </a:r>
          </a:p>
          <a:p>
            <a:pPr lvl="1"/>
            <a:r>
              <a:rPr dirty="0"/>
              <a:t>Automated </a:t>
            </a:r>
            <a:r>
              <a:rPr lang="en-GB" dirty="0"/>
              <a:t>setup &amp; </a:t>
            </a:r>
            <a:r>
              <a:rPr dirty="0"/>
              <a:t>patching.</a:t>
            </a:r>
            <a:endParaRPr lang="en-GB" dirty="0"/>
          </a:p>
          <a:p>
            <a:pPr lvl="1"/>
            <a:r>
              <a:rPr lang="en-GB" dirty="0"/>
              <a:t>Virtual machine infrastructure.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0" y="1825625"/>
            <a:ext cx="5496909" cy="4351338"/>
          </a:xfrm>
        </p:spPr>
        <p:txBody>
          <a:bodyPr>
            <a:normAutofit fontScale="92500" lnSpcReduction="20000"/>
          </a:bodyPr>
          <a:lstStyle/>
          <a:p>
            <a:r>
              <a:rPr b="1" dirty="0"/>
              <a:t>The Modern Platform</a:t>
            </a:r>
          </a:p>
          <a:p>
            <a:pPr lvl="1"/>
            <a:r>
              <a:rPr dirty="0">
                <a:highlight>
                  <a:srgbClr val="FDC400"/>
                </a:highlight>
              </a:rPr>
              <a:t>2018</a:t>
            </a:r>
            <a:r>
              <a:rPr lang="en-GB" dirty="0">
                <a:highlight>
                  <a:srgbClr val="FDC400"/>
                </a:highlight>
              </a:rPr>
              <a:t> - </a:t>
            </a:r>
            <a:r>
              <a:rPr dirty="0">
                <a:highlight>
                  <a:srgbClr val="FDC400"/>
                </a:highlight>
              </a:rPr>
              <a:t>Platform as a Service (PaaS</a:t>
            </a:r>
            <a:r>
              <a:rPr dirty="0"/>
              <a:t>)</a:t>
            </a:r>
          </a:p>
          <a:p>
            <a:pPr lvl="1"/>
            <a:r>
              <a:rPr dirty="0"/>
              <a:t>No more virtual machines. Azure manages the entire platform.</a:t>
            </a:r>
          </a:p>
          <a:p>
            <a:pPr lvl="1"/>
            <a:r>
              <a:rPr dirty="0"/>
              <a:t>Focus shifts entirely to the WATS application and operations.</a:t>
            </a:r>
          </a:p>
          <a:p>
            <a:endParaRPr dirty="0"/>
          </a:p>
          <a:p>
            <a:pPr lvl="1"/>
            <a:r>
              <a:rPr dirty="0"/>
              <a:t>2019</a:t>
            </a:r>
            <a:r>
              <a:rPr lang="en-GB" dirty="0"/>
              <a:t> - Rebranding</a:t>
            </a:r>
          </a:p>
          <a:p>
            <a:pPr lvl="1"/>
            <a:r>
              <a:rPr dirty="0"/>
              <a:t>skywats.com → wats.com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2020 - Regions</a:t>
            </a:r>
          </a:p>
          <a:p>
            <a:pPr lvl="1"/>
            <a:r>
              <a:rPr lang="en-GB" dirty="0"/>
              <a:t>West Europe  ·  Central US  ·  East Asia </a:t>
            </a:r>
          </a:p>
          <a:p>
            <a:endParaRPr dirty="0"/>
          </a:p>
          <a:p>
            <a:pPr lvl="1"/>
            <a:r>
              <a:rPr dirty="0"/>
              <a:t>2026</a:t>
            </a:r>
            <a:r>
              <a:rPr lang="en-GB" dirty="0"/>
              <a:t> - </a:t>
            </a:r>
            <a:r>
              <a:rPr dirty="0"/>
              <a:t>Today</a:t>
            </a:r>
          </a:p>
          <a:p>
            <a:pPr lvl="1"/>
            <a:r>
              <a:rPr dirty="0">
                <a:highlight>
                  <a:srgbClr val="FDC400"/>
                </a:highlight>
              </a:rPr>
              <a:t>3 billion test reports processed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6E925-8738-A79B-762F-BCCEB521C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D1205A-4E16-629B-817C-0A9C4AFFD61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1484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You Are Part of Something Growing Fast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b="1" dirty="0"/>
              <a:t>Test Reports</a:t>
            </a:r>
          </a:p>
          <a:p>
            <a:pPr lvl="1"/>
            <a:r>
              <a:rPr dirty="0"/>
              <a:t>2022:      540 million</a:t>
            </a:r>
          </a:p>
          <a:p>
            <a:pPr lvl="1"/>
            <a:r>
              <a:rPr dirty="0"/>
              <a:t>2023:      821 million       +52%</a:t>
            </a:r>
          </a:p>
          <a:p>
            <a:pPr lvl="1"/>
            <a:r>
              <a:rPr dirty="0"/>
              <a:t>2024:   1,186 million       +44%</a:t>
            </a:r>
          </a:p>
          <a:p>
            <a:pPr lvl="1"/>
            <a:r>
              <a:rPr dirty="0"/>
              <a:t>2025:   1,702 million       +44%</a:t>
            </a:r>
          </a:p>
          <a:p>
            <a:pPr lvl="1"/>
            <a:r>
              <a:rPr dirty="0"/>
              <a:t>2026:   3,086 million       +81%  →  3+ billion</a:t>
            </a:r>
          </a:p>
          <a:p>
            <a:endParaRPr dirty="0"/>
          </a:p>
          <a:p>
            <a:r>
              <a:rPr b="1" dirty="0"/>
              <a:t>That is nearly 6× growth in four years.</a:t>
            </a:r>
          </a:p>
          <a:p>
            <a:endParaRPr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b="1" dirty="0"/>
              <a:t>Data Stored</a:t>
            </a:r>
          </a:p>
          <a:p>
            <a:pPr lvl="1"/>
            <a:r>
              <a:rPr lang="en-GB" dirty="0"/>
              <a:t>2022:     38.9 TB</a:t>
            </a:r>
          </a:p>
          <a:p>
            <a:pPr lvl="1"/>
            <a:r>
              <a:rPr lang="en-GB" dirty="0"/>
              <a:t>2026:   153.7 TB       4× growth</a:t>
            </a:r>
          </a:p>
          <a:p>
            <a:endParaRPr lang="en-GB" dirty="0"/>
          </a:p>
          <a:p>
            <a:r>
              <a:rPr lang="en-GB" b="1" dirty="0"/>
              <a:t>Test Results</a:t>
            </a:r>
          </a:p>
          <a:p>
            <a:pPr lvl="1"/>
            <a:r>
              <a:rPr lang="en-GB" dirty="0"/>
              <a:t>2022:    78 billion</a:t>
            </a:r>
          </a:p>
          <a:p>
            <a:pPr lvl="1"/>
            <a:r>
              <a:rPr lang="en-GB" dirty="0"/>
              <a:t>2026:   260 billion       3.4× growth</a:t>
            </a:r>
          </a:p>
          <a:p>
            <a:endParaRPr dirty="0"/>
          </a:p>
          <a:p>
            <a:r>
              <a:rPr b="1" dirty="0"/>
              <a:t>The 2026 jump: +81% in a single year</a:t>
            </a:r>
          </a:p>
          <a:p>
            <a:pPr lvl="1"/>
            <a:r>
              <a:rPr dirty="0"/>
              <a:t>Largest single-year growth in WATS history</a:t>
            </a:r>
          </a:p>
          <a:p>
            <a:pPr lvl="1"/>
            <a:r>
              <a:rPr dirty="0">
                <a:highlight>
                  <a:srgbClr val="FDC400"/>
                </a:highlight>
              </a:rPr>
              <a:t>The platform handled it without architectural change</a:t>
            </a:r>
          </a:p>
          <a:p>
            <a:pPr lvl="1"/>
            <a:r>
              <a:rPr lang="en-GB" dirty="0"/>
              <a:t>Cloud</a:t>
            </a:r>
            <a:r>
              <a:rPr dirty="0"/>
              <a:t> elasticity means we scale with </a:t>
            </a:r>
            <a:r>
              <a:rPr lang="en-GB" dirty="0"/>
              <a:t>the</a:t>
            </a:r>
            <a:r>
              <a:rPr dirty="0"/>
              <a:t> growth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The Platform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3998" y="1445684"/>
            <a:ext cx="7226055" cy="527691"/>
          </a:xfrm>
        </p:spPr>
        <p:txBody>
          <a:bodyPr/>
          <a:lstStyle/>
          <a:p>
            <a:r>
              <a:rPr dirty="0"/>
              <a:t>Why Microsoft Azure </a:t>
            </a:r>
            <a:r>
              <a:rPr lang="en-GB" dirty="0"/>
              <a:t>-</a:t>
            </a:r>
            <a:r>
              <a:rPr dirty="0"/>
              <a:t> and what PaaS really means for you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ECFAE-2B3C-AA59-119F-116B33B03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1AAA7-DEA2-76FF-33D5-26A2F18AA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Choose Microsoft Azure?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8AC9D-15B8-0FAD-E929-147A70A0BAB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b="1" dirty="0">
                <a:highlight>
                  <a:srgbClr val="FDC400"/>
                </a:highlight>
              </a:rPr>
              <a:t>Microsoft Partner</a:t>
            </a:r>
          </a:p>
          <a:p>
            <a:pPr lvl="1"/>
            <a:r>
              <a:rPr lang="en-GB" b="1" dirty="0"/>
              <a:t>WATS Express (VM), skywats.com (VM, 2013), Fully cloud optimized (PaaS, 2018)</a:t>
            </a:r>
          </a:p>
          <a:p>
            <a:r>
              <a:rPr lang="en-GB" b="1" dirty="0"/>
              <a:t>Built on Microsoft Technology </a:t>
            </a:r>
          </a:p>
          <a:p>
            <a:pPr lvl="1"/>
            <a:r>
              <a:rPr lang="en-GB" b="1" dirty="0" err="1"/>
              <a:t>.Net</a:t>
            </a:r>
            <a:r>
              <a:rPr lang="en-GB" b="1" dirty="0"/>
              <a:t>, VS, C#, MS-SQL</a:t>
            </a:r>
          </a:p>
          <a:p>
            <a:r>
              <a:rPr lang="en-GB" b="1" dirty="0"/>
              <a:t>Scalability and Flexibility</a:t>
            </a:r>
          </a:p>
          <a:p>
            <a:pPr lvl="1"/>
            <a:r>
              <a:rPr lang="en-GB" b="1" dirty="0"/>
              <a:t>Changing requirements/new services 	</a:t>
            </a:r>
          </a:p>
          <a:p>
            <a:r>
              <a:rPr lang="en-GB" b="1" dirty="0"/>
              <a:t>Azure's reputation, reliability, and global presence</a:t>
            </a:r>
          </a:p>
          <a:p>
            <a:r>
              <a:rPr lang="en-GB" b="1" dirty="0">
                <a:highlight>
                  <a:srgbClr val="FDC400"/>
                </a:highlight>
              </a:rPr>
              <a:t>Security</a:t>
            </a:r>
          </a:p>
          <a:p>
            <a:pPr lvl="1"/>
            <a:r>
              <a:rPr lang="en-GB" b="1" dirty="0"/>
              <a:t>Microsoft Security Response </a:t>
            </a:r>
            <a:r>
              <a:rPr lang="en-GB" b="1" dirty="0" err="1"/>
              <a:t>Center</a:t>
            </a:r>
            <a:r>
              <a:rPr lang="en-GB" b="1" dirty="0"/>
              <a:t> (detect, protect, response)</a:t>
            </a:r>
          </a:p>
          <a:p>
            <a:pPr lvl="1"/>
            <a:r>
              <a:rPr lang="en-GB" b="1" dirty="0"/>
              <a:t>DDOS protection, recommendations, automatically patching, zero-day vulnerabilities.</a:t>
            </a:r>
          </a:p>
          <a:p>
            <a:endParaRPr lang="en-GB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23D101-A315-48D2-8696-0D3AC08850D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b="1" dirty="0"/>
              <a:t>Management Libraries.</a:t>
            </a:r>
          </a:p>
          <a:p>
            <a:pPr lvl="1"/>
            <a:r>
              <a:rPr lang="en-GB" b="1" dirty="0"/>
              <a:t>Easy integration (signup, setup, hot-fix)</a:t>
            </a:r>
          </a:p>
          <a:p>
            <a:r>
              <a:rPr lang="en-GB" b="1" dirty="0">
                <a:highlight>
                  <a:srgbClr val="FDC400"/>
                </a:highlight>
              </a:rPr>
              <a:t>DevOps</a:t>
            </a:r>
            <a:r>
              <a:rPr lang="en-GB" b="1" dirty="0"/>
              <a:t> </a:t>
            </a:r>
          </a:p>
          <a:p>
            <a:pPr lvl="1"/>
            <a:r>
              <a:rPr lang="en-GB" b="1" dirty="0"/>
              <a:t>Git repository, Continuous integration/continuous deployment (CI/CD)</a:t>
            </a:r>
          </a:p>
          <a:p>
            <a:pPr lvl="1"/>
            <a:r>
              <a:rPr lang="en-GB" b="1" dirty="0"/>
              <a:t>Test/debug environments</a:t>
            </a:r>
          </a:p>
          <a:p>
            <a:r>
              <a:rPr lang="en-GB" b="1" dirty="0"/>
              <a:t>Documentation and certifications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31069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17C94-05D6-6ED2-C6D4-83F1EE790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23AB0E11-7FA4-EF5B-97D2-E25CCBA1775C}"/>
              </a:ext>
            </a:extLst>
          </p:cNvPr>
          <p:cNvSpPr/>
          <p:nvPr/>
        </p:nvSpPr>
        <p:spPr>
          <a:xfrm>
            <a:off x="0" y="1825625"/>
            <a:ext cx="12192000" cy="50323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8C48B28-FF32-973E-452B-675ABB1ED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</p:spPr>
        <p:txBody>
          <a:bodyPr/>
          <a:lstStyle/>
          <a:p>
            <a:r>
              <a:rPr lang="en-US" dirty="0"/>
              <a:t>What is PaaS?</a:t>
            </a:r>
            <a:br>
              <a:rPr lang="en-GB" dirty="0"/>
            </a:br>
            <a:r>
              <a:rPr lang="en-GB" dirty="0"/>
              <a:t>Platform as a Service</a:t>
            </a:r>
            <a:endParaRPr lang="nb-NO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2398FDD1-322E-27B8-0DE6-8A300A98AF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2239766"/>
            <a:ext cx="5028848" cy="3937197"/>
          </a:xfrm>
        </p:spPr>
        <p:txBody>
          <a:bodyPr>
            <a:normAutofit/>
          </a:bodyPr>
          <a:lstStyle/>
          <a:p>
            <a:r>
              <a:rPr lang="en-US" b="1" dirty="0"/>
              <a:t>Provider Manages</a:t>
            </a:r>
          </a:p>
          <a:p>
            <a:pPr lvl="1"/>
            <a:r>
              <a:rPr lang="en-US" b="1" dirty="0"/>
              <a:t>Datacenters &amp; hardware</a:t>
            </a:r>
          </a:p>
          <a:p>
            <a:pPr lvl="1"/>
            <a:r>
              <a:rPr lang="en-US" b="1" dirty="0"/>
              <a:t>Servers &amp; virtualization</a:t>
            </a:r>
          </a:p>
          <a:p>
            <a:pPr lvl="1"/>
            <a:r>
              <a:rPr lang="en-US" b="1" dirty="0"/>
              <a:t>Operating systems</a:t>
            </a:r>
          </a:p>
          <a:p>
            <a:pPr lvl="1"/>
            <a:r>
              <a:rPr lang="en-US" b="1" dirty="0"/>
              <a:t>SQL engine</a:t>
            </a:r>
          </a:p>
          <a:p>
            <a:pPr lvl="1"/>
            <a:r>
              <a:rPr lang="en-US" b="1" dirty="0"/>
              <a:t>Storage platform</a:t>
            </a:r>
          </a:p>
          <a:p>
            <a:pPr lvl="1"/>
            <a:r>
              <a:rPr lang="en-US" b="1" dirty="0"/>
              <a:t>Security patching</a:t>
            </a:r>
          </a:p>
          <a:p>
            <a:pPr lvl="1"/>
            <a:r>
              <a:rPr lang="en-US" b="1" dirty="0"/>
              <a:t>Backup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6E8F5D22-EA57-2EF4-ECB3-8CC49A69D2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5369" y="2239766"/>
            <a:ext cx="5028849" cy="3937197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GB" b="1" dirty="0"/>
              <a:t>WATS Manages</a:t>
            </a:r>
          </a:p>
          <a:p>
            <a:pPr lvl="1"/>
            <a:r>
              <a:rPr lang="en-GB" b="1" dirty="0"/>
              <a:t>The WATS application</a:t>
            </a:r>
          </a:p>
          <a:p>
            <a:pPr lvl="1"/>
            <a:r>
              <a:rPr lang="en-GB" b="1" dirty="0"/>
              <a:t>Configurations</a:t>
            </a:r>
          </a:p>
          <a:p>
            <a:pPr lvl="1"/>
            <a:r>
              <a:rPr lang="en-GB" b="1" dirty="0"/>
              <a:t>Releases &amp; deployments</a:t>
            </a:r>
          </a:p>
          <a:p>
            <a:pPr lvl="1"/>
            <a:r>
              <a:rPr lang="en-GB" b="1" dirty="0"/>
              <a:t>Monitoring &amp; operations</a:t>
            </a:r>
          </a:p>
          <a:p>
            <a:pPr lvl="1"/>
            <a:r>
              <a:rPr lang="en-GB" b="1" dirty="0"/>
              <a:t>Application security</a:t>
            </a:r>
          </a:p>
        </p:txBody>
      </p:sp>
    </p:spTree>
    <p:extLst>
      <p:ext uri="{BB962C8B-B14F-4D97-AF65-F5344CB8AC3E}">
        <p14:creationId xmlns:p14="http://schemas.microsoft.com/office/powerpoint/2010/main" val="3382734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en-GB" dirty="0"/>
              <a:t>We can focus on WATS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15BCC7B-CA03-C9BF-8ACD-ABAF53E2B81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438400" y="1754327"/>
            <a:ext cx="7315200" cy="460175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DA777-F338-EF0A-45AC-51E3A458F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5449C-321F-7887-43C2-291F79BC4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The Simple View — and the Real 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F6D5A-218C-BBB6-1DDB-597D0940ADF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b="1" dirty="0"/>
              <a:t>The Simple View</a:t>
            </a:r>
          </a:p>
          <a:p>
            <a:pPr lvl="1"/>
            <a:r>
              <a:rPr dirty="0"/>
              <a:t>Customer  →  WATS Cloud</a:t>
            </a:r>
          </a:p>
          <a:p>
            <a:endParaRPr dirty="0"/>
          </a:p>
          <a:p>
            <a:r>
              <a:rPr b="1" dirty="0"/>
              <a:t>The Real View</a:t>
            </a:r>
          </a:p>
          <a:p>
            <a:pPr lvl="1"/>
            <a:r>
              <a:rPr lang="en-GB" dirty="0"/>
              <a:t>A</a:t>
            </a:r>
            <a:r>
              <a:rPr dirty="0" err="1"/>
              <a:t>pplication</a:t>
            </a:r>
            <a:r>
              <a:rPr dirty="0"/>
              <a:t> — per customer</a:t>
            </a:r>
          </a:p>
          <a:p>
            <a:pPr lvl="1"/>
            <a:r>
              <a:rPr dirty="0"/>
              <a:t>SQL database — per customer</a:t>
            </a:r>
          </a:p>
          <a:p>
            <a:pPr lvl="1"/>
            <a:r>
              <a:rPr lang="en-GB" dirty="0"/>
              <a:t>S</a:t>
            </a:r>
            <a:r>
              <a:rPr dirty="0" err="1"/>
              <a:t>torage</a:t>
            </a:r>
            <a:r>
              <a:rPr lang="en-GB" dirty="0"/>
              <a:t> container</a:t>
            </a:r>
            <a:r>
              <a:rPr dirty="0"/>
              <a:t> — per customer</a:t>
            </a:r>
          </a:p>
          <a:p>
            <a:pPr lvl="1"/>
            <a:r>
              <a:rPr lang="en-GB" dirty="0"/>
              <a:t>M</a:t>
            </a:r>
            <a:r>
              <a:rPr dirty="0" err="1"/>
              <a:t>anaged</a:t>
            </a:r>
            <a:r>
              <a:rPr dirty="0"/>
              <a:t> platform services</a:t>
            </a:r>
          </a:p>
          <a:p>
            <a:pPr lvl="1"/>
            <a:r>
              <a:rPr dirty="0"/>
              <a:t>Automated deployment and maintenance</a:t>
            </a:r>
          </a:p>
          <a:p>
            <a:pPr lvl="1"/>
            <a:r>
              <a:rPr dirty="0"/>
              <a:t>Monitoring, alerting, backup, and recovery</a:t>
            </a:r>
          </a:p>
          <a:p>
            <a:pPr lvl="1"/>
            <a:r>
              <a:rPr dirty="0"/>
              <a:t>A WATS operations team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B88118-72BC-3550-0AAC-1209043801C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b="1" dirty="0"/>
              <a:t>Why Separation Matters</a:t>
            </a:r>
          </a:p>
          <a:p>
            <a:pPr lvl="1"/>
            <a:r>
              <a:rPr dirty="0">
                <a:highlight>
                  <a:srgbClr val="FDC400"/>
                </a:highlight>
              </a:rPr>
              <a:t>Each instance monitored, scaled, and updated independently</a:t>
            </a:r>
          </a:p>
          <a:p>
            <a:pPr lvl="1"/>
            <a:r>
              <a:rPr dirty="0"/>
              <a:t>No customer data touches another customer’s resources</a:t>
            </a:r>
          </a:p>
          <a:p>
            <a:pPr lvl="1"/>
            <a:r>
              <a:rPr dirty="0"/>
              <a:t>Individual recovery without affecting other customers</a:t>
            </a:r>
          </a:p>
          <a:p>
            <a:endParaRPr dirty="0"/>
          </a:p>
          <a:p>
            <a:r>
              <a:rPr b="1" dirty="0"/>
              <a:t>Key Message</a:t>
            </a:r>
          </a:p>
          <a:p>
            <a:pPr lvl="1"/>
            <a:r>
              <a:rPr lang="en-GB" dirty="0">
                <a:highlight>
                  <a:srgbClr val="FDC400"/>
                </a:highlight>
              </a:rPr>
              <a:t>The </a:t>
            </a:r>
            <a:r>
              <a:rPr dirty="0">
                <a:highlight>
                  <a:srgbClr val="FDC400"/>
                </a:highlight>
              </a:rPr>
              <a:t>WATS Cloud is not one server.</a:t>
            </a:r>
          </a:p>
          <a:p>
            <a:pPr lvl="1"/>
            <a:r>
              <a:rPr dirty="0"/>
              <a:t>It is a managed service built from</a:t>
            </a:r>
            <a:r>
              <a:rPr lang="en-GB" dirty="0"/>
              <a:t> </a:t>
            </a:r>
            <a:r>
              <a:rPr dirty="0"/>
              <a:t>several independent, isolated layers.</a:t>
            </a:r>
          </a:p>
        </p:txBody>
      </p:sp>
    </p:spTree>
    <p:extLst>
      <p:ext uri="{BB962C8B-B14F-4D97-AF65-F5344CB8AC3E}">
        <p14:creationId xmlns:p14="http://schemas.microsoft.com/office/powerpoint/2010/main" val="3765348029"/>
      </p:ext>
    </p:extLst>
  </p:cSld>
  <p:clrMapOvr>
    <a:masterClrMapping/>
  </p:clrMapOvr>
</p:sld>
</file>

<file path=ppt/theme/theme1.xml><?xml version="1.0" encoding="utf-8"?>
<a:theme xmlns:a="http://schemas.openxmlformats.org/drawingml/2006/main" name="WATS 2026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FAFAFA"/>
      </a:lt2>
      <a:accent1>
        <a:srgbClr val="FCC400"/>
      </a:accent1>
      <a:accent2>
        <a:srgbClr val="996800"/>
      </a:accent2>
      <a:accent3>
        <a:srgbClr val="54504F"/>
      </a:accent3>
      <a:accent4>
        <a:srgbClr val="D0CFCD"/>
      </a:accent4>
      <a:accent5>
        <a:srgbClr val="5B21AE"/>
      </a:accent5>
      <a:accent6>
        <a:srgbClr val="AE94E5"/>
      </a:accent6>
      <a:hlink>
        <a:srgbClr val="353330"/>
      </a:hlink>
      <a:folHlink>
        <a:srgbClr val="54504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ATS-Powerpoint-Template-EN-2026.pptx" id="{FE9A3B8B-C760-4512-AA47-D1D560F185CB}" vid="{A49F3770-F934-473C-8F33-FD0410388C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529678b-45df-4a2d-ae2d-57335bc52324" xsi:nil="true"/>
    <lcf76f155ced4ddcb4097134ff3c332f xmlns="99075f80-0fe0-47f2-abf3-4ad7bd9821df">
      <Terms xmlns="http://schemas.microsoft.com/office/infopath/2007/PartnerControls"/>
    </lcf76f155ced4ddcb4097134ff3c332f>
    <Valid_x0020_To xmlns="99075f80-0fe0-47f2-abf3-4ad7bd9821df" xsi:nil="true"/>
    <_Flow_SignoffStatus xmlns="99075f80-0fe0-47f2-abf3-4ad7bd9821df" xsi:nil="true"/>
    <Revision xmlns="99075f80-0fe0-47f2-abf3-4ad7bd9821df" xsi:nil="true"/>
    <Document_x0020_Number xmlns="99075f80-0fe0-47f2-abf3-4ad7bd9821df">WA-INF-nnnn</Document_x0020_Number>
    <Classification xmlns="99075f80-0fe0-47f2-abf3-4ad7bd9821df">General \ All Employees</Classification>
    <Valid_x0020_From xmlns="99075f80-0fe0-47f2-abf3-4ad7bd9821df" xsi:nil="true"/>
    <Document_x0020_Status xmlns="99075f80-0fe0-47f2-abf3-4ad7bd9821df">Draft</Document_x0020_Statu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00F0981ECC874AA045759C733D6D80" ma:contentTypeVersion="26" ma:contentTypeDescription="Opprett et nytt dokument." ma:contentTypeScope="" ma:versionID="17731338d6179ec51579128f3a67f2b3">
  <xsd:schema xmlns:xsd="http://www.w3.org/2001/XMLSchema" xmlns:xs="http://www.w3.org/2001/XMLSchema" xmlns:p="http://schemas.microsoft.com/office/2006/metadata/properties" xmlns:ns2="99075f80-0fe0-47f2-abf3-4ad7bd9821df" xmlns:ns3="f529678b-45df-4a2d-ae2d-57335bc52324" targetNamespace="http://schemas.microsoft.com/office/2006/metadata/properties" ma:root="true" ma:fieldsID="e6fb49d8de1b548a3b155da72e972a77" ns2:_="" ns3:_="">
    <xsd:import namespace="99075f80-0fe0-47f2-abf3-4ad7bd9821df"/>
    <xsd:import namespace="f529678b-45df-4a2d-ae2d-57335bc523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Classification" minOccurs="0"/>
                <xsd:element ref="ns2:MediaServiceSearchProperties" minOccurs="0"/>
                <xsd:element ref="ns2:Document_x0020_Number" minOccurs="0"/>
                <xsd:element ref="ns2:Document_x0020_Status" minOccurs="0"/>
                <xsd:element ref="ns2:Revision" minOccurs="0"/>
                <xsd:element ref="ns2:Valid_x0020_From" minOccurs="0"/>
                <xsd:element ref="ns2:Valid_x0020_To" minOccurs="0"/>
                <xsd:element ref="ns2:MediaServiceLocation" minOccurs="0"/>
                <xsd:element ref="ns2:_Flow_Signoff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075f80-0fe0-47f2-abf3-4ad7bd9821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emerkelapper" ma:readOnly="false" ma:fieldId="{5cf76f15-5ced-4ddc-b409-7134ff3c332f}" ma:taxonomyMulti="true" ma:sspId="22d465c5-e4f8-4d3b-b99d-d85c230440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Classification" ma:index="24" nillable="true" ma:displayName="Classification" ma:default="General \ All Employees" ma:description="Information Classification" ma:format="Dropdown" ma:internalName="Classification">
      <xsd:simpleType>
        <xsd:restriction base="dms:Choice">
          <xsd:enumeration value="Public"/>
          <xsd:enumeration value="General \ Anyone"/>
          <xsd:enumeration value="General \ All Employees"/>
          <xsd:enumeration value="Confidential \ Anyone"/>
          <xsd:enumeration value="Confidential \ All Employees"/>
          <xsd:enumeration value="Confidential \ Trusted People"/>
          <xsd:enumeration value="Highly Confidential \ All Employees"/>
          <xsd:enumeration value="Highly Confidential \ Specific People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ocument_x0020_Number" ma:index="26" nillable="true" ma:displayName="Document Number" ma:default="WA-INF-nnnn" ma:internalName="Document_x0020_Number">
      <xsd:simpleType>
        <xsd:restriction base="dms:Text">
          <xsd:maxLength value="30"/>
        </xsd:restriction>
      </xsd:simpleType>
    </xsd:element>
    <xsd:element name="Document_x0020_Status" ma:index="27" nillable="true" ma:displayName="Document Status" ma:default="Draft" ma:format="Dropdown" ma:internalName="Document_x0020_Status">
      <xsd:simpleType>
        <xsd:restriction base="dms:Choice">
          <xsd:enumeration value="Draft"/>
          <xsd:enumeration value="Review"/>
          <xsd:enumeration value="Approved"/>
          <xsd:enumeration value="Published"/>
          <xsd:enumeration value="Removed"/>
        </xsd:restriction>
      </xsd:simpleType>
    </xsd:element>
    <xsd:element name="Revision" ma:index="28" nillable="true" ma:displayName="Revision" ma:internalName="Revision">
      <xsd:simpleType>
        <xsd:restriction base="dms:Text">
          <xsd:maxLength value="20"/>
        </xsd:restriction>
      </xsd:simpleType>
    </xsd:element>
    <xsd:element name="Valid_x0020_From" ma:index="29" nillable="true" ma:displayName="Valid From" ma:format="DateOnly" ma:internalName="Valid_x0020_From">
      <xsd:simpleType>
        <xsd:restriction base="dms:DateTime"/>
      </xsd:simpleType>
    </xsd:element>
    <xsd:element name="Valid_x0020_To" ma:index="30" nillable="true" ma:displayName="Valid To" ma:format="DateOnly" ma:internalName="Valid_x0020_To">
      <xsd:simpleType>
        <xsd:restriction base="dms:DateTime"/>
      </xsd:simpleType>
    </xsd:element>
    <xsd:element name="MediaServiceLocation" ma:index="31" nillable="true" ma:displayName="Location" ma:indexed="true" ma:internalName="MediaServiceLocation" ma:readOnly="true">
      <xsd:simpleType>
        <xsd:restriction base="dms:Text"/>
      </xsd:simpleType>
    </xsd:element>
    <xsd:element name="_Flow_SignoffStatus" ma:index="32" nillable="true" ma:displayName="Godkjenningsstatus" ma:internalName="Godkjenningsstatus">
      <xsd:simpleType>
        <xsd:restriction base="dms:Text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29678b-45df-4a2d-ae2d-57335bc52324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ea0902a-799c-44cd-a949-0f7b47655d6e}" ma:internalName="TaxCatchAll" ma:showField="CatchAllData" ma:web="f529678b-45df-4a2d-ae2d-57335bc523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1EBD40E-FE6A-4B05-B1CC-6D74AB0A902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22A7839-0C30-4062-98EF-AFE742F737FC}">
  <ds:schemaRefs>
    <ds:schemaRef ds:uri="http://purl.org/dc/terms/"/>
    <ds:schemaRef ds:uri="http://www.w3.org/XML/1998/namespace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d29e44cb-178a-4bff-bb39-db04100b882b"/>
    <ds:schemaRef ds:uri="9f8fcee7-8d8b-4129-a95b-f18b17d4cd2f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FE4FE4C6-529B-4545-BE97-034D6E85E5B2}"/>
</file>

<file path=docMetadata/LabelInfo.xml><?xml version="1.0" encoding="utf-8"?>
<clbl:labelList xmlns:clbl="http://schemas.microsoft.com/office/2020/mipLabelMetadata">
  <clbl:label id="{c88ee0e3-db17-4760-ba92-87712337c749}" enabled="1" method="Standard" siteId="{af756dfa-ec70-4f30-a6c4-e4cb574f794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WATS-Powerpoint-Template-EN-2026</Template>
  <TotalTime>3036</TotalTime>
  <Words>1806</Words>
  <Application>Microsoft Office PowerPoint</Application>
  <PresentationFormat>Widescreen</PresentationFormat>
  <Paragraphs>315</Paragraphs>
  <Slides>18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</vt:lpstr>
      <vt:lpstr>Aptos Display</vt:lpstr>
      <vt:lpstr>Arial</vt:lpstr>
      <vt:lpstr>Söhne</vt:lpstr>
      <vt:lpstr>System Font Regular</vt:lpstr>
      <vt:lpstr>WATS 2026</vt:lpstr>
      <vt:lpstr>The truth behind WATS Cloud</vt:lpstr>
      <vt:lpstr>The WATS.com Journey</vt:lpstr>
      <vt:lpstr>PowerPoint Presentation</vt:lpstr>
      <vt:lpstr>You Are Part of Something Growing Fast</vt:lpstr>
      <vt:lpstr>The Platform</vt:lpstr>
      <vt:lpstr>Why Choose Microsoft Azure?</vt:lpstr>
      <vt:lpstr>What is PaaS? Platform as a Service</vt:lpstr>
      <vt:lpstr>We can focus on WATS</vt:lpstr>
      <vt:lpstr>The Simple View — and the Real View</vt:lpstr>
      <vt:lpstr>PowerPoint Presentation</vt:lpstr>
      <vt:lpstr>App Service – your.WATS.com portal</vt:lpstr>
      <vt:lpstr>SQL Database - Your Structured Data</vt:lpstr>
      <vt:lpstr>Storage - Your Original Test Data</vt:lpstr>
      <vt:lpstr>Regions &amp; Global Redundancy </vt:lpstr>
      <vt:lpstr>What This Means for You</vt:lpstr>
      <vt:lpstr>What You Get - Without Thinking About It</vt:lpstr>
      <vt:lpstr>Questions?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Tommy Egeberg</dc:creator>
  <cp:lastModifiedBy>Tommy Egeberg</cp:lastModifiedBy>
  <cp:revision>44</cp:revision>
  <dcterms:created xsi:type="dcterms:W3CDTF">2026-08-31T09:08:22Z</dcterms:created>
  <dcterms:modified xsi:type="dcterms:W3CDTF">2026-09-02T11:50:59Z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0x010100FF00F0981ECC874AA045759C733D6D80</vt:lpwstr>
  </property>
  <property fmtid="{D5CDD505-2E9C-101B-9397-08002B2CF9AE}" pid="3" name="MediaServiceImageTags">
    <vt:lpwstr/>
  </property>
</Properties>
</file>