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8"/>
  </p:notesMasterIdLst>
  <p:sldIdLst>
    <p:sldId id="256" r:id="rId2"/>
    <p:sldId id="264" r:id="rId3"/>
    <p:sldId id="343" r:id="rId4"/>
    <p:sldId id="373" r:id="rId5"/>
    <p:sldId id="372" r:id="rId6"/>
    <p:sldId id="371" r:id="rId7"/>
    <p:sldId id="344" r:id="rId8"/>
    <p:sldId id="332" r:id="rId9"/>
    <p:sldId id="260" r:id="rId10"/>
    <p:sldId id="258" r:id="rId11"/>
    <p:sldId id="342" r:id="rId12"/>
    <p:sldId id="292" r:id="rId13"/>
    <p:sldId id="293" r:id="rId14"/>
    <p:sldId id="294" r:id="rId15"/>
    <p:sldId id="345" r:id="rId16"/>
    <p:sldId id="347" r:id="rId17"/>
    <p:sldId id="349" r:id="rId18"/>
    <p:sldId id="350" r:id="rId19"/>
    <p:sldId id="355" r:id="rId20"/>
    <p:sldId id="356" r:id="rId21"/>
    <p:sldId id="359" r:id="rId22"/>
    <p:sldId id="351" r:id="rId23"/>
    <p:sldId id="367" r:id="rId24"/>
    <p:sldId id="370" r:id="rId25"/>
    <p:sldId id="368" r:id="rId26"/>
    <p:sldId id="273" r:id="rId27"/>
    <p:sldId id="333" r:id="rId28"/>
    <p:sldId id="374" r:id="rId29"/>
    <p:sldId id="267" r:id="rId30"/>
    <p:sldId id="268" r:id="rId31"/>
    <p:sldId id="269" r:id="rId32"/>
    <p:sldId id="270" r:id="rId33"/>
    <p:sldId id="275" r:id="rId34"/>
    <p:sldId id="334" r:id="rId35"/>
    <p:sldId id="266" r:id="rId36"/>
    <p:sldId id="26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6" d="100"/>
          <a:sy n="76" d="100"/>
        </p:scale>
        <p:origin x="-64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AED03-771A-47F7-83A4-88FD06E5A2C5}" type="doc">
      <dgm:prSet loTypeId="urn:microsoft.com/office/officeart/2005/8/layout/vProcess5" loCatId="process" qsTypeId="urn:microsoft.com/office/officeart/2005/8/quickstyle/3d2#1" qsCatId="3D" csTypeId="urn:microsoft.com/office/officeart/2005/8/colors/accent6_3" csCatId="accent6" phldr="1"/>
      <dgm:spPr/>
      <dgm:t>
        <a:bodyPr/>
        <a:lstStyle/>
        <a:p>
          <a:endParaRPr lang="en-IN"/>
        </a:p>
      </dgm:t>
    </dgm:pt>
    <dgm:pt modelId="{C4FFBEFA-8DC7-4C21-93C8-27CB908A97FF}">
      <dgm:prSet phldrT="[Text]" custT="1"/>
      <dgm:spPr>
        <a:solidFill>
          <a:schemeClr val="accent6">
            <a:lumMod val="60000"/>
            <a:lumOff val="40000"/>
          </a:schemeClr>
        </a:solidFill>
      </dgm:spPr>
      <dgm:t>
        <a:bodyPr/>
        <a:lstStyle/>
        <a:p>
          <a:pPr algn="l"/>
          <a:r>
            <a:rPr lang="en-IN" sz="2800" b="1" dirty="0" smtClean="0">
              <a:solidFill>
                <a:schemeClr val="tx1"/>
              </a:solidFill>
              <a:latin typeface="Times New Roman" pitchFamily="18" charset="0"/>
              <a:cs typeface="Times New Roman" pitchFamily="18" charset="0"/>
            </a:rPr>
            <a:t>Requirement of any Laboratory:-</a:t>
          </a:r>
          <a:endParaRPr lang="en-IN" sz="2800" b="1" dirty="0">
            <a:solidFill>
              <a:schemeClr val="tx1"/>
            </a:solidFill>
            <a:latin typeface="Times New Roman" pitchFamily="18" charset="0"/>
            <a:cs typeface="Times New Roman" pitchFamily="18" charset="0"/>
          </a:endParaRPr>
        </a:p>
      </dgm:t>
    </dgm:pt>
    <dgm:pt modelId="{66211C9D-DF20-4BE4-9DBB-CBFA1709ED0C}" type="parTrans" cxnId="{45331670-726E-4873-84CF-37BF1EE1C83B}">
      <dgm:prSet/>
      <dgm:spPr/>
      <dgm:t>
        <a:bodyPr/>
        <a:lstStyle/>
        <a:p>
          <a:endParaRPr lang="en-IN"/>
        </a:p>
      </dgm:t>
    </dgm:pt>
    <dgm:pt modelId="{477772C2-EB6E-4075-9F6A-1D8139BB094D}" type="sibTrans" cxnId="{45331670-726E-4873-84CF-37BF1EE1C83B}">
      <dgm:prSet/>
      <dgm:spPr>
        <a:solidFill>
          <a:schemeClr val="accent5">
            <a:lumMod val="75000"/>
            <a:alpha val="90000"/>
          </a:schemeClr>
        </a:solidFill>
      </dgm:spPr>
      <dgm:t>
        <a:bodyPr/>
        <a:lstStyle/>
        <a:p>
          <a:endParaRPr lang="en-IN"/>
        </a:p>
      </dgm:t>
    </dgm:pt>
    <dgm:pt modelId="{1C2D3B21-1427-44D0-AF09-2F848D3E26AD}">
      <dgm:prSet phldrT="[Text]" custT="1"/>
      <dgm:spPr>
        <a:solidFill>
          <a:schemeClr val="accent5">
            <a:lumMod val="40000"/>
            <a:lumOff val="60000"/>
          </a:schemeClr>
        </a:solidFill>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There are two basic work of an Engineer is to </a:t>
          </a:r>
          <a:r>
            <a:rPr lang="en-US" sz="2400" b="1" dirty="0" smtClean="0">
              <a:solidFill>
                <a:srgbClr val="FF0000"/>
              </a:solidFill>
              <a:latin typeface="Times New Roman" panose="02020603050405020304" pitchFamily="18" charset="0"/>
              <a:cs typeface="Times New Roman" panose="02020603050405020304" pitchFamily="18" charset="0"/>
            </a:rPr>
            <a:t>manufacture &amp; repair</a:t>
          </a:r>
          <a:endParaRPr lang="en-IN" sz="2400" b="1" dirty="0">
            <a:solidFill>
              <a:srgbClr val="FF0000"/>
            </a:solidFill>
          </a:endParaRPr>
        </a:p>
      </dgm:t>
    </dgm:pt>
    <dgm:pt modelId="{12CAE087-3FB7-4153-A3E1-347C7FFA174B}" type="parTrans" cxnId="{D5E60227-1957-4E7B-9F5A-93C58B72C272}">
      <dgm:prSet/>
      <dgm:spPr/>
      <dgm:t>
        <a:bodyPr/>
        <a:lstStyle/>
        <a:p>
          <a:endParaRPr lang="en-IN"/>
        </a:p>
      </dgm:t>
    </dgm:pt>
    <dgm:pt modelId="{C53BFF1F-3723-43D7-B8C6-869F1657F993}" type="sibTrans" cxnId="{D5E60227-1957-4E7B-9F5A-93C58B72C272}">
      <dgm:prSet/>
      <dgm:spPr>
        <a:solidFill>
          <a:schemeClr val="accent5">
            <a:lumMod val="75000"/>
            <a:alpha val="90000"/>
          </a:schemeClr>
        </a:solidFill>
      </dgm:spPr>
      <dgm:t>
        <a:bodyPr/>
        <a:lstStyle/>
        <a:p>
          <a:endParaRPr lang="en-IN"/>
        </a:p>
      </dgm:t>
    </dgm:pt>
    <dgm:pt modelId="{36133126-DA4C-4427-B4C9-535C0DF35BA2}">
      <dgm:prSet phldrT="[Text]" custT="1"/>
      <dgm:spPr>
        <a:solidFill>
          <a:schemeClr val="accent5">
            <a:lumMod val="60000"/>
            <a:lumOff val="40000"/>
          </a:schemeClr>
        </a:solidFill>
      </dgm:spPr>
      <dgm:t>
        <a:bodyPr/>
        <a:lstStyle/>
        <a:p>
          <a:r>
            <a:rPr lang="en-IN" sz="2400" b="1" dirty="0" smtClean="0">
              <a:solidFill>
                <a:schemeClr val="tx1"/>
              </a:solidFill>
            </a:rPr>
            <a:t>For studying any machine - one must go through </a:t>
          </a:r>
          <a:r>
            <a:rPr lang="en-IN" sz="2400" b="1" dirty="0" smtClean="0">
              <a:solidFill>
                <a:srgbClr val="FF0000"/>
              </a:solidFill>
            </a:rPr>
            <a:t>practical knowledge</a:t>
          </a:r>
          <a:endParaRPr lang="en-IN" sz="2400" b="1" dirty="0">
            <a:solidFill>
              <a:srgbClr val="FF0000"/>
            </a:solidFill>
          </a:endParaRPr>
        </a:p>
      </dgm:t>
    </dgm:pt>
    <dgm:pt modelId="{F4A79C7B-D060-4A6D-8EB5-15D7ECB6DF11}" type="sibTrans" cxnId="{9CE99D85-0904-41C2-BD46-19AF6D149CE7}">
      <dgm:prSet/>
      <dgm:spPr/>
      <dgm:t>
        <a:bodyPr/>
        <a:lstStyle/>
        <a:p>
          <a:endParaRPr lang="en-IN"/>
        </a:p>
      </dgm:t>
    </dgm:pt>
    <dgm:pt modelId="{A72C3CC5-F569-4558-86B5-5ABD1AED7655}" type="parTrans" cxnId="{9CE99D85-0904-41C2-BD46-19AF6D149CE7}">
      <dgm:prSet/>
      <dgm:spPr/>
      <dgm:t>
        <a:bodyPr/>
        <a:lstStyle/>
        <a:p>
          <a:endParaRPr lang="en-IN"/>
        </a:p>
      </dgm:t>
    </dgm:pt>
    <dgm:pt modelId="{80B543DB-FDEC-49EB-A6F7-B70785312BC0}">
      <dgm:prSet phldrT="[Text]"/>
      <dgm:spPr>
        <a:solidFill>
          <a:schemeClr val="accent5">
            <a:lumMod val="60000"/>
            <a:lumOff val="40000"/>
          </a:schemeClr>
        </a:solidFill>
      </dgm:spPr>
      <dgm:t>
        <a:bodyPr/>
        <a:lstStyle/>
        <a:p>
          <a:r>
            <a:rPr lang="en-IN" b="1" dirty="0">
              <a:solidFill>
                <a:schemeClr val="tx1"/>
              </a:solidFill>
            </a:rPr>
            <a:t>For </a:t>
          </a:r>
          <a:r>
            <a:rPr lang="en-IN" b="1" dirty="0" smtClean="0">
              <a:solidFill>
                <a:schemeClr val="tx1"/>
              </a:solidFill>
            </a:rPr>
            <a:t>better understanding the concept </a:t>
          </a:r>
          <a:r>
            <a:rPr lang="en-IN" b="1" dirty="0" smtClean="0">
              <a:solidFill>
                <a:srgbClr val="FF0000"/>
              </a:solidFill>
            </a:rPr>
            <a:t>smart </a:t>
          </a:r>
          <a:r>
            <a:rPr lang="en-IN" b="1" dirty="0" smtClean="0">
              <a:solidFill>
                <a:srgbClr val="FF0000"/>
              </a:solidFill>
            </a:rPr>
            <a:t>machinery </a:t>
          </a:r>
          <a:r>
            <a:rPr lang="en-IN" b="1" dirty="0" smtClean="0">
              <a:solidFill>
                <a:srgbClr val="FF0000"/>
              </a:solidFill>
            </a:rPr>
            <a:t>needed </a:t>
          </a:r>
          <a:endParaRPr lang="en-IN" b="1" dirty="0">
            <a:solidFill>
              <a:srgbClr val="FF0000"/>
            </a:solidFill>
          </a:endParaRPr>
        </a:p>
      </dgm:t>
    </dgm:pt>
    <dgm:pt modelId="{5170FCE6-1C9F-4804-969C-EC7A880A1897}" type="parTrans" cxnId="{4558514A-0A1D-47AD-8906-A676DAB8832F}">
      <dgm:prSet/>
      <dgm:spPr/>
      <dgm:t>
        <a:bodyPr/>
        <a:lstStyle/>
        <a:p>
          <a:endParaRPr lang="en-US"/>
        </a:p>
      </dgm:t>
    </dgm:pt>
    <dgm:pt modelId="{0E837C25-0257-45DE-BADC-BA0890488A44}" type="sibTrans" cxnId="{4558514A-0A1D-47AD-8906-A676DAB8832F}">
      <dgm:prSet/>
      <dgm:spPr/>
      <dgm:t>
        <a:bodyPr/>
        <a:lstStyle/>
        <a:p>
          <a:endParaRPr lang="en-US"/>
        </a:p>
      </dgm:t>
    </dgm:pt>
    <dgm:pt modelId="{0B3A3598-FF22-4AAF-A89A-0E48F04C0728}" type="pres">
      <dgm:prSet presAssocID="{F76AED03-771A-47F7-83A4-88FD06E5A2C5}" presName="outerComposite" presStyleCnt="0">
        <dgm:presLayoutVars>
          <dgm:chMax val="5"/>
          <dgm:dir/>
          <dgm:resizeHandles val="exact"/>
        </dgm:presLayoutVars>
      </dgm:prSet>
      <dgm:spPr/>
      <dgm:t>
        <a:bodyPr/>
        <a:lstStyle/>
        <a:p>
          <a:endParaRPr lang="en-US"/>
        </a:p>
      </dgm:t>
    </dgm:pt>
    <dgm:pt modelId="{1FC343BF-7A3B-4CB0-A406-1E2E163EAB43}" type="pres">
      <dgm:prSet presAssocID="{F76AED03-771A-47F7-83A4-88FD06E5A2C5}" presName="dummyMaxCanvas" presStyleCnt="0">
        <dgm:presLayoutVars/>
      </dgm:prSet>
      <dgm:spPr/>
    </dgm:pt>
    <dgm:pt modelId="{BEBC04D3-0B20-4632-B18E-73CBC789F158}" type="pres">
      <dgm:prSet presAssocID="{F76AED03-771A-47F7-83A4-88FD06E5A2C5}" presName="FourNodes_1" presStyleLbl="node1" presStyleIdx="0" presStyleCnt="4">
        <dgm:presLayoutVars>
          <dgm:bulletEnabled val="1"/>
        </dgm:presLayoutVars>
      </dgm:prSet>
      <dgm:spPr/>
      <dgm:t>
        <a:bodyPr/>
        <a:lstStyle/>
        <a:p>
          <a:endParaRPr lang="en-US"/>
        </a:p>
      </dgm:t>
    </dgm:pt>
    <dgm:pt modelId="{280EFF22-A8AA-4C2C-B747-E64AFE29ADE5}" type="pres">
      <dgm:prSet presAssocID="{F76AED03-771A-47F7-83A4-88FD06E5A2C5}" presName="FourNodes_2" presStyleLbl="node1" presStyleIdx="1" presStyleCnt="4">
        <dgm:presLayoutVars>
          <dgm:bulletEnabled val="1"/>
        </dgm:presLayoutVars>
      </dgm:prSet>
      <dgm:spPr/>
      <dgm:t>
        <a:bodyPr/>
        <a:lstStyle/>
        <a:p>
          <a:endParaRPr lang="en-US"/>
        </a:p>
      </dgm:t>
    </dgm:pt>
    <dgm:pt modelId="{B8DBFC13-C637-4FAD-AC5B-164DA3E258D8}" type="pres">
      <dgm:prSet presAssocID="{F76AED03-771A-47F7-83A4-88FD06E5A2C5}" presName="FourNodes_3" presStyleLbl="node1" presStyleIdx="2" presStyleCnt="4">
        <dgm:presLayoutVars>
          <dgm:bulletEnabled val="1"/>
        </dgm:presLayoutVars>
      </dgm:prSet>
      <dgm:spPr/>
      <dgm:t>
        <a:bodyPr/>
        <a:lstStyle/>
        <a:p>
          <a:endParaRPr lang="en-US"/>
        </a:p>
      </dgm:t>
    </dgm:pt>
    <dgm:pt modelId="{82377DB0-9764-403E-82D3-472837F60553}" type="pres">
      <dgm:prSet presAssocID="{F76AED03-771A-47F7-83A4-88FD06E5A2C5}" presName="FourNodes_4" presStyleLbl="node1" presStyleIdx="3" presStyleCnt="4" custScaleX="103245" custScaleY="101318" custLinFactNeighborX="-144" custLinFactNeighborY="-9808">
        <dgm:presLayoutVars>
          <dgm:bulletEnabled val="1"/>
        </dgm:presLayoutVars>
      </dgm:prSet>
      <dgm:spPr/>
      <dgm:t>
        <a:bodyPr/>
        <a:lstStyle/>
        <a:p>
          <a:endParaRPr lang="en-US"/>
        </a:p>
      </dgm:t>
    </dgm:pt>
    <dgm:pt modelId="{8F460751-62D7-44E4-AAA5-B1F1A00D5AC3}" type="pres">
      <dgm:prSet presAssocID="{F76AED03-771A-47F7-83A4-88FD06E5A2C5}" presName="FourConn_1-2" presStyleLbl="fgAccFollowNode1" presStyleIdx="0" presStyleCnt="3">
        <dgm:presLayoutVars>
          <dgm:bulletEnabled val="1"/>
        </dgm:presLayoutVars>
      </dgm:prSet>
      <dgm:spPr/>
      <dgm:t>
        <a:bodyPr/>
        <a:lstStyle/>
        <a:p>
          <a:endParaRPr lang="en-US"/>
        </a:p>
      </dgm:t>
    </dgm:pt>
    <dgm:pt modelId="{5A7B81FE-E277-413E-876E-5AAD3C6E6684}" type="pres">
      <dgm:prSet presAssocID="{F76AED03-771A-47F7-83A4-88FD06E5A2C5}" presName="FourConn_2-3" presStyleLbl="fgAccFollowNode1" presStyleIdx="1" presStyleCnt="3">
        <dgm:presLayoutVars>
          <dgm:bulletEnabled val="1"/>
        </dgm:presLayoutVars>
      </dgm:prSet>
      <dgm:spPr/>
      <dgm:t>
        <a:bodyPr/>
        <a:lstStyle/>
        <a:p>
          <a:endParaRPr lang="en-US"/>
        </a:p>
      </dgm:t>
    </dgm:pt>
    <dgm:pt modelId="{07013F5F-6E11-45F8-B699-76AAC1E53D6E}" type="pres">
      <dgm:prSet presAssocID="{F76AED03-771A-47F7-83A4-88FD06E5A2C5}" presName="FourConn_3-4" presStyleLbl="fgAccFollowNode1" presStyleIdx="2" presStyleCnt="3">
        <dgm:presLayoutVars>
          <dgm:bulletEnabled val="1"/>
        </dgm:presLayoutVars>
      </dgm:prSet>
      <dgm:spPr/>
      <dgm:t>
        <a:bodyPr/>
        <a:lstStyle/>
        <a:p>
          <a:endParaRPr lang="en-US"/>
        </a:p>
      </dgm:t>
    </dgm:pt>
    <dgm:pt modelId="{1399FC86-0EFA-447C-8348-010DF3A681D5}" type="pres">
      <dgm:prSet presAssocID="{F76AED03-771A-47F7-83A4-88FD06E5A2C5}" presName="FourNodes_1_text" presStyleLbl="node1" presStyleIdx="3" presStyleCnt="4">
        <dgm:presLayoutVars>
          <dgm:bulletEnabled val="1"/>
        </dgm:presLayoutVars>
      </dgm:prSet>
      <dgm:spPr/>
      <dgm:t>
        <a:bodyPr/>
        <a:lstStyle/>
        <a:p>
          <a:endParaRPr lang="en-US"/>
        </a:p>
      </dgm:t>
    </dgm:pt>
    <dgm:pt modelId="{D36806BE-11D0-44C0-A83C-2E7C19529FAF}" type="pres">
      <dgm:prSet presAssocID="{F76AED03-771A-47F7-83A4-88FD06E5A2C5}" presName="FourNodes_2_text" presStyleLbl="node1" presStyleIdx="3" presStyleCnt="4">
        <dgm:presLayoutVars>
          <dgm:bulletEnabled val="1"/>
        </dgm:presLayoutVars>
      </dgm:prSet>
      <dgm:spPr/>
      <dgm:t>
        <a:bodyPr/>
        <a:lstStyle/>
        <a:p>
          <a:endParaRPr lang="en-US"/>
        </a:p>
      </dgm:t>
    </dgm:pt>
    <dgm:pt modelId="{51B212D4-BE4C-4F18-90C3-1F7490DD135A}" type="pres">
      <dgm:prSet presAssocID="{F76AED03-771A-47F7-83A4-88FD06E5A2C5}" presName="FourNodes_3_text" presStyleLbl="node1" presStyleIdx="3" presStyleCnt="4">
        <dgm:presLayoutVars>
          <dgm:bulletEnabled val="1"/>
        </dgm:presLayoutVars>
      </dgm:prSet>
      <dgm:spPr/>
      <dgm:t>
        <a:bodyPr/>
        <a:lstStyle/>
        <a:p>
          <a:endParaRPr lang="en-US"/>
        </a:p>
      </dgm:t>
    </dgm:pt>
    <dgm:pt modelId="{E5663EA2-7FC8-479D-B0DD-F966E8B4FD3B}" type="pres">
      <dgm:prSet presAssocID="{F76AED03-771A-47F7-83A4-88FD06E5A2C5}" presName="FourNodes_4_text" presStyleLbl="node1" presStyleIdx="3" presStyleCnt="4">
        <dgm:presLayoutVars>
          <dgm:bulletEnabled val="1"/>
        </dgm:presLayoutVars>
      </dgm:prSet>
      <dgm:spPr/>
      <dgm:t>
        <a:bodyPr/>
        <a:lstStyle/>
        <a:p>
          <a:endParaRPr lang="en-US"/>
        </a:p>
      </dgm:t>
    </dgm:pt>
  </dgm:ptLst>
  <dgm:cxnLst>
    <dgm:cxn modelId="{E25DB54C-61FF-4698-8DF2-3A41AD8246BA}" type="presOf" srcId="{477772C2-EB6E-4075-9F6A-1D8139BB094D}" destId="{8F460751-62D7-44E4-AAA5-B1F1A00D5AC3}" srcOrd="0" destOrd="0" presId="urn:microsoft.com/office/officeart/2005/8/layout/vProcess5"/>
    <dgm:cxn modelId="{4558514A-0A1D-47AD-8906-A676DAB8832F}" srcId="{F76AED03-771A-47F7-83A4-88FD06E5A2C5}" destId="{80B543DB-FDEC-49EB-A6F7-B70785312BC0}" srcOrd="3" destOrd="0" parTransId="{5170FCE6-1C9F-4804-969C-EC7A880A1897}" sibTransId="{0E837C25-0257-45DE-BADC-BA0890488A44}"/>
    <dgm:cxn modelId="{28B90200-C1DD-47E9-8A5E-04CED14B4246}" type="presOf" srcId="{C4FFBEFA-8DC7-4C21-93C8-27CB908A97FF}" destId="{BEBC04D3-0B20-4632-B18E-73CBC789F158}" srcOrd="0" destOrd="0" presId="urn:microsoft.com/office/officeart/2005/8/layout/vProcess5"/>
    <dgm:cxn modelId="{E92CB26E-A200-4357-9A87-A39C19D7D1E3}" type="presOf" srcId="{36133126-DA4C-4427-B4C9-535C0DF35BA2}" destId="{B8DBFC13-C637-4FAD-AC5B-164DA3E258D8}" srcOrd="0" destOrd="0" presId="urn:microsoft.com/office/officeart/2005/8/layout/vProcess5"/>
    <dgm:cxn modelId="{443767BD-F133-43E8-976E-41F7948B2550}" type="presOf" srcId="{C4FFBEFA-8DC7-4C21-93C8-27CB908A97FF}" destId="{1399FC86-0EFA-447C-8348-010DF3A681D5}" srcOrd="1" destOrd="0" presId="urn:microsoft.com/office/officeart/2005/8/layout/vProcess5"/>
    <dgm:cxn modelId="{45331670-726E-4873-84CF-37BF1EE1C83B}" srcId="{F76AED03-771A-47F7-83A4-88FD06E5A2C5}" destId="{C4FFBEFA-8DC7-4C21-93C8-27CB908A97FF}" srcOrd="0" destOrd="0" parTransId="{66211C9D-DF20-4BE4-9DBB-CBFA1709ED0C}" sibTransId="{477772C2-EB6E-4075-9F6A-1D8139BB094D}"/>
    <dgm:cxn modelId="{A0A6930C-E46E-4C2C-8BF4-BA50AD68D7C2}" type="presOf" srcId="{36133126-DA4C-4427-B4C9-535C0DF35BA2}" destId="{51B212D4-BE4C-4F18-90C3-1F7490DD135A}" srcOrd="1" destOrd="0" presId="urn:microsoft.com/office/officeart/2005/8/layout/vProcess5"/>
    <dgm:cxn modelId="{D5E60227-1957-4E7B-9F5A-93C58B72C272}" srcId="{F76AED03-771A-47F7-83A4-88FD06E5A2C5}" destId="{1C2D3B21-1427-44D0-AF09-2F848D3E26AD}" srcOrd="1" destOrd="0" parTransId="{12CAE087-3FB7-4153-A3E1-347C7FFA174B}" sibTransId="{C53BFF1F-3723-43D7-B8C6-869F1657F993}"/>
    <dgm:cxn modelId="{9CE99D85-0904-41C2-BD46-19AF6D149CE7}" srcId="{F76AED03-771A-47F7-83A4-88FD06E5A2C5}" destId="{36133126-DA4C-4427-B4C9-535C0DF35BA2}" srcOrd="2" destOrd="0" parTransId="{A72C3CC5-F569-4558-86B5-5ABD1AED7655}" sibTransId="{F4A79C7B-D060-4A6D-8EB5-15D7ECB6DF11}"/>
    <dgm:cxn modelId="{D4473DF6-7280-4E40-908C-932D8C553180}" type="presOf" srcId="{F76AED03-771A-47F7-83A4-88FD06E5A2C5}" destId="{0B3A3598-FF22-4AAF-A89A-0E48F04C0728}" srcOrd="0" destOrd="0" presId="urn:microsoft.com/office/officeart/2005/8/layout/vProcess5"/>
    <dgm:cxn modelId="{96A88101-FE83-42E5-9674-106FD209708B}" type="presOf" srcId="{80B543DB-FDEC-49EB-A6F7-B70785312BC0}" destId="{82377DB0-9764-403E-82D3-472837F60553}" srcOrd="0" destOrd="0" presId="urn:microsoft.com/office/officeart/2005/8/layout/vProcess5"/>
    <dgm:cxn modelId="{8F50C82F-52D8-426B-9F58-987D93BEF14E}" type="presOf" srcId="{1C2D3B21-1427-44D0-AF09-2F848D3E26AD}" destId="{280EFF22-A8AA-4C2C-B747-E64AFE29ADE5}" srcOrd="0" destOrd="0" presId="urn:microsoft.com/office/officeart/2005/8/layout/vProcess5"/>
    <dgm:cxn modelId="{F9C07857-FF61-47BD-8A7D-E4184DA4CBCB}" type="presOf" srcId="{1C2D3B21-1427-44D0-AF09-2F848D3E26AD}" destId="{D36806BE-11D0-44C0-A83C-2E7C19529FAF}" srcOrd="1" destOrd="0" presId="urn:microsoft.com/office/officeart/2005/8/layout/vProcess5"/>
    <dgm:cxn modelId="{1AF56516-CEFF-47D8-A207-8E8F1420475E}" type="presOf" srcId="{80B543DB-FDEC-49EB-A6F7-B70785312BC0}" destId="{E5663EA2-7FC8-479D-B0DD-F966E8B4FD3B}" srcOrd="1" destOrd="0" presId="urn:microsoft.com/office/officeart/2005/8/layout/vProcess5"/>
    <dgm:cxn modelId="{CE5C94F7-6B36-4A5F-AE53-CB1E576154E8}" type="presOf" srcId="{C53BFF1F-3723-43D7-B8C6-869F1657F993}" destId="{5A7B81FE-E277-413E-876E-5AAD3C6E6684}" srcOrd="0" destOrd="0" presId="urn:microsoft.com/office/officeart/2005/8/layout/vProcess5"/>
    <dgm:cxn modelId="{013E5BAB-69CE-493A-B884-0990DA72A66E}" type="presOf" srcId="{F4A79C7B-D060-4A6D-8EB5-15D7ECB6DF11}" destId="{07013F5F-6E11-45F8-B699-76AAC1E53D6E}" srcOrd="0" destOrd="0" presId="urn:microsoft.com/office/officeart/2005/8/layout/vProcess5"/>
    <dgm:cxn modelId="{9CC340B9-95B0-4B2F-9F3F-4D3E3A1EB9CF}" type="presParOf" srcId="{0B3A3598-FF22-4AAF-A89A-0E48F04C0728}" destId="{1FC343BF-7A3B-4CB0-A406-1E2E163EAB43}" srcOrd="0" destOrd="0" presId="urn:microsoft.com/office/officeart/2005/8/layout/vProcess5"/>
    <dgm:cxn modelId="{68D7D881-2049-4E8E-8F25-0B5CC182DAB6}" type="presParOf" srcId="{0B3A3598-FF22-4AAF-A89A-0E48F04C0728}" destId="{BEBC04D3-0B20-4632-B18E-73CBC789F158}" srcOrd="1" destOrd="0" presId="urn:microsoft.com/office/officeart/2005/8/layout/vProcess5"/>
    <dgm:cxn modelId="{A444859E-954A-41DC-A929-BCA15189007E}" type="presParOf" srcId="{0B3A3598-FF22-4AAF-A89A-0E48F04C0728}" destId="{280EFF22-A8AA-4C2C-B747-E64AFE29ADE5}" srcOrd="2" destOrd="0" presId="urn:microsoft.com/office/officeart/2005/8/layout/vProcess5"/>
    <dgm:cxn modelId="{B2819822-2DD7-48B3-8777-E42C5FEF296B}" type="presParOf" srcId="{0B3A3598-FF22-4AAF-A89A-0E48F04C0728}" destId="{B8DBFC13-C637-4FAD-AC5B-164DA3E258D8}" srcOrd="3" destOrd="0" presId="urn:microsoft.com/office/officeart/2005/8/layout/vProcess5"/>
    <dgm:cxn modelId="{B8CF27D1-BF2E-4652-842D-78AFBC10EB19}" type="presParOf" srcId="{0B3A3598-FF22-4AAF-A89A-0E48F04C0728}" destId="{82377DB0-9764-403E-82D3-472837F60553}" srcOrd="4" destOrd="0" presId="urn:microsoft.com/office/officeart/2005/8/layout/vProcess5"/>
    <dgm:cxn modelId="{CAA4DDFD-8FA7-40ED-AFAE-5456D2AC7F56}" type="presParOf" srcId="{0B3A3598-FF22-4AAF-A89A-0E48F04C0728}" destId="{8F460751-62D7-44E4-AAA5-B1F1A00D5AC3}" srcOrd="5" destOrd="0" presId="urn:microsoft.com/office/officeart/2005/8/layout/vProcess5"/>
    <dgm:cxn modelId="{FF098DEF-2CF0-434E-A615-58D3FB4288D8}" type="presParOf" srcId="{0B3A3598-FF22-4AAF-A89A-0E48F04C0728}" destId="{5A7B81FE-E277-413E-876E-5AAD3C6E6684}" srcOrd="6" destOrd="0" presId="urn:microsoft.com/office/officeart/2005/8/layout/vProcess5"/>
    <dgm:cxn modelId="{94114C07-91E8-4B36-A085-7742FB69A42D}" type="presParOf" srcId="{0B3A3598-FF22-4AAF-A89A-0E48F04C0728}" destId="{07013F5F-6E11-45F8-B699-76AAC1E53D6E}" srcOrd="7" destOrd="0" presId="urn:microsoft.com/office/officeart/2005/8/layout/vProcess5"/>
    <dgm:cxn modelId="{CD56F92E-E62E-49F4-8078-24E52D5A5CCB}" type="presParOf" srcId="{0B3A3598-FF22-4AAF-A89A-0E48F04C0728}" destId="{1399FC86-0EFA-447C-8348-010DF3A681D5}" srcOrd="8" destOrd="0" presId="urn:microsoft.com/office/officeart/2005/8/layout/vProcess5"/>
    <dgm:cxn modelId="{DD0DB2AA-8606-462E-B389-6F6957AFD2FE}" type="presParOf" srcId="{0B3A3598-FF22-4AAF-A89A-0E48F04C0728}" destId="{D36806BE-11D0-44C0-A83C-2E7C19529FAF}" srcOrd="9" destOrd="0" presId="urn:microsoft.com/office/officeart/2005/8/layout/vProcess5"/>
    <dgm:cxn modelId="{BFD3AA56-FDB2-4293-B7A9-9B06EA71692A}" type="presParOf" srcId="{0B3A3598-FF22-4AAF-A89A-0E48F04C0728}" destId="{51B212D4-BE4C-4F18-90C3-1F7490DD135A}" srcOrd="10" destOrd="0" presId="urn:microsoft.com/office/officeart/2005/8/layout/vProcess5"/>
    <dgm:cxn modelId="{E6BE3EBB-1E79-459B-917F-8CA9209781C8}" type="presParOf" srcId="{0B3A3598-FF22-4AAF-A89A-0E48F04C0728}" destId="{E5663EA2-7FC8-479D-B0DD-F966E8B4FD3B}" srcOrd="11"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8A3B7A2C-B918-48C1-A3C6-97016977522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74CA3BBF-CD58-48B8-8741-9001002988DC}">
      <dgm:prSet phldrT="[Text]"/>
      <dgm:spPr>
        <a:solidFill>
          <a:schemeClr val="accent5">
            <a:lumMod val="40000"/>
            <a:lumOff val="60000"/>
          </a:schemeClr>
        </a:solidFill>
      </dgm:spPr>
      <dgm:t>
        <a:bodyPr/>
        <a:lstStyle/>
        <a:p>
          <a:r>
            <a:rPr lang="en-US" b="1" dirty="0" err="1">
              <a:solidFill>
                <a:schemeClr val="accent6">
                  <a:lumMod val="50000"/>
                </a:schemeClr>
              </a:solidFill>
              <a:latin typeface="Times New Roman" pitchFamily="18" charset="0"/>
              <a:cs typeface="Times New Roman" pitchFamily="18" charset="0"/>
            </a:rPr>
            <a:t>Benifits</a:t>
          </a:r>
          <a:endParaRPr lang="en-IN" dirty="0">
            <a:solidFill>
              <a:schemeClr val="accent6">
                <a:lumMod val="50000"/>
              </a:schemeClr>
            </a:solidFill>
          </a:endParaRPr>
        </a:p>
      </dgm:t>
    </dgm:pt>
    <dgm:pt modelId="{CA10E54E-F049-4919-B766-B4C327A05F4B}" type="parTrans" cxnId="{4CDA4F25-229A-4943-A972-E7540F31A7F4}">
      <dgm:prSet/>
      <dgm:spPr/>
      <dgm:t>
        <a:bodyPr/>
        <a:lstStyle/>
        <a:p>
          <a:endParaRPr lang="en-IN"/>
        </a:p>
      </dgm:t>
    </dgm:pt>
    <dgm:pt modelId="{3CF516DF-EFFB-4775-B8AC-7DEB953C81C6}" type="sibTrans" cxnId="{4CDA4F25-229A-4943-A972-E7540F31A7F4}">
      <dgm:prSet/>
      <dgm:spPr/>
      <dgm:t>
        <a:bodyPr/>
        <a:lstStyle/>
        <a:p>
          <a:endParaRPr lang="en-IN"/>
        </a:p>
      </dgm:t>
    </dgm:pt>
    <dgm:pt modelId="{E0B325AE-A041-4E19-B664-E93BCF19300F}">
      <dgm:prSet phldrT="[Text]" custT="1"/>
      <dgm:spPr>
        <a:solidFill>
          <a:schemeClr val="accent6">
            <a:lumMod val="60000"/>
            <a:lumOff val="40000"/>
          </a:schemeClr>
        </a:solidFill>
      </dgm:spPr>
      <dgm:t>
        <a:bodyPr/>
        <a:lstStyle/>
        <a:p>
          <a:r>
            <a:rPr lang="en-US" sz="4000" b="1" dirty="0">
              <a:solidFill>
                <a:srgbClr val="002060"/>
              </a:solidFill>
              <a:latin typeface="Times New Roman" pitchFamily="18" charset="0"/>
              <a:cs typeface="Times New Roman" pitchFamily="18" charset="0"/>
            </a:rPr>
            <a:t>SKILL </a:t>
          </a:r>
          <a:r>
            <a:rPr lang="en-US" sz="3600" b="1" dirty="0">
              <a:solidFill>
                <a:srgbClr val="002060"/>
              </a:solidFill>
              <a:latin typeface="Times New Roman" pitchFamily="18" charset="0"/>
              <a:cs typeface="Times New Roman" pitchFamily="18" charset="0"/>
            </a:rPr>
            <a:t>DEVELOPMENT</a:t>
          </a:r>
          <a:endParaRPr lang="en-IN" sz="4000" b="1" dirty="0">
            <a:solidFill>
              <a:srgbClr val="002060"/>
            </a:solidFill>
          </a:endParaRPr>
        </a:p>
      </dgm:t>
    </dgm:pt>
    <dgm:pt modelId="{5B65F1B5-B5DA-46FA-8E30-B3DD14B73D04}" type="parTrans" cxnId="{FCB2A7C0-55A9-4AF5-879C-141E0685F7BB}">
      <dgm:prSet/>
      <dgm:spPr/>
      <dgm:t>
        <a:bodyPr/>
        <a:lstStyle/>
        <a:p>
          <a:endParaRPr lang="en-IN"/>
        </a:p>
      </dgm:t>
    </dgm:pt>
    <dgm:pt modelId="{2B4F7F4F-0313-4887-9EFC-6C86F82D8538}" type="sibTrans" cxnId="{FCB2A7C0-55A9-4AF5-879C-141E0685F7BB}">
      <dgm:prSet/>
      <dgm:spPr/>
      <dgm:t>
        <a:bodyPr/>
        <a:lstStyle/>
        <a:p>
          <a:endParaRPr lang="en-IN"/>
        </a:p>
      </dgm:t>
    </dgm:pt>
    <dgm:pt modelId="{7244624D-DD2E-4BBC-85DC-49AA6CE24A19}">
      <dgm:prSet phldrT="[Text]" custT="1"/>
      <dgm:spPr>
        <a:solidFill>
          <a:schemeClr val="accent6">
            <a:lumMod val="20000"/>
            <a:lumOff val="80000"/>
          </a:schemeClr>
        </a:solidFill>
      </dgm:spPr>
      <dgm:t>
        <a:bodyPr/>
        <a:lstStyle/>
        <a:p>
          <a:endParaRPr lang="en-US" sz="2000" dirty="0">
            <a:solidFill>
              <a:schemeClr val="tx1"/>
            </a:solidFill>
            <a:latin typeface="Times New Roman" pitchFamily="18" charset="0"/>
            <a:cs typeface="Times New Roman" pitchFamily="18" charset="0"/>
          </a:endParaRPr>
        </a:p>
        <a:p>
          <a:endParaRPr lang="en-US" sz="2000" dirty="0">
            <a:solidFill>
              <a:schemeClr val="tx1"/>
            </a:solidFill>
            <a:latin typeface="Times New Roman" pitchFamily="18" charset="0"/>
            <a:cs typeface="Times New Roman" pitchFamily="18" charset="0"/>
          </a:endParaRPr>
        </a:p>
        <a:p>
          <a:r>
            <a:rPr lang="en-IN" sz="4000" b="1" i="0" dirty="0">
              <a:solidFill>
                <a:srgbClr val="002060"/>
              </a:solidFill>
            </a:rPr>
            <a:t>NEW IDEAS</a:t>
          </a:r>
          <a:endParaRPr lang="en-IN" sz="4000" b="1" dirty="0">
            <a:solidFill>
              <a:srgbClr val="002060"/>
            </a:solidFill>
            <a:latin typeface="Times New Roman" pitchFamily="18" charset="0"/>
            <a:cs typeface="Times New Roman" pitchFamily="18" charset="0"/>
          </a:endParaRPr>
        </a:p>
      </dgm:t>
    </dgm:pt>
    <dgm:pt modelId="{853CC763-C19B-4FA2-9D33-E3F6FEBDC809}" type="parTrans" cxnId="{7A0DB932-DC03-4069-B087-2778DEAA1F81}">
      <dgm:prSet/>
      <dgm:spPr/>
      <dgm:t>
        <a:bodyPr/>
        <a:lstStyle/>
        <a:p>
          <a:endParaRPr lang="en-IN"/>
        </a:p>
      </dgm:t>
    </dgm:pt>
    <dgm:pt modelId="{5E4B5DA8-6FA2-43FC-B523-9F35CAD17FC2}" type="sibTrans" cxnId="{7A0DB932-DC03-4069-B087-2778DEAA1F81}">
      <dgm:prSet/>
      <dgm:spPr/>
      <dgm:t>
        <a:bodyPr/>
        <a:lstStyle/>
        <a:p>
          <a:endParaRPr lang="en-IN"/>
        </a:p>
      </dgm:t>
    </dgm:pt>
    <dgm:pt modelId="{D7607DAD-471D-4279-836E-14AD7389A851}">
      <dgm:prSet phldrT="[Text]" phldr="1"/>
      <dgm:spPr/>
      <dgm:t>
        <a:bodyPr/>
        <a:lstStyle/>
        <a:p>
          <a:endParaRPr lang="en-IN"/>
        </a:p>
      </dgm:t>
    </dgm:pt>
    <dgm:pt modelId="{DAD40092-FFAC-41AB-8C0F-A328615FCC5E}" type="parTrans" cxnId="{1DBE16BB-779F-4810-B61F-2C2C14CB93EC}">
      <dgm:prSet/>
      <dgm:spPr/>
      <dgm:t>
        <a:bodyPr/>
        <a:lstStyle/>
        <a:p>
          <a:endParaRPr lang="en-IN"/>
        </a:p>
      </dgm:t>
    </dgm:pt>
    <dgm:pt modelId="{05EC85D4-72EE-471E-A9BB-9EF94602BA88}" type="sibTrans" cxnId="{1DBE16BB-779F-4810-B61F-2C2C14CB93EC}">
      <dgm:prSet/>
      <dgm:spPr/>
      <dgm:t>
        <a:bodyPr/>
        <a:lstStyle/>
        <a:p>
          <a:endParaRPr lang="en-IN"/>
        </a:p>
      </dgm:t>
    </dgm:pt>
    <dgm:pt modelId="{1C7BDBFF-E5EA-4517-BADE-88A394218C64}">
      <dgm:prSet custT="1"/>
      <dgm:spPr>
        <a:solidFill>
          <a:schemeClr val="accent6">
            <a:lumMod val="20000"/>
            <a:lumOff val="80000"/>
          </a:schemeClr>
        </a:solidFill>
      </dgm:spPr>
      <dgm:t>
        <a:bodyPr/>
        <a:lstStyle/>
        <a:p>
          <a:r>
            <a:rPr lang="en-US" sz="4000" b="1" dirty="0">
              <a:solidFill>
                <a:srgbClr val="002060"/>
              </a:solidFill>
              <a:latin typeface="Times New Roman" pitchFamily="18" charset="0"/>
              <a:cs typeface="Times New Roman" pitchFamily="18" charset="0"/>
            </a:rPr>
            <a:t>ENCOURAGE INNOVATION</a:t>
          </a:r>
          <a:endParaRPr lang="en-IN" sz="4000" b="1" dirty="0">
            <a:solidFill>
              <a:srgbClr val="002060"/>
            </a:solidFill>
            <a:latin typeface="Times New Roman" pitchFamily="18" charset="0"/>
            <a:cs typeface="Times New Roman" pitchFamily="18" charset="0"/>
          </a:endParaRPr>
        </a:p>
      </dgm:t>
    </dgm:pt>
    <dgm:pt modelId="{514599D7-C470-41C8-84BA-66F2267CAC47}" type="parTrans" cxnId="{0B0724E0-3BBD-4FB8-98F1-E6FB719967E6}">
      <dgm:prSet/>
      <dgm:spPr/>
      <dgm:t>
        <a:bodyPr/>
        <a:lstStyle/>
        <a:p>
          <a:endParaRPr lang="en-IN"/>
        </a:p>
      </dgm:t>
    </dgm:pt>
    <dgm:pt modelId="{50B401DB-C1A2-4C96-90E5-27EB3A74E97A}" type="sibTrans" cxnId="{0B0724E0-3BBD-4FB8-98F1-E6FB719967E6}">
      <dgm:prSet/>
      <dgm:spPr/>
      <dgm:t>
        <a:bodyPr/>
        <a:lstStyle/>
        <a:p>
          <a:endParaRPr lang="en-IN"/>
        </a:p>
      </dgm:t>
    </dgm:pt>
    <dgm:pt modelId="{9F66D8C9-424D-4AB8-8607-7095B32DBE7A}">
      <dgm:prSet/>
      <dgm:spPr/>
      <dgm:t>
        <a:bodyPr/>
        <a:lstStyle/>
        <a:p>
          <a:endParaRPr lang="en-IN"/>
        </a:p>
      </dgm:t>
    </dgm:pt>
    <dgm:pt modelId="{06B1572D-E94D-4424-9BD9-3ACCAA92CDE9}" type="parTrans" cxnId="{4D1F2A86-A640-4CE5-8257-C4C6E4C82600}">
      <dgm:prSet/>
      <dgm:spPr/>
      <dgm:t>
        <a:bodyPr/>
        <a:lstStyle/>
        <a:p>
          <a:endParaRPr lang="en-IN"/>
        </a:p>
      </dgm:t>
    </dgm:pt>
    <dgm:pt modelId="{8FEC594B-9CFD-4C14-9D5A-517561A925C3}" type="sibTrans" cxnId="{4D1F2A86-A640-4CE5-8257-C4C6E4C82600}">
      <dgm:prSet/>
      <dgm:spPr/>
      <dgm:t>
        <a:bodyPr/>
        <a:lstStyle/>
        <a:p>
          <a:endParaRPr lang="en-IN"/>
        </a:p>
      </dgm:t>
    </dgm:pt>
    <dgm:pt modelId="{2448E6F3-80CD-48CF-B420-19E9E6A8D201}">
      <dgm:prSet custT="1"/>
      <dgm:spPr>
        <a:solidFill>
          <a:schemeClr val="accent6">
            <a:lumMod val="60000"/>
            <a:lumOff val="40000"/>
          </a:schemeClr>
        </a:solidFill>
      </dgm:spPr>
      <dgm:t>
        <a:bodyPr/>
        <a:lstStyle/>
        <a:p>
          <a:pPr algn="l"/>
          <a:r>
            <a:rPr lang="en-US" sz="3600" b="1" dirty="0">
              <a:solidFill>
                <a:srgbClr val="002060"/>
              </a:solidFill>
              <a:latin typeface="Times New Roman" pitchFamily="18" charset="0"/>
              <a:cs typeface="Times New Roman" pitchFamily="18" charset="0"/>
            </a:rPr>
            <a:t>  OPPORTUNITIES FOR LEARNING &amp; GROWTH</a:t>
          </a:r>
          <a:endParaRPr lang="en-US" sz="5400" b="1" dirty="0">
            <a:solidFill>
              <a:srgbClr val="002060"/>
            </a:solidFill>
            <a:latin typeface="Times New Roman" pitchFamily="18" charset="0"/>
            <a:cs typeface="Times New Roman" pitchFamily="18" charset="0"/>
          </a:endParaRPr>
        </a:p>
      </dgm:t>
    </dgm:pt>
    <dgm:pt modelId="{58A53963-3A62-414F-8702-26DD44767B79}" type="sibTrans" cxnId="{0DF70C50-ADAE-4C3F-A00D-E95378448F0F}">
      <dgm:prSet/>
      <dgm:spPr/>
      <dgm:t>
        <a:bodyPr/>
        <a:lstStyle/>
        <a:p>
          <a:endParaRPr lang="en-IN"/>
        </a:p>
      </dgm:t>
    </dgm:pt>
    <dgm:pt modelId="{8E3317CA-F651-4D64-80C8-CC29C7688EC1}" type="parTrans" cxnId="{0DF70C50-ADAE-4C3F-A00D-E95378448F0F}">
      <dgm:prSet/>
      <dgm:spPr/>
      <dgm:t>
        <a:bodyPr/>
        <a:lstStyle/>
        <a:p>
          <a:endParaRPr lang="en-IN"/>
        </a:p>
      </dgm:t>
    </dgm:pt>
    <dgm:pt modelId="{820348A2-0D26-4AD9-A885-3A5E4E84CAF4}" type="pres">
      <dgm:prSet presAssocID="{8A3B7A2C-B918-48C1-A3C6-970169775226}" presName="diagram" presStyleCnt="0">
        <dgm:presLayoutVars>
          <dgm:chMax val="1"/>
          <dgm:dir/>
          <dgm:animLvl val="ctr"/>
          <dgm:resizeHandles val="exact"/>
        </dgm:presLayoutVars>
      </dgm:prSet>
      <dgm:spPr/>
      <dgm:t>
        <a:bodyPr/>
        <a:lstStyle/>
        <a:p>
          <a:endParaRPr lang="en-US"/>
        </a:p>
      </dgm:t>
    </dgm:pt>
    <dgm:pt modelId="{658D6DC3-D9E8-4CE2-95B6-F9F113772842}" type="pres">
      <dgm:prSet presAssocID="{8A3B7A2C-B918-48C1-A3C6-970169775226}" presName="matrix" presStyleCnt="0"/>
      <dgm:spPr/>
    </dgm:pt>
    <dgm:pt modelId="{0B14FDE0-C5F4-4ECB-A219-75615C5D5DE3}" type="pres">
      <dgm:prSet presAssocID="{8A3B7A2C-B918-48C1-A3C6-970169775226}" presName="tile1" presStyleLbl="node1" presStyleIdx="0" presStyleCnt="4"/>
      <dgm:spPr/>
      <dgm:t>
        <a:bodyPr/>
        <a:lstStyle/>
        <a:p>
          <a:endParaRPr lang="en-US"/>
        </a:p>
      </dgm:t>
    </dgm:pt>
    <dgm:pt modelId="{7FBB40CE-5F3F-4D08-A338-52A7EBBF34C8}" type="pres">
      <dgm:prSet presAssocID="{8A3B7A2C-B918-48C1-A3C6-970169775226}" presName="tile1text" presStyleLbl="node1" presStyleIdx="0" presStyleCnt="4">
        <dgm:presLayoutVars>
          <dgm:chMax val="0"/>
          <dgm:chPref val="0"/>
          <dgm:bulletEnabled val="1"/>
        </dgm:presLayoutVars>
      </dgm:prSet>
      <dgm:spPr/>
      <dgm:t>
        <a:bodyPr/>
        <a:lstStyle/>
        <a:p>
          <a:endParaRPr lang="en-US"/>
        </a:p>
      </dgm:t>
    </dgm:pt>
    <dgm:pt modelId="{74F1C6F8-C66A-41E8-9A93-29920CCED9DE}" type="pres">
      <dgm:prSet presAssocID="{8A3B7A2C-B918-48C1-A3C6-970169775226}" presName="tile2" presStyleLbl="node1" presStyleIdx="1" presStyleCnt="4"/>
      <dgm:spPr/>
      <dgm:t>
        <a:bodyPr/>
        <a:lstStyle/>
        <a:p>
          <a:endParaRPr lang="en-US"/>
        </a:p>
      </dgm:t>
    </dgm:pt>
    <dgm:pt modelId="{A6F38568-C3AD-4446-8D7B-2F9410272DFC}" type="pres">
      <dgm:prSet presAssocID="{8A3B7A2C-B918-48C1-A3C6-970169775226}" presName="tile2text" presStyleLbl="node1" presStyleIdx="1" presStyleCnt="4">
        <dgm:presLayoutVars>
          <dgm:chMax val="0"/>
          <dgm:chPref val="0"/>
          <dgm:bulletEnabled val="1"/>
        </dgm:presLayoutVars>
      </dgm:prSet>
      <dgm:spPr/>
      <dgm:t>
        <a:bodyPr/>
        <a:lstStyle/>
        <a:p>
          <a:endParaRPr lang="en-US"/>
        </a:p>
      </dgm:t>
    </dgm:pt>
    <dgm:pt modelId="{9E132D67-58DF-4DDC-A330-4DBF7ADE13B1}" type="pres">
      <dgm:prSet presAssocID="{8A3B7A2C-B918-48C1-A3C6-970169775226}" presName="tile3" presStyleLbl="node1" presStyleIdx="2" presStyleCnt="4"/>
      <dgm:spPr/>
      <dgm:t>
        <a:bodyPr/>
        <a:lstStyle/>
        <a:p>
          <a:endParaRPr lang="en-US"/>
        </a:p>
      </dgm:t>
    </dgm:pt>
    <dgm:pt modelId="{45B9EE98-4779-4E1E-B834-866B022E649C}" type="pres">
      <dgm:prSet presAssocID="{8A3B7A2C-B918-48C1-A3C6-970169775226}" presName="tile3text" presStyleLbl="node1" presStyleIdx="2" presStyleCnt="4">
        <dgm:presLayoutVars>
          <dgm:chMax val="0"/>
          <dgm:chPref val="0"/>
          <dgm:bulletEnabled val="1"/>
        </dgm:presLayoutVars>
      </dgm:prSet>
      <dgm:spPr/>
      <dgm:t>
        <a:bodyPr/>
        <a:lstStyle/>
        <a:p>
          <a:endParaRPr lang="en-US"/>
        </a:p>
      </dgm:t>
    </dgm:pt>
    <dgm:pt modelId="{E8C9A205-B22E-493E-8F6B-F7EE8C4F8B6D}" type="pres">
      <dgm:prSet presAssocID="{8A3B7A2C-B918-48C1-A3C6-970169775226}" presName="tile4" presStyleLbl="node1" presStyleIdx="3" presStyleCnt="4"/>
      <dgm:spPr/>
      <dgm:t>
        <a:bodyPr/>
        <a:lstStyle/>
        <a:p>
          <a:endParaRPr lang="en-US"/>
        </a:p>
      </dgm:t>
    </dgm:pt>
    <dgm:pt modelId="{275ECEA0-91A6-4BFE-B5CA-BEF160918CDE}" type="pres">
      <dgm:prSet presAssocID="{8A3B7A2C-B918-48C1-A3C6-970169775226}" presName="tile4text" presStyleLbl="node1" presStyleIdx="3" presStyleCnt="4">
        <dgm:presLayoutVars>
          <dgm:chMax val="0"/>
          <dgm:chPref val="0"/>
          <dgm:bulletEnabled val="1"/>
        </dgm:presLayoutVars>
      </dgm:prSet>
      <dgm:spPr/>
      <dgm:t>
        <a:bodyPr/>
        <a:lstStyle/>
        <a:p>
          <a:endParaRPr lang="en-US"/>
        </a:p>
      </dgm:t>
    </dgm:pt>
    <dgm:pt modelId="{0F633062-A290-48EB-BF5A-CD09A54342E6}" type="pres">
      <dgm:prSet presAssocID="{8A3B7A2C-B918-48C1-A3C6-970169775226}" presName="centerTile" presStyleLbl="fgShp" presStyleIdx="0" presStyleCnt="1" custScaleX="142529" custScaleY="94713">
        <dgm:presLayoutVars>
          <dgm:chMax val="0"/>
          <dgm:chPref val="0"/>
        </dgm:presLayoutVars>
      </dgm:prSet>
      <dgm:spPr/>
      <dgm:t>
        <a:bodyPr/>
        <a:lstStyle/>
        <a:p>
          <a:endParaRPr lang="en-US"/>
        </a:p>
      </dgm:t>
    </dgm:pt>
  </dgm:ptLst>
  <dgm:cxnLst>
    <dgm:cxn modelId="{513ACC5F-9B53-4ECD-A010-978C73B35077}" type="presOf" srcId="{E0B325AE-A041-4E19-B664-E93BCF19300F}" destId="{0B14FDE0-C5F4-4ECB-A219-75615C5D5DE3}" srcOrd="0" destOrd="0" presId="urn:microsoft.com/office/officeart/2005/8/layout/matrix1"/>
    <dgm:cxn modelId="{4D1F2A86-A640-4CE5-8257-C4C6E4C82600}" srcId="{8A3B7A2C-B918-48C1-A3C6-970169775226}" destId="{9F66D8C9-424D-4AB8-8607-7095B32DBE7A}" srcOrd="1" destOrd="0" parTransId="{06B1572D-E94D-4424-9BD9-3ACCAA92CDE9}" sibTransId="{8FEC594B-9CFD-4C14-9D5A-517561A925C3}"/>
    <dgm:cxn modelId="{9BD5EA84-4FE0-4BD2-83E5-61D941724441}" type="presOf" srcId="{8A3B7A2C-B918-48C1-A3C6-970169775226}" destId="{820348A2-0D26-4AD9-A885-3A5E4E84CAF4}" srcOrd="0" destOrd="0" presId="urn:microsoft.com/office/officeart/2005/8/layout/matrix1"/>
    <dgm:cxn modelId="{E6CFFF66-95C5-428B-80E3-BE9038762219}" type="presOf" srcId="{1C7BDBFF-E5EA-4517-BADE-88A394218C64}" destId="{45B9EE98-4779-4E1E-B834-866B022E649C}" srcOrd="1" destOrd="0" presId="urn:microsoft.com/office/officeart/2005/8/layout/matrix1"/>
    <dgm:cxn modelId="{755CAB41-2FEB-4101-9769-C0AB8A9A74B8}" type="presOf" srcId="{2448E6F3-80CD-48CF-B420-19E9E6A8D201}" destId="{E8C9A205-B22E-493E-8F6B-F7EE8C4F8B6D}" srcOrd="0" destOrd="0" presId="urn:microsoft.com/office/officeart/2005/8/layout/matrix1"/>
    <dgm:cxn modelId="{D15E5ABC-43D3-46F0-A9CD-F9BB58103E0C}" type="presOf" srcId="{7244624D-DD2E-4BBC-85DC-49AA6CE24A19}" destId="{A6F38568-C3AD-4446-8D7B-2F9410272DFC}" srcOrd="1" destOrd="0" presId="urn:microsoft.com/office/officeart/2005/8/layout/matrix1"/>
    <dgm:cxn modelId="{800116E6-4B5E-4AE3-9BD7-7382BE1B7868}" type="presOf" srcId="{E0B325AE-A041-4E19-B664-E93BCF19300F}" destId="{7FBB40CE-5F3F-4D08-A338-52A7EBBF34C8}" srcOrd="1" destOrd="0" presId="urn:microsoft.com/office/officeart/2005/8/layout/matrix1"/>
    <dgm:cxn modelId="{0DF70C50-ADAE-4C3F-A00D-E95378448F0F}" srcId="{74CA3BBF-CD58-48B8-8741-9001002988DC}" destId="{2448E6F3-80CD-48CF-B420-19E9E6A8D201}" srcOrd="3" destOrd="0" parTransId="{8E3317CA-F651-4D64-80C8-CC29C7688EC1}" sibTransId="{58A53963-3A62-414F-8702-26DD44767B79}"/>
    <dgm:cxn modelId="{4CDA4F25-229A-4943-A972-E7540F31A7F4}" srcId="{8A3B7A2C-B918-48C1-A3C6-970169775226}" destId="{74CA3BBF-CD58-48B8-8741-9001002988DC}" srcOrd="0" destOrd="0" parTransId="{CA10E54E-F049-4919-B766-B4C327A05F4B}" sibTransId="{3CF516DF-EFFB-4775-B8AC-7DEB953C81C6}"/>
    <dgm:cxn modelId="{1C5849FF-D5FD-4C37-ADAE-68ADB7D84B4E}" type="presOf" srcId="{74CA3BBF-CD58-48B8-8741-9001002988DC}" destId="{0F633062-A290-48EB-BF5A-CD09A54342E6}" srcOrd="0" destOrd="0" presId="urn:microsoft.com/office/officeart/2005/8/layout/matrix1"/>
    <dgm:cxn modelId="{0B0724E0-3BBD-4FB8-98F1-E6FB719967E6}" srcId="{74CA3BBF-CD58-48B8-8741-9001002988DC}" destId="{1C7BDBFF-E5EA-4517-BADE-88A394218C64}" srcOrd="2" destOrd="0" parTransId="{514599D7-C470-41C8-84BA-66F2267CAC47}" sibTransId="{50B401DB-C1A2-4C96-90E5-27EB3A74E97A}"/>
    <dgm:cxn modelId="{1DBE16BB-779F-4810-B61F-2C2C14CB93EC}" srcId="{8A3B7A2C-B918-48C1-A3C6-970169775226}" destId="{D7607DAD-471D-4279-836E-14AD7389A851}" srcOrd="2" destOrd="0" parTransId="{DAD40092-FFAC-41AB-8C0F-A328615FCC5E}" sibTransId="{05EC85D4-72EE-471E-A9BB-9EF94602BA88}"/>
    <dgm:cxn modelId="{F45C467A-212D-413E-B349-E6787FE6E045}" type="presOf" srcId="{2448E6F3-80CD-48CF-B420-19E9E6A8D201}" destId="{275ECEA0-91A6-4BFE-B5CA-BEF160918CDE}" srcOrd="1" destOrd="0" presId="urn:microsoft.com/office/officeart/2005/8/layout/matrix1"/>
    <dgm:cxn modelId="{7A0DB932-DC03-4069-B087-2778DEAA1F81}" srcId="{74CA3BBF-CD58-48B8-8741-9001002988DC}" destId="{7244624D-DD2E-4BBC-85DC-49AA6CE24A19}" srcOrd="1" destOrd="0" parTransId="{853CC763-C19B-4FA2-9D33-E3F6FEBDC809}" sibTransId="{5E4B5DA8-6FA2-43FC-B523-9F35CAD17FC2}"/>
    <dgm:cxn modelId="{A8F4CF68-B5A6-4855-BD86-301C3FC1B135}" type="presOf" srcId="{1C7BDBFF-E5EA-4517-BADE-88A394218C64}" destId="{9E132D67-58DF-4DDC-A330-4DBF7ADE13B1}" srcOrd="0" destOrd="0" presId="urn:microsoft.com/office/officeart/2005/8/layout/matrix1"/>
    <dgm:cxn modelId="{B13BA355-6B53-44BB-B6CF-AA061FF314CF}" type="presOf" srcId="{7244624D-DD2E-4BBC-85DC-49AA6CE24A19}" destId="{74F1C6F8-C66A-41E8-9A93-29920CCED9DE}" srcOrd="0" destOrd="0" presId="urn:microsoft.com/office/officeart/2005/8/layout/matrix1"/>
    <dgm:cxn modelId="{FCB2A7C0-55A9-4AF5-879C-141E0685F7BB}" srcId="{74CA3BBF-CD58-48B8-8741-9001002988DC}" destId="{E0B325AE-A041-4E19-B664-E93BCF19300F}" srcOrd="0" destOrd="0" parTransId="{5B65F1B5-B5DA-46FA-8E30-B3DD14B73D04}" sibTransId="{2B4F7F4F-0313-4887-9EFC-6C86F82D8538}"/>
    <dgm:cxn modelId="{A54D0715-802D-41E4-8762-4BFBBBF46DDF}" type="presParOf" srcId="{820348A2-0D26-4AD9-A885-3A5E4E84CAF4}" destId="{658D6DC3-D9E8-4CE2-95B6-F9F113772842}" srcOrd="0" destOrd="0" presId="urn:microsoft.com/office/officeart/2005/8/layout/matrix1"/>
    <dgm:cxn modelId="{2E836B83-055D-4021-A897-1BA336AE49FA}" type="presParOf" srcId="{658D6DC3-D9E8-4CE2-95B6-F9F113772842}" destId="{0B14FDE0-C5F4-4ECB-A219-75615C5D5DE3}" srcOrd="0" destOrd="0" presId="urn:microsoft.com/office/officeart/2005/8/layout/matrix1"/>
    <dgm:cxn modelId="{213D7D0B-F128-42C7-B341-93A54C1CF912}" type="presParOf" srcId="{658D6DC3-D9E8-4CE2-95B6-F9F113772842}" destId="{7FBB40CE-5F3F-4D08-A338-52A7EBBF34C8}" srcOrd="1" destOrd="0" presId="urn:microsoft.com/office/officeart/2005/8/layout/matrix1"/>
    <dgm:cxn modelId="{9E394EC3-0394-43AE-AC4D-C334C038145F}" type="presParOf" srcId="{658D6DC3-D9E8-4CE2-95B6-F9F113772842}" destId="{74F1C6F8-C66A-41E8-9A93-29920CCED9DE}" srcOrd="2" destOrd="0" presId="urn:microsoft.com/office/officeart/2005/8/layout/matrix1"/>
    <dgm:cxn modelId="{2EE900D6-A90F-4485-81B4-4A58B60E9D97}" type="presParOf" srcId="{658D6DC3-D9E8-4CE2-95B6-F9F113772842}" destId="{A6F38568-C3AD-4446-8D7B-2F9410272DFC}" srcOrd="3" destOrd="0" presId="urn:microsoft.com/office/officeart/2005/8/layout/matrix1"/>
    <dgm:cxn modelId="{A6B3DCA4-87A7-4745-92DF-B05DE296972C}" type="presParOf" srcId="{658D6DC3-D9E8-4CE2-95B6-F9F113772842}" destId="{9E132D67-58DF-4DDC-A330-4DBF7ADE13B1}" srcOrd="4" destOrd="0" presId="urn:microsoft.com/office/officeart/2005/8/layout/matrix1"/>
    <dgm:cxn modelId="{01AF38D1-3F56-43E5-BA94-5B44057CC5D3}" type="presParOf" srcId="{658D6DC3-D9E8-4CE2-95B6-F9F113772842}" destId="{45B9EE98-4779-4E1E-B834-866B022E649C}" srcOrd="5" destOrd="0" presId="urn:microsoft.com/office/officeart/2005/8/layout/matrix1"/>
    <dgm:cxn modelId="{C7B60691-F94E-474A-9367-644AB157F790}" type="presParOf" srcId="{658D6DC3-D9E8-4CE2-95B6-F9F113772842}" destId="{E8C9A205-B22E-493E-8F6B-F7EE8C4F8B6D}" srcOrd="6" destOrd="0" presId="urn:microsoft.com/office/officeart/2005/8/layout/matrix1"/>
    <dgm:cxn modelId="{935D204B-ABC3-43B1-BACB-7F888E0EB08D}" type="presParOf" srcId="{658D6DC3-D9E8-4CE2-95B6-F9F113772842}" destId="{275ECEA0-91A6-4BFE-B5CA-BEF160918CDE}" srcOrd="7" destOrd="0" presId="urn:microsoft.com/office/officeart/2005/8/layout/matrix1"/>
    <dgm:cxn modelId="{E4ABDCE2-0A3E-458D-BD96-358DE38D0E8C}" type="presParOf" srcId="{820348A2-0D26-4AD9-A885-3A5E4E84CAF4}" destId="{0F633062-A290-48EB-BF5A-CD09A54342E6}"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15B5E-700C-4B20-8CCE-94FF456C6028}" type="doc">
      <dgm:prSet loTypeId="urn:microsoft.com/office/officeart/2005/8/layout/chevron2" loCatId="list" qsTypeId="urn:microsoft.com/office/officeart/2005/8/quickstyle/3d2#2" qsCatId="3D" csTypeId="urn:microsoft.com/office/officeart/2005/8/colors/accent1_2" csCatId="accent1" phldr="1"/>
      <dgm:spPr/>
      <dgm:t>
        <a:bodyPr/>
        <a:lstStyle/>
        <a:p>
          <a:endParaRPr lang="en-IN"/>
        </a:p>
      </dgm:t>
    </dgm:pt>
    <dgm:pt modelId="{6C4865F2-9B23-4406-8467-17B08FD6FA33}">
      <dgm:prSet phldrT="[Text]"/>
      <dgm:spPr>
        <a:solidFill>
          <a:srgbClr val="002060"/>
        </a:solidFill>
      </dgm:spPr>
      <dgm:t>
        <a:bodyPr/>
        <a:lstStyle/>
        <a:p>
          <a:r>
            <a:rPr lang="en-IN" dirty="0"/>
            <a:t>*</a:t>
          </a:r>
        </a:p>
      </dgm:t>
    </dgm:pt>
    <dgm:pt modelId="{A904AB99-51F8-45FD-B74A-E8B5D12A1035}" type="parTrans" cxnId="{E8ADC51E-4F92-41F0-9632-5929EC15FCC6}">
      <dgm:prSet/>
      <dgm:spPr/>
      <dgm:t>
        <a:bodyPr/>
        <a:lstStyle/>
        <a:p>
          <a:endParaRPr lang="en-IN"/>
        </a:p>
      </dgm:t>
    </dgm:pt>
    <dgm:pt modelId="{9E197D5E-B0BA-4082-BCDA-F7F54B3B1423}" type="sibTrans" cxnId="{E8ADC51E-4F92-41F0-9632-5929EC15FCC6}">
      <dgm:prSet/>
      <dgm:spPr/>
      <dgm:t>
        <a:bodyPr/>
        <a:lstStyle/>
        <a:p>
          <a:endParaRPr lang="en-IN"/>
        </a:p>
      </dgm:t>
    </dgm:pt>
    <dgm:pt modelId="{CCA61BE0-BA29-484C-9BDB-DCCEAC66CCCE}">
      <dgm:prSet phldrT="[Text]" custT="1"/>
      <dgm:spPr>
        <a:solidFill>
          <a:schemeClr val="accent6">
            <a:lumMod val="40000"/>
            <a:lumOff val="60000"/>
            <a:alpha val="90000"/>
          </a:schemeClr>
        </a:solidFill>
      </dgm:spPr>
      <dgm:t>
        <a:bodyPr/>
        <a:lstStyle/>
        <a:p>
          <a:pPr algn="ctr"/>
          <a:r>
            <a:rPr lang="en-IN" sz="4000" b="1" dirty="0">
              <a:solidFill>
                <a:srgbClr val="FF0000"/>
              </a:solidFill>
            </a:rPr>
            <a:t>Eligibility</a:t>
          </a:r>
        </a:p>
      </dgm:t>
    </dgm:pt>
    <dgm:pt modelId="{4FC8DC5D-9D4D-4904-ADE0-B17BEDA63CED}" type="parTrans" cxnId="{A87734C8-83D2-444C-A535-3E2DDF4425ED}">
      <dgm:prSet/>
      <dgm:spPr/>
      <dgm:t>
        <a:bodyPr/>
        <a:lstStyle/>
        <a:p>
          <a:endParaRPr lang="en-IN"/>
        </a:p>
      </dgm:t>
    </dgm:pt>
    <dgm:pt modelId="{BE3F80F7-E9F4-454B-9BB2-25555A384070}" type="sibTrans" cxnId="{A87734C8-83D2-444C-A535-3E2DDF4425ED}">
      <dgm:prSet/>
      <dgm:spPr/>
      <dgm:t>
        <a:bodyPr/>
        <a:lstStyle/>
        <a:p>
          <a:endParaRPr lang="en-IN"/>
        </a:p>
      </dgm:t>
    </dgm:pt>
    <dgm:pt modelId="{316CCD5C-27AF-4A79-8B92-178089BF54A6}">
      <dgm:prSet phldrT="[Text]"/>
      <dgm:spPr>
        <a:solidFill>
          <a:schemeClr val="accent6">
            <a:lumMod val="60000"/>
            <a:lumOff val="40000"/>
          </a:schemeClr>
        </a:solidFill>
      </dgm:spPr>
      <dgm:t>
        <a:bodyPr/>
        <a:lstStyle/>
        <a:p>
          <a:r>
            <a:rPr lang="en-IN" dirty="0"/>
            <a:t>1</a:t>
          </a:r>
        </a:p>
      </dgm:t>
    </dgm:pt>
    <dgm:pt modelId="{60522303-8126-4C44-883F-CE1F28B2731D}" type="parTrans" cxnId="{D84D58D9-0892-470D-9F2E-81A8BDF6E73C}">
      <dgm:prSet/>
      <dgm:spPr/>
      <dgm:t>
        <a:bodyPr/>
        <a:lstStyle/>
        <a:p>
          <a:endParaRPr lang="en-IN"/>
        </a:p>
      </dgm:t>
    </dgm:pt>
    <dgm:pt modelId="{BB6402BA-615C-47A3-B83B-4854C0A17C16}" type="sibTrans" cxnId="{D84D58D9-0892-470D-9F2E-81A8BDF6E73C}">
      <dgm:prSet/>
      <dgm:spPr/>
      <dgm:t>
        <a:bodyPr/>
        <a:lstStyle/>
        <a:p>
          <a:endParaRPr lang="en-IN"/>
        </a:p>
      </dgm:t>
    </dgm:pt>
    <dgm:pt modelId="{02B00225-9372-46C1-A37E-72ADD14C9B54}">
      <dgm:prSet phldrT="[Text]"/>
      <dgm:spPr>
        <a:solidFill>
          <a:schemeClr val="accent6">
            <a:lumMod val="60000"/>
            <a:lumOff val="40000"/>
          </a:schemeClr>
        </a:solidFill>
      </dgm:spPr>
      <dgm:t>
        <a:bodyPr/>
        <a:lstStyle/>
        <a:p>
          <a:r>
            <a:rPr lang="en-IN" dirty="0"/>
            <a:t>2</a:t>
          </a:r>
        </a:p>
      </dgm:t>
    </dgm:pt>
    <dgm:pt modelId="{6676D439-18F1-4461-853E-647181DB3D59}" type="parTrans" cxnId="{25F0F0DC-8DAF-4072-8F76-A1CC9B600766}">
      <dgm:prSet/>
      <dgm:spPr/>
      <dgm:t>
        <a:bodyPr/>
        <a:lstStyle/>
        <a:p>
          <a:endParaRPr lang="en-IN"/>
        </a:p>
      </dgm:t>
    </dgm:pt>
    <dgm:pt modelId="{C7DCF607-A09D-4CB3-ACF3-11E253289CEE}" type="sibTrans" cxnId="{25F0F0DC-8DAF-4072-8F76-A1CC9B600766}">
      <dgm:prSet/>
      <dgm:spPr/>
      <dgm:t>
        <a:bodyPr/>
        <a:lstStyle/>
        <a:p>
          <a:endParaRPr lang="en-IN"/>
        </a:p>
      </dgm:t>
    </dgm:pt>
    <dgm:pt modelId="{8FE72987-C2EC-4DD4-A21C-33C33FEF7CAD}">
      <dgm:prSet phldrT="[Text]"/>
      <dgm:spPr>
        <a:solidFill>
          <a:schemeClr val="accent6">
            <a:lumMod val="60000"/>
            <a:lumOff val="40000"/>
          </a:schemeClr>
        </a:solidFill>
      </dgm:spPr>
      <dgm:t>
        <a:bodyPr/>
        <a:lstStyle/>
        <a:p>
          <a:r>
            <a:rPr lang="en-IN" dirty="0"/>
            <a:t>3</a:t>
          </a:r>
        </a:p>
      </dgm:t>
    </dgm:pt>
    <dgm:pt modelId="{9602AAFC-FA5D-4EA1-A5BB-2BFEE178151F}" type="parTrans" cxnId="{4BEADA4B-50F3-4348-9F1F-975E59BE4F0C}">
      <dgm:prSet/>
      <dgm:spPr/>
      <dgm:t>
        <a:bodyPr/>
        <a:lstStyle/>
        <a:p>
          <a:endParaRPr lang="en-IN"/>
        </a:p>
      </dgm:t>
    </dgm:pt>
    <dgm:pt modelId="{1377245B-E99F-4073-ADA0-A85ED775665B}" type="sibTrans" cxnId="{4BEADA4B-50F3-4348-9F1F-975E59BE4F0C}">
      <dgm:prSet/>
      <dgm:spPr/>
      <dgm:t>
        <a:bodyPr/>
        <a:lstStyle/>
        <a:p>
          <a:endParaRPr lang="en-IN"/>
        </a:p>
      </dgm:t>
    </dgm:pt>
    <dgm:pt modelId="{66723272-97E8-4F9B-B49B-94B20E394D48}">
      <dgm:prSet custT="1"/>
      <dgm:spPr>
        <a:solidFill>
          <a:schemeClr val="accent5">
            <a:lumMod val="20000"/>
            <a:lumOff val="80000"/>
            <a:alpha val="90000"/>
          </a:schemeClr>
        </a:solidFill>
      </dgm:spPr>
      <dgm:t>
        <a:bodyPr/>
        <a:lstStyle/>
        <a:p>
          <a:r>
            <a:rPr lang="en-US" sz="2000" b="1" kern="1200" dirty="0">
              <a:solidFill>
                <a:srgbClr val="FF0000"/>
              </a:solidFill>
              <a:latin typeface="Times New Roman" panose="02020603050405020304" pitchFamily="18" charset="0"/>
              <a:ea typeface="+mn-ea"/>
              <a:cs typeface="Times New Roman" panose="02020603050405020304" pitchFamily="18" charset="0"/>
            </a:rPr>
            <a:t>For 1 month/ 2 week course: </a:t>
          </a:r>
          <a:r>
            <a:rPr lang="en-US" sz="2000" b="0" kern="1200" dirty="0">
              <a:solidFill>
                <a:srgbClr val="000000"/>
              </a:solidFill>
              <a:latin typeface="Times New Roman" panose="02020603050405020304" pitchFamily="18" charset="0"/>
              <a:ea typeface="+mn-ea"/>
              <a:cs typeface="Times New Roman" panose="02020603050405020304" pitchFamily="18" charset="0"/>
            </a:rPr>
            <a:t>Running </a:t>
          </a:r>
          <a:r>
            <a:rPr lang="en-US" sz="2000" b="0" kern="1200" dirty="0" err="1">
              <a:solidFill>
                <a:srgbClr val="000000"/>
              </a:solidFill>
              <a:latin typeface="Times New Roman" panose="02020603050405020304" pitchFamily="18" charset="0"/>
              <a:ea typeface="+mn-ea"/>
              <a:cs typeface="Times New Roman" panose="02020603050405020304" pitchFamily="18" charset="0"/>
            </a:rPr>
            <a:t>Engg</a:t>
          </a:r>
          <a:r>
            <a:rPr lang="en-US" sz="2000" b="0" kern="1200" dirty="0">
              <a:solidFill>
                <a:srgbClr val="000000"/>
              </a:solidFill>
              <a:latin typeface="Times New Roman" panose="02020603050405020304" pitchFamily="18" charset="0"/>
              <a:ea typeface="+mn-ea"/>
              <a:cs typeface="Times New Roman" panose="02020603050405020304" pitchFamily="18" charset="0"/>
            </a:rPr>
            <a:t> Degree/ Diploma students (EE/ME) / </a:t>
          </a:r>
          <a:r>
            <a:rPr lang="en-US" sz="2000" b="0" kern="1200" dirty="0" err="1">
              <a:solidFill>
                <a:srgbClr val="000000"/>
              </a:solidFill>
              <a:latin typeface="Times New Roman" panose="02020603050405020304" pitchFamily="18" charset="0"/>
              <a:ea typeface="+mn-ea"/>
              <a:cs typeface="Times New Roman" panose="02020603050405020304" pitchFamily="18" charset="0"/>
            </a:rPr>
            <a:t>Engg</a:t>
          </a:r>
          <a:r>
            <a:rPr lang="en-US" sz="2000" b="0" kern="1200" dirty="0">
              <a:solidFill>
                <a:srgbClr val="000000"/>
              </a:solidFill>
              <a:latin typeface="Times New Roman" panose="02020603050405020304" pitchFamily="18" charset="0"/>
              <a:ea typeface="+mn-ea"/>
              <a:cs typeface="Times New Roman" panose="02020603050405020304" pitchFamily="18" charset="0"/>
            </a:rPr>
            <a:t>. Degree students(EE/ME)/ Working Professionals from the energy sector &amp; power generating sectors can apply</a:t>
          </a:r>
          <a:endParaRPr lang="en-IN" sz="2000" kern="1200" dirty="0"/>
        </a:p>
      </dgm:t>
    </dgm:pt>
    <dgm:pt modelId="{30A707D6-A113-40FE-931D-C30012B1C4AA}" type="parTrans" cxnId="{2E01AF8E-AAAF-460D-8C41-2096955FB638}">
      <dgm:prSet/>
      <dgm:spPr/>
      <dgm:t>
        <a:bodyPr/>
        <a:lstStyle/>
        <a:p>
          <a:endParaRPr lang="en-IN"/>
        </a:p>
      </dgm:t>
    </dgm:pt>
    <dgm:pt modelId="{B4250173-345F-4961-8891-10A0FDB39FB8}" type="sibTrans" cxnId="{2E01AF8E-AAAF-460D-8C41-2096955FB638}">
      <dgm:prSet/>
      <dgm:spPr/>
      <dgm:t>
        <a:bodyPr/>
        <a:lstStyle/>
        <a:p>
          <a:endParaRPr lang="en-IN"/>
        </a:p>
      </dgm:t>
    </dgm:pt>
    <dgm:pt modelId="{9FE2F07F-FD50-4577-A5CA-060DAE113D38}">
      <dgm:prSet custT="1"/>
      <dgm:spPr>
        <a:solidFill>
          <a:schemeClr val="accent5">
            <a:lumMod val="20000"/>
            <a:lumOff val="80000"/>
            <a:alpha val="90000"/>
          </a:schemeClr>
        </a:solidFill>
      </dgm:spPr>
      <dgm:t>
        <a:bodyPr/>
        <a:lstStyle/>
        <a:p>
          <a:endParaRPr lang="en-IN" sz="1200" kern="1200" dirty="0"/>
        </a:p>
      </dgm:t>
    </dgm:pt>
    <dgm:pt modelId="{AE2DE70F-66E3-43A9-B8B4-EA98FDBA9767}" type="parTrans" cxnId="{A214A922-F3B6-4A05-9729-D373B67F067E}">
      <dgm:prSet/>
      <dgm:spPr/>
      <dgm:t>
        <a:bodyPr/>
        <a:lstStyle/>
        <a:p>
          <a:endParaRPr lang="en-IN"/>
        </a:p>
      </dgm:t>
    </dgm:pt>
    <dgm:pt modelId="{DFFCCD44-9B4E-4C95-BB58-3781652F0404}" type="sibTrans" cxnId="{A214A922-F3B6-4A05-9729-D373B67F067E}">
      <dgm:prSet/>
      <dgm:spPr/>
      <dgm:t>
        <a:bodyPr/>
        <a:lstStyle/>
        <a:p>
          <a:endParaRPr lang="en-IN"/>
        </a:p>
      </dgm:t>
    </dgm:pt>
    <dgm:pt modelId="{A17AFB99-270C-4B03-870F-A308C47849C6}">
      <dgm:prSet phldrT="[Text]" custT="1"/>
      <dgm:spPr>
        <a:solidFill>
          <a:schemeClr val="accent5">
            <a:lumMod val="20000"/>
            <a:lumOff val="80000"/>
          </a:schemeClr>
        </a:solidFill>
      </dgm:spPr>
      <dgm:t>
        <a:bodyPr/>
        <a:lstStyle/>
        <a:p>
          <a:r>
            <a:rPr lang="en-US" sz="2800" b="1" kern="1200" dirty="0">
              <a:solidFill>
                <a:srgbClr val="FF0000"/>
              </a:solidFill>
              <a:latin typeface="Times New Roman" panose="02020603050405020304" pitchFamily="18" charset="0"/>
              <a:ea typeface="+mn-ea"/>
              <a:cs typeface="Times New Roman" panose="02020603050405020304" pitchFamily="18" charset="0"/>
            </a:rPr>
            <a:t>For 1 year/6 months course: </a:t>
          </a:r>
          <a:r>
            <a:rPr lang="en-US" sz="2000" b="0" kern="1200" dirty="0">
              <a:solidFill>
                <a:srgbClr val="000000"/>
              </a:solidFill>
              <a:latin typeface="Times New Roman" panose="02020603050405020304" pitchFamily="18" charset="0"/>
              <a:ea typeface="+mn-ea"/>
              <a:cs typeface="Times New Roman" panose="02020603050405020304" pitchFamily="18" charset="0"/>
            </a:rPr>
            <a:t>Only Engineering Degree completed Students from Electrical Engineering / Mechanical Engineering/ Working Professionals from the energy sector &amp; power generating sectors can apply.</a:t>
          </a:r>
          <a:endParaRPr lang="en-IN" sz="2800" b="0" kern="1200" dirty="0">
            <a:solidFill>
              <a:srgbClr val="000000"/>
            </a:solidFill>
            <a:latin typeface="Times New Roman" panose="02020603050405020304" pitchFamily="18" charset="0"/>
            <a:ea typeface="+mn-ea"/>
            <a:cs typeface="Times New Roman" panose="02020603050405020304" pitchFamily="18" charset="0"/>
          </a:endParaRPr>
        </a:p>
      </dgm:t>
    </dgm:pt>
    <dgm:pt modelId="{F235E077-C651-4BFD-8A89-D9A21DDA0B72}" type="sibTrans" cxnId="{3BD56A8C-99C8-4F9D-938B-D20571F298D3}">
      <dgm:prSet/>
      <dgm:spPr/>
      <dgm:t>
        <a:bodyPr/>
        <a:lstStyle/>
        <a:p>
          <a:endParaRPr lang="en-IN"/>
        </a:p>
      </dgm:t>
    </dgm:pt>
    <dgm:pt modelId="{3CE044EE-082F-493E-950D-C57BD940AFDC}" type="parTrans" cxnId="{3BD56A8C-99C8-4F9D-938B-D20571F298D3}">
      <dgm:prSet/>
      <dgm:spPr/>
      <dgm:t>
        <a:bodyPr/>
        <a:lstStyle/>
        <a:p>
          <a:endParaRPr lang="en-IN"/>
        </a:p>
      </dgm:t>
    </dgm:pt>
    <dgm:pt modelId="{0DAFD513-440C-4658-9180-58B91BA50888}">
      <dgm:prSet custT="1"/>
      <dgm:spPr/>
      <dgm:t>
        <a:bodyPr/>
        <a:lstStyle/>
        <a:p>
          <a:r>
            <a:rPr lang="en-US" sz="2800" b="1" kern="1200" dirty="0">
              <a:solidFill>
                <a:srgbClr val="FF0000"/>
              </a:solidFill>
              <a:latin typeface="Times New Roman" panose="02020603050405020304" pitchFamily="18" charset="0"/>
              <a:ea typeface="+mn-ea"/>
              <a:cs typeface="Times New Roman" panose="02020603050405020304" pitchFamily="18" charset="0"/>
            </a:rPr>
            <a:t>For 3 month course: </a:t>
          </a:r>
          <a:r>
            <a:rPr lang="en-US" sz="2000" b="0" kern="1200" dirty="0">
              <a:solidFill>
                <a:srgbClr val="000000"/>
              </a:solidFill>
              <a:latin typeface="Times New Roman" panose="02020603050405020304" pitchFamily="18" charset="0"/>
              <a:ea typeface="+mn-ea"/>
              <a:cs typeface="Times New Roman" panose="02020603050405020304" pitchFamily="18" charset="0"/>
            </a:rPr>
            <a:t>Diploma students (EE/ME) / </a:t>
          </a:r>
          <a:r>
            <a:rPr lang="en-US" sz="2000" b="0" kern="1200" dirty="0" err="1">
              <a:solidFill>
                <a:srgbClr val="000000"/>
              </a:solidFill>
              <a:latin typeface="Times New Roman" panose="02020603050405020304" pitchFamily="18" charset="0"/>
              <a:ea typeface="+mn-ea"/>
              <a:cs typeface="Times New Roman" panose="02020603050405020304" pitchFamily="18" charset="0"/>
            </a:rPr>
            <a:t>Engg</a:t>
          </a:r>
          <a:r>
            <a:rPr lang="en-US" sz="2000" b="0" kern="1200" dirty="0">
              <a:solidFill>
                <a:srgbClr val="000000"/>
              </a:solidFill>
              <a:latin typeface="Times New Roman" panose="02020603050405020304" pitchFamily="18" charset="0"/>
              <a:ea typeface="+mn-ea"/>
              <a:cs typeface="Times New Roman" panose="02020603050405020304" pitchFamily="18" charset="0"/>
            </a:rPr>
            <a:t>. Degree students(EE/ME)/ Working Professionals from the energy sector &amp; power generating sectors can apply</a:t>
          </a:r>
          <a:endParaRPr lang="en-IN" sz="2000" b="0" kern="1200" dirty="0">
            <a:solidFill>
              <a:srgbClr val="000000"/>
            </a:solidFill>
            <a:latin typeface="Times New Roman" panose="02020603050405020304" pitchFamily="18" charset="0"/>
            <a:ea typeface="+mn-ea"/>
            <a:cs typeface="Times New Roman" panose="02020603050405020304" pitchFamily="18" charset="0"/>
          </a:endParaRPr>
        </a:p>
      </dgm:t>
    </dgm:pt>
    <dgm:pt modelId="{45941437-CBAE-49FA-B461-73D75C396061}" type="parTrans" cxnId="{86FE528F-6C8D-4846-9321-040509EB8628}">
      <dgm:prSet/>
      <dgm:spPr/>
      <dgm:t>
        <a:bodyPr/>
        <a:lstStyle/>
        <a:p>
          <a:endParaRPr lang="en-IN"/>
        </a:p>
      </dgm:t>
    </dgm:pt>
    <dgm:pt modelId="{84886BC1-7510-4696-A4FA-0DB21079F7D7}" type="sibTrans" cxnId="{86FE528F-6C8D-4846-9321-040509EB8628}">
      <dgm:prSet/>
      <dgm:spPr/>
      <dgm:t>
        <a:bodyPr/>
        <a:lstStyle/>
        <a:p>
          <a:endParaRPr lang="en-IN"/>
        </a:p>
      </dgm:t>
    </dgm:pt>
    <dgm:pt modelId="{A03D358F-30B9-4B87-A8A5-DE87C2A5BF64}">
      <dgm:prSet custT="1"/>
      <dgm:spPr>
        <a:solidFill>
          <a:schemeClr val="accent5">
            <a:lumMod val="20000"/>
            <a:lumOff val="80000"/>
            <a:alpha val="90000"/>
          </a:schemeClr>
        </a:solidFill>
      </dgm:spPr>
      <dgm:t>
        <a:bodyPr/>
        <a:lstStyle/>
        <a:p>
          <a:endParaRPr lang="en-IN" sz="1200" kern="1200" dirty="0"/>
        </a:p>
      </dgm:t>
    </dgm:pt>
    <dgm:pt modelId="{71AB4762-BDDC-4EB9-85ED-12FDC77D903B}" type="parTrans" cxnId="{4BA14463-033F-4BF7-9B83-17EA4523DD62}">
      <dgm:prSet/>
      <dgm:spPr/>
    </dgm:pt>
    <dgm:pt modelId="{8519EF13-BAD7-4F6A-B917-A014A3E15FEF}" type="sibTrans" cxnId="{4BA14463-033F-4BF7-9B83-17EA4523DD62}">
      <dgm:prSet/>
      <dgm:spPr/>
    </dgm:pt>
    <dgm:pt modelId="{1380E2D2-1C7C-4D22-AE25-E154F4F4704C}" type="pres">
      <dgm:prSet presAssocID="{6AE15B5E-700C-4B20-8CCE-94FF456C6028}" presName="linearFlow" presStyleCnt="0">
        <dgm:presLayoutVars>
          <dgm:dir/>
          <dgm:animLvl val="lvl"/>
          <dgm:resizeHandles val="exact"/>
        </dgm:presLayoutVars>
      </dgm:prSet>
      <dgm:spPr/>
      <dgm:t>
        <a:bodyPr/>
        <a:lstStyle/>
        <a:p>
          <a:endParaRPr lang="en-US"/>
        </a:p>
      </dgm:t>
    </dgm:pt>
    <dgm:pt modelId="{AC15C6C7-5A66-468E-AA84-2053265181E5}" type="pres">
      <dgm:prSet presAssocID="{6C4865F2-9B23-4406-8467-17B08FD6FA33}" presName="composite" presStyleCnt="0"/>
      <dgm:spPr/>
    </dgm:pt>
    <dgm:pt modelId="{0E82621B-B185-445C-B6F6-11C9D202D759}" type="pres">
      <dgm:prSet presAssocID="{6C4865F2-9B23-4406-8467-17B08FD6FA33}" presName="parentText" presStyleLbl="alignNode1" presStyleIdx="0" presStyleCnt="4">
        <dgm:presLayoutVars>
          <dgm:chMax val="1"/>
          <dgm:bulletEnabled val="1"/>
        </dgm:presLayoutVars>
      </dgm:prSet>
      <dgm:spPr/>
      <dgm:t>
        <a:bodyPr/>
        <a:lstStyle/>
        <a:p>
          <a:endParaRPr lang="en-US"/>
        </a:p>
      </dgm:t>
    </dgm:pt>
    <dgm:pt modelId="{A5B6B451-39A5-42B9-9853-72142DAB291C}" type="pres">
      <dgm:prSet presAssocID="{6C4865F2-9B23-4406-8467-17B08FD6FA33}" presName="descendantText" presStyleLbl="alignAcc1" presStyleIdx="0" presStyleCnt="4" custScaleY="100000">
        <dgm:presLayoutVars>
          <dgm:bulletEnabled val="1"/>
        </dgm:presLayoutVars>
      </dgm:prSet>
      <dgm:spPr/>
      <dgm:t>
        <a:bodyPr/>
        <a:lstStyle/>
        <a:p>
          <a:endParaRPr lang="en-US"/>
        </a:p>
      </dgm:t>
    </dgm:pt>
    <dgm:pt modelId="{1A0D367F-8A7F-47D1-B72B-F9C3F77ABB96}" type="pres">
      <dgm:prSet presAssocID="{9E197D5E-B0BA-4082-BCDA-F7F54B3B1423}" presName="sp" presStyleCnt="0"/>
      <dgm:spPr/>
    </dgm:pt>
    <dgm:pt modelId="{ABAC69C7-C9AE-4C1B-8D09-E51BCCD64EEB}" type="pres">
      <dgm:prSet presAssocID="{316CCD5C-27AF-4A79-8B92-178089BF54A6}" presName="composite" presStyleCnt="0"/>
      <dgm:spPr/>
    </dgm:pt>
    <dgm:pt modelId="{21117CEF-4AA5-4E97-A79D-C937CBD9C629}" type="pres">
      <dgm:prSet presAssocID="{316CCD5C-27AF-4A79-8B92-178089BF54A6}" presName="parentText" presStyleLbl="alignNode1" presStyleIdx="1" presStyleCnt="4">
        <dgm:presLayoutVars>
          <dgm:chMax val="1"/>
          <dgm:bulletEnabled val="1"/>
        </dgm:presLayoutVars>
      </dgm:prSet>
      <dgm:spPr/>
      <dgm:t>
        <a:bodyPr/>
        <a:lstStyle/>
        <a:p>
          <a:endParaRPr lang="en-US"/>
        </a:p>
      </dgm:t>
    </dgm:pt>
    <dgm:pt modelId="{83082FA9-D855-4687-881A-38081C0C85E9}" type="pres">
      <dgm:prSet presAssocID="{316CCD5C-27AF-4A79-8B92-178089BF54A6}" presName="descendantText" presStyleLbl="alignAcc1" presStyleIdx="1" presStyleCnt="4" custScaleY="117831" custLinFactNeighborX="12" custLinFactNeighborY="-9962">
        <dgm:presLayoutVars>
          <dgm:bulletEnabled val="1"/>
        </dgm:presLayoutVars>
      </dgm:prSet>
      <dgm:spPr/>
      <dgm:t>
        <a:bodyPr/>
        <a:lstStyle/>
        <a:p>
          <a:endParaRPr lang="en-US"/>
        </a:p>
      </dgm:t>
    </dgm:pt>
    <dgm:pt modelId="{64E78032-9D27-44EF-BDC4-5A73D658438A}" type="pres">
      <dgm:prSet presAssocID="{BB6402BA-615C-47A3-B83B-4854C0A17C16}" presName="sp" presStyleCnt="0"/>
      <dgm:spPr/>
    </dgm:pt>
    <dgm:pt modelId="{F02BDDCF-3623-4043-B584-AF3376E4153D}" type="pres">
      <dgm:prSet presAssocID="{02B00225-9372-46C1-A37E-72ADD14C9B54}" presName="composite" presStyleCnt="0"/>
      <dgm:spPr/>
    </dgm:pt>
    <dgm:pt modelId="{82568BE5-1C8D-4AEE-82AB-338711B755DB}" type="pres">
      <dgm:prSet presAssocID="{02B00225-9372-46C1-A37E-72ADD14C9B54}" presName="parentText" presStyleLbl="alignNode1" presStyleIdx="2" presStyleCnt="4">
        <dgm:presLayoutVars>
          <dgm:chMax val="1"/>
          <dgm:bulletEnabled val="1"/>
        </dgm:presLayoutVars>
      </dgm:prSet>
      <dgm:spPr/>
      <dgm:t>
        <a:bodyPr/>
        <a:lstStyle/>
        <a:p>
          <a:endParaRPr lang="en-US"/>
        </a:p>
      </dgm:t>
    </dgm:pt>
    <dgm:pt modelId="{B886FECD-8334-4073-9185-745641159FF6}" type="pres">
      <dgm:prSet presAssocID="{02B00225-9372-46C1-A37E-72ADD14C9B54}" presName="descendantText" presStyleLbl="alignAcc1" presStyleIdx="2" presStyleCnt="4" custFlipHor="0" custScaleX="100048" custScaleY="142529">
        <dgm:presLayoutVars>
          <dgm:bulletEnabled val="1"/>
        </dgm:presLayoutVars>
      </dgm:prSet>
      <dgm:spPr/>
      <dgm:t>
        <a:bodyPr/>
        <a:lstStyle/>
        <a:p>
          <a:endParaRPr lang="en-US"/>
        </a:p>
      </dgm:t>
    </dgm:pt>
    <dgm:pt modelId="{1908C13A-862C-4764-A16D-C7F6E635E652}" type="pres">
      <dgm:prSet presAssocID="{C7DCF607-A09D-4CB3-ACF3-11E253289CEE}" presName="sp" presStyleCnt="0"/>
      <dgm:spPr/>
    </dgm:pt>
    <dgm:pt modelId="{D7D74A5E-85D1-4254-AC6B-FA2C7A6AAFFB}" type="pres">
      <dgm:prSet presAssocID="{8FE72987-C2EC-4DD4-A21C-33C33FEF7CAD}" presName="composite" presStyleCnt="0"/>
      <dgm:spPr/>
    </dgm:pt>
    <dgm:pt modelId="{081A368E-2C04-4108-89F8-E8D49704ABEC}" type="pres">
      <dgm:prSet presAssocID="{8FE72987-C2EC-4DD4-A21C-33C33FEF7CAD}" presName="parentText" presStyleLbl="alignNode1" presStyleIdx="3" presStyleCnt="4">
        <dgm:presLayoutVars>
          <dgm:chMax val="1"/>
          <dgm:bulletEnabled val="1"/>
        </dgm:presLayoutVars>
      </dgm:prSet>
      <dgm:spPr/>
      <dgm:t>
        <a:bodyPr/>
        <a:lstStyle/>
        <a:p>
          <a:endParaRPr lang="en-US"/>
        </a:p>
      </dgm:t>
    </dgm:pt>
    <dgm:pt modelId="{ED37972A-3E43-49BB-AF70-B00A5D64B32D}" type="pres">
      <dgm:prSet presAssocID="{8FE72987-C2EC-4DD4-A21C-33C33FEF7CAD}" presName="descendantText" presStyleLbl="alignAcc1" presStyleIdx="3" presStyleCnt="4" custScaleY="112131" custLinFactNeighborX="12" custLinFactNeighborY="10545">
        <dgm:presLayoutVars>
          <dgm:bulletEnabled val="1"/>
        </dgm:presLayoutVars>
      </dgm:prSet>
      <dgm:spPr/>
      <dgm:t>
        <a:bodyPr/>
        <a:lstStyle/>
        <a:p>
          <a:endParaRPr lang="en-US"/>
        </a:p>
      </dgm:t>
    </dgm:pt>
  </dgm:ptLst>
  <dgm:cxnLst>
    <dgm:cxn modelId="{4BEADA4B-50F3-4348-9F1F-975E59BE4F0C}" srcId="{6AE15B5E-700C-4B20-8CCE-94FF456C6028}" destId="{8FE72987-C2EC-4DD4-A21C-33C33FEF7CAD}" srcOrd="3" destOrd="0" parTransId="{9602AAFC-FA5D-4EA1-A5BB-2BFEE178151F}" sibTransId="{1377245B-E99F-4073-ADA0-A85ED775665B}"/>
    <dgm:cxn modelId="{36BC7EE8-E771-49B4-A402-299FC2B4EF9E}" type="presOf" srcId="{02B00225-9372-46C1-A37E-72ADD14C9B54}" destId="{82568BE5-1C8D-4AEE-82AB-338711B755DB}" srcOrd="0" destOrd="0" presId="urn:microsoft.com/office/officeart/2005/8/layout/chevron2"/>
    <dgm:cxn modelId="{A214A922-F3B6-4A05-9729-D373B67F067E}" srcId="{02B00225-9372-46C1-A37E-72ADD14C9B54}" destId="{9FE2F07F-FD50-4577-A5CA-060DAE113D38}" srcOrd="0" destOrd="0" parTransId="{AE2DE70F-66E3-43A9-B8B4-EA98FDBA9767}" sibTransId="{DFFCCD44-9B4E-4C95-BB58-3781652F0404}"/>
    <dgm:cxn modelId="{95420309-A6A4-4FE6-9BC8-AB0BDD6F87A1}" type="presOf" srcId="{CCA61BE0-BA29-484C-9BDB-DCCEAC66CCCE}" destId="{A5B6B451-39A5-42B9-9853-72142DAB291C}" srcOrd="0" destOrd="0" presId="urn:microsoft.com/office/officeart/2005/8/layout/chevron2"/>
    <dgm:cxn modelId="{E8ADC51E-4F92-41F0-9632-5929EC15FCC6}" srcId="{6AE15B5E-700C-4B20-8CCE-94FF456C6028}" destId="{6C4865F2-9B23-4406-8467-17B08FD6FA33}" srcOrd="0" destOrd="0" parTransId="{A904AB99-51F8-45FD-B74A-E8B5D12A1035}" sibTransId="{9E197D5E-B0BA-4082-BCDA-F7F54B3B1423}"/>
    <dgm:cxn modelId="{D4F8F362-0579-4EF7-8742-C4466195A05A}" type="presOf" srcId="{6C4865F2-9B23-4406-8467-17B08FD6FA33}" destId="{0E82621B-B185-445C-B6F6-11C9D202D759}" srcOrd="0" destOrd="0" presId="urn:microsoft.com/office/officeart/2005/8/layout/chevron2"/>
    <dgm:cxn modelId="{E13B78D9-2FDB-4205-930F-28EFDA8393B9}" type="presOf" srcId="{6AE15B5E-700C-4B20-8CCE-94FF456C6028}" destId="{1380E2D2-1C7C-4D22-AE25-E154F4F4704C}" srcOrd="0" destOrd="0" presId="urn:microsoft.com/office/officeart/2005/8/layout/chevron2"/>
    <dgm:cxn modelId="{86FE528F-6C8D-4846-9321-040509EB8628}" srcId="{02B00225-9372-46C1-A37E-72ADD14C9B54}" destId="{0DAFD513-440C-4658-9180-58B91BA50888}" srcOrd="1" destOrd="0" parTransId="{45941437-CBAE-49FA-B461-73D75C396061}" sibTransId="{84886BC1-7510-4696-A4FA-0DB21079F7D7}"/>
    <dgm:cxn modelId="{A87734C8-83D2-444C-A535-3E2DDF4425ED}" srcId="{6C4865F2-9B23-4406-8467-17B08FD6FA33}" destId="{CCA61BE0-BA29-484C-9BDB-DCCEAC66CCCE}" srcOrd="0" destOrd="0" parTransId="{4FC8DC5D-9D4D-4904-ADE0-B17BEDA63CED}" sibTransId="{BE3F80F7-E9F4-454B-9BB2-25555A384070}"/>
    <dgm:cxn modelId="{9C07C3F6-8523-4678-A620-6818D9A78958}" type="presOf" srcId="{A17AFB99-270C-4B03-870F-A308C47849C6}" destId="{83082FA9-D855-4687-881A-38081C0C85E9}" srcOrd="0" destOrd="0" presId="urn:microsoft.com/office/officeart/2005/8/layout/chevron2"/>
    <dgm:cxn modelId="{B55B0E15-D27A-4C64-8609-1FC66406A0DE}" type="presOf" srcId="{66723272-97E8-4F9B-B49B-94B20E394D48}" destId="{ED37972A-3E43-49BB-AF70-B00A5D64B32D}" srcOrd="0" destOrd="0" presId="urn:microsoft.com/office/officeart/2005/8/layout/chevron2"/>
    <dgm:cxn modelId="{A91B8C17-F553-4ADE-BFB3-CE1645429E51}" type="presOf" srcId="{A03D358F-30B9-4B87-A8A5-DE87C2A5BF64}" destId="{B886FECD-8334-4073-9185-745641159FF6}" srcOrd="0" destOrd="2" presId="urn:microsoft.com/office/officeart/2005/8/layout/chevron2"/>
    <dgm:cxn modelId="{2E01AF8E-AAAF-460D-8C41-2096955FB638}" srcId="{8FE72987-C2EC-4DD4-A21C-33C33FEF7CAD}" destId="{66723272-97E8-4F9B-B49B-94B20E394D48}" srcOrd="0" destOrd="0" parTransId="{30A707D6-A113-40FE-931D-C30012B1C4AA}" sibTransId="{B4250173-345F-4961-8891-10A0FDB39FB8}"/>
    <dgm:cxn modelId="{5CECF135-884C-491A-8BAE-6AC9315B2BA7}" type="presOf" srcId="{9FE2F07F-FD50-4577-A5CA-060DAE113D38}" destId="{B886FECD-8334-4073-9185-745641159FF6}" srcOrd="0" destOrd="0" presId="urn:microsoft.com/office/officeart/2005/8/layout/chevron2"/>
    <dgm:cxn modelId="{A6D54D42-2AAE-476F-A842-DF7180ABE957}" type="presOf" srcId="{8FE72987-C2EC-4DD4-A21C-33C33FEF7CAD}" destId="{081A368E-2C04-4108-89F8-E8D49704ABEC}" srcOrd="0" destOrd="0" presId="urn:microsoft.com/office/officeart/2005/8/layout/chevron2"/>
    <dgm:cxn modelId="{25F0F0DC-8DAF-4072-8F76-A1CC9B600766}" srcId="{6AE15B5E-700C-4B20-8CCE-94FF456C6028}" destId="{02B00225-9372-46C1-A37E-72ADD14C9B54}" srcOrd="2" destOrd="0" parTransId="{6676D439-18F1-4461-853E-647181DB3D59}" sibTransId="{C7DCF607-A09D-4CB3-ACF3-11E253289CEE}"/>
    <dgm:cxn modelId="{3BD56A8C-99C8-4F9D-938B-D20571F298D3}" srcId="{316CCD5C-27AF-4A79-8B92-178089BF54A6}" destId="{A17AFB99-270C-4B03-870F-A308C47849C6}" srcOrd="0" destOrd="0" parTransId="{3CE044EE-082F-493E-950D-C57BD940AFDC}" sibTransId="{F235E077-C651-4BFD-8A89-D9A21DDA0B72}"/>
    <dgm:cxn modelId="{D84D58D9-0892-470D-9F2E-81A8BDF6E73C}" srcId="{6AE15B5E-700C-4B20-8CCE-94FF456C6028}" destId="{316CCD5C-27AF-4A79-8B92-178089BF54A6}" srcOrd="1" destOrd="0" parTransId="{60522303-8126-4C44-883F-CE1F28B2731D}" sibTransId="{BB6402BA-615C-47A3-B83B-4854C0A17C16}"/>
    <dgm:cxn modelId="{C89A6BFC-F46C-40FB-854E-D2D5CD38F0D2}" type="presOf" srcId="{0DAFD513-440C-4658-9180-58B91BA50888}" destId="{B886FECD-8334-4073-9185-745641159FF6}" srcOrd="0" destOrd="1" presId="urn:microsoft.com/office/officeart/2005/8/layout/chevron2"/>
    <dgm:cxn modelId="{4BA14463-033F-4BF7-9B83-17EA4523DD62}" srcId="{02B00225-9372-46C1-A37E-72ADD14C9B54}" destId="{A03D358F-30B9-4B87-A8A5-DE87C2A5BF64}" srcOrd="2" destOrd="0" parTransId="{71AB4762-BDDC-4EB9-85ED-12FDC77D903B}" sibTransId="{8519EF13-BAD7-4F6A-B917-A014A3E15FEF}"/>
    <dgm:cxn modelId="{2C5C5B31-3BD1-4B29-8F03-D684D7FA3B5C}" type="presOf" srcId="{316CCD5C-27AF-4A79-8B92-178089BF54A6}" destId="{21117CEF-4AA5-4E97-A79D-C937CBD9C629}" srcOrd="0" destOrd="0" presId="urn:microsoft.com/office/officeart/2005/8/layout/chevron2"/>
    <dgm:cxn modelId="{C27D86B8-F2C9-4E3E-9BC6-B529F1367C7A}" type="presParOf" srcId="{1380E2D2-1C7C-4D22-AE25-E154F4F4704C}" destId="{AC15C6C7-5A66-468E-AA84-2053265181E5}" srcOrd="0" destOrd="0" presId="urn:microsoft.com/office/officeart/2005/8/layout/chevron2"/>
    <dgm:cxn modelId="{21F68785-007D-4427-9D74-0F9D23823CFD}" type="presParOf" srcId="{AC15C6C7-5A66-468E-AA84-2053265181E5}" destId="{0E82621B-B185-445C-B6F6-11C9D202D759}" srcOrd="0" destOrd="0" presId="urn:microsoft.com/office/officeart/2005/8/layout/chevron2"/>
    <dgm:cxn modelId="{57C18436-D9D3-4C00-9985-CA3E9F4BA141}" type="presParOf" srcId="{AC15C6C7-5A66-468E-AA84-2053265181E5}" destId="{A5B6B451-39A5-42B9-9853-72142DAB291C}" srcOrd="1" destOrd="0" presId="urn:microsoft.com/office/officeart/2005/8/layout/chevron2"/>
    <dgm:cxn modelId="{5EB5DB31-76E8-43BE-BFFC-D25560BDBF91}" type="presParOf" srcId="{1380E2D2-1C7C-4D22-AE25-E154F4F4704C}" destId="{1A0D367F-8A7F-47D1-B72B-F9C3F77ABB96}" srcOrd="1" destOrd="0" presId="urn:microsoft.com/office/officeart/2005/8/layout/chevron2"/>
    <dgm:cxn modelId="{8634CE5A-AB3F-4DBD-8B96-3F86FCA495B6}" type="presParOf" srcId="{1380E2D2-1C7C-4D22-AE25-E154F4F4704C}" destId="{ABAC69C7-C9AE-4C1B-8D09-E51BCCD64EEB}" srcOrd="2" destOrd="0" presId="urn:microsoft.com/office/officeart/2005/8/layout/chevron2"/>
    <dgm:cxn modelId="{F1815A37-D851-4746-9073-A6D522BE353E}" type="presParOf" srcId="{ABAC69C7-C9AE-4C1B-8D09-E51BCCD64EEB}" destId="{21117CEF-4AA5-4E97-A79D-C937CBD9C629}" srcOrd="0" destOrd="0" presId="urn:microsoft.com/office/officeart/2005/8/layout/chevron2"/>
    <dgm:cxn modelId="{05B1DE82-985A-44CE-B077-2B4CF2BDD017}" type="presParOf" srcId="{ABAC69C7-C9AE-4C1B-8D09-E51BCCD64EEB}" destId="{83082FA9-D855-4687-881A-38081C0C85E9}" srcOrd="1" destOrd="0" presId="urn:microsoft.com/office/officeart/2005/8/layout/chevron2"/>
    <dgm:cxn modelId="{38FBFB9F-5F81-4EFA-8EEB-4BFC174DBDC1}" type="presParOf" srcId="{1380E2D2-1C7C-4D22-AE25-E154F4F4704C}" destId="{64E78032-9D27-44EF-BDC4-5A73D658438A}" srcOrd="3" destOrd="0" presId="urn:microsoft.com/office/officeart/2005/8/layout/chevron2"/>
    <dgm:cxn modelId="{05181B97-9365-4887-ABDF-599E23E4F909}" type="presParOf" srcId="{1380E2D2-1C7C-4D22-AE25-E154F4F4704C}" destId="{F02BDDCF-3623-4043-B584-AF3376E4153D}" srcOrd="4" destOrd="0" presId="urn:microsoft.com/office/officeart/2005/8/layout/chevron2"/>
    <dgm:cxn modelId="{F2BEDDA8-E92D-4041-9DE2-97854551364F}" type="presParOf" srcId="{F02BDDCF-3623-4043-B584-AF3376E4153D}" destId="{82568BE5-1C8D-4AEE-82AB-338711B755DB}" srcOrd="0" destOrd="0" presId="urn:microsoft.com/office/officeart/2005/8/layout/chevron2"/>
    <dgm:cxn modelId="{DDF3C287-ADE9-4F06-A1D2-7580A8E69D06}" type="presParOf" srcId="{F02BDDCF-3623-4043-B584-AF3376E4153D}" destId="{B886FECD-8334-4073-9185-745641159FF6}" srcOrd="1" destOrd="0" presId="urn:microsoft.com/office/officeart/2005/8/layout/chevron2"/>
    <dgm:cxn modelId="{1DBF86A4-1E4D-4256-8D8B-16A899FDB73E}" type="presParOf" srcId="{1380E2D2-1C7C-4D22-AE25-E154F4F4704C}" destId="{1908C13A-862C-4764-A16D-C7F6E635E652}" srcOrd="5" destOrd="0" presId="urn:microsoft.com/office/officeart/2005/8/layout/chevron2"/>
    <dgm:cxn modelId="{6FCE7A34-D46C-4CB4-9BE1-12C60AC167A2}" type="presParOf" srcId="{1380E2D2-1C7C-4D22-AE25-E154F4F4704C}" destId="{D7D74A5E-85D1-4254-AC6B-FA2C7A6AAFFB}" srcOrd="6" destOrd="0" presId="urn:microsoft.com/office/officeart/2005/8/layout/chevron2"/>
    <dgm:cxn modelId="{D07DA9B6-E540-4360-84D7-F5FD3C73E315}" type="presParOf" srcId="{D7D74A5E-85D1-4254-AC6B-FA2C7A6AAFFB}" destId="{081A368E-2C04-4108-89F8-E8D49704ABEC}" srcOrd="0" destOrd="0" presId="urn:microsoft.com/office/officeart/2005/8/layout/chevron2"/>
    <dgm:cxn modelId="{B6F1FACC-F9ED-4204-A9AB-56E256255A69}" type="presParOf" srcId="{D7D74A5E-85D1-4254-AC6B-FA2C7A6AAFFB}" destId="{ED37972A-3E43-49BB-AF70-B00A5D64B32D}"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4FDE0-C5F4-4ECB-A219-75615C5D5DE3}">
      <dsp:nvSpPr>
        <dsp:cNvPr id="0" name=""/>
        <dsp:cNvSpPr/>
      </dsp:nvSpPr>
      <dsp:spPr>
        <a:xfrm rot="16200000">
          <a:off x="747712" y="-747712"/>
          <a:ext cx="2894806" cy="4390231"/>
        </a:xfrm>
        <a:prstGeom prst="round1Rect">
          <a:avLst/>
        </a:prstGeom>
        <a:solidFill>
          <a:schemeClr val="accent6">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002060"/>
              </a:solidFill>
              <a:latin typeface="Times New Roman" pitchFamily="18" charset="0"/>
              <a:cs typeface="Times New Roman" pitchFamily="18" charset="0"/>
            </a:rPr>
            <a:t>SKILL </a:t>
          </a:r>
          <a:r>
            <a:rPr lang="en-US" sz="3600" b="1" kern="1200" dirty="0">
              <a:solidFill>
                <a:srgbClr val="002060"/>
              </a:solidFill>
              <a:latin typeface="Times New Roman" pitchFamily="18" charset="0"/>
              <a:cs typeface="Times New Roman" pitchFamily="18" charset="0"/>
            </a:rPr>
            <a:t>DEVELOPMENT</a:t>
          </a:r>
          <a:endParaRPr lang="en-IN" sz="4000" b="1" kern="1200" dirty="0">
            <a:solidFill>
              <a:srgbClr val="002060"/>
            </a:solidFill>
          </a:endParaRPr>
        </a:p>
      </dsp:txBody>
      <dsp:txXfrm rot="5400000">
        <a:off x="0" y="0"/>
        <a:ext cx="4390231" cy="2171104"/>
      </dsp:txXfrm>
    </dsp:sp>
    <dsp:sp modelId="{74F1C6F8-C66A-41E8-9A93-29920CCED9DE}">
      <dsp:nvSpPr>
        <dsp:cNvPr id="0" name=""/>
        <dsp:cNvSpPr/>
      </dsp:nvSpPr>
      <dsp:spPr>
        <a:xfrm>
          <a:off x="4390231" y="0"/>
          <a:ext cx="4390231" cy="2894806"/>
        </a:xfrm>
        <a:prstGeom prst="round1Rect">
          <a:avLst/>
        </a:prstGeom>
        <a:solidFill>
          <a:schemeClr val="accent6">
            <a:lumMod val="20000"/>
            <a:lumOff val="8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Times New Roman" pitchFamily="18" charset="0"/>
            <a:cs typeface="Times New Roman" pitchFamily="18" charset="0"/>
          </a:endParaRPr>
        </a:p>
        <a:p>
          <a:pPr marL="0" lvl="0" indent="0" algn="ctr" defTabSz="889000">
            <a:lnSpc>
              <a:spcPct val="90000"/>
            </a:lnSpc>
            <a:spcBef>
              <a:spcPct val="0"/>
            </a:spcBef>
            <a:spcAft>
              <a:spcPct val="35000"/>
            </a:spcAft>
            <a:buNone/>
          </a:pPr>
          <a:endParaRPr lang="en-US" sz="2000" kern="1200" dirty="0">
            <a:solidFill>
              <a:schemeClr val="tx1"/>
            </a:solidFill>
            <a:latin typeface="Times New Roman" pitchFamily="18" charset="0"/>
            <a:cs typeface="Times New Roman" pitchFamily="18" charset="0"/>
          </a:endParaRPr>
        </a:p>
        <a:p>
          <a:pPr marL="0" lvl="0" indent="0" algn="ctr" defTabSz="889000">
            <a:lnSpc>
              <a:spcPct val="90000"/>
            </a:lnSpc>
            <a:spcBef>
              <a:spcPct val="0"/>
            </a:spcBef>
            <a:spcAft>
              <a:spcPct val="35000"/>
            </a:spcAft>
            <a:buNone/>
          </a:pPr>
          <a:r>
            <a:rPr lang="en-IN" sz="4000" b="1" i="0" kern="1200" dirty="0">
              <a:solidFill>
                <a:srgbClr val="002060"/>
              </a:solidFill>
            </a:rPr>
            <a:t>NEW IDEAS</a:t>
          </a:r>
          <a:endParaRPr lang="en-IN" sz="4000" b="1" kern="1200" dirty="0">
            <a:solidFill>
              <a:srgbClr val="002060"/>
            </a:solidFill>
            <a:latin typeface="Times New Roman" pitchFamily="18" charset="0"/>
            <a:cs typeface="Times New Roman" pitchFamily="18" charset="0"/>
          </a:endParaRPr>
        </a:p>
      </dsp:txBody>
      <dsp:txXfrm>
        <a:off x="4390231" y="0"/>
        <a:ext cx="4390231" cy="2171104"/>
      </dsp:txXfrm>
    </dsp:sp>
    <dsp:sp modelId="{9E132D67-58DF-4DDC-A330-4DBF7ADE13B1}">
      <dsp:nvSpPr>
        <dsp:cNvPr id="0" name=""/>
        <dsp:cNvSpPr/>
      </dsp:nvSpPr>
      <dsp:spPr>
        <a:xfrm rot="10800000">
          <a:off x="0" y="2894806"/>
          <a:ext cx="4390231" cy="2894806"/>
        </a:xfrm>
        <a:prstGeom prst="round1Rect">
          <a:avLst/>
        </a:prstGeom>
        <a:solidFill>
          <a:schemeClr val="accent6">
            <a:lumMod val="20000"/>
            <a:lumOff val="8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002060"/>
              </a:solidFill>
              <a:latin typeface="Times New Roman" pitchFamily="18" charset="0"/>
              <a:cs typeface="Times New Roman" pitchFamily="18" charset="0"/>
            </a:rPr>
            <a:t>ENCOURAGE INNOVATION</a:t>
          </a:r>
          <a:endParaRPr lang="en-IN" sz="4000" b="1" kern="1200" dirty="0">
            <a:solidFill>
              <a:srgbClr val="002060"/>
            </a:solidFill>
            <a:latin typeface="Times New Roman" pitchFamily="18" charset="0"/>
            <a:cs typeface="Times New Roman" pitchFamily="18" charset="0"/>
          </a:endParaRPr>
        </a:p>
      </dsp:txBody>
      <dsp:txXfrm rot="10800000">
        <a:off x="0" y="3618508"/>
        <a:ext cx="4390231" cy="2171104"/>
      </dsp:txXfrm>
    </dsp:sp>
    <dsp:sp modelId="{E8C9A205-B22E-493E-8F6B-F7EE8C4F8B6D}">
      <dsp:nvSpPr>
        <dsp:cNvPr id="0" name=""/>
        <dsp:cNvSpPr/>
      </dsp:nvSpPr>
      <dsp:spPr>
        <a:xfrm rot="5400000">
          <a:off x="5137944" y="2147094"/>
          <a:ext cx="2894806" cy="4390231"/>
        </a:xfrm>
        <a:prstGeom prst="round1Rect">
          <a:avLst/>
        </a:prstGeom>
        <a:solidFill>
          <a:schemeClr val="accent6">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002060"/>
              </a:solidFill>
              <a:latin typeface="Times New Roman" pitchFamily="18" charset="0"/>
              <a:cs typeface="Times New Roman" pitchFamily="18" charset="0"/>
            </a:rPr>
            <a:t>  OPPORTUNITIES FOR LEARNING &amp; GROWTH</a:t>
          </a:r>
          <a:endParaRPr lang="en-US" sz="5400" b="1" kern="1200" dirty="0">
            <a:solidFill>
              <a:srgbClr val="002060"/>
            </a:solidFill>
            <a:latin typeface="Times New Roman" pitchFamily="18" charset="0"/>
            <a:cs typeface="Times New Roman" pitchFamily="18" charset="0"/>
          </a:endParaRPr>
        </a:p>
      </dsp:txBody>
      <dsp:txXfrm rot="-5400000">
        <a:off x="4390231" y="3618507"/>
        <a:ext cx="4390231" cy="2171104"/>
      </dsp:txXfrm>
    </dsp:sp>
    <dsp:sp modelId="{0F633062-A290-48EB-BF5A-CD09A54342E6}">
      <dsp:nvSpPr>
        <dsp:cNvPr id="0" name=""/>
        <dsp:cNvSpPr/>
      </dsp:nvSpPr>
      <dsp:spPr>
        <a:xfrm>
          <a:off x="2513025" y="2209366"/>
          <a:ext cx="3754411" cy="1370879"/>
        </a:xfrm>
        <a:prstGeom prst="roundRect">
          <a:avLst/>
        </a:prstGeom>
        <a:solidFill>
          <a:schemeClr val="accent5">
            <a:lumMod val="40000"/>
            <a:lumOff val="6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b="1" kern="1200" dirty="0" err="1">
              <a:solidFill>
                <a:schemeClr val="accent6">
                  <a:lumMod val="50000"/>
                </a:schemeClr>
              </a:solidFill>
              <a:latin typeface="Times New Roman" pitchFamily="18" charset="0"/>
              <a:cs typeface="Times New Roman" pitchFamily="18" charset="0"/>
            </a:rPr>
            <a:t>Benifits</a:t>
          </a:r>
          <a:endParaRPr lang="en-IN" sz="5600" kern="1200" dirty="0">
            <a:solidFill>
              <a:schemeClr val="accent6">
                <a:lumMod val="50000"/>
              </a:schemeClr>
            </a:solidFill>
          </a:endParaRPr>
        </a:p>
      </dsp:txBody>
      <dsp:txXfrm>
        <a:off x="2579946" y="2276287"/>
        <a:ext cx="3620569" cy="1237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2621B-B185-445C-B6F6-11C9D202D759}">
      <dsp:nvSpPr>
        <dsp:cNvPr id="0" name=""/>
        <dsp:cNvSpPr/>
      </dsp:nvSpPr>
      <dsp:spPr>
        <a:xfrm rot="5400000">
          <a:off x="-255871" y="283953"/>
          <a:ext cx="1699444" cy="1189610"/>
        </a:xfrm>
        <a:prstGeom prst="chevron">
          <a:avLst/>
        </a:prstGeom>
        <a:solidFill>
          <a:srgbClr val="002060"/>
        </a:solidFill>
        <a:ln>
          <a:noFill/>
        </a:ln>
        <a:effectLst>
          <a:outerShdw blurRad="50800" dist="15240" dir="5400000" algn="tl"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IN" sz="3300" kern="1200" dirty="0"/>
            <a:t>*</a:t>
          </a:r>
        </a:p>
      </dsp:txBody>
      <dsp:txXfrm rot="-5400000">
        <a:off x="-954" y="623841"/>
        <a:ext cx="1189610" cy="509834"/>
      </dsp:txXfrm>
    </dsp:sp>
    <dsp:sp modelId="{A5B6B451-39A5-42B9-9853-72142DAB291C}">
      <dsp:nvSpPr>
        <dsp:cNvPr id="0" name=""/>
        <dsp:cNvSpPr/>
      </dsp:nvSpPr>
      <dsp:spPr>
        <a:xfrm rot="5400000">
          <a:off x="4613240" y="-3395547"/>
          <a:ext cx="1105219" cy="7954388"/>
        </a:xfrm>
        <a:prstGeom prst="round2SameRect">
          <a:avLst/>
        </a:prstGeom>
        <a:solidFill>
          <a:schemeClr val="accent6">
            <a:lumMod val="40000"/>
            <a:lumOff val="60000"/>
            <a:alpha val="9000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ctr" defTabSz="1778000">
            <a:lnSpc>
              <a:spcPct val="90000"/>
            </a:lnSpc>
            <a:spcBef>
              <a:spcPct val="0"/>
            </a:spcBef>
            <a:spcAft>
              <a:spcPct val="15000"/>
            </a:spcAft>
            <a:buChar char="•"/>
          </a:pPr>
          <a:r>
            <a:rPr lang="en-IN" sz="4000" b="1" kern="1200" dirty="0">
              <a:solidFill>
                <a:srgbClr val="FF0000"/>
              </a:solidFill>
            </a:rPr>
            <a:t>Eligibility</a:t>
          </a:r>
        </a:p>
      </dsp:txBody>
      <dsp:txXfrm rot="-5400000">
        <a:off x="1188656" y="82989"/>
        <a:ext cx="7900436" cy="997315"/>
      </dsp:txXfrm>
    </dsp:sp>
    <dsp:sp modelId="{21117CEF-4AA5-4E97-A79D-C937CBD9C629}">
      <dsp:nvSpPr>
        <dsp:cNvPr id="0" name=""/>
        <dsp:cNvSpPr/>
      </dsp:nvSpPr>
      <dsp:spPr>
        <a:xfrm rot="5400000">
          <a:off x="-255871" y="1949137"/>
          <a:ext cx="1699444" cy="1189610"/>
        </a:xfrm>
        <a:prstGeom prst="chevron">
          <a:avLst/>
        </a:prstGeom>
        <a:solidFill>
          <a:schemeClr val="accent6">
            <a:lumMod val="60000"/>
            <a:lumOff val="40000"/>
          </a:schemeClr>
        </a:solidFill>
        <a:ln>
          <a:noFill/>
        </a:ln>
        <a:effectLst>
          <a:outerShdw blurRad="50800" dist="15240" dir="5400000" algn="tl"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IN" sz="3300" kern="1200" dirty="0"/>
            <a:t>1</a:t>
          </a:r>
        </a:p>
      </dsp:txBody>
      <dsp:txXfrm rot="-5400000">
        <a:off x="-954" y="2289025"/>
        <a:ext cx="1189610" cy="509834"/>
      </dsp:txXfrm>
    </dsp:sp>
    <dsp:sp modelId="{83082FA9-D855-4687-881A-38081C0C85E9}">
      <dsp:nvSpPr>
        <dsp:cNvPr id="0" name=""/>
        <dsp:cNvSpPr/>
      </dsp:nvSpPr>
      <dsp:spPr>
        <a:xfrm rot="5400000">
          <a:off x="4516001" y="-1840697"/>
          <a:ext cx="1301606" cy="7954388"/>
        </a:xfrm>
        <a:prstGeom prst="round2SameRect">
          <a:avLst/>
        </a:prstGeom>
        <a:solidFill>
          <a:schemeClr val="accent5">
            <a:lumMod val="20000"/>
            <a:lumOff val="8000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solidFill>
                <a:srgbClr val="FF0000"/>
              </a:solidFill>
              <a:latin typeface="Times New Roman" panose="02020603050405020304" pitchFamily="18" charset="0"/>
              <a:ea typeface="+mn-ea"/>
              <a:cs typeface="Times New Roman" panose="02020603050405020304" pitchFamily="18" charset="0"/>
            </a:rPr>
            <a:t>For 1 year/6 months course: </a:t>
          </a:r>
          <a:r>
            <a:rPr lang="en-US" sz="2000" b="0" kern="1200" dirty="0">
              <a:solidFill>
                <a:srgbClr val="000000"/>
              </a:solidFill>
              <a:latin typeface="Times New Roman" panose="02020603050405020304" pitchFamily="18" charset="0"/>
              <a:ea typeface="+mn-ea"/>
              <a:cs typeface="Times New Roman" panose="02020603050405020304" pitchFamily="18" charset="0"/>
            </a:rPr>
            <a:t>Only Engineering Degree completed Students from Electrical Engineering / Mechanical Engineering/ Working Professionals from the energy sector &amp; power generating sectors can apply.</a:t>
          </a:r>
          <a:endParaRPr lang="en-IN" sz="2800" b="0" kern="1200" dirty="0">
            <a:solidFill>
              <a:srgbClr val="000000"/>
            </a:solidFill>
            <a:latin typeface="Times New Roman" panose="02020603050405020304" pitchFamily="18" charset="0"/>
            <a:ea typeface="+mn-ea"/>
            <a:cs typeface="Times New Roman" panose="02020603050405020304" pitchFamily="18" charset="0"/>
          </a:endParaRPr>
        </a:p>
      </dsp:txBody>
      <dsp:txXfrm rot="-5400000">
        <a:off x="1189611" y="1549232"/>
        <a:ext cx="7890849" cy="1174528"/>
      </dsp:txXfrm>
    </dsp:sp>
    <dsp:sp modelId="{82568BE5-1C8D-4AEE-82AB-338711B755DB}">
      <dsp:nvSpPr>
        <dsp:cNvPr id="0" name=""/>
        <dsp:cNvSpPr/>
      </dsp:nvSpPr>
      <dsp:spPr>
        <a:xfrm rot="5400000">
          <a:off x="-255871" y="3750733"/>
          <a:ext cx="1699444" cy="1189610"/>
        </a:xfrm>
        <a:prstGeom prst="chevron">
          <a:avLst/>
        </a:prstGeom>
        <a:solidFill>
          <a:schemeClr val="accent6">
            <a:lumMod val="60000"/>
            <a:lumOff val="40000"/>
          </a:schemeClr>
        </a:solidFill>
        <a:ln>
          <a:noFill/>
        </a:ln>
        <a:effectLst>
          <a:outerShdw blurRad="50800" dist="15240" dir="5400000" algn="tl"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IN" sz="3300" kern="1200" dirty="0"/>
            <a:t>2</a:t>
          </a:r>
        </a:p>
      </dsp:txBody>
      <dsp:txXfrm rot="-5400000">
        <a:off x="-954" y="4090621"/>
        <a:ext cx="1189610" cy="509834"/>
      </dsp:txXfrm>
    </dsp:sp>
    <dsp:sp modelId="{B886FECD-8334-4073-9185-745641159FF6}">
      <dsp:nvSpPr>
        <dsp:cNvPr id="0" name=""/>
        <dsp:cNvSpPr/>
      </dsp:nvSpPr>
      <dsp:spPr>
        <a:xfrm rot="5400000">
          <a:off x="4378635" y="69033"/>
          <a:ext cx="1574430" cy="7958206"/>
        </a:xfrm>
        <a:prstGeom prst="round2SameRect">
          <a:avLst/>
        </a:prstGeom>
        <a:solidFill>
          <a:schemeClr val="accent5">
            <a:lumMod val="20000"/>
            <a:lumOff val="80000"/>
            <a:alpha val="9000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IN" sz="1200" kern="1200" dirty="0"/>
        </a:p>
        <a:p>
          <a:pPr marL="285750" lvl="1" indent="-285750" algn="l" defTabSz="1244600">
            <a:lnSpc>
              <a:spcPct val="90000"/>
            </a:lnSpc>
            <a:spcBef>
              <a:spcPct val="0"/>
            </a:spcBef>
            <a:spcAft>
              <a:spcPct val="15000"/>
            </a:spcAft>
            <a:buChar char="•"/>
          </a:pPr>
          <a:r>
            <a:rPr lang="en-US" sz="2800" b="1" kern="1200" dirty="0">
              <a:solidFill>
                <a:srgbClr val="FF0000"/>
              </a:solidFill>
              <a:latin typeface="Times New Roman" panose="02020603050405020304" pitchFamily="18" charset="0"/>
              <a:ea typeface="+mn-ea"/>
              <a:cs typeface="Times New Roman" panose="02020603050405020304" pitchFamily="18" charset="0"/>
            </a:rPr>
            <a:t>For 3 month course: </a:t>
          </a:r>
          <a:r>
            <a:rPr lang="en-US" sz="2000" b="0" kern="1200" dirty="0">
              <a:solidFill>
                <a:srgbClr val="000000"/>
              </a:solidFill>
              <a:latin typeface="Times New Roman" panose="02020603050405020304" pitchFamily="18" charset="0"/>
              <a:ea typeface="+mn-ea"/>
              <a:cs typeface="Times New Roman" panose="02020603050405020304" pitchFamily="18" charset="0"/>
            </a:rPr>
            <a:t>Diploma students (EE/ME) / </a:t>
          </a:r>
          <a:r>
            <a:rPr lang="en-US" sz="2000" b="0" kern="1200" dirty="0" err="1">
              <a:solidFill>
                <a:srgbClr val="000000"/>
              </a:solidFill>
              <a:latin typeface="Times New Roman" panose="02020603050405020304" pitchFamily="18" charset="0"/>
              <a:ea typeface="+mn-ea"/>
              <a:cs typeface="Times New Roman" panose="02020603050405020304" pitchFamily="18" charset="0"/>
            </a:rPr>
            <a:t>Engg</a:t>
          </a:r>
          <a:r>
            <a:rPr lang="en-US" sz="2000" b="0" kern="1200" dirty="0">
              <a:solidFill>
                <a:srgbClr val="000000"/>
              </a:solidFill>
              <a:latin typeface="Times New Roman" panose="02020603050405020304" pitchFamily="18" charset="0"/>
              <a:ea typeface="+mn-ea"/>
              <a:cs typeface="Times New Roman" panose="02020603050405020304" pitchFamily="18" charset="0"/>
            </a:rPr>
            <a:t>. Degree students(EE/ME)/ Working Professionals from the energy sector &amp; power generating sectors can apply</a:t>
          </a:r>
          <a:endParaRPr lang="en-IN" sz="2000" b="0" kern="1200" dirty="0">
            <a:solidFill>
              <a:srgbClr val="000000"/>
            </a:solidFill>
            <a:latin typeface="Times New Roman" panose="02020603050405020304" pitchFamily="18" charset="0"/>
            <a:ea typeface="+mn-ea"/>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n-IN" sz="1200" kern="1200" dirty="0"/>
        </a:p>
      </dsp:txBody>
      <dsp:txXfrm rot="-5400000">
        <a:off x="1186748" y="3337778"/>
        <a:ext cx="7881349" cy="1420716"/>
      </dsp:txXfrm>
    </dsp:sp>
    <dsp:sp modelId="{081A368E-2C04-4108-89F8-E8D49704ABEC}">
      <dsp:nvSpPr>
        <dsp:cNvPr id="0" name=""/>
        <dsp:cNvSpPr/>
      </dsp:nvSpPr>
      <dsp:spPr>
        <a:xfrm rot="5400000">
          <a:off x="-255871" y="5384435"/>
          <a:ext cx="1699444" cy="1189610"/>
        </a:xfrm>
        <a:prstGeom prst="chevron">
          <a:avLst/>
        </a:prstGeom>
        <a:solidFill>
          <a:schemeClr val="accent6">
            <a:lumMod val="60000"/>
            <a:lumOff val="40000"/>
          </a:schemeClr>
        </a:solidFill>
        <a:ln>
          <a:noFill/>
        </a:ln>
        <a:effectLst>
          <a:outerShdw blurRad="50800" dist="15240" dir="5400000" algn="tl" rotWithShape="0">
            <a:srgbClr val="00000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IN" sz="3300" kern="1200" dirty="0"/>
            <a:t>3</a:t>
          </a:r>
        </a:p>
      </dsp:txBody>
      <dsp:txXfrm rot="-5400000">
        <a:off x="-954" y="5724323"/>
        <a:ext cx="1189610" cy="509834"/>
      </dsp:txXfrm>
    </dsp:sp>
    <dsp:sp modelId="{ED37972A-3E43-49BB-AF70-B00A5D64B32D}">
      <dsp:nvSpPr>
        <dsp:cNvPr id="0" name=""/>
        <dsp:cNvSpPr/>
      </dsp:nvSpPr>
      <dsp:spPr>
        <a:xfrm rot="5400000">
          <a:off x="4547483" y="1821128"/>
          <a:ext cx="1238642" cy="7954388"/>
        </a:xfrm>
        <a:prstGeom prst="round2SameRect">
          <a:avLst/>
        </a:prstGeom>
        <a:solidFill>
          <a:schemeClr val="accent5">
            <a:lumMod val="20000"/>
            <a:lumOff val="80000"/>
            <a:alpha val="9000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FF0000"/>
              </a:solidFill>
              <a:latin typeface="Times New Roman" panose="02020603050405020304" pitchFamily="18" charset="0"/>
              <a:ea typeface="+mn-ea"/>
              <a:cs typeface="Times New Roman" panose="02020603050405020304" pitchFamily="18" charset="0"/>
            </a:rPr>
            <a:t>For 1 month/ 2 week course: </a:t>
          </a:r>
          <a:r>
            <a:rPr lang="en-US" sz="2000" b="0" kern="1200" dirty="0">
              <a:solidFill>
                <a:srgbClr val="000000"/>
              </a:solidFill>
              <a:latin typeface="Times New Roman" panose="02020603050405020304" pitchFamily="18" charset="0"/>
              <a:ea typeface="+mn-ea"/>
              <a:cs typeface="Times New Roman" panose="02020603050405020304" pitchFamily="18" charset="0"/>
            </a:rPr>
            <a:t>Running </a:t>
          </a:r>
          <a:r>
            <a:rPr lang="en-US" sz="2000" b="0" kern="1200" dirty="0" err="1">
              <a:solidFill>
                <a:srgbClr val="000000"/>
              </a:solidFill>
              <a:latin typeface="Times New Roman" panose="02020603050405020304" pitchFamily="18" charset="0"/>
              <a:ea typeface="+mn-ea"/>
              <a:cs typeface="Times New Roman" panose="02020603050405020304" pitchFamily="18" charset="0"/>
            </a:rPr>
            <a:t>Engg</a:t>
          </a:r>
          <a:r>
            <a:rPr lang="en-US" sz="2000" b="0" kern="1200" dirty="0">
              <a:solidFill>
                <a:srgbClr val="000000"/>
              </a:solidFill>
              <a:latin typeface="Times New Roman" panose="02020603050405020304" pitchFamily="18" charset="0"/>
              <a:ea typeface="+mn-ea"/>
              <a:cs typeface="Times New Roman" panose="02020603050405020304" pitchFamily="18" charset="0"/>
            </a:rPr>
            <a:t> Degree/ Diploma students (EE/ME) / </a:t>
          </a:r>
          <a:r>
            <a:rPr lang="en-US" sz="2000" b="0" kern="1200" dirty="0" err="1">
              <a:solidFill>
                <a:srgbClr val="000000"/>
              </a:solidFill>
              <a:latin typeface="Times New Roman" panose="02020603050405020304" pitchFamily="18" charset="0"/>
              <a:ea typeface="+mn-ea"/>
              <a:cs typeface="Times New Roman" panose="02020603050405020304" pitchFamily="18" charset="0"/>
            </a:rPr>
            <a:t>Engg</a:t>
          </a:r>
          <a:r>
            <a:rPr lang="en-US" sz="2000" b="0" kern="1200" dirty="0">
              <a:solidFill>
                <a:srgbClr val="000000"/>
              </a:solidFill>
              <a:latin typeface="Times New Roman" panose="02020603050405020304" pitchFamily="18" charset="0"/>
              <a:ea typeface="+mn-ea"/>
              <a:cs typeface="Times New Roman" panose="02020603050405020304" pitchFamily="18" charset="0"/>
            </a:rPr>
            <a:t>. Degree students(EE/ME)/ Working Professionals from the energy sector &amp; power generating sectors can apply</a:t>
          </a:r>
          <a:endParaRPr lang="en-IN" sz="2000" kern="1200" dirty="0"/>
        </a:p>
      </dsp:txBody>
      <dsp:txXfrm rot="-5400000">
        <a:off x="1189610" y="5239467"/>
        <a:ext cx="7893922" cy="11177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7C107-C09E-46DB-96A8-1B7860E65021}" type="datetimeFigureOut">
              <a:rPr lang="en-IN" smtClean="0"/>
              <a:pPr/>
              <a:t>23-08-2023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E3D3C-86C9-440E-A12C-1137FE494F7F}" type="slidenum">
              <a:rPr lang="en-IN" smtClean="0"/>
              <a:pPr/>
              <a:t>‹#›</a:t>
            </a:fld>
            <a:endParaRPr lang="en-IN"/>
          </a:p>
        </p:txBody>
      </p:sp>
    </p:spTree>
    <p:extLst>
      <p:ext uri="{BB962C8B-B14F-4D97-AF65-F5344CB8AC3E}">
        <p14:creationId xmlns="" xmlns:p14="http://schemas.microsoft.com/office/powerpoint/2010/main" val="56147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5</a:t>
            </a:fld>
            <a:endParaRPr lang="en-US"/>
          </a:p>
        </p:txBody>
      </p:sp>
    </p:spTree>
    <p:extLst>
      <p:ext uri="{BB962C8B-B14F-4D97-AF65-F5344CB8AC3E}">
        <p14:creationId xmlns="" xmlns:p14="http://schemas.microsoft.com/office/powerpoint/2010/main" val="249452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6</a:t>
            </a:fld>
            <a:endParaRPr lang="en-US"/>
          </a:p>
        </p:txBody>
      </p:sp>
    </p:spTree>
    <p:extLst>
      <p:ext uri="{BB962C8B-B14F-4D97-AF65-F5344CB8AC3E}">
        <p14:creationId xmlns="" xmlns:p14="http://schemas.microsoft.com/office/powerpoint/2010/main" val="257024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creativecommons.org/licenses/by-nc-sa/3.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A4B53A7-3209-46A6-9454-F38EAC8F11E7}" type="datetimeFigureOut">
              <a:rPr lang="en-US" smtClean="0"/>
              <a:pPr/>
              <a:t>8/23/2023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7CE633F-9882-4A5C-83A2-1109D0C73261}"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81622978"/>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11306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2455219069"/>
      </p:ext>
    </p:extLst>
  </p:cSld>
  <p:clrMapOvr>
    <a:masterClrMapping/>
  </p:clrMapOvr>
  <p:extLst>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598A9-98DB-4919-8118-E0FFA01B43BD}" type="slidenum">
              <a:rPr lang="en-US" smtClean="0"/>
              <a:pPr/>
              <a:t>‹#›</a:t>
            </a:fld>
            <a:endParaRPr lang="en-US"/>
          </a:p>
        </p:txBody>
      </p:sp>
      <p:sp>
        <p:nvSpPr>
          <p:cNvPr id="6" name="Title 1"/>
          <p:cNvSpPr>
            <a:spLocks noGrp="1"/>
          </p:cNvSpPr>
          <p:nvPr>
            <p:ph type="title"/>
          </p:nvPr>
        </p:nvSpPr>
        <p:spPr>
          <a:xfrm>
            <a:off x="2908299" y="139343"/>
            <a:ext cx="8445500" cy="1325563"/>
          </a:xfrm>
        </p:spPr>
        <p:txBody>
          <a:bodyPr>
            <a:normAutofit/>
          </a:bodyPr>
          <a:lstStyle>
            <a:lvl1pPr>
              <a:defRPr sz="4000">
                <a:solidFill>
                  <a:srgbClr val="1C6A6E"/>
                </a:solidFill>
                <a:latin typeface="+mn-lt"/>
              </a:defRPr>
            </a:lvl1pPr>
          </a:lstStyle>
          <a:p>
            <a:r>
              <a:rPr lang="en-US"/>
              <a:t>Click to edit Master title style</a:t>
            </a:r>
            <a:endParaRPr lang="en-US" dirty="0"/>
          </a:p>
        </p:txBody>
      </p:sp>
      <p:sp>
        <p:nvSpPr>
          <p:cNvPr id="7" name="Content Placeholder 2"/>
          <p:cNvSpPr>
            <a:spLocks noGrp="1"/>
          </p:cNvSpPr>
          <p:nvPr>
            <p:ph idx="1"/>
          </p:nvPr>
        </p:nvSpPr>
        <p:spPr>
          <a:xfrm>
            <a:off x="2908299" y="1634068"/>
            <a:ext cx="8445500" cy="4542895"/>
          </a:xfrm>
        </p:spPr>
        <p:txBody>
          <a:bodyPr/>
          <a:lstStyle>
            <a:lvl1pPr>
              <a:defRPr>
                <a:solidFill>
                  <a:srgbClr val="3EC4B9"/>
                </a:solidFill>
                <a:latin typeface="+mj-lt"/>
              </a:defRPr>
            </a:lvl1pPr>
            <a:lvl2pPr>
              <a:defRPr>
                <a:solidFill>
                  <a:srgbClr val="3EC4B9"/>
                </a:solidFill>
                <a:latin typeface="+mj-lt"/>
              </a:defRPr>
            </a:lvl2pPr>
            <a:lvl3pPr>
              <a:defRPr>
                <a:solidFill>
                  <a:srgbClr val="3EC4B9"/>
                </a:solidFill>
                <a:latin typeface="+mj-lt"/>
              </a:defRPr>
            </a:lvl3pPr>
            <a:lvl4pPr>
              <a:defRPr>
                <a:solidFill>
                  <a:srgbClr val="3EC4B9"/>
                </a:solidFill>
                <a:latin typeface="+mj-lt"/>
              </a:defRPr>
            </a:lvl4pPr>
            <a:lvl5pPr>
              <a:defRPr>
                <a:solidFill>
                  <a:srgbClr val="3EC4B9"/>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0" y="6985855"/>
            <a:ext cx="12192000" cy="295275"/>
            <a:chOff x="0" y="7032747"/>
            <a:chExt cx="9144000" cy="295275"/>
          </a:xfrm>
        </p:grpSpPr>
        <p:pic>
          <p:nvPicPr>
            <p:cNvPr id="9" name="Picture 8" descr="Creative Commons License"/>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7032747"/>
              <a:ext cx="838200" cy="29527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userDrawn="1"/>
          </p:nvSpPr>
          <p:spPr>
            <a:xfrm>
              <a:off x="838200" y="7057273"/>
              <a:ext cx="8305800"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dirty="0">
                  <a:solidFill>
                    <a:srgbClr val="000000"/>
                  </a:solidFill>
                  <a:effectLst/>
                  <a:latin typeface="+mj-lt"/>
                </a:rPr>
                <a:t>This work is licensed under a </a:t>
              </a:r>
              <a:r>
                <a:rPr lang="en-US" sz="1000" b="0" i="0" u="none" strike="noStrike" dirty="0">
                  <a:solidFill>
                    <a:srgbClr val="4374B7"/>
                  </a:solidFill>
                  <a:effectLst/>
                  <a:latin typeface="+mj-lt"/>
                  <a:hlinkClick r:id="rId4"/>
                </a:rPr>
                <a:t>Creative Commons Attribution-</a:t>
              </a:r>
              <a:r>
                <a:rPr lang="en-US" sz="1000" b="0" i="0" u="none" strike="noStrike" dirty="0" err="1">
                  <a:solidFill>
                    <a:srgbClr val="4374B7"/>
                  </a:solidFill>
                  <a:effectLst/>
                  <a:latin typeface="+mj-lt"/>
                  <a:hlinkClick r:id="rId4"/>
                </a:rPr>
                <a:t>NonCommercial</a:t>
              </a:r>
              <a:r>
                <a:rPr lang="en-US" sz="1000" b="0" i="0" u="none" strike="noStrike" dirty="0">
                  <a:solidFill>
                    <a:srgbClr val="4374B7"/>
                  </a:solidFill>
                  <a:effectLst/>
                  <a:latin typeface="+mj-lt"/>
                  <a:hlinkClick r:id="rId4"/>
                </a:rPr>
                <a:t>-</a:t>
              </a:r>
              <a:r>
                <a:rPr lang="en-US" sz="1000" b="0" i="0" u="none" strike="noStrike" dirty="0" err="1">
                  <a:solidFill>
                    <a:srgbClr val="4374B7"/>
                  </a:solidFill>
                  <a:effectLst/>
                  <a:latin typeface="+mj-lt"/>
                  <a:hlinkClick r:id="rId4"/>
                </a:rPr>
                <a:t>ShareAlike</a:t>
              </a:r>
              <a:r>
                <a:rPr lang="en-US" sz="1000" b="0" i="0" u="none" strike="noStrike" dirty="0">
                  <a:solidFill>
                    <a:srgbClr val="4374B7"/>
                  </a:solidFill>
                  <a:effectLst/>
                  <a:latin typeface="+mj-lt"/>
                  <a:hlinkClick r:id="rId4"/>
                </a:rPr>
                <a:t> 3.0 Unported License</a:t>
              </a:r>
              <a:r>
                <a:rPr lang="en-US" sz="1000" b="0" i="0" dirty="0">
                  <a:solidFill>
                    <a:srgbClr val="000000"/>
                  </a:solidFill>
                  <a:effectLst/>
                  <a:latin typeface="+mj-lt"/>
                </a:rPr>
                <a:t>.</a:t>
              </a:r>
              <a:endParaRPr lang="en-US" sz="1000" dirty="0">
                <a:latin typeface="+mj-lt"/>
              </a:endParaRPr>
            </a:p>
          </p:txBody>
        </p:sp>
      </p:grpSp>
    </p:spTree>
    <p:extLst>
      <p:ext uri="{BB962C8B-B14F-4D97-AF65-F5344CB8AC3E}">
        <p14:creationId xmlns="" xmlns:p14="http://schemas.microsoft.com/office/powerpoint/2010/main" val="382278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204629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164016245"/>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18002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139972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421804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102386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373308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27593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A4B53A7-3209-46A6-9454-F38EAC8F11E7}" type="datetimeFigureOut">
              <a:rPr lang="en-US" smtClean="0"/>
              <a:pPr/>
              <a:t>8/23/2023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7CE633F-9882-4A5C-83A2-1109D0C73261}" type="slidenum">
              <a:rPr lang="en-US" smtClean="0"/>
              <a:pPr/>
              <a:t>‹#›</a:t>
            </a:fld>
            <a:endParaRPr lang="en-US"/>
          </a:p>
        </p:txBody>
      </p:sp>
    </p:spTree>
    <p:extLst>
      <p:ext uri="{BB962C8B-B14F-4D97-AF65-F5344CB8AC3E}">
        <p14:creationId xmlns="" xmlns:p14="http://schemas.microsoft.com/office/powerpoint/2010/main" val="6091153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jpeg"/><Relationship Id="rId26" Type="http://schemas.openxmlformats.org/officeDocument/2006/relationships/image" Target="../media/image58.jpeg"/><Relationship Id="rId3" Type="http://schemas.openxmlformats.org/officeDocument/2006/relationships/image" Target="../media/image35.jpeg"/><Relationship Id="rId21" Type="http://schemas.openxmlformats.org/officeDocument/2006/relationships/image" Target="../media/image53.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eg"/><Relationship Id="rId25" Type="http://schemas.openxmlformats.org/officeDocument/2006/relationships/image" Target="../media/image57.jpeg"/><Relationship Id="rId2" Type="http://schemas.openxmlformats.org/officeDocument/2006/relationships/image" Target="../media/image34.jpeg"/><Relationship Id="rId16" Type="http://schemas.openxmlformats.org/officeDocument/2006/relationships/image" Target="../media/image48.jpeg"/><Relationship Id="rId20"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24" Type="http://schemas.openxmlformats.org/officeDocument/2006/relationships/image" Target="../media/image56.jpeg"/><Relationship Id="rId5" Type="http://schemas.openxmlformats.org/officeDocument/2006/relationships/image" Target="../media/image37.jpeg"/><Relationship Id="rId15" Type="http://schemas.openxmlformats.org/officeDocument/2006/relationships/image" Target="../media/image47.jpeg"/><Relationship Id="rId23" Type="http://schemas.openxmlformats.org/officeDocument/2006/relationships/image" Target="../media/image55.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ideo" Target="file:///C:\Users\hp\Desktop\CoE_2\Rohit\Shweta%20Gupta\Media2.mp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3">
            <a:extLst>
              <a:ext uri="{FF2B5EF4-FFF2-40B4-BE49-F238E27FC236}">
                <a16:creationId xmlns="" xmlns:a16="http://schemas.microsoft.com/office/drawing/2014/main" id="{4B2A3BE9-9B7E-41D1-A3A6-2A134EB98AF5}"/>
              </a:ext>
            </a:extLst>
          </p:cNvPr>
          <p:cNvPicPr>
            <a:picLocks noChangeAspect="1"/>
          </p:cNvPicPr>
          <p:nvPr/>
        </p:nvPicPr>
        <p:blipFill rotWithShape="1">
          <a:blip r:embed="rId2"/>
          <a:srcRect l="25"/>
          <a:stretch/>
        </p:blipFill>
        <p:spPr>
          <a:xfrm>
            <a:off x="8313" y="-8303"/>
            <a:ext cx="12188932" cy="6857990"/>
          </a:xfrm>
          <a:prstGeom prst="rect">
            <a:avLst/>
          </a:prstGeom>
        </p:spPr>
      </p:pic>
      <p:sp>
        <p:nvSpPr>
          <p:cNvPr id="2" name="Title 1">
            <a:extLst>
              <a:ext uri="{FF2B5EF4-FFF2-40B4-BE49-F238E27FC236}">
                <a16:creationId xmlns="" xmlns:a16="http://schemas.microsoft.com/office/drawing/2014/main" id="{0E961B4E-6ABE-4DE5-8D8E-73186E506F11}"/>
              </a:ext>
            </a:extLst>
          </p:cNvPr>
          <p:cNvSpPr>
            <a:spLocks noGrp="1"/>
          </p:cNvSpPr>
          <p:nvPr>
            <p:ph type="ctrTitle"/>
          </p:nvPr>
        </p:nvSpPr>
        <p:spPr>
          <a:xfrm>
            <a:off x="0" y="268940"/>
            <a:ext cx="12192000" cy="2214284"/>
          </a:xfrm>
        </p:spPr>
        <p:txBody>
          <a:bodyPr>
            <a:noAutofit/>
          </a:bodyPr>
          <a:lstStyle/>
          <a:p>
            <a:pPr algn="ctr">
              <a:lnSpc>
                <a:spcPct val="115000"/>
              </a:lnSpc>
              <a:spcAft>
                <a:spcPts val="1000"/>
              </a:spcAft>
            </a:pPr>
            <a: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t/>
            </a:r>
            <a:b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br>
            <a: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t/>
            </a:r>
            <a:b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br>
            <a: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t/>
            </a:r>
            <a:b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br>
            <a: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t/>
            </a:r>
            <a:b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br>
            <a: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t/>
            </a:r>
            <a:br>
              <a:rPr lang="en-US" sz="5400" b="1"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ea typeface="Artifakt Element Light" panose="020B0303050000020004" pitchFamily="34" charset="0"/>
                <a:cs typeface="Times New Roman" panose="02020603050405020304" pitchFamily="18" charset="0"/>
              </a:rPr>
            </a:br>
            <a:r>
              <a:rPr lang="en-IN"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University Institute of Technology,</a:t>
            </a:r>
            <a:r>
              <a:rPr lang="en-IN"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IN"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IN"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Rajiv Gandhi Proudyogiki Vishwavidyalaya, Shivpuri (MP)</a:t>
            </a:r>
            <a:r>
              <a:rPr lang="en-IN"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en-IN"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5400" b="1" cap="none" spc="0" dirty="0">
              <a:ln w="22225">
                <a:solidFill>
                  <a:schemeClr val="accent2"/>
                </a:solidFill>
                <a:prstDash val="solid"/>
              </a:ln>
              <a:solidFill>
                <a:schemeClr val="bg1"/>
              </a:solidFill>
              <a:effectLst/>
            </a:endParaRPr>
          </a:p>
        </p:txBody>
      </p:sp>
      <p:pic>
        <p:nvPicPr>
          <p:cNvPr id="1026" name="Picture 3">
            <a:extLst>
              <a:ext uri="{FF2B5EF4-FFF2-40B4-BE49-F238E27FC236}">
                <a16:creationId xmlns="" xmlns:a16="http://schemas.microsoft.com/office/drawing/2014/main" id="{260503F3-6ABA-0385-18D1-9A5340B0278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46567" y="1722760"/>
            <a:ext cx="976335" cy="112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33317516-2DEB-9106-FA75-280EC309638D}"/>
              </a:ext>
            </a:extLst>
          </p:cNvPr>
          <p:cNvSpPr txBox="1"/>
          <p:nvPr/>
        </p:nvSpPr>
        <p:spPr>
          <a:xfrm>
            <a:off x="2786734" y="2953872"/>
            <a:ext cx="6096000" cy="923330"/>
          </a:xfrm>
          <a:prstGeom prst="rect">
            <a:avLst/>
          </a:prstGeom>
          <a:noFill/>
        </p:spPr>
        <p:txBody>
          <a:bodyPr wrap="square">
            <a:spAutoFit/>
          </a:bodyPr>
          <a:lstStyle/>
          <a:p>
            <a:pPr algn="ctr"/>
            <a:r>
              <a:rPr lang="en-US" sz="5400" b="1" cap="none" spc="0" dirty="0" smtClean="0">
                <a:ln w="13462">
                  <a:solidFill>
                    <a:schemeClr val="bg1"/>
                  </a:solidFill>
                  <a:prstDash val="solid"/>
                </a:ln>
                <a:solidFill>
                  <a:srgbClr val="002060"/>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rPr>
              <a:t>PRESENTS</a:t>
            </a:r>
            <a:endParaRPr lang="en-US" sz="5400" b="1" cap="none" spc="0" dirty="0">
              <a:ln w="13462">
                <a:solidFill>
                  <a:schemeClr val="bg1"/>
                </a:solidFill>
                <a:prstDash val="solid"/>
              </a:ln>
              <a:solidFill>
                <a:srgbClr val="002060"/>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49574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sApp Image 2022-11-09 at 7.19.41 PM (1)"/>
          <p:cNvPicPr>
            <a:picLocks noChangeAspect="1"/>
          </p:cNvPicPr>
          <p:nvPr/>
        </p:nvPicPr>
        <p:blipFill>
          <a:blip r:embed="rId2"/>
          <a:stretch>
            <a:fillRect/>
          </a:stretch>
        </p:blipFill>
        <p:spPr>
          <a:xfrm>
            <a:off x="313875" y="273423"/>
            <a:ext cx="5607311" cy="6311153"/>
          </a:xfrm>
          <a:prstGeom prst="rect">
            <a:avLst/>
          </a:prstGeom>
        </p:spPr>
      </p:pic>
      <p:pic>
        <p:nvPicPr>
          <p:cNvPr id="2" name="Picture 1" descr="WhatsApp Image 2022-11-09 at 7.19.41 PM">
            <a:extLst>
              <a:ext uri="{FF2B5EF4-FFF2-40B4-BE49-F238E27FC236}">
                <a16:creationId xmlns="" xmlns:a16="http://schemas.microsoft.com/office/drawing/2014/main" id="{1EAAA107-6DF6-F0C1-FEF0-29991A236CB9}"/>
              </a:ext>
            </a:extLst>
          </p:cNvPr>
          <p:cNvPicPr>
            <a:picLocks noChangeAspect="1"/>
          </p:cNvPicPr>
          <p:nvPr/>
        </p:nvPicPr>
        <p:blipFill>
          <a:blip r:embed="rId3"/>
          <a:stretch>
            <a:fillRect/>
          </a:stretch>
        </p:blipFill>
        <p:spPr>
          <a:xfrm>
            <a:off x="6096000" y="273422"/>
            <a:ext cx="5181600" cy="631115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22-11-09 at 7.19.42 PM"/>
          <p:cNvPicPr>
            <a:picLocks noChangeAspect="1"/>
          </p:cNvPicPr>
          <p:nvPr/>
        </p:nvPicPr>
        <p:blipFill>
          <a:blip r:embed="rId2"/>
          <a:stretch>
            <a:fillRect/>
          </a:stretch>
        </p:blipFill>
        <p:spPr>
          <a:xfrm>
            <a:off x="953135" y="276225"/>
            <a:ext cx="9931400" cy="613297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pull/>
      </p:transition>
    </mc:Choice>
    <mc:Fallback>
      <p:transition spd="med">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8A62D5-9C81-8F4F-D7EB-DA5A79434BED}"/>
              </a:ext>
            </a:extLst>
          </p:cNvPr>
          <p:cNvSpPr>
            <a:spLocks noGrp="1"/>
          </p:cNvSpPr>
          <p:nvPr>
            <p:ph type="title"/>
          </p:nvPr>
        </p:nvSpPr>
        <p:spPr>
          <a:xfrm>
            <a:off x="761129" y="82296"/>
            <a:ext cx="10515600" cy="676656"/>
          </a:xfrm>
        </p:spPr>
        <p:txBody>
          <a:bodyPr>
            <a:normAutofit fontScale="90000"/>
          </a:bodyPr>
          <a:lstStyle/>
          <a:p>
            <a:endParaRPr lang="en-IN" dirty="0"/>
          </a:p>
        </p:txBody>
      </p:sp>
      <p:pic>
        <p:nvPicPr>
          <p:cNvPr id="8" name="Content Placeholder 7">
            <a:extLst>
              <a:ext uri="{FF2B5EF4-FFF2-40B4-BE49-F238E27FC236}">
                <a16:creationId xmlns="" xmlns:a16="http://schemas.microsoft.com/office/drawing/2014/main" id="{B09D802C-30D2-DD81-948C-10C3A1EB65A2}"/>
              </a:ext>
            </a:extLst>
          </p:cNvPr>
          <p:cNvPicPr>
            <a:picLocks noGrp="1" noChangeAspect="1"/>
          </p:cNvPicPr>
          <p:nvPr>
            <p:ph idx="1"/>
          </p:nvPr>
        </p:nvPicPr>
        <p:blipFill>
          <a:blip r:embed="rId2"/>
          <a:stretch>
            <a:fillRect/>
          </a:stretch>
        </p:blipFill>
        <p:spPr>
          <a:xfrm>
            <a:off x="182880" y="758952"/>
            <a:ext cx="11826240" cy="5500335"/>
          </a:xfrm>
        </p:spPr>
      </p:pic>
      <p:sp>
        <p:nvSpPr>
          <p:cNvPr id="4" name="Date Placeholder 3">
            <a:extLst>
              <a:ext uri="{FF2B5EF4-FFF2-40B4-BE49-F238E27FC236}">
                <a16:creationId xmlns="" xmlns:a16="http://schemas.microsoft.com/office/drawing/2014/main" id="{C3EE3A33-D718-CF74-F80F-0925F33848A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 xmlns:a16="http://schemas.microsoft.com/office/drawing/2014/main" id="{3EF41F13-C26E-CB6E-2B84-FBDA938DD23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3A7F6A3C-C4C4-859B-E7B5-1B08E49FA037}"/>
              </a:ext>
            </a:extLst>
          </p:cNvPr>
          <p:cNvSpPr>
            <a:spLocks noGrp="1"/>
          </p:cNvSpPr>
          <p:nvPr>
            <p:ph type="sldNum" sz="quarter" idx="12"/>
          </p:nvPr>
        </p:nvSpPr>
        <p:spPr/>
        <p:txBody>
          <a:bodyPr>
            <a:normAutofit lnSpcReduction="10000"/>
          </a:bodyPr>
          <a:lstStyle/>
          <a:p>
            <a:fld id="{58FB4751-880F-D840-AAA9-3A15815CC996}" type="slidenum">
              <a:rPr lang="en-US" smtClean="0"/>
              <a:pPr/>
              <a:t>12</a:t>
            </a:fld>
            <a:endParaRPr lang="en-US" dirty="0"/>
          </a:p>
        </p:txBody>
      </p:sp>
      <p:pic>
        <p:nvPicPr>
          <p:cNvPr id="10" name="Picture 9">
            <a:extLst>
              <a:ext uri="{FF2B5EF4-FFF2-40B4-BE49-F238E27FC236}">
                <a16:creationId xmlns="" xmlns:a16="http://schemas.microsoft.com/office/drawing/2014/main" id="{C4F378EA-B087-99AC-9171-257A1DD7B3DF}"/>
              </a:ext>
            </a:extLst>
          </p:cNvPr>
          <p:cNvPicPr>
            <a:picLocks noChangeAspect="1"/>
          </p:cNvPicPr>
          <p:nvPr/>
        </p:nvPicPr>
        <p:blipFill>
          <a:blip r:embed="rId3"/>
          <a:stretch>
            <a:fillRect/>
          </a:stretch>
        </p:blipFill>
        <p:spPr>
          <a:xfrm>
            <a:off x="57150" y="0"/>
            <a:ext cx="12077700" cy="6734175"/>
          </a:xfrm>
          <a:prstGeom prst="rect">
            <a:avLst/>
          </a:prstGeom>
        </p:spPr>
      </p:pic>
    </p:spTree>
    <p:extLst>
      <p:ext uri="{BB962C8B-B14F-4D97-AF65-F5344CB8AC3E}">
        <p14:creationId xmlns="" xmlns:p14="http://schemas.microsoft.com/office/powerpoint/2010/main" val="244071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8A62D5-9C81-8F4F-D7EB-DA5A79434BED}"/>
              </a:ext>
            </a:extLst>
          </p:cNvPr>
          <p:cNvSpPr>
            <a:spLocks noGrp="1"/>
          </p:cNvSpPr>
          <p:nvPr>
            <p:ph type="title"/>
          </p:nvPr>
        </p:nvSpPr>
        <p:spPr>
          <a:xfrm>
            <a:off x="761129" y="82296"/>
            <a:ext cx="10515600" cy="676656"/>
          </a:xfrm>
        </p:spPr>
        <p:txBody>
          <a:bodyPr>
            <a:normAutofit fontScale="90000"/>
          </a:bodyPr>
          <a:lstStyle/>
          <a:p>
            <a:endParaRPr lang="en-IN" dirty="0"/>
          </a:p>
        </p:txBody>
      </p:sp>
      <p:sp>
        <p:nvSpPr>
          <p:cNvPr id="4" name="Date Placeholder 3">
            <a:extLst>
              <a:ext uri="{FF2B5EF4-FFF2-40B4-BE49-F238E27FC236}">
                <a16:creationId xmlns="" xmlns:a16="http://schemas.microsoft.com/office/drawing/2014/main" id="{C3EE3A33-D718-CF74-F80F-0925F33848A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 xmlns:a16="http://schemas.microsoft.com/office/drawing/2014/main" id="{3EF41F13-C26E-CB6E-2B84-FBDA938DD23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3A7F6A3C-C4C4-859B-E7B5-1B08E49FA037}"/>
              </a:ext>
            </a:extLst>
          </p:cNvPr>
          <p:cNvSpPr>
            <a:spLocks noGrp="1"/>
          </p:cNvSpPr>
          <p:nvPr>
            <p:ph type="sldNum" sz="quarter" idx="12"/>
          </p:nvPr>
        </p:nvSpPr>
        <p:spPr/>
        <p:txBody>
          <a:bodyPr>
            <a:normAutofit lnSpcReduction="10000"/>
          </a:bodyPr>
          <a:lstStyle/>
          <a:p>
            <a:fld id="{58FB4751-880F-D840-AAA9-3A15815CC996}" type="slidenum">
              <a:rPr lang="en-US" smtClean="0"/>
              <a:pPr/>
              <a:t>13</a:t>
            </a:fld>
            <a:endParaRPr lang="en-US" dirty="0"/>
          </a:p>
        </p:txBody>
      </p:sp>
      <p:pic>
        <p:nvPicPr>
          <p:cNvPr id="3" name="Picture 2">
            <a:extLst>
              <a:ext uri="{FF2B5EF4-FFF2-40B4-BE49-F238E27FC236}">
                <a16:creationId xmlns="" xmlns:a16="http://schemas.microsoft.com/office/drawing/2014/main" id="{F42CA9AE-1678-C384-AD49-A04D0AFBFFFC}"/>
              </a:ext>
            </a:extLst>
          </p:cNvPr>
          <p:cNvPicPr>
            <a:picLocks noChangeAspect="1"/>
          </p:cNvPicPr>
          <p:nvPr/>
        </p:nvPicPr>
        <p:blipFill>
          <a:blip r:embed="rId2"/>
          <a:stretch>
            <a:fillRect/>
          </a:stretch>
        </p:blipFill>
        <p:spPr>
          <a:xfrm>
            <a:off x="259396" y="41147"/>
            <a:ext cx="11017333" cy="6724777"/>
          </a:xfrm>
          <a:prstGeom prst="rect">
            <a:avLst/>
          </a:prstGeom>
        </p:spPr>
      </p:pic>
    </p:spTree>
    <p:extLst>
      <p:ext uri="{BB962C8B-B14F-4D97-AF65-F5344CB8AC3E}">
        <p14:creationId xmlns="" xmlns:p14="http://schemas.microsoft.com/office/powerpoint/2010/main" val="3778059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 xmlns:a16="http://schemas.microsoft.com/office/drawing/2014/main" id="{279FF15D-C4FD-7BAF-81AC-00EFC06832B3}"/>
              </a:ext>
            </a:extLst>
          </p:cNvPr>
          <p:cNvPicPr>
            <a:picLocks noGrp="1" noChangeAspect="1"/>
          </p:cNvPicPr>
          <p:nvPr>
            <p:ph idx="1"/>
          </p:nvPr>
        </p:nvPicPr>
        <p:blipFill>
          <a:blip r:embed="rId2"/>
          <a:stretch>
            <a:fillRect/>
          </a:stretch>
        </p:blipFill>
        <p:spPr>
          <a:xfrm>
            <a:off x="400050" y="228599"/>
            <a:ext cx="10496550" cy="6537325"/>
          </a:xfrm>
        </p:spPr>
      </p:pic>
      <p:sp>
        <p:nvSpPr>
          <p:cNvPr id="4" name="Date Placeholder 3">
            <a:extLst>
              <a:ext uri="{FF2B5EF4-FFF2-40B4-BE49-F238E27FC236}">
                <a16:creationId xmlns="" xmlns:a16="http://schemas.microsoft.com/office/drawing/2014/main" id="{FC56D4C3-B6C1-DC99-A8E2-4F5642B55235}"/>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 xmlns:a16="http://schemas.microsoft.com/office/drawing/2014/main" id="{1E4BBFCB-C5AE-73FA-AB88-D922968A6F4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051FB1C1-5ABD-EDCD-E463-B8DC1D6F65AE}"/>
              </a:ext>
            </a:extLst>
          </p:cNvPr>
          <p:cNvSpPr>
            <a:spLocks noGrp="1"/>
          </p:cNvSpPr>
          <p:nvPr>
            <p:ph type="sldNum" sz="quarter" idx="12"/>
          </p:nvPr>
        </p:nvSpPr>
        <p:spPr/>
        <p:txBody>
          <a:bodyPr>
            <a:normAutofit lnSpcReduction="10000"/>
          </a:bodyPr>
          <a:lstStyle/>
          <a:p>
            <a:fld id="{58FB4751-880F-D840-AAA9-3A15815CC996}" type="slidenum">
              <a:rPr lang="en-US" smtClean="0"/>
              <a:pPr/>
              <a:t>14</a:t>
            </a:fld>
            <a:endParaRPr lang="en-US" dirty="0"/>
          </a:p>
        </p:txBody>
      </p:sp>
    </p:spTree>
    <p:extLst>
      <p:ext uri="{BB962C8B-B14F-4D97-AF65-F5344CB8AC3E}">
        <p14:creationId xmlns="" xmlns:p14="http://schemas.microsoft.com/office/powerpoint/2010/main" val="1657328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11D43C8-8F20-2DA7-725A-3D2E2076C56F}"/>
              </a:ext>
            </a:extLst>
          </p:cNvPr>
          <p:cNvSpPr>
            <a:spLocks noGrp="1"/>
          </p:cNvSpPr>
          <p:nvPr>
            <p:ph type="title"/>
          </p:nvPr>
        </p:nvSpPr>
        <p:spPr>
          <a:xfrm>
            <a:off x="409056" y="188769"/>
            <a:ext cx="4478828" cy="6669231"/>
          </a:xfrm>
        </p:spPr>
        <p:txBody>
          <a:bodyPr>
            <a:noAutofit/>
          </a:bodyPr>
          <a:lstStyle/>
          <a:p>
            <a:pPr marL="0" indent="0" algn="just"/>
            <a:r>
              <a:rPr lang="en-IN" sz="2400" b="1" dirty="0" smtClean="0"/>
              <a:t>Professional </a:t>
            </a:r>
            <a:r>
              <a:rPr lang="en-IN" sz="2400" b="1" dirty="0" err="1" smtClean="0"/>
              <a:t>Photovoltaics</a:t>
            </a:r>
            <a:r>
              <a:rPr lang="en-IN" sz="2400" b="1" dirty="0" smtClean="0"/>
              <a:t/>
            </a:r>
            <a:br>
              <a:rPr lang="en-IN" sz="2400" b="1" dirty="0" smtClean="0"/>
            </a:br>
            <a:r>
              <a:rPr lang="en-IN" sz="2400" b="1" dirty="0" smtClean="0"/>
              <a:t/>
            </a:r>
            <a:br>
              <a:rPr lang="en-IN" sz="2400" b="1" dirty="0" smtClean="0"/>
            </a:br>
            <a:r>
              <a:rPr lang="en-US" sz="2000" dirty="0" smtClean="0">
                <a:ln/>
                <a:effectLst>
                  <a:outerShdw blurRad="38100" dist="19050" dir="2700000" algn="tl" rotWithShape="0">
                    <a:schemeClr val="dk1">
                      <a:alpha val="40000"/>
                      <a:alpha val="40000"/>
                    </a:schemeClr>
                  </a:outerShdw>
                </a:effectLst>
              </a:rPr>
              <a:t>This solar trainer allows the passage of the sun to be simulated realistically. This makes it possible to conduct experiments in the lab in practical fashion without any need for the sun itself. The design of photovoltaic systems operating in parallel with the electric power grid is realistic. In order to stabilize the electricity grid, the techniques of </a:t>
            </a:r>
            <a:r>
              <a:rPr lang="en-US" sz="2000" dirty="0" err="1" smtClean="0">
                <a:ln/>
                <a:effectLst>
                  <a:outerShdw blurRad="38100" dist="19050" dir="2700000" algn="tl" rotWithShape="0">
                    <a:schemeClr val="dk1">
                      <a:alpha val="40000"/>
                      <a:alpha val="40000"/>
                    </a:schemeClr>
                  </a:outerShdw>
                </a:effectLst>
              </a:rPr>
              <a:t>derating</a:t>
            </a:r>
            <a:r>
              <a:rPr lang="en-US" sz="2000" dirty="0" smtClean="0">
                <a:ln/>
                <a:effectLst>
                  <a:outerShdw blurRad="38100" dist="19050" dir="2700000" algn="tl" rotWithShape="0">
                    <a:schemeClr val="dk1">
                      <a:alpha val="40000"/>
                      <a:alpha val="40000"/>
                    </a:schemeClr>
                  </a:outerShdw>
                </a:effectLst>
              </a:rPr>
              <a:t> the power inverter and controllable local transformers are used.</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Knowledge and practical skills along with computer-based assessment of measured data are made possible by the professional </a:t>
            </a:r>
            <a:r>
              <a:rPr lang="en-US" sz="2000" dirty="0" err="1" smtClean="0">
                <a:ln/>
                <a:effectLst>
                  <a:outerShdw blurRad="38100" dist="19050" dir="2700000" algn="tl" rotWithShape="0">
                    <a:schemeClr val="dk1">
                      <a:alpha val="40000"/>
                      <a:alpha val="40000"/>
                    </a:schemeClr>
                  </a:outerShdw>
                </a:effectLst>
              </a:rPr>
              <a:t>photovoltaics</a:t>
            </a:r>
            <a:r>
              <a:rPr lang="en-US" sz="2000" dirty="0" smtClean="0">
                <a:ln/>
                <a:effectLst>
                  <a:outerShdw blurRad="38100" dist="19050" dir="2700000" algn="tl" rotWithShape="0">
                    <a:schemeClr val="dk1">
                      <a:alpha val="40000"/>
                      <a:alpha val="40000"/>
                    </a:schemeClr>
                  </a:outerShdw>
                </a:effectLst>
              </a:rPr>
              <a:t> multimedia course along with SCADA Power Lab software.</a:t>
            </a:r>
            <a:br>
              <a:rPr lang="en-US" sz="2000" dirty="0" smtClean="0">
                <a:ln/>
                <a:effectLst>
                  <a:outerShdw blurRad="38100" dist="19050" dir="2700000" algn="tl" rotWithShape="0">
                    <a:schemeClr val="dk1">
                      <a:alpha val="40000"/>
                      <a:alpha val="40000"/>
                    </a:schemeClr>
                  </a:outerShdw>
                </a:effectLst>
              </a:rPr>
            </a:br>
            <a:endParaRPr lang="en-IN" sz="2000" dirty="0"/>
          </a:p>
        </p:txBody>
      </p:sp>
      <p:pic>
        <p:nvPicPr>
          <p:cNvPr id="5" name="Content Placeholder 4">
            <a:extLst>
              <a:ext uri="{FF2B5EF4-FFF2-40B4-BE49-F238E27FC236}">
                <a16:creationId xmlns="" xmlns:a16="http://schemas.microsoft.com/office/drawing/2014/main" id="{647C6A30-3931-D612-59D7-CB33B96611FA}"/>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4810066" y="603076"/>
            <a:ext cx="6270510" cy="5597757"/>
          </a:xfrm>
        </p:spPr>
      </p:pic>
    </p:spTree>
    <p:extLst>
      <p:ext uri="{BB962C8B-B14F-4D97-AF65-F5344CB8AC3E}">
        <p14:creationId xmlns="" xmlns:p14="http://schemas.microsoft.com/office/powerpoint/2010/main" val="574183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AEB47BB-78B9-9B59-7DD3-CCC1E4E8EBED}"/>
              </a:ext>
            </a:extLst>
          </p:cNvPr>
          <p:cNvSpPr>
            <a:spLocks noGrp="1"/>
          </p:cNvSpPr>
          <p:nvPr>
            <p:ph type="title"/>
          </p:nvPr>
        </p:nvSpPr>
        <p:spPr>
          <a:xfrm>
            <a:off x="165389" y="473825"/>
            <a:ext cx="4486275" cy="3358343"/>
          </a:xfrm>
        </p:spPr>
        <p:txBody>
          <a:bodyPr>
            <a:noAutofit/>
          </a:bodyPr>
          <a:lstStyle/>
          <a:p>
            <a:pPr algn="just"/>
            <a:r>
              <a:rPr lang="en-IN" sz="2000" b="1" dirty="0"/>
              <a:t>Pumped Storage Power </a:t>
            </a:r>
            <a:r>
              <a:rPr lang="en-IN" sz="2000" b="1" dirty="0" smtClean="0"/>
              <a:t>Plant</a:t>
            </a:r>
            <a:r>
              <a:rPr lang="en-IN" sz="1600" dirty="0" smtClean="0"/>
              <a:t/>
            </a:r>
            <a:br>
              <a:rPr lang="en-IN" sz="1600" dirty="0" smtClean="0"/>
            </a:br>
            <a:r>
              <a:rPr lang="en-IN" sz="1600" dirty="0" smtClean="0"/>
              <a:t/>
            </a:r>
            <a:br>
              <a:rPr lang="en-IN" sz="1600" dirty="0" smtClean="0"/>
            </a:br>
            <a:r>
              <a:rPr lang="en-IN" sz="1600" dirty="0" smtClean="0"/>
              <a:t> </a:t>
            </a:r>
            <a:r>
              <a:rPr lang="en-US" sz="1800" dirty="0" smtClean="0"/>
              <a:t>The pumped storage power plant course analyses how electrical energy can be stored by transforming it into potential energy of water and then transforming it back into electrical energy again for feeding to the grid. Pumped storage plants are becoming increasingly necessary due to the increase in renewable energy generation and also provide indispensable energy storage capacity in a high-quality smart grid.</a:t>
            </a:r>
            <a:r>
              <a:rPr lang="en-US" sz="1600" dirty="0" smtClean="0"/>
              <a:t/>
            </a:r>
            <a:br>
              <a:rPr lang="en-US" sz="1600" dirty="0" smtClean="0"/>
            </a:br>
            <a:endParaRPr lang="en-IN" sz="1600" dirty="0"/>
          </a:p>
        </p:txBody>
      </p:sp>
      <p:pic>
        <p:nvPicPr>
          <p:cNvPr id="4" name="Content Placeholder 3">
            <a:extLst>
              <a:ext uri="{FF2B5EF4-FFF2-40B4-BE49-F238E27FC236}">
                <a16:creationId xmlns="" xmlns:a16="http://schemas.microsoft.com/office/drawing/2014/main" id="{BF2E0784-A11F-ACD9-3095-3D2DAA21FE92}"/>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4703707" y="589421"/>
            <a:ext cx="6207004" cy="5759681"/>
          </a:xfrm>
        </p:spPr>
      </p:pic>
    </p:spTree>
    <p:extLst>
      <p:ext uri="{BB962C8B-B14F-4D97-AF65-F5344CB8AC3E}">
        <p14:creationId xmlns="" xmlns:p14="http://schemas.microsoft.com/office/powerpoint/2010/main" val="4175386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AD0B8BC-1D49-0B1A-5F76-7D0F439619DF}"/>
              </a:ext>
            </a:extLst>
          </p:cNvPr>
          <p:cNvSpPr>
            <a:spLocks noGrp="1"/>
          </p:cNvSpPr>
          <p:nvPr>
            <p:ph type="title"/>
          </p:nvPr>
        </p:nvSpPr>
        <p:spPr>
          <a:xfrm>
            <a:off x="274321" y="149629"/>
            <a:ext cx="4355868" cy="6708371"/>
          </a:xfrm>
        </p:spPr>
        <p:txBody>
          <a:bodyPr>
            <a:noAutofit/>
          </a:bodyPr>
          <a:lstStyle/>
          <a:p>
            <a:r>
              <a:rPr lang="en-IN" sz="2400" b="1" dirty="0"/>
              <a:t>Battery </a:t>
            </a:r>
            <a:r>
              <a:rPr lang="en-IN" sz="2400" b="1" dirty="0" smtClean="0"/>
              <a:t>Storage</a:t>
            </a:r>
            <a:r>
              <a:rPr lang="en-IN" sz="2000" dirty="0" smtClean="0"/>
              <a:t/>
            </a:r>
            <a:br>
              <a:rPr lang="en-IN" sz="2000" dirty="0" smtClean="0"/>
            </a:br>
            <a:r>
              <a:rPr lang="en-US" sz="2000" dirty="0" smtClean="0">
                <a:ln/>
                <a:effectLst>
                  <a:outerShdw blurRad="38100" dist="19050" dir="2700000" algn="tl" rotWithShape="0">
                    <a:schemeClr val="dk1">
                      <a:alpha val="40000"/>
                      <a:alpha val="40000"/>
                    </a:schemeClr>
                  </a:outerShdw>
                </a:effectLst>
              </a:rPr>
              <a:t>The Battery Storage System is a highly recommended </a:t>
            </a:r>
            <a:r>
              <a:rPr lang="en-US" sz="2000" dirty="0" err="1" smtClean="0">
                <a:ln/>
                <a:effectLst>
                  <a:outerShdw blurRad="38100" dist="19050" dir="2700000" algn="tl" rotWithShape="0">
                    <a:schemeClr val="dk1">
                      <a:alpha val="40000"/>
                      <a:alpha val="40000"/>
                    </a:schemeClr>
                  </a:outerShdw>
                </a:effectLst>
              </a:rPr>
              <a:t>addon</a:t>
            </a:r>
            <a:r>
              <a:rPr lang="en-US" sz="2000" dirty="0" smtClean="0">
                <a:ln/>
                <a:effectLst>
                  <a:outerShdw blurRad="38100" dist="19050" dir="2700000" algn="tl" rotWithShape="0">
                    <a:schemeClr val="dk1">
                      <a:alpha val="40000"/>
                      <a:alpha val="40000"/>
                    </a:schemeClr>
                  </a:outerShdw>
                </a:effectLst>
              </a:rPr>
              <a:t> to the Professional </a:t>
            </a:r>
            <a:r>
              <a:rPr lang="en-US" sz="2000" dirty="0" err="1" smtClean="0">
                <a:ln/>
                <a:effectLst>
                  <a:outerShdw blurRad="38100" dist="19050" dir="2700000" algn="tl" rotWithShape="0">
                    <a:schemeClr val="dk1">
                      <a:alpha val="40000"/>
                      <a:alpha val="40000"/>
                    </a:schemeClr>
                  </a:outerShdw>
                </a:effectLst>
              </a:rPr>
              <a:t>Photovoltaics</a:t>
            </a:r>
            <a:r>
              <a:rPr lang="en-US" sz="2000" dirty="0" smtClean="0">
                <a:ln/>
                <a:effectLst>
                  <a:outerShdw blurRad="38100" dist="19050" dir="2700000" algn="tl" rotWithShape="0">
                    <a:schemeClr val="dk1">
                      <a:alpha val="40000"/>
                      <a:alpha val="40000"/>
                    </a:schemeClr>
                  </a:outerShdw>
                </a:effectLst>
              </a:rPr>
              <a:t>. It shows the increasing importance of battery storage in grid networks and households and provides insights of the demands and advantages of systems n advanced networks.</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 Design and installation of the battery storage </a:t>
            </a:r>
            <a:r>
              <a:rPr lang="en-US" sz="2000" dirty="0" smtClean="0">
                <a:ln/>
                <a:effectLst>
                  <a:outerShdw blurRad="38100" dist="19050" dir="2700000" algn="tl" rotWithShape="0">
                    <a:schemeClr val="dk1">
                      <a:alpha val="40000"/>
                      <a:alpha val="40000"/>
                    </a:schemeClr>
                  </a:outerShdw>
                </a:effectLst>
              </a:rPr>
              <a:t>unit</a:t>
            </a:r>
            <a:r>
              <a:rPr lang="en-US" sz="2000" dirty="0" smtClean="0">
                <a:ln/>
                <a:effectLst>
                  <a:outerShdw blurRad="38100" dist="19050" dir="2700000" algn="tl" rotWithShape="0">
                    <a:schemeClr val="dk1">
                      <a:alpha val="40000"/>
                      <a:alpha val="40000"/>
                    </a:schemeClr>
                  </a:outerShdw>
                </a:effectLst>
              </a:rPr>
              <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 Putting the storage unit into operation</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 Interaction between PV systems and storage units</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 Boosting intrinsic consumption thanks to energy storage units</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 Remote control of energy storage units using SCADA software</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 Optimizing operating response through smart consumers (loads)</a:t>
            </a:r>
            <a:br>
              <a:rPr lang="en-US" sz="2000" dirty="0" smtClean="0">
                <a:ln/>
                <a:effectLst>
                  <a:outerShdw blurRad="38100" dist="19050" dir="2700000" algn="tl" rotWithShape="0">
                    <a:schemeClr val="dk1">
                      <a:alpha val="40000"/>
                      <a:alpha val="40000"/>
                    </a:schemeClr>
                  </a:outerShdw>
                </a:effectLst>
              </a:rPr>
            </a:br>
            <a:r>
              <a:rPr lang="en-US" sz="2000" dirty="0" smtClean="0">
                <a:ln/>
                <a:effectLst>
                  <a:outerShdw blurRad="38100" dist="19050" dir="2700000" algn="tl" rotWithShape="0">
                    <a:schemeClr val="dk1">
                      <a:alpha val="40000"/>
                      <a:alpha val="40000"/>
                    </a:schemeClr>
                  </a:outerShdw>
                </a:effectLst>
              </a:rPr>
              <a:t>• Storage unit integration into a smart grid</a:t>
            </a:r>
            <a:br>
              <a:rPr lang="en-US" sz="2000" dirty="0" smtClean="0">
                <a:ln/>
                <a:effectLst>
                  <a:outerShdw blurRad="38100" dist="19050" dir="2700000" algn="tl" rotWithShape="0">
                    <a:schemeClr val="dk1">
                      <a:alpha val="40000"/>
                      <a:alpha val="40000"/>
                    </a:schemeClr>
                  </a:outerShdw>
                </a:effectLst>
              </a:rPr>
            </a:br>
            <a:endParaRPr lang="en-IN" sz="2000" dirty="0"/>
          </a:p>
        </p:txBody>
      </p:sp>
      <p:pic>
        <p:nvPicPr>
          <p:cNvPr id="4" name="Content Placeholder 3">
            <a:extLst>
              <a:ext uri="{FF2B5EF4-FFF2-40B4-BE49-F238E27FC236}">
                <a16:creationId xmlns="" xmlns:a16="http://schemas.microsoft.com/office/drawing/2014/main" id="{4BD84916-1293-139C-DAD6-C21B74C0E2DE}"/>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4852987" y="357187"/>
            <a:ext cx="6534150" cy="6219825"/>
          </a:xfrm>
        </p:spPr>
      </p:pic>
    </p:spTree>
    <p:extLst>
      <p:ext uri="{BB962C8B-B14F-4D97-AF65-F5344CB8AC3E}">
        <p14:creationId xmlns="" xmlns:p14="http://schemas.microsoft.com/office/powerpoint/2010/main" val="295700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74B955F-EEF5-4181-0A50-07AFAB910648}"/>
              </a:ext>
            </a:extLst>
          </p:cNvPr>
          <p:cNvSpPr>
            <a:spLocks noGrp="1"/>
          </p:cNvSpPr>
          <p:nvPr>
            <p:ph type="title"/>
          </p:nvPr>
        </p:nvSpPr>
        <p:spPr>
          <a:xfrm>
            <a:off x="219075" y="798022"/>
            <a:ext cx="3613091" cy="5187142"/>
          </a:xfrm>
        </p:spPr>
        <p:txBody>
          <a:bodyPr>
            <a:normAutofit/>
          </a:bodyPr>
          <a:lstStyle/>
          <a:p>
            <a:pPr algn="just"/>
            <a:r>
              <a:rPr lang="en-IN" sz="2000" b="1" dirty="0"/>
              <a:t>Energy </a:t>
            </a:r>
            <a:r>
              <a:rPr lang="en-IN" sz="2000" b="1" dirty="0" smtClean="0"/>
              <a:t>Management </a:t>
            </a:r>
            <a:r>
              <a:rPr lang="en-US" sz="1800" dirty="0" smtClean="0"/>
              <a:t>Experiments on reducing peak loads through measurements with active-current and maximum-demand meters demonstrate how the load on an electricity supply network can be reduced and evenly distributed over a 24-hour period. An analysis of the power supply grid and connected consumers (loads) is necessary for effective use of the measurement techniques involved. Accordingly, each experiment permits a detailed investigation of static, dynamic, symmetric and asymmetric loads.</a:t>
            </a:r>
            <a:br>
              <a:rPr lang="en-US" sz="1800" dirty="0" smtClean="0"/>
            </a:br>
            <a:endParaRPr lang="en-IN" sz="1800" dirty="0"/>
          </a:p>
        </p:txBody>
      </p:sp>
      <p:pic>
        <p:nvPicPr>
          <p:cNvPr id="4" name="Content Placeholder 3">
            <a:extLst>
              <a:ext uri="{FF2B5EF4-FFF2-40B4-BE49-F238E27FC236}">
                <a16:creationId xmlns="" xmlns:a16="http://schemas.microsoft.com/office/drawing/2014/main" id="{73BF40EE-0D00-709A-16D9-118555A8BF46}"/>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4578232" y="-12813"/>
            <a:ext cx="6438901" cy="6826482"/>
          </a:xfrm>
        </p:spPr>
      </p:pic>
    </p:spTree>
    <p:extLst>
      <p:ext uri="{BB962C8B-B14F-4D97-AF65-F5344CB8AC3E}">
        <p14:creationId xmlns="" xmlns:p14="http://schemas.microsoft.com/office/powerpoint/2010/main" val="3217323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9AE53A3-DDE6-9F6E-4FC5-442137C6D072}"/>
              </a:ext>
            </a:extLst>
          </p:cNvPr>
          <p:cNvSpPr>
            <a:spLocks noGrp="1"/>
          </p:cNvSpPr>
          <p:nvPr>
            <p:ph type="title"/>
          </p:nvPr>
        </p:nvSpPr>
        <p:spPr>
          <a:xfrm>
            <a:off x="756458" y="315885"/>
            <a:ext cx="3285561" cy="4956146"/>
          </a:xfrm>
        </p:spPr>
        <p:txBody>
          <a:bodyPr>
            <a:noAutofit/>
          </a:bodyPr>
          <a:lstStyle/>
          <a:p>
            <a:r>
              <a:rPr lang="en-IN" sz="2000" b="1" dirty="0" smtClean="0"/>
              <a:t>Power Generation</a:t>
            </a:r>
            <a:br>
              <a:rPr lang="en-IN" sz="2000" b="1" dirty="0" smtClean="0"/>
            </a:br>
            <a:r>
              <a:rPr lang="en-IN" sz="1600" b="1" dirty="0" smtClean="0"/>
              <a:t/>
            </a:r>
            <a:br>
              <a:rPr lang="en-IN" sz="1600" b="1" dirty="0" smtClean="0"/>
            </a:br>
            <a:r>
              <a:rPr lang="en-US" sz="1600" dirty="0" smtClean="0">
                <a:ln/>
                <a:effectLst>
                  <a:outerShdw blurRad="38100" dist="19050" dir="2700000" algn="tl" rotWithShape="0">
                    <a:schemeClr val="dk1">
                      <a:alpha val="40000"/>
                      <a:alpha val="40000"/>
                    </a:schemeClr>
                  </a:outerShdw>
                </a:effectLst>
              </a:rPr>
              <a:t>The line simulation system is designed for operation at model voltages between 110 V and 380 V. Various voltage levels and line lengths can be selected via corresponding overlay masks. Examinations with the training system can be performed off-load, in normal operating mode, in the presence of a short-circuit or earth fault, with or without earth-fault compensation. The system also permits assembly of complex networks by connecting the line simulation models in parallel or series. The voltage can be supplied via a fixed grid or synchronous generator.</a:t>
            </a:r>
            <a:br>
              <a:rPr lang="en-US" sz="1600" dirty="0" smtClean="0">
                <a:ln/>
                <a:effectLst>
                  <a:outerShdw blurRad="38100" dist="19050" dir="2700000" algn="tl" rotWithShape="0">
                    <a:schemeClr val="dk1">
                      <a:alpha val="40000"/>
                      <a:alpha val="40000"/>
                    </a:schemeClr>
                  </a:outerShdw>
                </a:effectLst>
              </a:rPr>
            </a:br>
            <a:endParaRPr lang="en-IN" sz="2800" b="1" dirty="0"/>
          </a:p>
        </p:txBody>
      </p:sp>
      <p:pic>
        <p:nvPicPr>
          <p:cNvPr id="4" name="Content Placeholder 3">
            <a:extLst>
              <a:ext uri="{FF2B5EF4-FFF2-40B4-BE49-F238E27FC236}">
                <a16:creationId xmlns="" xmlns:a16="http://schemas.microsoft.com/office/drawing/2014/main" id="{6634B557-DC13-AF7A-E290-44A28B91F340}"/>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4606999" y="191972"/>
            <a:ext cx="6858001" cy="6474057"/>
          </a:xfrm>
        </p:spPr>
      </p:pic>
    </p:spTree>
    <p:extLst>
      <p:ext uri="{BB962C8B-B14F-4D97-AF65-F5344CB8AC3E}">
        <p14:creationId xmlns="" xmlns:p14="http://schemas.microsoft.com/office/powerpoint/2010/main" val="434432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 xmlns:a16="http://schemas.microsoft.com/office/drawing/2014/main" id="{4B2A3BE9-9B7E-41D1-A3A6-2A134EB98AF5}"/>
              </a:ext>
            </a:extLst>
          </p:cNvPr>
          <p:cNvPicPr>
            <a:picLocks noChangeAspect="1"/>
          </p:cNvPicPr>
          <p:nvPr/>
        </p:nvPicPr>
        <p:blipFill rotWithShape="1">
          <a:blip r:embed="rId2"/>
          <a:srcRect l="25"/>
          <a:stretch/>
        </p:blipFill>
        <p:spPr>
          <a:xfrm>
            <a:off x="3068" y="0"/>
            <a:ext cx="12188932" cy="6857990"/>
          </a:xfrm>
          <a:prstGeom prst="rect">
            <a:avLst/>
          </a:prstGeom>
        </p:spPr>
      </p:pic>
      <p:sp>
        <p:nvSpPr>
          <p:cNvPr id="2" name="Title 1">
            <a:extLst>
              <a:ext uri="{FF2B5EF4-FFF2-40B4-BE49-F238E27FC236}">
                <a16:creationId xmlns="" xmlns:a16="http://schemas.microsoft.com/office/drawing/2014/main" id="{0E961B4E-6ABE-4DE5-8D8E-73186E506F11}"/>
              </a:ext>
            </a:extLst>
          </p:cNvPr>
          <p:cNvSpPr>
            <a:spLocks noGrp="1"/>
          </p:cNvSpPr>
          <p:nvPr>
            <p:ph type="ctrTitle"/>
          </p:nvPr>
        </p:nvSpPr>
        <p:spPr>
          <a:xfrm>
            <a:off x="0" y="-128308"/>
            <a:ext cx="11958918" cy="1395133"/>
          </a:xfrm>
        </p:spPr>
        <p:txBody>
          <a:bodyPr>
            <a:noAutofit/>
          </a:bodyPr>
          <a:lstStyle/>
          <a:p>
            <a:pPr marL="0" indent="0" algn="ctr">
              <a:buNone/>
            </a:pPr>
            <a:r>
              <a:rPr lang="en-US" altLang="zh-CN" sz="6000" b="1" spc="-50"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cs typeface="Times New Roman" panose="02020603050405020304" pitchFamily="18" charset="0"/>
              </a:rPr>
              <a:t>CENTRE OF EXCELLENCE </a:t>
            </a:r>
          </a:p>
        </p:txBody>
      </p:sp>
      <p:sp>
        <p:nvSpPr>
          <p:cNvPr id="3" name="Subtitle 2">
            <a:extLst>
              <a:ext uri="{FF2B5EF4-FFF2-40B4-BE49-F238E27FC236}">
                <a16:creationId xmlns="" xmlns:a16="http://schemas.microsoft.com/office/drawing/2014/main" id="{7F4804BB-2735-70B7-49C0-71BEC6DFE406}"/>
              </a:ext>
            </a:extLst>
          </p:cNvPr>
          <p:cNvSpPr>
            <a:spLocks noGrp="1"/>
          </p:cNvSpPr>
          <p:nvPr>
            <p:ph type="subTitle" idx="1"/>
          </p:nvPr>
        </p:nvSpPr>
        <p:spPr>
          <a:xfrm>
            <a:off x="2886635" y="1395133"/>
            <a:ext cx="6508377" cy="2052918"/>
          </a:xfrm>
        </p:spPr>
        <p:txBody>
          <a:bodyPr>
            <a:normAutofit fontScale="25000" lnSpcReduction="20000"/>
          </a:bodyPr>
          <a:lstStyle/>
          <a:p>
            <a:pPr marL="0" indent="0" algn="ctr">
              <a:buNone/>
            </a:pPr>
            <a:r>
              <a:rPr lang="en-US" altLang="zh-CN" sz="17600" b="1" spc="-50"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cs typeface="Times New Roman" panose="02020603050405020304" pitchFamily="18" charset="0"/>
              </a:rPr>
              <a:t>IN</a:t>
            </a:r>
          </a:p>
          <a:p>
            <a:pPr marL="0" indent="0" algn="ctr">
              <a:buNone/>
            </a:pPr>
            <a:r>
              <a:rPr lang="en-US" altLang="zh-CN" sz="17600" b="1" spc="-50" dirty="0">
                <a:ln w="12700">
                  <a:solidFill>
                    <a:schemeClr val="accent1"/>
                  </a:solidFill>
                  <a:prstDash val="solid"/>
                </a:ln>
                <a:solidFill>
                  <a:srgbClr val="C00000"/>
                </a:solidFill>
                <a:effectLst>
                  <a:outerShdw dist="38100" dir="2640000" algn="bl" rotWithShape="0">
                    <a:schemeClr val="accent1"/>
                  </a:outerShdw>
                </a:effectLst>
                <a:latin typeface="Artifakt Element Light" panose="020B0303050000020004" pitchFamily="34" charset="0"/>
                <a:cs typeface="Times New Roman" panose="02020603050405020304" pitchFamily="18" charset="0"/>
              </a:rPr>
              <a:t>POWER ENGINEERING </a:t>
            </a:r>
          </a:p>
          <a:p>
            <a:pPr marL="0" indent="0" algn="ctr">
              <a:buNone/>
            </a:pPr>
            <a:r>
              <a:rPr lang="en-US" altLang="zh-CN" sz="17600" b="1" spc="-50" dirty="0">
                <a:ln w="12700">
                  <a:solidFill>
                    <a:schemeClr val="accent1"/>
                  </a:solidFill>
                  <a:prstDash val="solid"/>
                </a:ln>
                <a:solidFill>
                  <a:schemeClr val="bg1"/>
                </a:solidFill>
                <a:effectLst>
                  <a:outerShdw dist="38100" dir="2640000" algn="bl" rotWithShape="0">
                    <a:schemeClr val="accent1"/>
                  </a:outerShdw>
                </a:effectLst>
                <a:latin typeface="Artifakt Element Light" panose="020B0303050000020004" pitchFamily="34" charset="0"/>
                <a:cs typeface="Times New Roman" panose="02020603050405020304" pitchFamily="18" charset="0"/>
              </a:rPr>
              <a:t>&amp; </a:t>
            </a:r>
          </a:p>
          <a:p>
            <a:pPr marL="0" indent="0" algn="ctr">
              <a:buNone/>
            </a:pPr>
            <a:r>
              <a:rPr lang="en-US" altLang="zh-CN" sz="17600" b="1" spc="-50" dirty="0">
                <a:ln w="12700">
                  <a:solidFill>
                    <a:schemeClr val="accent1"/>
                  </a:solidFill>
                  <a:prstDash val="solid"/>
                </a:ln>
                <a:solidFill>
                  <a:srgbClr val="C00000"/>
                </a:solidFill>
                <a:effectLst>
                  <a:outerShdw dist="38100" dir="2640000" algn="bl" rotWithShape="0">
                    <a:schemeClr val="accent1"/>
                  </a:outerShdw>
                </a:effectLst>
                <a:latin typeface="Artifakt Element Light" panose="020B0303050000020004" pitchFamily="34" charset="0"/>
                <a:cs typeface="Times New Roman" panose="02020603050405020304" pitchFamily="18" charset="0"/>
              </a:rPr>
              <a:t>RENEWABLE ENERGY</a:t>
            </a:r>
            <a:endParaRPr lang="en-IN" sz="17600" b="1" spc="-50" dirty="0">
              <a:ln w="12700">
                <a:solidFill>
                  <a:schemeClr val="accent1"/>
                </a:solidFill>
                <a:prstDash val="solid"/>
              </a:ln>
              <a:solidFill>
                <a:srgbClr val="C00000"/>
              </a:solidFill>
              <a:effectLst>
                <a:outerShdw dist="38100" dir="2640000" algn="bl" rotWithShape="0">
                  <a:schemeClr val="accent1"/>
                </a:outerShdw>
              </a:effectLst>
              <a:latin typeface="Artifakt Element Light" panose="020B0303050000020004" pitchFamily="34" charset="0"/>
              <a:cs typeface="Times New Roman" panose="02020603050405020304" pitchFamily="18" charset="0"/>
            </a:endParaRPr>
          </a:p>
          <a:p>
            <a:pPr algn="ctr"/>
            <a:endPar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IN" sz="1600" dirty="0">
              <a:solidFill>
                <a:schemeClr val="bg1"/>
              </a:solidFill>
            </a:endParaRPr>
          </a:p>
          <a:p>
            <a:pPr algn="r"/>
            <a:endParaRPr lang="en-IN" dirty="0">
              <a:solidFill>
                <a:srgbClr val="FFFFFF"/>
              </a:solidFill>
            </a:endParaRPr>
          </a:p>
          <a:p>
            <a:pPr algn="ctr"/>
            <a:endParaRPr lang="en-IN" dirty="0">
              <a:solidFill>
                <a:schemeClr val="bg1"/>
              </a:solidFill>
            </a:endParaRPr>
          </a:p>
        </p:txBody>
      </p:sp>
      <p:pic>
        <p:nvPicPr>
          <p:cNvPr id="4" name="Picture 3" descr="2">
            <a:extLst>
              <a:ext uri="{FF2B5EF4-FFF2-40B4-BE49-F238E27FC236}">
                <a16:creationId xmlns="" xmlns:a16="http://schemas.microsoft.com/office/drawing/2014/main" id="{0B5754D4-8D5F-604F-4172-51AEEC31541C}"/>
              </a:ext>
            </a:extLst>
          </p:cNvPr>
          <p:cNvPicPr>
            <a:picLocks noChangeAspect="1"/>
          </p:cNvPicPr>
          <p:nvPr/>
        </p:nvPicPr>
        <p:blipFill>
          <a:blip r:embed="rId3" cstate="print"/>
          <a:stretch>
            <a:fillRect/>
          </a:stretch>
        </p:blipFill>
        <p:spPr>
          <a:xfrm>
            <a:off x="5431994" y="5549143"/>
            <a:ext cx="1328012" cy="1308847"/>
          </a:xfrm>
          <a:prstGeom prst="rect">
            <a:avLst/>
          </a:prstGeom>
        </p:spPr>
      </p:pic>
    </p:spTree>
    <p:extLst>
      <p:ext uri="{BB962C8B-B14F-4D97-AF65-F5344CB8AC3E}">
        <p14:creationId xmlns="" xmlns:p14="http://schemas.microsoft.com/office/powerpoint/2010/main" val="15243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3E0EDCC-405B-2A16-7C12-3A0C790969AB}"/>
              </a:ext>
            </a:extLst>
          </p:cNvPr>
          <p:cNvSpPr>
            <a:spLocks noGrp="1"/>
          </p:cNvSpPr>
          <p:nvPr>
            <p:ph type="title"/>
          </p:nvPr>
        </p:nvSpPr>
        <p:spPr>
          <a:xfrm>
            <a:off x="314326" y="232757"/>
            <a:ext cx="3850350" cy="6226232"/>
          </a:xfrm>
        </p:spPr>
        <p:txBody>
          <a:bodyPr>
            <a:noAutofit/>
          </a:bodyPr>
          <a:lstStyle/>
          <a:p>
            <a:pPr marL="0" indent="0" algn="just"/>
            <a:r>
              <a:rPr lang="en-IN" sz="2400" b="1" dirty="0" smtClean="0"/>
              <a:t>Wind Power Plant </a:t>
            </a:r>
            <a:r>
              <a:rPr lang="en-IN" sz="1800" b="1" dirty="0" smtClean="0"/>
              <a:t/>
            </a:r>
            <a:br>
              <a:rPr lang="en-IN" sz="1800" b="1" dirty="0" smtClean="0"/>
            </a:br>
            <a:r>
              <a:rPr lang="en-IN" sz="1800" b="1" dirty="0" smtClean="0"/>
              <a:t/>
            </a:r>
            <a:br>
              <a:rPr lang="en-IN" sz="1800" b="1" dirty="0" smtClean="0"/>
            </a:br>
            <a:r>
              <a:rPr lang="en-US" sz="1800" dirty="0" smtClean="0">
                <a:ln/>
                <a:effectLst>
                  <a:outerShdw blurRad="38100" dist="19050" dir="2700000" algn="tl" rotWithShape="0">
                    <a:schemeClr val="dk1">
                      <a:alpha val="40000"/>
                      <a:alpha val="40000"/>
                    </a:schemeClr>
                  </a:outerShdw>
                </a:effectLst>
              </a:rPr>
              <a:t>This solar trainer allows the passage of the sun to be simulated realistically. This makes it possible to conduct experiments in the lab in practical fashion without any need for the sun itself. The design of photovoltaic systems operating in parallel with the electric power grid is realistic. In order to stabilize the electricity grid, the techniques of </a:t>
            </a:r>
            <a:r>
              <a:rPr lang="en-US" sz="1800" dirty="0" err="1" smtClean="0">
                <a:ln/>
                <a:effectLst>
                  <a:outerShdw blurRad="38100" dist="19050" dir="2700000" algn="tl" rotWithShape="0">
                    <a:schemeClr val="dk1">
                      <a:alpha val="40000"/>
                      <a:alpha val="40000"/>
                    </a:schemeClr>
                  </a:outerShdw>
                </a:effectLst>
              </a:rPr>
              <a:t>derating</a:t>
            </a:r>
            <a:r>
              <a:rPr lang="en-US" sz="1800" dirty="0" smtClean="0">
                <a:ln/>
                <a:effectLst>
                  <a:outerShdw blurRad="38100" dist="19050" dir="2700000" algn="tl" rotWithShape="0">
                    <a:schemeClr val="dk1">
                      <a:alpha val="40000"/>
                      <a:alpha val="40000"/>
                    </a:schemeClr>
                  </a:outerShdw>
                </a:effectLst>
              </a:rPr>
              <a:t> the power inverter and controllable local transformers are used.</a:t>
            </a:r>
            <a:br>
              <a:rPr lang="en-US" sz="1800" dirty="0" smtClean="0">
                <a:ln/>
                <a:effectLst>
                  <a:outerShdw blurRad="38100" dist="19050" dir="2700000" algn="tl" rotWithShape="0">
                    <a:schemeClr val="dk1">
                      <a:alpha val="40000"/>
                      <a:alpha val="40000"/>
                    </a:schemeClr>
                  </a:outerShdw>
                </a:effectLst>
              </a:rPr>
            </a:br>
            <a:r>
              <a:rPr lang="en-US" sz="1800" dirty="0" smtClean="0">
                <a:ln/>
                <a:effectLst>
                  <a:outerShdw blurRad="38100" dist="19050" dir="2700000" algn="tl" rotWithShape="0">
                    <a:schemeClr val="dk1">
                      <a:alpha val="40000"/>
                      <a:alpha val="40000"/>
                    </a:schemeClr>
                  </a:outerShdw>
                </a:effectLst>
              </a:rPr>
              <a:t>Knowledge and practical skills along with computer-based assessment of measured data are made possible by the professional </a:t>
            </a:r>
            <a:r>
              <a:rPr lang="en-US" sz="1800" dirty="0" err="1" smtClean="0">
                <a:ln/>
                <a:effectLst>
                  <a:outerShdw blurRad="38100" dist="19050" dir="2700000" algn="tl" rotWithShape="0">
                    <a:schemeClr val="dk1">
                      <a:alpha val="40000"/>
                      <a:alpha val="40000"/>
                    </a:schemeClr>
                  </a:outerShdw>
                </a:effectLst>
              </a:rPr>
              <a:t>photovoltaics</a:t>
            </a:r>
            <a:r>
              <a:rPr lang="en-US" sz="1800" dirty="0" smtClean="0">
                <a:ln/>
                <a:effectLst>
                  <a:outerShdw blurRad="38100" dist="19050" dir="2700000" algn="tl" rotWithShape="0">
                    <a:schemeClr val="dk1">
                      <a:alpha val="40000"/>
                      <a:alpha val="40000"/>
                    </a:schemeClr>
                  </a:outerShdw>
                </a:effectLst>
              </a:rPr>
              <a:t> multimedia course along with SCADA Power Lab software.</a:t>
            </a:r>
            <a:br>
              <a:rPr lang="en-US" sz="1800" dirty="0" smtClean="0">
                <a:ln/>
                <a:effectLst>
                  <a:outerShdw blurRad="38100" dist="19050" dir="2700000" algn="tl" rotWithShape="0">
                    <a:schemeClr val="dk1">
                      <a:alpha val="40000"/>
                      <a:alpha val="40000"/>
                    </a:schemeClr>
                  </a:outerShdw>
                </a:effectLst>
              </a:rPr>
            </a:br>
            <a:r>
              <a:rPr lang="en-IN" sz="1800" b="1" dirty="0" smtClean="0"/>
              <a:t/>
            </a:r>
            <a:br>
              <a:rPr lang="en-IN" sz="1800" b="1" dirty="0" smtClean="0"/>
            </a:br>
            <a:endParaRPr lang="en-IN" sz="1800" b="1" dirty="0"/>
          </a:p>
        </p:txBody>
      </p:sp>
      <p:pic>
        <p:nvPicPr>
          <p:cNvPr id="4" name="Content Placeholder 3">
            <a:extLst>
              <a:ext uri="{FF2B5EF4-FFF2-40B4-BE49-F238E27FC236}">
                <a16:creationId xmlns="" xmlns:a16="http://schemas.microsoft.com/office/drawing/2014/main" id="{7AA987A7-F0B4-F3AE-77E1-13AAB2A67A74}"/>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4403638" y="-66821"/>
            <a:ext cx="6816665" cy="6950307"/>
          </a:xfrm>
        </p:spPr>
      </p:pic>
    </p:spTree>
    <p:extLst>
      <p:ext uri="{BB962C8B-B14F-4D97-AF65-F5344CB8AC3E}">
        <p14:creationId xmlns="" xmlns:p14="http://schemas.microsoft.com/office/powerpoint/2010/main" val="388644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CDACC23-1AD1-40E4-E18C-133331C589D3}"/>
              </a:ext>
            </a:extLst>
          </p:cNvPr>
          <p:cNvSpPr>
            <a:spLocks noGrp="1"/>
          </p:cNvSpPr>
          <p:nvPr>
            <p:ph type="title"/>
          </p:nvPr>
        </p:nvSpPr>
        <p:spPr>
          <a:xfrm>
            <a:off x="0" y="1113905"/>
            <a:ext cx="4067174" cy="2510444"/>
          </a:xfrm>
        </p:spPr>
        <p:txBody>
          <a:bodyPr>
            <a:noAutofit/>
          </a:bodyPr>
          <a:lstStyle/>
          <a:p>
            <a:pPr marL="285750" indent="-285750"/>
            <a:r>
              <a:rPr lang="en-IN" sz="2000" b="1" dirty="0" smtClean="0"/>
              <a:t>    </a:t>
            </a:r>
            <a:r>
              <a:rPr lang="en-IN" sz="2800" b="1" dirty="0" smtClean="0"/>
              <a:t>OPAL </a:t>
            </a:r>
            <a:r>
              <a:rPr lang="en-IN" sz="2800" b="1" dirty="0"/>
              <a:t>RT SIMULATION </a:t>
            </a:r>
            <a:r>
              <a:rPr lang="en-IN" sz="2800" b="1" dirty="0" smtClean="0"/>
              <a:t>KIT </a:t>
            </a:r>
            <a:r>
              <a:rPr lang="en-IN" sz="2000" b="1" dirty="0" smtClean="0"/>
              <a:t/>
            </a:r>
            <a:br>
              <a:rPr lang="en-IN" sz="2000" b="1" dirty="0" smtClean="0"/>
            </a:br>
            <a:r>
              <a:rPr lang="en-IN" sz="2000" b="1" dirty="0" smtClean="0"/>
              <a:t>*</a:t>
            </a:r>
            <a:r>
              <a:rPr lang="en-IN" sz="2000" dirty="0" smtClean="0"/>
              <a:t>DFIG CONTROL PANEL</a:t>
            </a:r>
            <a:br>
              <a:rPr lang="en-IN" sz="2000" dirty="0" smtClean="0"/>
            </a:br>
            <a:r>
              <a:rPr lang="en-IN" sz="2000" dirty="0" smtClean="0"/>
              <a:t>*BATTERY INVERTOR</a:t>
            </a:r>
            <a:br>
              <a:rPr lang="en-IN" sz="2000" dirty="0" smtClean="0"/>
            </a:br>
            <a:r>
              <a:rPr lang="en-IN" sz="2000" dirty="0" smtClean="0"/>
              <a:t>*GRID SIMULATOR</a:t>
            </a:r>
            <a:br>
              <a:rPr lang="en-IN" sz="2000" dirty="0" smtClean="0"/>
            </a:br>
            <a:r>
              <a:rPr lang="en-IN" sz="2000" dirty="0" smtClean="0"/>
              <a:t>*PV EMULATOR - INVERTOR</a:t>
            </a:r>
            <a:br>
              <a:rPr lang="en-IN" sz="2000" dirty="0" smtClean="0"/>
            </a:br>
            <a:endParaRPr lang="en-IN" sz="2000" b="1" dirty="0"/>
          </a:p>
        </p:txBody>
      </p:sp>
      <p:pic>
        <p:nvPicPr>
          <p:cNvPr id="4" name="Content Placeholder 3">
            <a:extLst>
              <a:ext uri="{FF2B5EF4-FFF2-40B4-BE49-F238E27FC236}">
                <a16:creationId xmlns="" xmlns:a16="http://schemas.microsoft.com/office/drawing/2014/main" id="{50593536-05C7-F9CA-391C-85F18AE6B80F}"/>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372448" y="0"/>
            <a:ext cx="6933727" cy="6858000"/>
          </a:xfrm>
        </p:spPr>
      </p:pic>
    </p:spTree>
    <p:extLst>
      <p:ext uri="{BB962C8B-B14F-4D97-AF65-F5344CB8AC3E}">
        <p14:creationId xmlns="" xmlns:p14="http://schemas.microsoft.com/office/powerpoint/2010/main" val="2788404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A6B9B3-3765-9914-9843-EDB9BB5AAAD7}"/>
              </a:ext>
            </a:extLst>
          </p:cNvPr>
          <p:cNvSpPr>
            <a:spLocks noGrp="1"/>
          </p:cNvSpPr>
          <p:nvPr>
            <p:ph idx="1"/>
          </p:nvPr>
        </p:nvSpPr>
        <p:spPr/>
        <p:txBody>
          <a:bodyPr>
            <a:normAutofit/>
          </a:bodyPr>
          <a:lstStyle/>
          <a:p>
            <a:pPr marL="0" indent="0">
              <a:buNone/>
            </a:pPr>
            <a:endParaRPr lang="en-IN" sz="4400" b="1" dirty="0"/>
          </a:p>
          <a:p>
            <a:pPr marL="0" indent="0">
              <a:buNone/>
            </a:pPr>
            <a:r>
              <a:rPr lang="en-IN" sz="4400" b="1" dirty="0"/>
              <a:t>And Many more…………</a:t>
            </a:r>
          </a:p>
        </p:txBody>
      </p:sp>
    </p:spTree>
    <p:extLst>
      <p:ext uri="{BB962C8B-B14F-4D97-AF65-F5344CB8AC3E}">
        <p14:creationId xmlns="" xmlns:p14="http://schemas.microsoft.com/office/powerpoint/2010/main" val="398317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 xmlns:a16="http://schemas.microsoft.com/office/drawing/2014/main" id="{CA1E1DA0-8D87-44A7-8B42-D4733426790A}"/>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 y="0"/>
            <a:ext cx="2883482" cy="2162175"/>
          </a:xfrm>
          <a:prstGeom prst="rect">
            <a:avLst/>
          </a:prstGeom>
          <a:noFill/>
          <a:ln>
            <a:noFill/>
          </a:ln>
        </p:spPr>
      </p:pic>
      <p:pic>
        <p:nvPicPr>
          <p:cNvPr id="5" name="Content Placeholder 1">
            <a:extLst>
              <a:ext uri="{FF2B5EF4-FFF2-40B4-BE49-F238E27FC236}">
                <a16:creationId xmlns="" xmlns:a16="http://schemas.microsoft.com/office/drawing/2014/main" id="{7CF84252-1D9C-2687-BF92-49776FDF29B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2953173" y="0"/>
            <a:ext cx="2849781" cy="2162175"/>
          </a:xfrm>
          <a:prstGeom prst="rect">
            <a:avLst/>
          </a:prstGeom>
          <a:noFill/>
          <a:ln>
            <a:noFill/>
          </a:ln>
        </p:spPr>
      </p:pic>
      <p:pic>
        <p:nvPicPr>
          <p:cNvPr id="6" name="Content Placeholder 1">
            <a:extLst>
              <a:ext uri="{FF2B5EF4-FFF2-40B4-BE49-F238E27FC236}">
                <a16:creationId xmlns="" xmlns:a16="http://schemas.microsoft.com/office/drawing/2014/main" id="{35497314-C11D-3103-4903-875F3C7A524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5872644" y="0"/>
            <a:ext cx="3047582" cy="2162175"/>
          </a:xfrm>
          <a:prstGeom prst="rect">
            <a:avLst/>
          </a:prstGeom>
          <a:noFill/>
          <a:ln>
            <a:noFill/>
          </a:ln>
        </p:spPr>
      </p:pic>
      <p:pic>
        <p:nvPicPr>
          <p:cNvPr id="7" name="Content Placeholder 1">
            <a:extLst>
              <a:ext uri="{FF2B5EF4-FFF2-40B4-BE49-F238E27FC236}">
                <a16:creationId xmlns="" xmlns:a16="http://schemas.microsoft.com/office/drawing/2014/main" id="{86706F42-1934-8668-09F5-ADC2AAC2E5F6}"/>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1" y="2231296"/>
            <a:ext cx="2883483" cy="2162176"/>
          </a:xfrm>
          <a:prstGeom prst="rect">
            <a:avLst/>
          </a:prstGeom>
          <a:noFill/>
          <a:ln>
            <a:noFill/>
          </a:ln>
        </p:spPr>
      </p:pic>
      <p:pic>
        <p:nvPicPr>
          <p:cNvPr id="8" name="Content Placeholder 1">
            <a:extLst>
              <a:ext uri="{FF2B5EF4-FFF2-40B4-BE49-F238E27FC236}">
                <a16:creationId xmlns="" xmlns:a16="http://schemas.microsoft.com/office/drawing/2014/main" id="{783BD746-5716-9594-5BAD-3583AB1882B7}"/>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2971168" y="2231297"/>
            <a:ext cx="2831786" cy="2123410"/>
          </a:xfrm>
          <a:prstGeom prst="rect">
            <a:avLst/>
          </a:prstGeom>
          <a:noFill/>
          <a:ln>
            <a:noFill/>
          </a:ln>
        </p:spPr>
      </p:pic>
      <p:pic>
        <p:nvPicPr>
          <p:cNvPr id="9" name="Content Placeholder 4">
            <a:extLst>
              <a:ext uri="{FF2B5EF4-FFF2-40B4-BE49-F238E27FC236}">
                <a16:creationId xmlns="" xmlns:a16="http://schemas.microsoft.com/office/drawing/2014/main" id="{9FD019D8-0D43-0975-D095-42EC6D7CD90A}"/>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5890640" y="2231296"/>
            <a:ext cx="3029586" cy="2116307"/>
          </a:xfrm>
          <a:prstGeom prst="rect">
            <a:avLst/>
          </a:prstGeom>
          <a:noFill/>
          <a:ln>
            <a:noFill/>
          </a:ln>
        </p:spPr>
      </p:pic>
      <p:pic>
        <p:nvPicPr>
          <p:cNvPr id="10" name="Content Placeholder 3">
            <a:extLst>
              <a:ext uri="{FF2B5EF4-FFF2-40B4-BE49-F238E27FC236}">
                <a16:creationId xmlns="" xmlns:a16="http://schemas.microsoft.com/office/drawing/2014/main" id="{02D5ED72-EA3A-78A6-030E-9CBC6BE4DB55}"/>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8989916" y="0"/>
            <a:ext cx="2885598" cy="2163762"/>
          </a:xfrm>
          <a:prstGeom prst="rect">
            <a:avLst/>
          </a:prstGeom>
          <a:noFill/>
          <a:ln>
            <a:noFill/>
          </a:ln>
        </p:spPr>
      </p:pic>
      <p:pic>
        <p:nvPicPr>
          <p:cNvPr id="11" name="Content Placeholder 1">
            <a:extLst>
              <a:ext uri="{FF2B5EF4-FFF2-40B4-BE49-F238E27FC236}">
                <a16:creationId xmlns="" xmlns:a16="http://schemas.microsoft.com/office/drawing/2014/main" id="{545D693D-4357-75C6-7919-63D12F56E931}"/>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8989916" y="2231295"/>
            <a:ext cx="2831786" cy="2123411"/>
          </a:xfrm>
          <a:prstGeom prst="rect">
            <a:avLst/>
          </a:prstGeom>
          <a:noFill/>
          <a:ln>
            <a:noFill/>
          </a:ln>
        </p:spPr>
      </p:pic>
      <p:pic>
        <p:nvPicPr>
          <p:cNvPr id="12" name="Content Placeholder 1">
            <a:extLst>
              <a:ext uri="{FF2B5EF4-FFF2-40B4-BE49-F238E27FC236}">
                <a16:creationId xmlns="" xmlns:a16="http://schemas.microsoft.com/office/drawing/2014/main" id="{AA661E22-CC08-F4C3-ACA8-BD3CACDF9A50}"/>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0" y="4462594"/>
            <a:ext cx="2883484" cy="2162176"/>
          </a:xfrm>
          <a:prstGeom prst="rect">
            <a:avLst/>
          </a:prstGeom>
          <a:noFill/>
          <a:ln>
            <a:noFill/>
          </a:ln>
        </p:spPr>
      </p:pic>
      <p:pic>
        <p:nvPicPr>
          <p:cNvPr id="13" name="Content Placeholder 4">
            <a:extLst>
              <a:ext uri="{FF2B5EF4-FFF2-40B4-BE49-F238E27FC236}">
                <a16:creationId xmlns="" xmlns:a16="http://schemas.microsoft.com/office/drawing/2014/main" id="{F8BE5847-4495-7790-8820-DFC1ADFCA51F}"/>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bwMode="auto">
          <a:xfrm>
            <a:off x="2953173" y="4462594"/>
            <a:ext cx="2883483" cy="2162176"/>
          </a:xfrm>
          <a:prstGeom prst="rect">
            <a:avLst/>
          </a:prstGeom>
          <a:noFill/>
          <a:ln>
            <a:noFill/>
          </a:ln>
        </p:spPr>
      </p:pic>
      <p:pic>
        <p:nvPicPr>
          <p:cNvPr id="14" name="Content Placeholder 3">
            <a:extLst>
              <a:ext uri="{FF2B5EF4-FFF2-40B4-BE49-F238E27FC236}">
                <a16:creationId xmlns="" xmlns:a16="http://schemas.microsoft.com/office/drawing/2014/main" id="{BEC7E851-32F4-CC44-48E5-46D14F811168}"/>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5906345" y="4462594"/>
            <a:ext cx="3013881" cy="2162176"/>
          </a:xfrm>
          <a:prstGeom prst="rect">
            <a:avLst/>
          </a:prstGeom>
        </p:spPr>
      </p:pic>
      <p:pic>
        <p:nvPicPr>
          <p:cNvPr id="16" name="Picture 15">
            <a:extLst>
              <a:ext uri="{FF2B5EF4-FFF2-40B4-BE49-F238E27FC236}">
                <a16:creationId xmlns="" xmlns:a16="http://schemas.microsoft.com/office/drawing/2014/main" id="{D0929283-4781-BC4C-738C-BC78AE6F4A4C}"/>
              </a:ext>
            </a:extLst>
          </p:cNvPr>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8970443" y="4460571"/>
            <a:ext cx="2885598" cy="2164199"/>
          </a:xfrm>
          <a:prstGeom prst="rect">
            <a:avLst/>
          </a:prstGeom>
        </p:spPr>
      </p:pic>
    </p:spTree>
    <p:extLst>
      <p:ext uri="{BB962C8B-B14F-4D97-AF65-F5344CB8AC3E}">
        <p14:creationId xmlns="" xmlns:p14="http://schemas.microsoft.com/office/powerpoint/2010/main" val="3628673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1A6B9B3-3765-9914-9843-EDB9BB5AAAD7}"/>
              </a:ext>
            </a:extLst>
          </p:cNvPr>
          <p:cNvSpPr>
            <a:spLocks noGrp="1"/>
          </p:cNvSpPr>
          <p:nvPr>
            <p:ph idx="1"/>
          </p:nvPr>
        </p:nvSpPr>
        <p:spPr/>
        <p:txBody>
          <a:bodyPr>
            <a:normAutofit/>
          </a:bodyPr>
          <a:lstStyle/>
          <a:p>
            <a:pPr marL="0" indent="0" algn="ctr">
              <a:buNone/>
            </a:pPr>
            <a:r>
              <a:rPr lang="en-IN" sz="6000" b="1" dirty="0">
                <a:solidFill>
                  <a:srgbClr val="FF0000"/>
                </a:solidFill>
              </a:rPr>
              <a:t>LAB </a:t>
            </a:r>
          </a:p>
          <a:p>
            <a:pPr marL="0" indent="0" algn="ctr">
              <a:buNone/>
            </a:pPr>
            <a:r>
              <a:rPr lang="en-IN" sz="6000" b="1" dirty="0">
                <a:solidFill>
                  <a:srgbClr val="FF0000"/>
                </a:solidFill>
              </a:rPr>
              <a:t>EQUIPMENTS</a:t>
            </a:r>
          </a:p>
        </p:txBody>
      </p:sp>
    </p:spTree>
    <p:extLst>
      <p:ext uri="{BB962C8B-B14F-4D97-AF65-F5344CB8AC3E}">
        <p14:creationId xmlns="" xmlns:p14="http://schemas.microsoft.com/office/powerpoint/2010/main" val="3465289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 xmlns:a16="http://schemas.microsoft.com/office/drawing/2014/main" id="{A52FDA21-CE93-9EFB-18E8-18B7CE8B4BD0}"/>
              </a:ext>
            </a:extLst>
          </p:cNvPr>
          <p:cNvGraphicFramePr>
            <a:graphicFrameLocks noGrp="1"/>
          </p:cNvGraphicFramePr>
          <p:nvPr>
            <p:ph idx="1"/>
            <p:extLst>
              <p:ext uri="{D42A27DB-BD31-4B8C-83A1-F6EECF244321}">
                <p14:modId xmlns="" xmlns:p14="http://schemas.microsoft.com/office/powerpoint/2010/main" val="539459572"/>
              </p:ext>
            </p:extLst>
          </p:nvPr>
        </p:nvGraphicFramePr>
        <p:xfrm>
          <a:off x="0" y="0"/>
          <a:ext cx="11287126" cy="6857996"/>
        </p:xfrm>
        <a:graphic>
          <a:graphicData uri="http://schemas.openxmlformats.org/drawingml/2006/table">
            <a:tbl>
              <a:tblPr>
                <a:tableStyleId>{5C22544A-7EE6-4342-B048-85BDC9FD1C3A}</a:tableStyleId>
              </a:tblPr>
              <a:tblGrid>
                <a:gridCol w="1111918">
                  <a:extLst>
                    <a:ext uri="{9D8B030D-6E8A-4147-A177-3AD203B41FA5}">
                      <a16:colId xmlns="" xmlns:a16="http://schemas.microsoft.com/office/drawing/2014/main" val="2587063360"/>
                    </a:ext>
                  </a:extLst>
                </a:gridCol>
                <a:gridCol w="8756354">
                  <a:extLst>
                    <a:ext uri="{9D8B030D-6E8A-4147-A177-3AD203B41FA5}">
                      <a16:colId xmlns="" xmlns:a16="http://schemas.microsoft.com/office/drawing/2014/main" val="2283801127"/>
                    </a:ext>
                  </a:extLst>
                </a:gridCol>
                <a:gridCol w="1418854">
                  <a:extLst>
                    <a:ext uri="{9D8B030D-6E8A-4147-A177-3AD203B41FA5}">
                      <a16:colId xmlns="" xmlns:a16="http://schemas.microsoft.com/office/drawing/2014/main" val="4270488860"/>
                    </a:ext>
                  </a:extLst>
                </a:gridCol>
              </a:tblGrid>
              <a:tr h="274632">
                <a:tc gridSpan="3">
                  <a:txBody>
                    <a:bodyPr/>
                    <a:lstStyle/>
                    <a:p>
                      <a:pPr algn="ctr" fontAlgn="ctr"/>
                      <a:r>
                        <a:rPr lang="en-IN" sz="1200" b="1" u="none" strike="noStrike" dirty="0">
                          <a:solidFill>
                            <a:srgbClr val="FF0000"/>
                          </a:solidFill>
                          <a:effectLst/>
                        </a:rPr>
                        <a:t>LAB 1 (POWER SYSTEM)</a:t>
                      </a:r>
                      <a:endParaRPr lang="en-IN" sz="1200" b="1" i="0" u="none" strike="noStrike" dirty="0">
                        <a:solidFill>
                          <a:srgbClr val="FF0000"/>
                        </a:solidFill>
                        <a:effectLst/>
                        <a:latin typeface="Calibri" panose="020F0502020204030204" pitchFamily="34" charset="0"/>
                      </a:endParaRPr>
                    </a:p>
                  </a:txBody>
                  <a:tcPr marL="4964" marR="4964" marT="4964" marB="0" anchor="ct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737294430"/>
                  </a:ext>
                </a:extLst>
              </a:tr>
              <a:tr h="175765">
                <a:tc>
                  <a:txBody>
                    <a:bodyPr/>
                    <a:lstStyle/>
                    <a:p>
                      <a:pPr algn="ctr" fontAlgn="b"/>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900" b="1" u="none" strike="noStrike" dirty="0">
                          <a:effectLst/>
                        </a:rPr>
                        <a:t>HVDC TRANSMISSION SYSTEM</a:t>
                      </a:r>
                      <a:endParaRPr lang="en-IN"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 SYS 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628927351"/>
                  </a:ext>
                </a:extLst>
              </a:tr>
              <a:tr h="175765">
                <a:tc>
                  <a:txBody>
                    <a:bodyPr/>
                    <a:lstStyle/>
                    <a:p>
                      <a:pPr algn="ctr" fontAlgn="b"/>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900" b="1" u="none" strike="noStrike" dirty="0">
                          <a:effectLst/>
                        </a:rPr>
                        <a:t>DOUBLE BUSBAR TRAINER</a:t>
                      </a:r>
                      <a:endParaRPr lang="en-IN"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 SYS 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2746521749"/>
                  </a:ext>
                </a:extLst>
              </a:tr>
              <a:tr h="175765">
                <a:tc>
                  <a:txBody>
                    <a:bodyPr/>
                    <a:lstStyle/>
                    <a:p>
                      <a:pPr algn="ctr" fontAlgn="b"/>
                      <a:r>
                        <a:rPr lang="en-IN" sz="700" u="none" strike="noStrike">
                          <a:effectLst/>
                        </a:rPr>
                        <a:t>3</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900" b="1" u="none" strike="noStrike" dirty="0">
                          <a:effectLst/>
                        </a:rPr>
                        <a:t>DEMONSTRATION OF CT &amp; PT</a:t>
                      </a:r>
                      <a:endParaRPr lang="en-IN"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 SYS 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2045621673"/>
                  </a:ext>
                </a:extLst>
              </a:tr>
              <a:tr h="175765">
                <a:tc>
                  <a:txBody>
                    <a:bodyPr/>
                    <a:lstStyle/>
                    <a:p>
                      <a:pPr algn="ctr" fontAlgn="b"/>
                      <a:r>
                        <a:rPr lang="en-IN" sz="700" u="none" strike="noStrike">
                          <a:effectLst/>
                        </a:rPr>
                        <a:t>4</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900" b="1" u="none" strike="noStrike">
                          <a:effectLst/>
                        </a:rPr>
                        <a:t>POWER TRANSMISSION LINE TRAINER</a:t>
                      </a:r>
                      <a:endParaRPr lang="en-IN" sz="900" b="1"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 SYS 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4148652453"/>
                  </a:ext>
                </a:extLst>
              </a:tr>
              <a:tr h="175765">
                <a:tc>
                  <a:txBody>
                    <a:bodyPr/>
                    <a:lstStyle/>
                    <a:p>
                      <a:pPr algn="ctr" fontAlgn="b"/>
                      <a:r>
                        <a:rPr lang="en-IN" sz="700" u="none" strike="noStrike">
                          <a:effectLst/>
                        </a:rPr>
                        <a:t>5</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900" b="1" u="none" strike="noStrike" dirty="0">
                          <a:effectLst/>
                        </a:rPr>
                        <a:t>PERCENTAGE BIASED DIFFERENTAIL RELAY  TRAINER</a:t>
                      </a:r>
                      <a:endParaRPr lang="en-US"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PSP</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4089070206"/>
                  </a:ext>
                </a:extLst>
              </a:tr>
              <a:tr h="175765">
                <a:tc>
                  <a:txBody>
                    <a:bodyPr/>
                    <a:lstStyle/>
                    <a:p>
                      <a:pPr algn="ctr" fontAlgn="b"/>
                      <a:r>
                        <a:rPr lang="en-IN" sz="700" u="none" strike="noStrike">
                          <a:effectLst/>
                        </a:rPr>
                        <a:t>6</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900" b="1" u="none" strike="noStrike" dirty="0">
                          <a:effectLst/>
                        </a:rPr>
                        <a:t>DISTANCE PROTECTION RELAY TRAINER</a:t>
                      </a:r>
                      <a:endParaRPr lang="en-IN"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PSP</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3256639672"/>
                  </a:ext>
                </a:extLst>
              </a:tr>
              <a:tr h="175765">
                <a:tc>
                  <a:txBody>
                    <a:bodyPr/>
                    <a:lstStyle/>
                    <a:p>
                      <a:pPr algn="ctr" fontAlgn="b"/>
                      <a:r>
                        <a:rPr lang="en-IN" sz="700" u="none" strike="noStrike">
                          <a:effectLst/>
                        </a:rPr>
                        <a:t>7</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900" b="1" u="none" strike="noStrike" dirty="0">
                          <a:effectLst/>
                        </a:rPr>
                        <a:t>FEEDER MANAGEMENT RELAY TRAINER (NUMERICAL)</a:t>
                      </a:r>
                      <a:endParaRPr lang="en-US"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PSP</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3096499895"/>
                  </a:ext>
                </a:extLst>
              </a:tr>
              <a:tr h="175765">
                <a:tc>
                  <a:txBody>
                    <a:bodyPr/>
                    <a:lstStyle/>
                    <a:p>
                      <a:pPr algn="ctr" fontAlgn="b"/>
                      <a:r>
                        <a:rPr lang="en-IN" sz="700" u="none" strike="noStrike">
                          <a:effectLst/>
                        </a:rPr>
                        <a:t>8</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900" b="1" u="none" strike="noStrike" dirty="0">
                          <a:effectLst/>
                        </a:rPr>
                        <a:t>POWER FACTOR RELAY TARINER</a:t>
                      </a:r>
                      <a:endParaRPr lang="en-IN"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dirty="0">
                          <a:effectLst/>
                        </a:rPr>
                        <a:t>PSP</a:t>
                      </a:r>
                      <a:endParaRPr lang="en-IN" sz="700" b="0" i="0" u="none" strike="noStrike" dirty="0">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3716300574"/>
                  </a:ext>
                </a:extLst>
              </a:tr>
              <a:tr h="175765">
                <a:tc>
                  <a:txBody>
                    <a:bodyPr/>
                    <a:lstStyle/>
                    <a:p>
                      <a:pPr algn="ctr" fontAlgn="b"/>
                      <a:r>
                        <a:rPr lang="en-IN" sz="700" u="none" strike="noStrike">
                          <a:effectLst/>
                        </a:rPr>
                        <a:t>9</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900" b="1" u="none" strike="noStrike" dirty="0">
                          <a:effectLst/>
                        </a:rPr>
                        <a:t>UNDER/ OVER VOLTAGE RELAY TRAINER</a:t>
                      </a:r>
                      <a:endParaRPr lang="en-IN"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PSP</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452547277"/>
                  </a:ext>
                </a:extLst>
              </a:tr>
              <a:tr h="175765">
                <a:tc>
                  <a:txBody>
                    <a:bodyPr/>
                    <a:lstStyle/>
                    <a:p>
                      <a:pPr algn="ctr" fontAlgn="b"/>
                      <a:r>
                        <a:rPr lang="en-IN" sz="700" u="none" strike="noStrike">
                          <a:effectLst/>
                        </a:rPr>
                        <a:t>10</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900" b="1" u="none" strike="noStrike" dirty="0">
                          <a:effectLst/>
                        </a:rPr>
                        <a:t>UNDER/ OVER FREQUENCY  RELAY TRAINER</a:t>
                      </a:r>
                      <a:endParaRPr lang="en-US" sz="9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PSP</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2015045295"/>
                  </a:ext>
                </a:extLst>
              </a:tr>
              <a:tr h="219705">
                <a:tc gridSpan="3">
                  <a:txBody>
                    <a:bodyPr/>
                    <a:lstStyle/>
                    <a:p>
                      <a:pPr marL="0" algn="ctr" defTabSz="914400" rtl="0" eaLnBrk="1" fontAlgn="ctr" latinLnBrk="0" hangingPunct="1"/>
                      <a:r>
                        <a:rPr lang="en-US" sz="1200" b="1" u="none" strike="noStrike" kern="1200" dirty="0">
                          <a:solidFill>
                            <a:srgbClr val="FF0000"/>
                          </a:solidFill>
                          <a:effectLst/>
                          <a:latin typeface="+mn-lt"/>
                          <a:ea typeface="+mn-ea"/>
                          <a:cs typeface="+mn-cs"/>
                        </a:rPr>
                        <a:t>LAB 1 (ADVANCE ELECTRICAL MACHINE)</a:t>
                      </a:r>
                    </a:p>
                  </a:txBody>
                  <a:tcPr marL="4964" marR="4964" marT="4964" marB="0" anchor="b"/>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2716169363"/>
                  </a:ext>
                </a:extLst>
              </a:tr>
              <a:tr h="322070">
                <a:tc>
                  <a:txBody>
                    <a:bodyPr/>
                    <a:lstStyle/>
                    <a:p>
                      <a:pPr algn="ctr" fontAlgn="b"/>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1000" b="1" u="none" strike="noStrike" dirty="0">
                          <a:effectLst/>
                        </a:rPr>
                        <a:t>SWITCH RELUCTANCE MOTOR (RECTIFIER AND INVERTOR MODULE)</a:t>
                      </a:r>
                      <a:endParaRPr lang="en-US"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dirty="0">
                          <a:effectLst/>
                        </a:rPr>
                        <a:t>AEM</a:t>
                      </a:r>
                      <a:endParaRPr lang="en-IN" sz="700" b="0" i="0" u="none" strike="noStrike" dirty="0">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2997007760"/>
                  </a:ext>
                </a:extLst>
              </a:tr>
              <a:tr h="175765">
                <a:tc>
                  <a:txBody>
                    <a:bodyPr/>
                    <a:lstStyle/>
                    <a:p>
                      <a:pPr algn="ctr" fontAlgn="b"/>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1000" b="1" u="none" strike="noStrike" dirty="0">
                          <a:effectLst/>
                        </a:rPr>
                        <a:t>PMSM MOTOR (RECTIFIER AND INVERTOR MODULE)</a:t>
                      </a:r>
                      <a:endParaRPr lang="en-US"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AEM</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889778354"/>
                  </a:ext>
                </a:extLst>
              </a:tr>
              <a:tr h="322070">
                <a:tc>
                  <a:txBody>
                    <a:bodyPr/>
                    <a:lstStyle/>
                    <a:p>
                      <a:pPr algn="ctr" fontAlgn="b"/>
                      <a:r>
                        <a:rPr lang="en-IN" sz="700" u="none" strike="noStrike">
                          <a:effectLst/>
                        </a:rPr>
                        <a:t>3</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1000" b="1" u="none" strike="noStrike" dirty="0">
                          <a:effectLst/>
                        </a:rPr>
                        <a:t>BLDC MOTOR WITH HIGH POWER 3 PHASE (RECTIFIER AND INVERTOR MODULE)</a:t>
                      </a:r>
                      <a:endParaRPr lang="en-US"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dirty="0">
                          <a:effectLst/>
                        </a:rPr>
                        <a:t>AEM</a:t>
                      </a:r>
                      <a:endParaRPr lang="en-IN" sz="700" b="0" i="0" u="none" strike="noStrike" dirty="0">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429034972"/>
                  </a:ext>
                </a:extLst>
              </a:tr>
              <a:tr h="175765">
                <a:tc>
                  <a:txBody>
                    <a:bodyPr/>
                    <a:lstStyle/>
                    <a:p>
                      <a:pPr algn="ctr" fontAlgn="b"/>
                      <a:r>
                        <a:rPr lang="en-IN" sz="700" u="none" strike="noStrike">
                          <a:effectLst/>
                        </a:rPr>
                        <a:t>4</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1000" b="1" u="none" strike="noStrike" dirty="0">
                          <a:effectLst/>
                        </a:rPr>
                        <a:t>INDUCTION MOTOR  (RECTIFIER AND INVERTOR MODULE)</a:t>
                      </a:r>
                      <a:endParaRPr lang="en-US"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dirty="0">
                          <a:effectLst/>
                        </a:rPr>
                        <a:t>AEM</a:t>
                      </a:r>
                      <a:endParaRPr lang="en-IN" sz="700" b="0" i="0" u="none" strike="noStrike" dirty="0">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4123239995"/>
                  </a:ext>
                </a:extLst>
              </a:tr>
              <a:tr h="175765">
                <a:tc>
                  <a:txBody>
                    <a:bodyPr/>
                    <a:lstStyle/>
                    <a:p>
                      <a:pPr algn="ctr" fontAlgn="b"/>
                      <a:r>
                        <a:rPr lang="en-IN" sz="700" u="none" strike="noStrike">
                          <a:effectLst/>
                        </a:rPr>
                        <a:t>5</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TEST ON TRANSFORMER</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dirty="0">
                          <a:effectLst/>
                        </a:rPr>
                        <a:t>AEM</a:t>
                      </a:r>
                      <a:endParaRPr lang="en-IN" sz="700" b="0" i="0" u="none" strike="noStrike" dirty="0">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3144421639"/>
                  </a:ext>
                </a:extLst>
              </a:tr>
              <a:tr h="322070">
                <a:tc>
                  <a:txBody>
                    <a:bodyPr/>
                    <a:lstStyle/>
                    <a:p>
                      <a:pPr algn="ctr" fontAlgn="b"/>
                      <a:r>
                        <a:rPr lang="en-IN" sz="700" u="none" strike="noStrike">
                          <a:effectLst/>
                        </a:rPr>
                        <a:t>6</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US" sz="1000" b="1" u="none" strike="noStrike" dirty="0">
                          <a:effectLst/>
                        </a:rPr>
                        <a:t>TEST ON DC MACHINE #3 PHASE # SQIM # 3 PHASE SYNCHRONOUS MACHINE SET</a:t>
                      </a:r>
                      <a:endParaRPr lang="en-US"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dirty="0">
                          <a:effectLst/>
                        </a:rPr>
                        <a:t>AEM</a:t>
                      </a:r>
                      <a:endParaRPr lang="en-IN" sz="700" b="0" i="0" u="none" strike="noStrike" dirty="0">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604614275"/>
                  </a:ext>
                </a:extLst>
              </a:tr>
              <a:tr h="175765">
                <a:tc>
                  <a:txBody>
                    <a:bodyPr/>
                    <a:lstStyle/>
                    <a:p>
                      <a:pPr algn="ctr" fontAlgn="b"/>
                      <a:r>
                        <a:rPr lang="en-IN" sz="700" u="none" strike="noStrike">
                          <a:effectLst/>
                        </a:rPr>
                        <a:t>7</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SYNCHRONIZING PANEL</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AEM</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2029519916"/>
                  </a:ext>
                </a:extLst>
              </a:tr>
              <a:tr h="219705">
                <a:tc gridSpan="3">
                  <a:txBody>
                    <a:bodyPr/>
                    <a:lstStyle/>
                    <a:p>
                      <a:pPr marL="0" algn="ctr" defTabSz="914400" rtl="0" eaLnBrk="1" fontAlgn="ctr" latinLnBrk="0" hangingPunct="1"/>
                      <a:r>
                        <a:rPr lang="en-US" sz="1200" b="1" u="none" strike="noStrike" kern="1200" dirty="0">
                          <a:solidFill>
                            <a:srgbClr val="FF0000"/>
                          </a:solidFill>
                          <a:effectLst/>
                          <a:latin typeface="+mn-lt"/>
                          <a:ea typeface="+mn-ea"/>
                          <a:cs typeface="+mn-cs"/>
                        </a:rPr>
                        <a:t>LAB 1 (ADVANCE REAL TIME SIMULATION LAB)</a:t>
                      </a:r>
                    </a:p>
                  </a:txBody>
                  <a:tcPr marL="4964" marR="4964" marT="4964" marB="0" anchor="b"/>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572047456"/>
                  </a:ext>
                </a:extLst>
              </a:tr>
              <a:tr h="175765">
                <a:tc>
                  <a:txBody>
                    <a:bodyPr/>
                    <a:lstStyle/>
                    <a:p>
                      <a:pPr algn="ctr" fontAlgn="b"/>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OPAL RT </a:t>
                      </a:r>
                      <a:endParaRPr lang="en-IN" sz="1000" b="1" i="0" u="none" strike="noStrike" dirty="0">
                        <a:solidFill>
                          <a:srgbClr val="000000"/>
                        </a:solidFill>
                        <a:effectLst/>
                        <a:latin typeface="Calibri" panose="020F0502020204030204" pitchFamily="34" charset="0"/>
                      </a:endParaRPr>
                    </a:p>
                  </a:txBody>
                  <a:tcPr marL="4964" marR="4964" marT="4964" marB="0" anchor="b"/>
                </a:tc>
                <a:tc rowSpan="5">
                  <a:txBody>
                    <a:bodyPr/>
                    <a:lstStyle/>
                    <a:p>
                      <a:pPr algn="ctr" fontAlgn="b"/>
                      <a:r>
                        <a:rPr lang="en-US" sz="700" u="none" strike="noStrike">
                          <a:effectLst/>
                        </a:rPr>
                        <a:t>ADVANCE REAL TIME SIMULATION LAB</a:t>
                      </a:r>
                      <a:endParaRPr lang="en-US"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91861626"/>
                  </a:ext>
                </a:extLst>
              </a:tr>
              <a:tr h="175765">
                <a:tc>
                  <a:txBody>
                    <a:bodyPr/>
                    <a:lstStyle/>
                    <a:p>
                      <a:pPr algn="l" fontAlgn="b"/>
                      <a:r>
                        <a:rPr lang="en-IN" sz="700" u="none" strike="noStrike">
                          <a:effectLst/>
                        </a:rPr>
                        <a:t> </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a:t>
                      </a:r>
                      <a:r>
                        <a:rPr lang="en-IN" sz="1000" b="1" u="none" strike="noStrike" dirty="0" err="1">
                          <a:effectLst/>
                        </a:rPr>
                        <a:t>i</a:t>
                      </a:r>
                      <a:r>
                        <a:rPr lang="en-IN" sz="1000" b="1" u="none" strike="noStrike" dirty="0">
                          <a:effectLst/>
                        </a:rPr>
                        <a:t>) DFIG CONTROL PANEL</a:t>
                      </a:r>
                      <a:endParaRPr lang="en-IN" sz="1000" b="1" i="0" u="none" strike="noStrike" dirty="0">
                        <a:solidFill>
                          <a:srgbClr val="000000"/>
                        </a:solidFill>
                        <a:effectLst/>
                        <a:latin typeface="Calibri" panose="020F0502020204030204" pitchFamily="34" charset="0"/>
                      </a:endParaRPr>
                    </a:p>
                  </a:txBody>
                  <a:tcPr marL="4964" marR="4964" marT="4964" marB="0" anchor="b"/>
                </a:tc>
                <a:tc vMerge="1">
                  <a:txBody>
                    <a:bodyPr/>
                    <a:lstStyle/>
                    <a:p>
                      <a:endParaRPr lang="en-IN"/>
                    </a:p>
                  </a:txBody>
                  <a:tcPr/>
                </a:tc>
                <a:extLst>
                  <a:ext uri="{0D108BD9-81ED-4DB2-BD59-A6C34878D82A}">
                    <a16:rowId xmlns="" xmlns:a16="http://schemas.microsoft.com/office/drawing/2014/main" val="2015571031"/>
                  </a:ext>
                </a:extLst>
              </a:tr>
              <a:tr h="175765">
                <a:tc>
                  <a:txBody>
                    <a:bodyPr/>
                    <a:lstStyle/>
                    <a:p>
                      <a:pPr algn="l" fontAlgn="b"/>
                      <a:r>
                        <a:rPr lang="en-IN" sz="700" u="none" strike="noStrike">
                          <a:effectLst/>
                        </a:rPr>
                        <a:t> </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(ii) BATTERY INVERTOR</a:t>
                      </a:r>
                      <a:endParaRPr lang="en-IN" sz="1000" b="1" i="0" u="none" strike="noStrike" dirty="0">
                        <a:solidFill>
                          <a:srgbClr val="000000"/>
                        </a:solidFill>
                        <a:effectLst/>
                        <a:latin typeface="Calibri" panose="020F0502020204030204" pitchFamily="34" charset="0"/>
                      </a:endParaRPr>
                    </a:p>
                  </a:txBody>
                  <a:tcPr marL="4964" marR="4964" marT="4964" marB="0" anchor="b"/>
                </a:tc>
                <a:tc vMerge="1">
                  <a:txBody>
                    <a:bodyPr/>
                    <a:lstStyle/>
                    <a:p>
                      <a:endParaRPr lang="en-IN"/>
                    </a:p>
                  </a:txBody>
                  <a:tcPr/>
                </a:tc>
                <a:extLst>
                  <a:ext uri="{0D108BD9-81ED-4DB2-BD59-A6C34878D82A}">
                    <a16:rowId xmlns="" xmlns:a16="http://schemas.microsoft.com/office/drawing/2014/main" val="973409460"/>
                  </a:ext>
                </a:extLst>
              </a:tr>
              <a:tr h="175765">
                <a:tc>
                  <a:txBody>
                    <a:bodyPr/>
                    <a:lstStyle/>
                    <a:p>
                      <a:pPr algn="l" fontAlgn="b"/>
                      <a:r>
                        <a:rPr lang="en-IN" sz="700" u="none" strike="noStrike">
                          <a:effectLst/>
                        </a:rPr>
                        <a:t> </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(iii) GRID SIMULATOR</a:t>
                      </a:r>
                      <a:endParaRPr lang="en-IN" sz="1000" b="1" i="0" u="none" strike="noStrike" dirty="0">
                        <a:solidFill>
                          <a:srgbClr val="000000"/>
                        </a:solidFill>
                        <a:effectLst/>
                        <a:latin typeface="Calibri" panose="020F0502020204030204" pitchFamily="34" charset="0"/>
                      </a:endParaRPr>
                    </a:p>
                  </a:txBody>
                  <a:tcPr marL="4964" marR="4964" marT="4964" marB="0" anchor="b"/>
                </a:tc>
                <a:tc vMerge="1">
                  <a:txBody>
                    <a:bodyPr/>
                    <a:lstStyle/>
                    <a:p>
                      <a:endParaRPr lang="en-IN"/>
                    </a:p>
                  </a:txBody>
                  <a:tcPr/>
                </a:tc>
                <a:extLst>
                  <a:ext uri="{0D108BD9-81ED-4DB2-BD59-A6C34878D82A}">
                    <a16:rowId xmlns="" xmlns:a16="http://schemas.microsoft.com/office/drawing/2014/main" val="3943806088"/>
                  </a:ext>
                </a:extLst>
              </a:tr>
              <a:tr h="175765">
                <a:tc>
                  <a:txBody>
                    <a:bodyPr/>
                    <a:lstStyle/>
                    <a:p>
                      <a:pPr algn="l" fontAlgn="b"/>
                      <a:r>
                        <a:rPr lang="en-IN" sz="700" u="none" strike="noStrike">
                          <a:effectLst/>
                        </a:rPr>
                        <a:t> </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(iv) PV EMULATOR - INVERTOR</a:t>
                      </a:r>
                      <a:endParaRPr lang="en-IN" sz="1000" b="1" i="0" u="none" strike="noStrike" dirty="0">
                        <a:solidFill>
                          <a:srgbClr val="000000"/>
                        </a:solidFill>
                        <a:effectLst/>
                        <a:latin typeface="Calibri" panose="020F0502020204030204" pitchFamily="34" charset="0"/>
                      </a:endParaRPr>
                    </a:p>
                  </a:txBody>
                  <a:tcPr marL="4964" marR="4964" marT="4964" marB="0" anchor="b"/>
                </a:tc>
                <a:tc vMerge="1">
                  <a:txBody>
                    <a:bodyPr/>
                    <a:lstStyle/>
                    <a:p>
                      <a:endParaRPr lang="en-IN"/>
                    </a:p>
                  </a:txBody>
                  <a:tcPr/>
                </a:tc>
                <a:extLst>
                  <a:ext uri="{0D108BD9-81ED-4DB2-BD59-A6C34878D82A}">
                    <a16:rowId xmlns="" xmlns:a16="http://schemas.microsoft.com/office/drawing/2014/main" val="3125502242"/>
                  </a:ext>
                </a:extLst>
              </a:tr>
              <a:tr h="256324">
                <a:tc gridSpan="3">
                  <a:txBody>
                    <a:bodyPr/>
                    <a:lstStyle/>
                    <a:p>
                      <a:pPr marL="0" algn="ctr" defTabSz="914400" rtl="0" eaLnBrk="1" fontAlgn="ctr" latinLnBrk="0" hangingPunct="1"/>
                      <a:r>
                        <a:rPr lang="en-US" sz="1200" b="1" u="none" strike="noStrike" kern="1200" dirty="0">
                          <a:solidFill>
                            <a:srgbClr val="FF0000"/>
                          </a:solidFill>
                          <a:effectLst/>
                          <a:latin typeface="+mn-lt"/>
                          <a:ea typeface="+mn-ea"/>
                          <a:cs typeface="+mn-cs"/>
                        </a:rPr>
                        <a:t>LAB 2  (ADVANCE POWER SYSTEM LAB)</a:t>
                      </a:r>
                    </a:p>
                  </a:txBody>
                  <a:tcPr marL="4964" marR="4964" marT="4964" marB="0" anchor="b"/>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129508473"/>
                  </a:ext>
                </a:extLst>
              </a:tr>
              <a:tr h="175765">
                <a:tc>
                  <a:txBody>
                    <a:bodyPr/>
                    <a:lstStyle/>
                    <a:p>
                      <a:pPr algn="ctr" fontAlgn="b"/>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FUEL CELL</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RE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954729495"/>
                  </a:ext>
                </a:extLst>
              </a:tr>
              <a:tr h="175765">
                <a:tc>
                  <a:txBody>
                    <a:bodyPr/>
                    <a:lstStyle/>
                    <a:p>
                      <a:pPr algn="ctr" fontAlgn="b"/>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PROFESSIONAL PHOTOVALTAICS</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RE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79735407"/>
                  </a:ext>
                </a:extLst>
              </a:tr>
              <a:tr h="175765">
                <a:tc>
                  <a:txBody>
                    <a:bodyPr/>
                    <a:lstStyle/>
                    <a:p>
                      <a:pPr algn="ctr" fontAlgn="b"/>
                      <a:r>
                        <a:rPr lang="en-IN" sz="700" u="none" strike="noStrike">
                          <a:effectLst/>
                        </a:rPr>
                        <a:t>3</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ENERGY MANAGEMENT</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RE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769086776"/>
                  </a:ext>
                </a:extLst>
              </a:tr>
              <a:tr h="175765">
                <a:tc>
                  <a:txBody>
                    <a:bodyPr/>
                    <a:lstStyle/>
                    <a:p>
                      <a:pPr algn="ctr" fontAlgn="b"/>
                      <a:r>
                        <a:rPr lang="en-IN" sz="700" u="none" strike="noStrike">
                          <a:effectLst/>
                        </a:rPr>
                        <a:t>4</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POWER GENERATION</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RE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930335507"/>
                  </a:ext>
                </a:extLst>
              </a:tr>
              <a:tr h="175765">
                <a:tc>
                  <a:txBody>
                    <a:bodyPr/>
                    <a:lstStyle/>
                    <a:p>
                      <a:pPr algn="ctr" fontAlgn="b"/>
                      <a:r>
                        <a:rPr lang="en-IN" sz="700" u="none" strike="noStrike">
                          <a:effectLst/>
                        </a:rPr>
                        <a:t>5</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WIND POWER PLANT</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RE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2243391725"/>
                  </a:ext>
                </a:extLst>
              </a:tr>
              <a:tr h="175765">
                <a:tc>
                  <a:txBody>
                    <a:bodyPr/>
                    <a:lstStyle/>
                    <a:p>
                      <a:pPr algn="ctr" fontAlgn="b"/>
                      <a:r>
                        <a:rPr lang="en-IN" sz="700" u="none" strike="noStrike">
                          <a:effectLst/>
                        </a:rPr>
                        <a:t>6</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BATTERY STORAGE</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 SYS 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3904796451"/>
                  </a:ext>
                </a:extLst>
              </a:tr>
              <a:tr h="175765">
                <a:tc>
                  <a:txBody>
                    <a:bodyPr/>
                    <a:lstStyle/>
                    <a:p>
                      <a:pPr algn="ctr" fontAlgn="b"/>
                      <a:r>
                        <a:rPr lang="en-IN" sz="700" u="none" strike="noStrike">
                          <a:effectLst/>
                        </a:rPr>
                        <a:t>7</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PUMPED STORAGE POWER PLANT</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 SYS 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216024442"/>
                  </a:ext>
                </a:extLst>
              </a:tr>
              <a:tr h="175765">
                <a:tc>
                  <a:txBody>
                    <a:bodyPr/>
                    <a:lstStyle/>
                    <a:p>
                      <a:pPr algn="ctr" fontAlgn="b"/>
                      <a:r>
                        <a:rPr lang="en-IN" sz="700" u="none" strike="noStrike">
                          <a:effectLst/>
                        </a:rPr>
                        <a:t>8</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POWER TRANSMISSION</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a:effectLst/>
                        </a:rPr>
                        <a:t>P SYS E</a:t>
                      </a:r>
                      <a:endParaRPr lang="en-IN" sz="700" b="0" i="0" u="none" strike="noStrike">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024797588"/>
                  </a:ext>
                </a:extLst>
              </a:tr>
              <a:tr h="175765">
                <a:tc>
                  <a:txBody>
                    <a:bodyPr/>
                    <a:lstStyle/>
                    <a:p>
                      <a:pPr algn="ctr" fontAlgn="b"/>
                      <a:r>
                        <a:rPr lang="en-IN" sz="700" u="none" strike="noStrike">
                          <a:effectLst/>
                        </a:rPr>
                        <a:t>9</a:t>
                      </a:r>
                      <a:endParaRPr lang="en-IN" sz="700" b="0" i="0" u="none" strike="noStrike">
                        <a:solidFill>
                          <a:srgbClr val="000000"/>
                        </a:solidFill>
                        <a:effectLst/>
                        <a:latin typeface="Calibri" panose="020F0502020204030204" pitchFamily="34" charset="0"/>
                      </a:endParaRPr>
                    </a:p>
                  </a:txBody>
                  <a:tcPr marL="4964" marR="4964" marT="4964" marB="0" anchor="b"/>
                </a:tc>
                <a:tc>
                  <a:txBody>
                    <a:bodyPr/>
                    <a:lstStyle/>
                    <a:p>
                      <a:pPr algn="l" fontAlgn="b"/>
                      <a:r>
                        <a:rPr lang="en-IN" sz="1000" b="1" u="none" strike="noStrike" dirty="0">
                          <a:effectLst/>
                        </a:rPr>
                        <a:t>SMART GRID</a:t>
                      </a:r>
                      <a:endParaRPr lang="en-IN" sz="1000" b="1" i="0" u="none" strike="noStrike" dirty="0">
                        <a:solidFill>
                          <a:srgbClr val="000000"/>
                        </a:solidFill>
                        <a:effectLst/>
                        <a:latin typeface="Calibri" panose="020F0502020204030204" pitchFamily="34" charset="0"/>
                      </a:endParaRPr>
                    </a:p>
                  </a:txBody>
                  <a:tcPr marL="4964" marR="4964" marT="4964" marB="0" anchor="b"/>
                </a:tc>
                <a:tc>
                  <a:txBody>
                    <a:bodyPr/>
                    <a:lstStyle/>
                    <a:p>
                      <a:pPr algn="l" fontAlgn="b"/>
                      <a:r>
                        <a:rPr lang="en-IN" sz="700" u="none" strike="noStrike" dirty="0">
                          <a:effectLst/>
                        </a:rPr>
                        <a:t>P SYS E</a:t>
                      </a:r>
                      <a:endParaRPr lang="en-IN" sz="700" b="0" i="0" u="none" strike="noStrike" dirty="0">
                        <a:solidFill>
                          <a:srgbClr val="000000"/>
                        </a:solidFill>
                        <a:effectLst/>
                        <a:latin typeface="Calibri" panose="020F0502020204030204" pitchFamily="34" charset="0"/>
                      </a:endParaRPr>
                    </a:p>
                  </a:txBody>
                  <a:tcPr marL="4964" marR="4964" marT="4964" marB="0" anchor="b"/>
                </a:tc>
                <a:extLst>
                  <a:ext uri="{0D108BD9-81ED-4DB2-BD59-A6C34878D82A}">
                    <a16:rowId xmlns="" xmlns:a16="http://schemas.microsoft.com/office/drawing/2014/main" val="1599550225"/>
                  </a:ext>
                </a:extLst>
              </a:tr>
            </a:tbl>
          </a:graphicData>
        </a:graphic>
      </p:graphicFrame>
    </p:spTree>
    <p:extLst>
      <p:ext uri="{BB962C8B-B14F-4D97-AF65-F5344CB8AC3E}">
        <p14:creationId xmlns="" xmlns:p14="http://schemas.microsoft.com/office/powerpoint/2010/main" val="699737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9CA986-7515-49F6-A547-BEBDEB46D807}"/>
              </a:ext>
            </a:extLst>
          </p:cNvPr>
          <p:cNvSpPr>
            <a:spLocks noGrp="1"/>
          </p:cNvSpPr>
          <p:nvPr>
            <p:ph type="title"/>
          </p:nvPr>
        </p:nvSpPr>
        <p:spPr>
          <a:xfrm>
            <a:off x="1261872" y="365760"/>
            <a:ext cx="9692640" cy="831273"/>
          </a:xfrm>
        </p:spPr>
        <p:txBody>
          <a:bodyPr/>
          <a:lstStyle/>
          <a:p>
            <a:r>
              <a:rPr lang="en-IN" b="1" dirty="0">
                <a:solidFill>
                  <a:srgbClr val="FF0000"/>
                </a:solidFill>
              </a:rPr>
              <a:t>Company opportunity</a:t>
            </a:r>
          </a:p>
        </p:txBody>
      </p:sp>
      <p:pic>
        <p:nvPicPr>
          <p:cNvPr id="16410" name="Picture 26" descr="OIP (1)"/>
          <p:cNvPicPr>
            <a:picLocks noChangeAspect="1" noChangeArrowheads="1"/>
          </p:cNvPicPr>
          <p:nvPr/>
        </p:nvPicPr>
        <p:blipFill>
          <a:blip r:embed="rId2"/>
          <a:srcRect/>
          <a:stretch>
            <a:fillRect/>
          </a:stretch>
        </p:blipFill>
        <p:spPr bwMode="auto">
          <a:xfrm>
            <a:off x="307572" y="1521230"/>
            <a:ext cx="1579417" cy="1209766"/>
          </a:xfrm>
          <a:prstGeom prst="rect">
            <a:avLst/>
          </a:prstGeom>
          <a:noFill/>
        </p:spPr>
      </p:pic>
      <p:pic>
        <p:nvPicPr>
          <p:cNvPr id="16409" name="Picture 25" descr="download"/>
          <p:cNvPicPr>
            <a:picLocks noChangeAspect="1" noChangeArrowheads="1"/>
          </p:cNvPicPr>
          <p:nvPr/>
        </p:nvPicPr>
        <p:blipFill>
          <a:blip r:embed="rId3"/>
          <a:srcRect/>
          <a:stretch>
            <a:fillRect/>
          </a:stretch>
        </p:blipFill>
        <p:spPr bwMode="auto">
          <a:xfrm>
            <a:off x="6084823" y="2988733"/>
            <a:ext cx="1296667" cy="854786"/>
          </a:xfrm>
          <a:prstGeom prst="rect">
            <a:avLst/>
          </a:prstGeom>
          <a:noFill/>
        </p:spPr>
      </p:pic>
      <p:pic>
        <p:nvPicPr>
          <p:cNvPr id="16408" name="Picture 24" descr="th"/>
          <p:cNvPicPr>
            <a:picLocks noChangeAspect="1" noChangeArrowheads="1"/>
          </p:cNvPicPr>
          <p:nvPr/>
        </p:nvPicPr>
        <p:blipFill>
          <a:blip r:embed="rId4"/>
          <a:srcRect/>
          <a:stretch>
            <a:fillRect/>
          </a:stretch>
        </p:blipFill>
        <p:spPr bwMode="auto">
          <a:xfrm>
            <a:off x="1810482" y="1698835"/>
            <a:ext cx="1125457" cy="836547"/>
          </a:xfrm>
          <a:prstGeom prst="rect">
            <a:avLst/>
          </a:prstGeom>
          <a:noFill/>
        </p:spPr>
      </p:pic>
      <p:pic>
        <p:nvPicPr>
          <p:cNvPr id="16407" name="Picture 23" descr="OIP"/>
          <p:cNvPicPr>
            <a:picLocks noChangeAspect="1" noChangeArrowheads="1"/>
          </p:cNvPicPr>
          <p:nvPr/>
        </p:nvPicPr>
        <p:blipFill>
          <a:blip r:embed="rId5"/>
          <a:srcRect/>
          <a:stretch>
            <a:fillRect/>
          </a:stretch>
        </p:blipFill>
        <p:spPr bwMode="auto">
          <a:xfrm>
            <a:off x="3145905" y="1691813"/>
            <a:ext cx="1120967" cy="826943"/>
          </a:xfrm>
          <a:prstGeom prst="rect">
            <a:avLst/>
          </a:prstGeom>
          <a:noFill/>
        </p:spPr>
      </p:pic>
      <p:pic>
        <p:nvPicPr>
          <p:cNvPr id="16406" name="Picture 22" descr="OIP (23)"/>
          <p:cNvPicPr>
            <a:picLocks noChangeAspect="1" noChangeArrowheads="1"/>
          </p:cNvPicPr>
          <p:nvPr/>
        </p:nvPicPr>
        <p:blipFill>
          <a:blip r:embed="rId6"/>
          <a:srcRect/>
          <a:stretch>
            <a:fillRect/>
          </a:stretch>
        </p:blipFill>
        <p:spPr bwMode="auto">
          <a:xfrm>
            <a:off x="4470400" y="2864151"/>
            <a:ext cx="1802880" cy="1180067"/>
          </a:xfrm>
          <a:prstGeom prst="rect">
            <a:avLst/>
          </a:prstGeom>
          <a:noFill/>
        </p:spPr>
      </p:pic>
      <p:pic>
        <p:nvPicPr>
          <p:cNvPr id="16405" name="Picture 21" descr="OIP (22)"/>
          <p:cNvPicPr>
            <a:picLocks noChangeAspect="1" noChangeArrowheads="1"/>
          </p:cNvPicPr>
          <p:nvPr/>
        </p:nvPicPr>
        <p:blipFill>
          <a:blip r:embed="rId7"/>
          <a:srcRect/>
          <a:stretch>
            <a:fillRect/>
          </a:stretch>
        </p:blipFill>
        <p:spPr bwMode="auto">
          <a:xfrm>
            <a:off x="2766054" y="2870199"/>
            <a:ext cx="1595261" cy="1007533"/>
          </a:xfrm>
          <a:prstGeom prst="rect">
            <a:avLst/>
          </a:prstGeom>
          <a:noFill/>
        </p:spPr>
      </p:pic>
      <p:pic>
        <p:nvPicPr>
          <p:cNvPr id="16404" name="Picture 20" descr="OIP (21)"/>
          <p:cNvPicPr>
            <a:picLocks noChangeAspect="1" noChangeArrowheads="1"/>
          </p:cNvPicPr>
          <p:nvPr/>
        </p:nvPicPr>
        <p:blipFill>
          <a:blip r:embed="rId8"/>
          <a:srcRect/>
          <a:stretch>
            <a:fillRect/>
          </a:stretch>
        </p:blipFill>
        <p:spPr bwMode="auto">
          <a:xfrm>
            <a:off x="8921634" y="5336771"/>
            <a:ext cx="1611630" cy="480060"/>
          </a:xfrm>
          <a:prstGeom prst="rect">
            <a:avLst/>
          </a:prstGeom>
          <a:noFill/>
        </p:spPr>
      </p:pic>
      <p:pic>
        <p:nvPicPr>
          <p:cNvPr id="16403" name="Picture 19" descr="OIP (20)"/>
          <p:cNvPicPr>
            <a:picLocks noChangeAspect="1" noChangeArrowheads="1"/>
          </p:cNvPicPr>
          <p:nvPr/>
        </p:nvPicPr>
        <p:blipFill>
          <a:blip r:embed="rId9"/>
          <a:srcRect/>
          <a:stretch>
            <a:fillRect/>
          </a:stretch>
        </p:blipFill>
        <p:spPr bwMode="auto">
          <a:xfrm>
            <a:off x="690283" y="3000588"/>
            <a:ext cx="1906944" cy="849457"/>
          </a:xfrm>
          <a:prstGeom prst="rect">
            <a:avLst/>
          </a:prstGeom>
          <a:noFill/>
        </p:spPr>
      </p:pic>
      <p:pic>
        <p:nvPicPr>
          <p:cNvPr id="16402" name="Picture 18" descr="OIP (19)"/>
          <p:cNvPicPr>
            <a:picLocks noChangeAspect="1" noChangeArrowheads="1"/>
          </p:cNvPicPr>
          <p:nvPr/>
        </p:nvPicPr>
        <p:blipFill>
          <a:blip r:embed="rId10"/>
          <a:srcRect/>
          <a:stretch>
            <a:fillRect/>
          </a:stretch>
        </p:blipFill>
        <p:spPr bwMode="auto">
          <a:xfrm>
            <a:off x="3873731" y="4087559"/>
            <a:ext cx="854105" cy="731147"/>
          </a:xfrm>
          <a:prstGeom prst="rect">
            <a:avLst/>
          </a:prstGeom>
          <a:noFill/>
        </p:spPr>
      </p:pic>
      <p:pic>
        <p:nvPicPr>
          <p:cNvPr id="16401" name="Picture 17" descr="OIP (18)"/>
          <p:cNvPicPr>
            <a:picLocks noChangeAspect="1" noChangeArrowheads="1"/>
          </p:cNvPicPr>
          <p:nvPr/>
        </p:nvPicPr>
        <p:blipFill>
          <a:blip r:embed="rId11"/>
          <a:srcRect/>
          <a:stretch>
            <a:fillRect/>
          </a:stretch>
        </p:blipFill>
        <p:spPr bwMode="auto">
          <a:xfrm>
            <a:off x="2560319" y="4122075"/>
            <a:ext cx="1120025" cy="658838"/>
          </a:xfrm>
          <a:prstGeom prst="rect">
            <a:avLst/>
          </a:prstGeom>
          <a:noFill/>
        </p:spPr>
      </p:pic>
      <p:pic>
        <p:nvPicPr>
          <p:cNvPr id="16400" name="Picture 16" descr="OIP (17)"/>
          <p:cNvPicPr>
            <a:picLocks noChangeAspect="1" noChangeArrowheads="1"/>
          </p:cNvPicPr>
          <p:nvPr/>
        </p:nvPicPr>
        <p:blipFill>
          <a:blip r:embed="rId12"/>
          <a:srcRect/>
          <a:stretch>
            <a:fillRect/>
          </a:stretch>
        </p:blipFill>
        <p:spPr bwMode="auto">
          <a:xfrm>
            <a:off x="686725" y="4278765"/>
            <a:ext cx="1665778" cy="324042"/>
          </a:xfrm>
          <a:prstGeom prst="rect">
            <a:avLst/>
          </a:prstGeom>
          <a:noFill/>
        </p:spPr>
      </p:pic>
      <p:pic>
        <p:nvPicPr>
          <p:cNvPr id="16399" name="Picture 15" descr="OIP (16)"/>
          <p:cNvPicPr>
            <a:picLocks noChangeAspect="1" noChangeArrowheads="1"/>
          </p:cNvPicPr>
          <p:nvPr/>
        </p:nvPicPr>
        <p:blipFill>
          <a:blip r:embed="rId13"/>
          <a:srcRect/>
          <a:stretch>
            <a:fillRect/>
          </a:stretch>
        </p:blipFill>
        <p:spPr bwMode="auto">
          <a:xfrm>
            <a:off x="2999201" y="4902431"/>
            <a:ext cx="1619250" cy="1714500"/>
          </a:xfrm>
          <a:prstGeom prst="rect">
            <a:avLst/>
          </a:prstGeom>
          <a:noFill/>
        </p:spPr>
      </p:pic>
      <p:pic>
        <p:nvPicPr>
          <p:cNvPr id="16398" name="Picture 14" descr="OIP (15)"/>
          <p:cNvPicPr>
            <a:picLocks noChangeAspect="1" noChangeArrowheads="1"/>
          </p:cNvPicPr>
          <p:nvPr/>
        </p:nvPicPr>
        <p:blipFill>
          <a:blip r:embed="rId14"/>
          <a:srcRect/>
          <a:stretch>
            <a:fillRect/>
          </a:stretch>
        </p:blipFill>
        <p:spPr bwMode="auto">
          <a:xfrm>
            <a:off x="829118" y="5220797"/>
            <a:ext cx="1752600" cy="552450"/>
          </a:xfrm>
          <a:prstGeom prst="rect">
            <a:avLst/>
          </a:prstGeom>
          <a:noFill/>
        </p:spPr>
      </p:pic>
      <p:pic>
        <p:nvPicPr>
          <p:cNvPr id="16397" name="Picture 13" descr="OIP (14)"/>
          <p:cNvPicPr>
            <a:picLocks noChangeAspect="1" noChangeArrowheads="1"/>
          </p:cNvPicPr>
          <p:nvPr/>
        </p:nvPicPr>
        <p:blipFill>
          <a:blip r:embed="rId15"/>
          <a:srcRect/>
          <a:stretch>
            <a:fillRect/>
          </a:stretch>
        </p:blipFill>
        <p:spPr bwMode="auto">
          <a:xfrm>
            <a:off x="4883419" y="5176751"/>
            <a:ext cx="2144187" cy="1282238"/>
          </a:xfrm>
          <a:prstGeom prst="rect">
            <a:avLst/>
          </a:prstGeom>
          <a:noFill/>
        </p:spPr>
      </p:pic>
      <p:pic>
        <p:nvPicPr>
          <p:cNvPr id="16396" name="Picture 12" descr="OIP (13)"/>
          <p:cNvPicPr>
            <a:picLocks noChangeAspect="1" noChangeArrowheads="1"/>
          </p:cNvPicPr>
          <p:nvPr/>
        </p:nvPicPr>
        <p:blipFill>
          <a:blip r:embed="rId16"/>
          <a:srcRect/>
          <a:stretch>
            <a:fillRect/>
          </a:stretch>
        </p:blipFill>
        <p:spPr bwMode="auto">
          <a:xfrm>
            <a:off x="4923398" y="4172987"/>
            <a:ext cx="1777700" cy="541039"/>
          </a:xfrm>
          <a:prstGeom prst="rect">
            <a:avLst/>
          </a:prstGeom>
          <a:noFill/>
        </p:spPr>
      </p:pic>
      <p:pic>
        <p:nvPicPr>
          <p:cNvPr id="16395" name="Picture 11" descr="OIP (12)"/>
          <p:cNvPicPr>
            <a:picLocks noChangeAspect="1" noChangeArrowheads="1"/>
          </p:cNvPicPr>
          <p:nvPr/>
        </p:nvPicPr>
        <p:blipFill>
          <a:blip r:embed="rId17"/>
          <a:srcRect/>
          <a:stretch>
            <a:fillRect/>
          </a:stretch>
        </p:blipFill>
        <p:spPr bwMode="auto">
          <a:xfrm>
            <a:off x="9642765" y="4129069"/>
            <a:ext cx="1213080" cy="859663"/>
          </a:xfrm>
          <a:prstGeom prst="rect">
            <a:avLst/>
          </a:prstGeom>
          <a:noFill/>
        </p:spPr>
      </p:pic>
      <p:pic>
        <p:nvPicPr>
          <p:cNvPr id="16394" name="Picture 10" descr="OIP (11)"/>
          <p:cNvPicPr>
            <a:picLocks noChangeAspect="1" noChangeArrowheads="1"/>
          </p:cNvPicPr>
          <p:nvPr/>
        </p:nvPicPr>
        <p:blipFill>
          <a:blip r:embed="rId18"/>
          <a:srcRect/>
          <a:stretch>
            <a:fillRect/>
          </a:stretch>
        </p:blipFill>
        <p:spPr bwMode="auto">
          <a:xfrm>
            <a:off x="6772532" y="4081550"/>
            <a:ext cx="1089365" cy="827366"/>
          </a:xfrm>
          <a:prstGeom prst="rect">
            <a:avLst/>
          </a:prstGeom>
          <a:noFill/>
        </p:spPr>
      </p:pic>
      <p:pic>
        <p:nvPicPr>
          <p:cNvPr id="16393" name="Picture 9" descr="OIP (10)"/>
          <p:cNvPicPr>
            <a:picLocks noChangeAspect="1" noChangeArrowheads="1"/>
          </p:cNvPicPr>
          <p:nvPr/>
        </p:nvPicPr>
        <p:blipFill>
          <a:blip r:embed="rId19"/>
          <a:srcRect/>
          <a:stretch>
            <a:fillRect/>
          </a:stretch>
        </p:blipFill>
        <p:spPr bwMode="auto">
          <a:xfrm>
            <a:off x="7117229" y="5428211"/>
            <a:ext cx="1488235" cy="399011"/>
          </a:xfrm>
          <a:prstGeom prst="rect">
            <a:avLst/>
          </a:prstGeom>
          <a:noFill/>
        </p:spPr>
      </p:pic>
      <p:pic>
        <p:nvPicPr>
          <p:cNvPr id="16392" name="Picture 8" descr="OIP (9)"/>
          <p:cNvPicPr>
            <a:picLocks noChangeAspect="1" noChangeArrowheads="1"/>
          </p:cNvPicPr>
          <p:nvPr/>
        </p:nvPicPr>
        <p:blipFill>
          <a:blip r:embed="rId20"/>
          <a:srcRect/>
          <a:stretch>
            <a:fillRect/>
          </a:stretch>
        </p:blipFill>
        <p:spPr bwMode="auto">
          <a:xfrm>
            <a:off x="7872152" y="4231945"/>
            <a:ext cx="1575051" cy="652224"/>
          </a:xfrm>
          <a:prstGeom prst="rect">
            <a:avLst/>
          </a:prstGeom>
          <a:noFill/>
        </p:spPr>
      </p:pic>
      <p:pic>
        <p:nvPicPr>
          <p:cNvPr id="16390" name="Picture 6" descr="OIP (7)"/>
          <p:cNvPicPr>
            <a:picLocks noChangeAspect="1" noChangeArrowheads="1"/>
          </p:cNvPicPr>
          <p:nvPr/>
        </p:nvPicPr>
        <p:blipFill>
          <a:blip r:embed="rId21"/>
          <a:srcRect/>
          <a:stretch>
            <a:fillRect/>
          </a:stretch>
        </p:blipFill>
        <p:spPr bwMode="auto">
          <a:xfrm>
            <a:off x="7697585" y="2991534"/>
            <a:ext cx="1555075" cy="799069"/>
          </a:xfrm>
          <a:prstGeom prst="rect">
            <a:avLst/>
          </a:prstGeom>
          <a:noFill/>
        </p:spPr>
      </p:pic>
      <p:pic>
        <p:nvPicPr>
          <p:cNvPr id="16389" name="Picture 5" descr="OIP (6)"/>
          <p:cNvPicPr>
            <a:picLocks noChangeAspect="1" noChangeArrowheads="1"/>
          </p:cNvPicPr>
          <p:nvPr/>
        </p:nvPicPr>
        <p:blipFill>
          <a:blip r:embed="rId22"/>
          <a:srcRect/>
          <a:stretch>
            <a:fillRect/>
          </a:stretch>
        </p:blipFill>
        <p:spPr bwMode="auto">
          <a:xfrm>
            <a:off x="9368445" y="2885227"/>
            <a:ext cx="1167515" cy="946634"/>
          </a:xfrm>
          <a:prstGeom prst="rect">
            <a:avLst/>
          </a:prstGeom>
          <a:noFill/>
        </p:spPr>
      </p:pic>
      <p:pic>
        <p:nvPicPr>
          <p:cNvPr id="16388" name="Picture 4" descr="OIP (5)"/>
          <p:cNvPicPr>
            <a:picLocks noChangeAspect="1" noChangeArrowheads="1"/>
          </p:cNvPicPr>
          <p:nvPr/>
        </p:nvPicPr>
        <p:blipFill>
          <a:blip r:embed="rId23"/>
          <a:srcRect/>
          <a:stretch>
            <a:fillRect/>
          </a:stretch>
        </p:blipFill>
        <p:spPr bwMode="auto">
          <a:xfrm>
            <a:off x="6036949" y="1654233"/>
            <a:ext cx="1554480" cy="914400"/>
          </a:xfrm>
          <a:prstGeom prst="rect">
            <a:avLst/>
          </a:prstGeom>
          <a:noFill/>
        </p:spPr>
      </p:pic>
      <p:pic>
        <p:nvPicPr>
          <p:cNvPr id="16387" name="Picture 3" descr="OIP (4)"/>
          <p:cNvPicPr>
            <a:picLocks noChangeAspect="1" noChangeArrowheads="1"/>
          </p:cNvPicPr>
          <p:nvPr/>
        </p:nvPicPr>
        <p:blipFill>
          <a:blip r:embed="rId24"/>
          <a:srcRect/>
          <a:stretch>
            <a:fillRect/>
          </a:stretch>
        </p:blipFill>
        <p:spPr bwMode="auto">
          <a:xfrm>
            <a:off x="4405746" y="1736730"/>
            <a:ext cx="1400371" cy="831904"/>
          </a:xfrm>
          <a:prstGeom prst="rect">
            <a:avLst/>
          </a:prstGeom>
          <a:noFill/>
        </p:spPr>
      </p:pic>
      <p:pic>
        <p:nvPicPr>
          <p:cNvPr id="16386" name="Picture 2" descr="OIP (3)"/>
          <p:cNvPicPr>
            <a:picLocks noChangeAspect="1" noChangeArrowheads="1"/>
          </p:cNvPicPr>
          <p:nvPr/>
        </p:nvPicPr>
        <p:blipFill>
          <a:blip r:embed="rId25"/>
          <a:srcRect/>
          <a:stretch>
            <a:fillRect/>
          </a:stretch>
        </p:blipFill>
        <p:spPr bwMode="auto">
          <a:xfrm>
            <a:off x="9188789" y="1795550"/>
            <a:ext cx="1317014" cy="806335"/>
          </a:xfrm>
          <a:prstGeom prst="rect">
            <a:avLst/>
          </a:prstGeom>
          <a:noFill/>
        </p:spPr>
      </p:pic>
      <p:pic>
        <p:nvPicPr>
          <p:cNvPr id="16385" name="Picture 1" descr="OIP (2)"/>
          <p:cNvPicPr>
            <a:picLocks noChangeAspect="1" noChangeArrowheads="1"/>
          </p:cNvPicPr>
          <p:nvPr/>
        </p:nvPicPr>
        <p:blipFill>
          <a:blip r:embed="rId26"/>
          <a:srcRect/>
          <a:stretch>
            <a:fillRect/>
          </a:stretch>
        </p:blipFill>
        <p:spPr bwMode="auto">
          <a:xfrm>
            <a:off x="7765151" y="1679170"/>
            <a:ext cx="1304407" cy="872837"/>
          </a:xfrm>
          <a:prstGeom prst="rect">
            <a:avLst/>
          </a:prstGeom>
          <a:noFill/>
        </p:spPr>
      </p:pic>
      <p:sp>
        <p:nvSpPr>
          <p:cNvPr id="16411" name="Rectangle 2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412" name="Rectangle 28"/>
          <p:cNvSpPr>
            <a:spLocks noChangeArrowheads="1"/>
          </p:cNvSpPr>
          <p:nvPr/>
        </p:nvSpPr>
        <p:spPr bwMode="auto">
          <a:xfrm>
            <a:off x="0" y="38176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545537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F30A99D-404C-5A85-378C-7C61D98B6EF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0999" y="1086836"/>
            <a:ext cx="5210175" cy="4684328"/>
          </a:xfrm>
          <a:prstGeom prst="rect">
            <a:avLst/>
          </a:prstGeom>
        </p:spPr>
      </p:pic>
      <p:sp>
        <p:nvSpPr>
          <p:cNvPr id="6" name="Content Placeholder 5">
            <a:extLst>
              <a:ext uri="{FF2B5EF4-FFF2-40B4-BE49-F238E27FC236}">
                <a16:creationId xmlns="" xmlns:a16="http://schemas.microsoft.com/office/drawing/2014/main" id="{735F7780-3C2E-43C7-AA14-F3461FB4DCCA}"/>
              </a:ext>
            </a:extLst>
          </p:cNvPr>
          <p:cNvSpPr>
            <a:spLocks noGrp="1"/>
          </p:cNvSpPr>
          <p:nvPr>
            <p:ph idx="1"/>
          </p:nvPr>
        </p:nvSpPr>
        <p:spPr>
          <a:xfrm>
            <a:off x="5781676" y="561976"/>
            <a:ext cx="5057774" cy="5618162"/>
          </a:xfrm>
        </p:spPr>
        <p:txBody>
          <a:bodyPr>
            <a:normAutofit/>
          </a:bodyPr>
          <a:lstStyle/>
          <a:p>
            <a:pPr marL="0" indent="0" algn="ctr">
              <a:buNone/>
            </a:pPr>
            <a:endParaRPr lang="en-IN" sz="6600" b="1" dirty="0"/>
          </a:p>
          <a:p>
            <a:pPr marL="0" indent="0" algn="ctr">
              <a:buNone/>
            </a:pPr>
            <a:r>
              <a:rPr lang="en-IN" sz="6600" b="1" dirty="0"/>
              <a:t>COURSE OFFERED </a:t>
            </a:r>
            <a:r>
              <a:rPr lang="en-IN" sz="3200" b="1" dirty="0"/>
              <a:t>BY</a:t>
            </a:r>
            <a:r>
              <a:rPr lang="en-IN" sz="6600" b="1" dirty="0"/>
              <a:t> </a:t>
            </a:r>
          </a:p>
          <a:p>
            <a:pPr marL="0" indent="0" algn="ctr">
              <a:buNone/>
            </a:pPr>
            <a:r>
              <a:rPr lang="en-IN" sz="3200" b="1" dirty="0">
                <a:solidFill>
                  <a:srgbClr val="FF0000"/>
                </a:solidFill>
              </a:rPr>
              <a:t>UIT RGPV, SHIVPURI</a:t>
            </a:r>
            <a:endParaRPr lang="en-IN" sz="5400" b="1" dirty="0">
              <a:solidFill>
                <a:srgbClr val="FF0000"/>
              </a:solidFill>
            </a:endParaRPr>
          </a:p>
        </p:txBody>
      </p:sp>
      <p:pic>
        <p:nvPicPr>
          <p:cNvPr id="7" name="Picture 3">
            <a:extLst>
              <a:ext uri="{FF2B5EF4-FFF2-40B4-BE49-F238E27FC236}">
                <a16:creationId xmlns="" xmlns:a16="http://schemas.microsoft.com/office/drawing/2014/main" id="{A6715891-FD16-732B-4CB9-B49F04D8074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54099" y="5359723"/>
            <a:ext cx="818426" cy="941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6143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1026" name="Object 2"/>
          <p:cNvGraphicFramePr>
            <a:graphicFrameLocks noChangeAspect="1"/>
          </p:cNvGraphicFramePr>
          <p:nvPr/>
        </p:nvGraphicFramePr>
        <p:xfrm>
          <a:off x="764088" y="220800"/>
          <a:ext cx="4634630" cy="6549894"/>
        </p:xfrm>
        <a:graphic>
          <a:graphicData uri="http://schemas.openxmlformats.org/presentationml/2006/ole">
            <p:oleObj spid="_x0000_s1026" name="PDF" r:id="rId3" imgW="0" imgH="0" progId="FoxitPhantomPDF.Document">
              <p:embed/>
            </p:oleObj>
          </a:graphicData>
        </a:graphic>
      </p:graphicFrame>
      <p:graphicFrame>
        <p:nvGraphicFramePr>
          <p:cNvPr id="1027" name="Object 3"/>
          <p:cNvGraphicFramePr>
            <a:graphicFrameLocks noChangeAspect="1"/>
          </p:cNvGraphicFramePr>
          <p:nvPr/>
        </p:nvGraphicFramePr>
        <p:xfrm>
          <a:off x="5836914" y="0"/>
          <a:ext cx="4847788" cy="6851138"/>
        </p:xfrm>
        <a:graphic>
          <a:graphicData uri="http://schemas.openxmlformats.org/presentationml/2006/ole">
            <p:oleObj spid="_x0000_s1027" name="PDF" r:id="rId4" imgW="0" imgH="0" progId="FoxitPhantomPDF.Document">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FEFAE142-BE4C-0289-9E1F-76BDF65C7306}"/>
              </a:ext>
            </a:extLst>
          </p:cNvPr>
          <p:cNvGraphicFramePr>
            <a:graphicFrameLocks noGrp="1"/>
          </p:cNvGraphicFramePr>
          <p:nvPr>
            <p:ph idx="1"/>
          </p:nvPr>
        </p:nvGraphicFramePr>
        <p:xfrm>
          <a:off x="259976" y="564777"/>
          <a:ext cx="2617422" cy="5915695"/>
        </p:xfrm>
        <a:graphic>
          <a:graphicData uri="http://schemas.openxmlformats.org/drawingml/2006/table">
            <a:tbl>
              <a:tblPr>
                <a:tableStyleId>{5C22544A-7EE6-4342-B048-85BDC9FD1C3A}</a:tableStyleId>
              </a:tblPr>
              <a:tblGrid>
                <a:gridCol w="779930">
                  <a:extLst>
                    <a:ext uri="{9D8B030D-6E8A-4147-A177-3AD203B41FA5}">
                      <a16:colId xmlns="" xmlns:a16="http://schemas.microsoft.com/office/drawing/2014/main" val="330526184"/>
                    </a:ext>
                  </a:extLst>
                </a:gridCol>
                <a:gridCol w="1837492">
                  <a:extLst>
                    <a:ext uri="{9D8B030D-6E8A-4147-A177-3AD203B41FA5}">
                      <a16:colId xmlns="" xmlns:a16="http://schemas.microsoft.com/office/drawing/2014/main" val="3953325812"/>
                    </a:ext>
                  </a:extLst>
                </a:gridCol>
              </a:tblGrid>
              <a:tr h="404029">
                <a:tc gridSpan="2">
                  <a:txBody>
                    <a:bodyPr/>
                    <a:lstStyle/>
                    <a:p>
                      <a:pPr algn="ctr" fontAlgn="ctr"/>
                      <a:r>
                        <a:rPr lang="en-IN" sz="1400" b="1" u="none" strike="noStrike" dirty="0">
                          <a:solidFill>
                            <a:srgbClr val="002060"/>
                          </a:solidFill>
                          <a:effectLst/>
                        </a:rPr>
                        <a:t>INTERNSHIP PROGRAM</a:t>
                      </a:r>
                      <a:endParaRPr lang="en-IN" sz="1400" b="1" i="0" u="none" strike="noStrike" dirty="0">
                        <a:solidFill>
                          <a:srgbClr val="002060"/>
                        </a:solidFill>
                        <a:effectLst/>
                        <a:latin typeface="Times New Roman" panose="02020603050405020304" pitchFamily="18" charset="0"/>
                      </a:endParaRPr>
                    </a:p>
                  </a:txBody>
                  <a:tcPr marL="6218" marR="6218" marT="6218" marB="0" anchor="ctr"/>
                </a:tc>
                <a:tc hMerge="1">
                  <a:txBody>
                    <a:bodyPr/>
                    <a:lstStyle/>
                    <a:p>
                      <a:endParaRPr lang="en-IN"/>
                    </a:p>
                  </a:txBody>
                  <a:tcPr/>
                </a:tc>
                <a:extLst>
                  <a:ext uri="{0D108BD9-81ED-4DB2-BD59-A6C34878D82A}">
                    <a16:rowId xmlns="" xmlns:a16="http://schemas.microsoft.com/office/drawing/2014/main" val="831014325"/>
                  </a:ext>
                </a:extLst>
              </a:tr>
              <a:tr h="355656">
                <a:tc rowSpan="6">
                  <a:txBody>
                    <a:bodyPr/>
                    <a:lstStyle/>
                    <a:p>
                      <a:pPr algn="ctr" fontAlgn="ctr"/>
                      <a:r>
                        <a:rPr lang="en-IN" sz="900" b="1" u="none" strike="noStrike" dirty="0">
                          <a:solidFill>
                            <a:srgbClr val="C00000"/>
                          </a:solidFill>
                          <a:effectLst/>
                        </a:rPr>
                        <a:t>MODULE - 1</a:t>
                      </a:r>
                      <a:endParaRPr lang="en-IN" sz="900" b="1" i="0" u="none" strike="noStrike" dirty="0">
                        <a:solidFill>
                          <a:srgbClr val="C00000"/>
                        </a:solidFill>
                        <a:effectLst/>
                        <a:latin typeface="Times New Roman" panose="02020603050405020304" pitchFamily="18" charset="0"/>
                      </a:endParaRPr>
                    </a:p>
                  </a:txBody>
                  <a:tcPr marL="6218" marR="6218" marT="6218" marB="0" anchor="ctr"/>
                </a:tc>
                <a:tc>
                  <a:txBody>
                    <a:bodyPr/>
                    <a:lstStyle/>
                    <a:p>
                      <a:pPr algn="l" fontAlgn="ctr"/>
                      <a:r>
                        <a:rPr lang="en-US" sz="900" u="none" strike="noStrike">
                          <a:effectLst/>
                        </a:rPr>
                        <a:t>Introduction of Power Generation Plants </a:t>
                      </a:r>
                      <a:endParaRPr lang="en-US" sz="900" b="0" i="0" u="none" strike="noStrike">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395029407"/>
                  </a:ext>
                </a:extLst>
              </a:tr>
              <a:tr h="529542">
                <a:tc vMerge="1">
                  <a:txBody>
                    <a:bodyPr/>
                    <a:lstStyle/>
                    <a:p>
                      <a:endParaRPr lang="en-IN"/>
                    </a:p>
                  </a:txBody>
                  <a:tcPr/>
                </a:tc>
                <a:tc>
                  <a:txBody>
                    <a:bodyPr/>
                    <a:lstStyle/>
                    <a:p>
                      <a:pPr algn="l" fontAlgn="ctr"/>
                      <a:r>
                        <a:rPr lang="en-US" sz="900" u="none" strike="noStrike" dirty="0">
                          <a:effectLst/>
                        </a:rPr>
                        <a:t> Introduction Power System Protection Relays</a:t>
                      </a:r>
                      <a:endParaRPr lang="en-US" sz="900" b="0" i="0" u="none" strike="noStrike" dirty="0">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854175413"/>
                  </a:ext>
                </a:extLst>
              </a:tr>
              <a:tr h="355656">
                <a:tc vMerge="1">
                  <a:txBody>
                    <a:bodyPr/>
                    <a:lstStyle/>
                    <a:p>
                      <a:endParaRPr lang="en-IN"/>
                    </a:p>
                  </a:txBody>
                  <a:tcPr/>
                </a:tc>
                <a:tc>
                  <a:txBody>
                    <a:bodyPr/>
                    <a:lstStyle/>
                    <a:p>
                      <a:pPr algn="l" fontAlgn="ctr"/>
                      <a:r>
                        <a:rPr lang="en-IN" sz="900" u="none" strike="noStrike" dirty="0">
                          <a:effectLst/>
                        </a:rPr>
                        <a:t>Introduction of  Electrical Machines-I</a:t>
                      </a:r>
                      <a:endParaRPr lang="en-IN" sz="900" b="0" i="0" u="none" strike="noStrike" dirty="0">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2322527705"/>
                  </a:ext>
                </a:extLst>
              </a:tr>
              <a:tr h="355656">
                <a:tc vMerge="1">
                  <a:txBody>
                    <a:bodyPr/>
                    <a:lstStyle/>
                    <a:p>
                      <a:endParaRPr lang="en-IN"/>
                    </a:p>
                  </a:txBody>
                  <a:tcPr/>
                </a:tc>
                <a:tc>
                  <a:txBody>
                    <a:bodyPr/>
                    <a:lstStyle/>
                    <a:p>
                      <a:pPr algn="l" fontAlgn="ctr"/>
                      <a:r>
                        <a:rPr lang="en-IN" sz="900" u="none" strike="noStrike">
                          <a:effectLst/>
                        </a:rPr>
                        <a:t>Introduction of  Electrical Machines-II</a:t>
                      </a:r>
                      <a:endParaRPr lang="en-IN" sz="900" b="0" i="0" u="none" strike="noStrike">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2807048027"/>
                  </a:ext>
                </a:extLst>
              </a:tr>
              <a:tr h="529542">
                <a:tc vMerge="1">
                  <a:txBody>
                    <a:bodyPr/>
                    <a:lstStyle/>
                    <a:p>
                      <a:endParaRPr lang="en-IN"/>
                    </a:p>
                  </a:txBody>
                  <a:tcPr/>
                </a:tc>
                <a:tc>
                  <a:txBody>
                    <a:bodyPr/>
                    <a:lstStyle/>
                    <a:p>
                      <a:pPr algn="l" fontAlgn="ctr"/>
                      <a:r>
                        <a:rPr lang="en-IN" sz="900" u="none" strike="noStrike">
                          <a:effectLst/>
                        </a:rPr>
                        <a:t>Introduction of MATLAB SIMULATION</a:t>
                      </a:r>
                      <a:endParaRPr lang="en-IN" sz="900" b="0" i="0" u="none" strike="noStrike">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2794598664"/>
                  </a:ext>
                </a:extLst>
              </a:tr>
              <a:tr h="355656">
                <a:tc vMerge="1">
                  <a:txBody>
                    <a:bodyPr/>
                    <a:lstStyle/>
                    <a:p>
                      <a:endParaRPr lang="en-IN"/>
                    </a:p>
                  </a:txBody>
                  <a:tcPr/>
                </a:tc>
                <a:tc>
                  <a:txBody>
                    <a:bodyPr/>
                    <a:lstStyle/>
                    <a:p>
                      <a:pPr algn="l" fontAlgn="ctr"/>
                      <a:r>
                        <a:rPr lang="en-US" sz="900" u="none" strike="noStrike">
                          <a:effectLst/>
                        </a:rPr>
                        <a:t>Application of Matlab in Power System</a:t>
                      </a:r>
                      <a:endParaRPr lang="en-US" sz="900" b="0" i="0" u="none" strike="noStrike">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949507175"/>
                  </a:ext>
                </a:extLst>
              </a:tr>
              <a:tr h="355656">
                <a:tc rowSpan="7">
                  <a:txBody>
                    <a:bodyPr/>
                    <a:lstStyle/>
                    <a:p>
                      <a:pPr algn="ctr" fontAlgn="ctr"/>
                      <a:r>
                        <a:rPr lang="en-IN" sz="900" b="1" u="none" strike="noStrike" kern="1200" dirty="0">
                          <a:solidFill>
                            <a:srgbClr val="C00000"/>
                          </a:solidFill>
                          <a:effectLst/>
                          <a:latin typeface="+mn-lt"/>
                          <a:ea typeface="+mn-ea"/>
                          <a:cs typeface="+mn-cs"/>
                        </a:rPr>
                        <a:t>MODULE - 2</a:t>
                      </a:r>
                    </a:p>
                  </a:txBody>
                  <a:tcPr marL="6218" marR="6218" marT="6218" marB="0" anchor="ctr"/>
                </a:tc>
                <a:tc>
                  <a:txBody>
                    <a:bodyPr/>
                    <a:lstStyle/>
                    <a:p>
                      <a:pPr algn="l" fontAlgn="ctr"/>
                      <a:r>
                        <a:rPr lang="en-IN" sz="900" u="none" strike="noStrike">
                          <a:effectLst/>
                        </a:rPr>
                        <a:t>MATLAB SIMULATION lab-1</a:t>
                      </a:r>
                      <a:endParaRPr lang="en-IN" sz="900" b="0" i="0" u="none" strike="noStrike">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1517713749"/>
                  </a:ext>
                </a:extLst>
              </a:tr>
              <a:tr h="583378">
                <a:tc vMerge="1">
                  <a:txBody>
                    <a:bodyPr/>
                    <a:lstStyle/>
                    <a:p>
                      <a:endParaRPr lang="en-IN"/>
                    </a:p>
                  </a:txBody>
                  <a:tcPr/>
                </a:tc>
                <a:tc>
                  <a:txBody>
                    <a:bodyPr/>
                    <a:lstStyle/>
                    <a:p>
                      <a:pPr algn="l" fontAlgn="ctr"/>
                      <a:r>
                        <a:rPr lang="en-IN" sz="900" u="none" strike="noStrike">
                          <a:effectLst/>
                        </a:rPr>
                        <a:t>MATLAB SIMULATION lab-2</a:t>
                      </a:r>
                      <a:endParaRPr lang="en-IN" sz="900" b="0" i="0" u="none" strike="noStrike">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3371580899"/>
                  </a:ext>
                </a:extLst>
              </a:tr>
              <a:tr h="266068">
                <a:tc vMerge="1">
                  <a:txBody>
                    <a:bodyPr/>
                    <a:lstStyle/>
                    <a:p>
                      <a:endParaRPr lang="en-IN"/>
                    </a:p>
                  </a:txBody>
                  <a:tcPr/>
                </a:tc>
                <a:tc>
                  <a:txBody>
                    <a:bodyPr/>
                    <a:lstStyle/>
                    <a:p>
                      <a:pPr algn="l" fontAlgn="b"/>
                      <a:r>
                        <a:rPr lang="en-IN" sz="900" u="none" strike="noStrike">
                          <a:effectLst/>
                        </a:rPr>
                        <a:t>Protection Relays Lab-1</a:t>
                      </a:r>
                      <a:endParaRPr lang="en-IN" sz="900" b="0" i="0" u="none" strike="noStrike">
                        <a:solidFill>
                          <a:srgbClr val="000000"/>
                        </a:solidFill>
                        <a:effectLst/>
                        <a:latin typeface="Calibri" panose="020F0502020204030204" pitchFamily="34" charset="0"/>
                      </a:endParaRPr>
                    </a:p>
                  </a:txBody>
                  <a:tcPr marL="6218" marR="6218" marT="6218" marB="0" anchor="b"/>
                </a:tc>
                <a:extLst>
                  <a:ext uri="{0D108BD9-81ED-4DB2-BD59-A6C34878D82A}">
                    <a16:rowId xmlns="" xmlns:a16="http://schemas.microsoft.com/office/drawing/2014/main" val="3196571028"/>
                  </a:ext>
                </a:extLst>
              </a:tr>
              <a:tr h="275923">
                <a:tc vMerge="1">
                  <a:txBody>
                    <a:bodyPr/>
                    <a:lstStyle/>
                    <a:p>
                      <a:endParaRPr lang="en-IN"/>
                    </a:p>
                  </a:txBody>
                  <a:tcPr/>
                </a:tc>
                <a:tc>
                  <a:txBody>
                    <a:bodyPr/>
                    <a:lstStyle/>
                    <a:p>
                      <a:pPr algn="l" fontAlgn="b"/>
                      <a:r>
                        <a:rPr lang="en-IN" sz="900" u="none" strike="noStrike">
                          <a:effectLst/>
                        </a:rPr>
                        <a:t>Protection Relays Lab-2</a:t>
                      </a:r>
                      <a:endParaRPr lang="en-IN" sz="900" b="0" i="0" u="none" strike="noStrike">
                        <a:solidFill>
                          <a:srgbClr val="000000"/>
                        </a:solidFill>
                        <a:effectLst/>
                        <a:latin typeface="Calibri" panose="020F0502020204030204" pitchFamily="34" charset="0"/>
                      </a:endParaRPr>
                    </a:p>
                  </a:txBody>
                  <a:tcPr marL="6218" marR="6218" marT="6218" marB="0" anchor="b"/>
                </a:tc>
                <a:extLst>
                  <a:ext uri="{0D108BD9-81ED-4DB2-BD59-A6C34878D82A}">
                    <a16:rowId xmlns="" xmlns:a16="http://schemas.microsoft.com/office/drawing/2014/main" val="3621654657"/>
                  </a:ext>
                </a:extLst>
              </a:tr>
              <a:tr h="285777">
                <a:tc vMerge="1">
                  <a:txBody>
                    <a:bodyPr/>
                    <a:lstStyle/>
                    <a:p>
                      <a:endParaRPr lang="en-IN"/>
                    </a:p>
                  </a:txBody>
                  <a:tcPr/>
                </a:tc>
                <a:tc>
                  <a:txBody>
                    <a:bodyPr/>
                    <a:lstStyle/>
                    <a:p>
                      <a:pPr algn="l" fontAlgn="b"/>
                      <a:r>
                        <a:rPr lang="en-IN" sz="900" u="none" strike="noStrike">
                          <a:effectLst/>
                        </a:rPr>
                        <a:t>Protection Relays Lab-3</a:t>
                      </a:r>
                      <a:endParaRPr lang="en-IN" sz="900" b="0" i="0" u="none" strike="noStrike">
                        <a:solidFill>
                          <a:srgbClr val="000000"/>
                        </a:solidFill>
                        <a:effectLst/>
                        <a:latin typeface="Calibri" panose="020F0502020204030204" pitchFamily="34" charset="0"/>
                      </a:endParaRPr>
                    </a:p>
                  </a:txBody>
                  <a:tcPr marL="6218" marR="6218" marT="6218" marB="0" anchor="b"/>
                </a:tc>
                <a:extLst>
                  <a:ext uri="{0D108BD9-81ED-4DB2-BD59-A6C34878D82A}">
                    <a16:rowId xmlns="" xmlns:a16="http://schemas.microsoft.com/office/drawing/2014/main" val="3523500108"/>
                  </a:ext>
                </a:extLst>
              </a:tr>
              <a:tr h="355656">
                <a:tc vMerge="1">
                  <a:txBody>
                    <a:bodyPr/>
                    <a:lstStyle/>
                    <a:p>
                      <a:endParaRPr lang="en-IN"/>
                    </a:p>
                  </a:txBody>
                  <a:tcPr/>
                </a:tc>
                <a:tc>
                  <a:txBody>
                    <a:bodyPr/>
                    <a:lstStyle/>
                    <a:p>
                      <a:pPr algn="l" fontAlgn="ctr"/>
                      <a:r>
                        <a:rPr lang="en-IN" sz="900" u="none" strike="noStrike">
                          <a:effectLst/>
                        </a:rPr>
                        <a:t>Electrical Machines lab-1</a:t>
                      </a:r>
                      <a:endParaRPr lang="en-IN" sz="900" b="0" i="0" u="none" strike="noStrike">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2505481171"/>
                  </a:ext>
                </a:extLst>
              </a:tr>
              <a:tr h="355656">
                <a:tc vMerge="1">
                  <a:txBody>
                    <a:bodyPr/>
                    <a:lstStyle/>
                    <a:p>
                      <a:endParaRPr lang="en-IN"/>
                    </a:p>
                  </a:txBody>
                  <a:tcPr/>
                </a:tc>
                <a:tc>
                  <a:txBody>
                    <a:bodyPr/>
                    <a:lstStyle/>
                    <a:p>
                      <a:pPr algn="l" fontAlgn="ctr"/>
                      <a:r>
                        <a:rPr lang="en-IN" sz="900" u="none" strike="noStrike" dirty="0">
                          <a:effectLst/>
                        </a:rPr>
                        <a:t>Electrical Machines lab-2</a:t>
                      </a:r>
                      <a:endParaRPr lang="en-IN" sz="900" b="0" i="0" u="none" strike="noStrike" dirty="0">
                        <a:solidFill>
                          <a:srgbClr val="000000"/>
                        </a:solidFill>
                        <a:effectLst/>
                        <a:latin typeface="Times New Roman" panose="02020603050405020304" pitchFamily="18" charset="0"/>
                      </a:endParaRPr>
                    </a:p>
                  </a:txBody>
                  <a:tcPr marL="6218" marR="6218" marT="6218" marB="0" anchor="ctr"/>
                </a:tc>
                <a:extLst>
                  <a:ext uri="{0D108BD9-81ED-4DB2-BD59-A6C34878D82A}">
                    <a16:rowId xmlns="" xmlns:a16="http://schemas.microsoft.com/office/drawing/2014/main" val="3578757851"/>
                  </a:ext>
                </a:extLst>
              </a:tr>
              <a:tr h="551844">
                <a:tc gridSpan="2">
                  <a:txBody>
                    <a:bodyPr/>
                    <a:lstStyle/>
                    <a:p>
                      <a:pPr algn="ctr" fontAlgn="ctr"/>
                      <a:r>
                        <a:rPr lang="en-IN" sz="900" u="none" strike="noStrike" dirty="0">
                          <a:effectLst/>
                        </a:rPr>
                        <a:t>Viva- Voice/Quiz/ / Presentation</a:t>
                      </a:r>
                      <a:endParaRPr lang="en-IN" sz="900" b="0" i="0" u="none" strike="noStrike" dirty="0">
                        <a:solidFill>
                          <a:srgbClr val="000000"/>
                        </a:solidFill>
                        <a:effectLst/>
                        <a:latin typeface="Times New Roman" panose="02020603050405020304" pitchFamily="18" charset="0"/>
                      </a:endParaRPr>
                    </a:p>
                  </a:txBody>
                  <a:tcPr marL="6218" marR="6218" marT="6218" marB="0" anchor="ctr"/>
                </a:tc>
                <a:tc hMerge="1">
                  <a:txBody>
                    <a:bodyPr/>
                    <a:lstStyle/>
                    <a:p>
                      <a:endParaRPr lang="en-IN"/>
                    </a:p>
                  </a:txBody>
                  <a:tcPr/>
                </a:tc>
                <a:extLst>
                  <a:ext uri="{0D108BD9-81ED-4DB2-BD59-A6C34878D82A}">
                    <a16:rowId xmlns="" xmlns:a16="http://schemas.microsoft.com/office/drawing/2014/main" val="4135264674"/>
                  </a:ext>
                </a:extLst>
              </a:tr>
            </a:tbl>
          </a:graphicData>
        </a:graphic>
      </p:graphicFrame>
      <p:graphicFrame>
        <p:nvGraphicFramePr>
          <p:cNvPr id="5" name="Table 4">
            <a:extLst>
              <a:ext uri="{FF2B5EF4-FFF2-40B4-BE49-F238E27FC236}">
                <a16:creationId xmlns="" xmlns:a16="http://schemas.microsoft.com/office/drawing/2014/main" id="{618E4896-1692-01A4-7962-3B5676D1E9A9}"/>
              </a:ext>
            </a:extLst>
          </p:cNvPr>
          <p:cNvGraphicFramePr>
            <a:graphicFrameLocks noGrp="1"/>
          </p:cNvGraphicFramePr>
          <p:nvPr/>
        </p:nvGraphicFramePr>
        <p:xfrm>
          <a:off x="3030071" y="564777"/>
          <a:ext cx="4039770" cy="5915696"/>
        </p:xfrm>
        <a:graphic>
          <a:graphicData uri="http://schemas.openxmlformats.org/drawingml/2006/table">
            <a:tbl>
              <a:tblPr>
                <a:tableStyleId>{5C22544A-7EE6-4342-B048-85BDC9FD1C3A}</a:tableStyleId>
              </a:tblPr>
              <a:tblGrid>
                <a:gridCol w="914400">
                  <a:extLst>
                    <a:ext uri="{9D8B030D-6E8A-4147-A177-3AD203B41FA5}">
                      <a16:colId xmlns="" xmlns:a16="http://schemas.microsoft.com/office/drawing/2014/main" val="438214900"/>
                    </a:ext>
                  </a:extLst>
                </a:gridCol>
                <a:gridCol w="293270">
                  <a:extLst>
                    <a:ext uri="{9D8B030D-6E8A-4147-A177-3AD203B41FA5}">
                      <a16:colId xmlns="" xmlns:a16="http://schemas.microsoft.com/office/drawing/2014/main" val="1819724041"/>
                    </a:ext>
                  </a:extLst>
                </a:gridCol>
                <a:gridCol w="2832100">
                  <a:extLst>
                    <a:ext uri="{9D8B030D-6E8A-4147-A177-3AD203B41FA5}">
                      <a16:colId xmlns="" xmlns:a16="http://schemas.microsoft.com/office/drawing/2014/main" val="802267169"/>
                    </a:ext>
                  </a:extLst>
                </a:gridCol>
              </a:tblGrid>
              <a:tr h="588412">
                <a:tc gridSpan="3">
                  <a:txBody>
                    <a:bodyPr/>
                    <a:lstStyle/>
                    <a:p>
                      <a:pPr marL="0" algn="ctr" defTabSz="914400" rtl="0" eaLnBrk="1" fontAlgn="ctr" latinLnBrk="0" hangingPunct="1"/>
                      <a:r>
                        <a:rPr lang="en-IN" sz="1200" b="1" u="none" strike="noStrike" kern="1200" dirty="0">
                          <a:solidFill>
                            <a:srgbClr val="C00000"/>
                          </a:solidFill>
                          <a:effectLst/>
                          <a:latin typeface="+mn-lt"/>
                          <a:ea typeface="+mn-ea"/>
                          <a:cs typeface="+mn-cs"/>
                        </a:rPr>
                        <a:t> </a:t>
                      </a:r>
                      <a:r>
                        <a:rPr lang="en-IN" sz="1800" b="1" u="none" strike="noStrike" kern="1200" dirty="0">
                          <a:solidFill>
                            <a:srgbClr val="002060"/>
                          </a:solidFill>
                          <a:effectLst/>
                          <a:latin typeface="+mn-lt"/>
                          <a:ea typeface="+mn-ea"/>
                          <a:cs typeface="+mn-cs"/>
                        </a:rPr>
                        <a:t>Certificate in PE  (1-Months)</a:t>
                      </a:r>
                      <a:endParaRPr lang="en-IN" sz="1200" b="1" u="none" strike="noStrike" kern="1200" dirty="0">
                        <a:solidFill>
                          <a:srgbClr val="002060"/>
                        </a:solidFill>
                        <a:effectLst/>
                        <a:latin typeface="+mn-lt"/>
                        <a:ea typeface="+mn-ea"/>
                        <a:cs typeface="+mn-cs"/>
                      </a:endParaRPr>
                    </a:p>
                  </a:txBody>
                  <a:tcPr marL="7620" marR="7620" marT="7620" marB="0" anchor="ct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3099876330"/>
                  </a:ext>
                </a:extLst>
              </a:tr>
              <a:tr h="390361">
                <a:tc>
                  <a:txBody>
                    <a:bodyPr/>
                    <a:lstStyle/>
                    <a:p>
                      <a:pPr algn="ctr" fontAlgn="ctr"/>
                      <a:r>
                        <a:rPr lang="en-IN" sz="1050" b="1" u="none" strike="noStrike" kern="1200" dirty="0">
                          <a:solidFill>
                            <a:srgbClr val="C00000"/>
                          </a:solidFill>
                          <a:effectLst/>
                          <a:latin typeface="+mn-lt"/>
                          <a:ea typeface="+mn-ea"/>
                          <a:cs typeface="+mn-cs"/>
                        </a:rPr>
                        <a:t>MODULE-1</a:t>
                      </a:r>
                    </a:p>
                  </a:txBody>
                  <a:tcPr marL="7620" marR="7620" marT="7620" marB="0" anchor="ctr"/>
                </a:tc>
                <a:tc gridSpan="2">
                  <a:txBody>
                    <a:bodyPr/>
                    <a:lstStyle/>
                    <a:p>
                      <a:pPr algn="ctr" fontAlgn="ctr"/>
                      <a:r>
                        <a:rPr lang="en-US" sz="1100" u="none" strike="noStrike">
                          <a:effectLst/>
                        </a:rPr>
                        <a:t>Introduction of Power Generation Plants</a:t>
                      </a:r>
                      <a:endParaRPr lang="en-IN" sz="1100" b="1" i="0" u="none" strike="noStrike">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US" sz="1100" u="none" strike="noStrike">
                          <a:effectLst/>
                        </a:rPr>
                        <a:t>Introduction of Power Generation Plants</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955561952"/>
                  </a:ext>
                </a:extLst>
              </a:tr>
              <a:tr h="539617">
                <a:tc>
                  <a:txBody>
                    <a:bodyPr/>
                    <a:lstStyle/>
                    <a:p>
                      <a:pPr algn="ctr" fontAlgn="ctr"/>
                      <a:r>
                        <a:rPr lang="en-IN" sz="1050" b="1" u="none" strike="noStrike" kern="1200" dirty="0">
                          <a:solidFill>
                            <a:srgbClr val="C00000"/>
                          </a:solidFill>
                          <a:effectLst/>
                          <a:latin typeface="+mn-lt"/>
                          <a:ea typeface="+mn-ea"/>
                          <a:cs typeface="+mn-cs"/>
                        </a:rPr>
                        <a:t>MODULE-2</a:t>
                      </a:r>
                    </a:p>
                  </a:txBody>
                  <a:tcPr marL="7620" marR="7620" marT="7620" marB="0" anchor="ctr"/>
                </a:tc>
                <a:tc gridSpan="2">
                  <a:txBody>
                    <a:bodyPr/>
                    <a:lstStyle/>
                    <a:p>
                      <a:pPr algn="ctr" fontAlgn="ctr"/>
                      <a:r>
                        <a:rPr lang="en-US" sz="1100" u="none" strike="noStrike">
                          <a:effectLst/>
                        </a:rPr>
                        <a:t>Introduction of Power system Protection devices</a:t>
                      </a:r>
                      <a:endParaRPr lang="en-IN" sz="1100" b="1" i="0" u="none" strike="noStrike">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US" sz="1100" u="none" strike="noStrike">
                          <a:effectLst/>
                        </a:rPr>
                        <a:t>Introduction of Power system Protection devices</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933396983"/>
                  </a:ext>
                </a:extLst>
              </a:tr>
              <a:tr h="401843">
                <a:tc>
                  <a:txBody>
                    <a:bodyPr/>
                    <a:lstStyle/>
                    <a:p>
                      <a:pPr algn="ctr" fontAlgn="ctr"/>
                      <a:r>
                        <a:rPr lang="en-IN" sz="1050" b="1" u="none" strike="noStrike" kern="1200" dirty="0">
                          <a:solidFill>
                            <a:srgbClr val="C00000"/>
                          </a:solidFill>
                          <a:effectLst/>
                          <a:latin typeface="+mn-lt"/>
                          <a:ea typeface="+mn-ea"/>
                          <a:cs typeface="+mn-cs"/>
                        </a:rPr>
                        <a:t>MODULE-3</a:t>
                      </a:r>
                    </a:p>
                  </a:txBody>
                  <a:tcPr marL="7620" marR="7620" marT="7620" marB="0" anchor="ctr"/>
                </a:tc>
                <a:tc gridSpan="2">
                  <a:txBody>
                    <a:bodyPr/>
                    <a:lstStyle/>
                    <a:p>
                      <a:pPr algn="ctr" fontAlgn="ctr"/>
                      <a:r>
                        <a:rPr lang="en-IN" sz="1100" u="none" strike="noStrike">
                          <a:effectLst/>
                        </a:rPr>
                        <a:t>Energy conservation management</a:t>
                      </a:r>
                      <a:endParaRPr lang="en-IN" sz="1100" b="1" i="0" u="none" strike="noStrike">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IN" sz="1100" u="none" strike="noStrike">
                          <a:effectLst/>
                        </a:rPr>
                        <a:t>Energy conservation management</a:t>
                      </a:r>
                      <a:endParaRPr lang="en-IN"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2292818877"/>
                  </a:ext>
                </a:extLst>
              </a:tr>
              <a:tr h="324344">
                <a:tc>
                  <a:txBody>
                    <a:bodyPr/>
                    <a:lstStyle/>
                    <a:p>
                      <a:pPr algn="ctr" fontAlgn="ctr"/>
                      <a:r>
                        <a:rPr lang="en-IN" sz="1050" b="1" u="none" strike="noStrike" kern="1200" dirty="0">
                          <a:solidFill>
                            <a:srgbClr val="C00000"/>
                          </a:solidFill>
                          <a:effectLst/>
                          <a:latin typeface="+mn-lt"/>
                          <a:ea typeface="+mn-ea"/>
                          <a:cs typeface="+mn-cs"/>
                        </a:rPr>
                        <a:t>MODULE-4</a:t>
                      </a:r>
                    </a:p>
                  </a:txBody>
                  <a:tcPr marL="7620" marR="7620" marT="7620" marB="0" anchor="ctr"/>
                </a:tc>
                <a:tc gridSpan="2">
                  <a:txBody>
                    <a:bodyPr/>
                    <a:lstStyle/>
                    <a:p>
                      <a:pPr algn="ctr" fontAlgn="ctr"/>
                      <a:r>
                        <a:rPr lang="en-US" sz="1100" u="none" strike="noStrike" dirty="0">
                          <a:effectLst/>
                        </a:rPr>
                        <a:t>Advance Power system Protection Lab -I</a:t>
                      </a:r>
                      <a:endParaRPr lang="en-IN" sz="1100" b="1" i="0" u="none" strike="noStrike" dirty="0">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US" sz="1100" u="none" strike="noStrike">
                          <a:effectLst/>
                        </a:rPr>
                        <a:t>Advance Power system Protection Lab -I</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643375397"/>
                  </a:ext>
                </a:extLst>
              </a:tr>
              <a:tr h="496563">
                <a:tc gridSpan="3">
                  <a:txBody>
                    <a:bodyPr/>
                    <a:lstStyle/>
                    <a:p>
                      <a:pPr algn="ctr" fontAlgn="ctr"/>
                      <a:r>
                        <a:rPr lang="en-IN" sz="1100" u="none" strike="noStrike">
                          <a:effectLst/>
                        </a:rPr>
                        <a:t>Viva- Voice/ Project submission/ Presentation</a:t>
                      </a:r>
                      <a:endParaRPr lang="en-IN" sz="1100" b="0" i="0" u="none" strike="noStrike">
                        <a:solidFill>
                          <a:srgbClr val="000000"/>
                        </a:solidFill>
                        <a:effectLst/>
                        <a:latin typeface="Times New Roman" panose="02020603050405020304" pitchFamily="18" charset="0"/>
                      </a:endParaRPr>
                    </a:p>
                  </a:txBody>
                  <a:tcPr marL="7620" marR="7620" marT="7620" marB="0" anchor="ct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3198495373"/>
                  </a:ext>
                </a:extLst>
              </a:tr>
              <a:tr h="287031">
                <a:tc gridSpan="2">
                  <a:txBody>
                    <a:bodyPr/>
                    <a:lstStyle/>
                    <a:p>
                      <a:pPr algn="l" fontAlgn="b"/>
                      <a:endParaRPr lang="en-IN"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IN"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IN"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3676499233"/>
                  </a:ext>
                </a:extLst>
              </a:tr>
              <a:tr h="287031">
                <a:tc gridSpan="3">
                  <a:txBody>
                    <a:bodyPr/>
                    <a:lstStyle/>
                    <a:p>
                      <a:pPr algn="ctr" fontAlgn="ctr"/>
                      <a:r>
                        <a:rPr lang="en-IN" sz="1400" u="none" strike="noStrike" dirty="0">
                          <a:effectLst/>
                        </a:rPr>
                        <a:t> </a:t>
                      </a:r>
                      <a:r>
                        <a:rPr lang="en-IN" sz="1800" b="1" u="none" strike="noStrike" kern="1200" dirty="0">
                          <a:solidFill>
                            <a:srgbClr val="002060"/>
                          </a:solidFill>
                          <a:effectLst/>
                          <a:latin typeface="+mn-lt"/>
                          <a:ea typeface="+mn-ea"/>
                          <a:cs typeface="+mn-cs"/>
                        </a:rPr>
                        <a:t>Certificate in RE  (1-Months)</a:t>
                      </a:r>
                      <a:endParaRPr lang="en-IN" sz="1600" b="1" u="none" strike="noStrike" kern="1200" dirty="0">
                        <a:solidFill>
                          <a:srgbClr val="002060"/>
                        </a:solidFill>
                        <a:effectLst/>
                        <a:latin typeface="+mn-lt"/>
                        <a:ea typeface="+mn-ea"/>
                        <a:cs typeface="+mn-cs"/>
                      </a:endParaRPr>
                    </a:p>
                  </a:txBody>
                  <a:tcPr marL="7620" marR="7620" marT="7620" marB="0" anchor="ct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2049263280"/>
                  </a:ext>
                </a:extLst>
              </a:tr>
              <a:tr h="849609">
                <a:tc>
                  <a:txBody>
                    <a:bodyPr/>
                    <a:lstStyle/>
                    <a:p>
                      <a:pPr algn="ctr" fontAlgn="ctr"/>
                      <a:r>
                        <a:rPr lang="en-IN" sz="1050" b="1" u="none" strike="noStrike" kern="1200" dirty="0">
                          <a:solidFill>
                            <a:srgbClr val="C00000"/>
                          </a:solidFill>
                          <a:effectLst/>
                          <a:latin typeface="+mn-lt"/>
                          <a:ea typeface="+mn-ea"/>
                          <a:cs typeface="+mn-cs"/>
                        </a:rPr>
                        <a:t>MODULE-1</a:t>
                      </a:r>
                    </a:p>
                  </a:txBody>
                  <a:tcPr marL="7620" marR="7620" marT="7620" marB="0" anchor="ctr"/>
                </a:tc>
                <a:tc gridSpan="2">
                  <a:txBody>
                    <a:bodyPr/>
                    <a:lstStyle/>
                    <a:p>
                      <a:pPr algn="ctr" fontAlgn="ctr"/>
                      <a:r>
                        <a:rPr lang="en-US" sz="1100" u="none" strike="noStrike" dirty="0">
                          <a:effectLst/>
                        </a:rPr>
                        <a:t>Introduction of Power Generation Plants /Renewal &amp; Non renewal power generation plants</a:t>
                      </a:r>
                      <a:endParaRPr lang="en-IN" sz="1100" b="1" i="0" u="none" strike="noStrike" dirty="0">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US" sz="1100" u="none" strike="noStrike">
                          <a:effectLst/>
                        </a:rPr>
                        <a:t>Introduction of Power Generation Plants /Renewal &amp; Non renewal power generation plants</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2001656209"/>
                  </a:ext>
                </a:extLst>
              </a:tr>
              <a:tr h="387491">
                <a:tc>
                  <a:txBody>
                    <a:bodyPr/>
                    <a:lstStyle/>
                    <a:p>
                      <a:pPr algn="ctr" fontAlgn="ctr"/>
                      <a:r>
                        <a:rPr lang="en-IN" sz="1050" b="1" u="none" strike="noStrike" kern="1200" dirty="0">
                          <a:solidFill>
                            <a:srgbClr val="C00000"/>
                          </a:solidFill>
                          <a:effectLst/>
                          <a:latin typeface="+mn-lt"/>
                          <a:ea typeface="+mn-ea"/>
                          <a:cs typeface="+mn-cs"/>
                        </a:rPr>
                        <a:t>MODULE-2</a:t>
                      </a:r>
                    </a:p>
                  </a:txBody>
                  <a:tcPr marL="7620" marR="7620" marT="7620" marB="0" anchor="ctr"/>
                </a:tc>
                <a:tc gridSpan="2">
                  <a:txBody>
                    <a:bodyPr/>
                    <a:lstStyle/>
                    <a:p>
                      <a:pPr algn="ctr" fontAlgn="ctr"/>
                      <a:r>
                        <a:rPr lang="en-IN" sz="1100" u="none" strike="noStrike">
                          <a:effectLst/>
                        </a:rPr>
                        <a:t>Energy conservation management</a:t>
                      </a:r>
                      <a:endParaRPr lang="en-IN" sz="1100" b="1" i="0" u="none" strike="noStrike">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IN" sz="1100" u="none" strike="noStrike">
                          <a:effectLst/>
                        </a:rPr>
                        <a:t>Energy conservation management</a:t>
                      </a:r>
                      <a:endParaRPr lang="en-IN"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924511797"/>
                  </a:ext>
                </a:extLst>
              </a:tr>
              <a:tr h="516655">
                <a:tc>
                  <a:txBody>
                    <a:bodyPr/>
                    <a:lstStyle/>
                    <a:p>
                      <a:pPr algn="ctr" fontAlgn="ctr"/>
                      <a:r>
                        <a:rPr lang="en-IN" sz="1050" b="1" u="none" strike="noStrike" kern="1200" dirty="0">
                          <a:solidFill>
                            <a:srgbClr val="C00000"/>
                          </a:solidFill>
                          <a:effectLst/>
                          <a:latin typeface="+mn-lt"/>
                          <a:ea typeface="+mn-ea"/>
                          <a:cs typeface="+mn-cs"/>
                        </a:rPr>
                        <a:t>MODULE-3</a:t>
                      </a:r>
                    </a:p>
                  </a:txBody>
                  <a:tcPr marL="7620" marR="7620" marT="7620" marB="0" anchor="ctr"/>
                </a:tc>
                <a:tc gridSpan="2">
                  <a:txBody>
                    <a:bodyPr/>
                    <a:lstStyle/>
                    <a:p>
                      <a:pPr algn="ctr" fontAlgn="ctr"/>
                      <a:r>
                        <a:rPr lang="en-US" sz="1100" u="none" strike="noStrike">
                          <a:effectLst/>
                        </a:rPr>
                        <a:t>Principle of Management and Managerial Economics</a:t>
                      </a:r>
                      <a:endParaRPr lang="en-IN" sz="1100" b="1" i="0" u="none" strike="noStrike">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US" sz="1100" u="none" strike="noStrike">
                          <a:effectLst/>
                        </a:rPr>
                        <a:t>Principle of Management and Managerial Economics</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3294448963"/>
                  </a:ext>
                </a:extLst>
              </a:tr>
              <a:tr h="416194">
                <a:tc>
                  <a:txBody>
                    <a:bodyPr/>
                    <a:lstStyle/>
                    <a:p>
                      <a:pPr algn="ctr" fontAlgn="ctr"/>
                      <a:r>
                        <a:rPr lang="en-IN" sz="1050" b="1" u="none" strike="noStrike" kern="1200" dirty="0">
                          <a:solidFill>
                            <a:srgbClr val="C00000"/>
                          </a:solidFill>
                          <a:effectLst/>
                          <a:latin typeface="+mn-lt"/>
                          <a:ea typeface="+mn-ea"/>
                          <a:cs typeface="+mn-cs"/>
                        </a:rPr>
                        <a:t>MODULE-4</a:t>
                      </a:r>
                    </a:p>
                  </a:txBody>
                  <a:tcPr marL="7620" marR="7620" marT="7620" marB="0" anchor="ctr"/>
                </a:tc>
                <a:tc gridSpan="2">
                  <a:txBody>
                    <a:bodyPr/>
                    <a:lstStyle/>
                    <a:p>
                      <a:pPr algn="ctr" fontAlgn="ctr"/>
                      <a:r>
                        <a:rPr lang="en-IN" sz="1100" u="none" strike="noStrike" dirty="0">
                          <a:effectLst/>
                        </a:rPr>
                        <a:t>Advance Software lab</a:t>
                      </a:r>
                      <a:endParaRPr lang="en-IN" sz="1100" b="1" i="0" u="none" strike="noStrike" dirty="0">
                        <a:solidFill>
                          <a:srgbClr val="000000"/>
                        </a:solidFill>
                        <a:effectLst/>
                        <a:latin typeface="Times New Roman" panose="02020603050405020304" pitchFamily="18" charset="0"/>
                      </a:endParaRPr>
                    </a:p>
                  </a:txBody>
                  <a:tcPr marL="7620" marR="7620" marT="7620" marB="0" anchor="ctr"/>
                </a:tc>
                <a:tc hMerge="1">
                  <a:txBody>
                    <a:bodyPr/>
                    <a:lstStyle/>
                    <a:p>
                      <a:pPr algn="l" fontAlgn="ctr"/>
                      <a:r>
                        <a:rPr lang="en-IN" sz="1100" u="none" strike="noStrike">
                          <a:effectLst/>
                        </a:rPr>
                        <a:t>Advance Software lab</a:t>
                      </a:r>
                      <a:endParaRPr lang="en-IN"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857442971"/>
                  </a:ext>
                </a:extLst>
              </a:tr>
              <a:tr h="430545">
                <a:tc gridSpan="3">
                  <a:txBody>
                    <a:bodyPr/>
                    <a:lstStyle/>
                    <a:p>
                      <a:pPr algn="ctr" fontAlgn="ctr"/>
                      <a:r>
                        <a:rPr lang="en-IN" sz="1100" u="none" strike="noStrike" dirty="0">
                          <a:effectLst/>
                        </a:rPr>
                        <a:t>Viva- Voice/ Project submission/ Presentation</a:t>
                      </a:r>
                      <a:endParaRPr lang="en-IN" sz="1100" b="0" i="0" u="none" strike="noStrike" dirty="0">
                        <a:solidFill>
                          <a:srgbClr val="000000"/>
                        </a:solidFill>
                        <a:effectLst/>
                        <a:latin typeface="Times New Roman" panose="02020603050405020304" pitchFamily="18" charset="0"/>
                      </a:endParaRPr>
                    </a:p>
                  </a:txBody>
                  <a:tcPr marL="7620" marR="7620" marT="7620" marB="0" anchor="ct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991556451"/>
                  </a:ext>
                </a:extLst>
              </a:tr>
            </a:tbl>
          </a:graphicData>
        </a:graphic>
      </p:graphicFrame>
      <p:graphicFrame>
        <p:nvGraphicFramePr>
          <p:cNvPr id="6" name="Table 5">
            <a:extLst>
              <a:ext uri="{FF2B5EF4-FFF2-40B4-BE49-F238E27FC236}">
                <a16:creationId xmlns="" xmlns:a16="http://schemas.microsoft.com/office/drawing/2014/main" id="{33BA8F8D-379B-7055-3789-807FECF956FB}"/>
              </a:ext>
            </a:extLst>
          </p:cNvPr>
          <p:cNvGraphicFramePr>
            <a:graphicFrameLocks noGrp="1"/>
          </p:cNvGraphicFramePr>
          <p:nvPr/>
        </p:nvGraphicFramePr>
        <p:xfrm>
          <a:off x="7131812" y="564777"/>
          <a:ext cx="3822700" cy="5915694"/>
        </p:xfrm>
        <a:graphic>
          <a:graphicData uri="http://schemas.openxmlformats.org/drawingml/2006/table">
            <a:tbl>
              <a:tblPr>
                <a:tableStyleId>{5C22544A-7EE6-4342-B048-85BDC9FD1C3A}</a:tableStyleId>
              </a:tblPr>
              <a:tblGrid>
                <a:gridCol w="1160541">
                  <a:extLst>
                    <a:ext uri="{9D8B030D-6E8A-4147-A177-3AD203B41FA5}">
                      <a16:colId xmlns="" xmlns:a16="http://schemas.microsoft.com/office/drawing/2014/main" val="2023620104"/>
                    </a:ext>
                  </a:extLst>
                </a:gridCol>
                <a:gridCol w="2662159">
                  <a:extLst>
                    <a:ext uri="{9D8B030D-6E8A-4147-A177-3AD203B41FA5}">
                      <a16:colId xmlns="" xmlns:a16="http://schemas.microsoft.com/office/drawing/2014/main" val="1816738806"/>
                    </a:ext>
                  </a:extLst>
                </a:gridCol>
              </a:tblGrid>
              <a:tr h="630311">
                <a:tc gridSpan="2">
                  <a:txBody>
                    <a:bodyPr/>
                    <a:lstStyle/>
                    <a:p>
                      <a:pPr algn="ctr" fontAlgn="ctr"/>
                      <a:r>
                        <a:rPr lang="en-IN" sz="1400" u="none" strike="noStrike" dirty="0">
                          <a:solidFill>
                            <a:srgbClr val="002060"/>
                          </a:solidFill>
                          <a:effectLst/>
                        </a:rPr>
                        <a:t> </a:t>
                      </a:r>
                      <a:r>
                        <a:rPr lang="en-IN" sz="1600" b="1" u="none" strike="noStrike" kern="1200" dirty="0">
                          <a:solidFill>
                            <a:srgbClr val="002060"/>
                          </a:solidFill>
                          <a:effectLst/>
                          <a:latin typeface="+mn-lt"/>
                          <a:ea typeface="+mn-ea"/>
                          <a:cs typeface="+mn-cs"/>
                        </a:rPr>
                        <a:t>Certificate in PE &amp; RE  (2-Months)</a:t>
                      </a:r>
                      <a:endParaRPr lang="en-IN" sz="1200" b="1" u="none" strike="noStrike" kern="1200" dirty="0">
                        <a:solidFill>
                          <a:srgbClr val="002060"/>
                        </a:solidFill>
                        <a:effectLst/>
                        <a:latin typeface="+mn-lt"/>
                        <a:ea typeface="+mn-ea"/>
                        <a:cs typeface="+mn-cs"/>
                      </a:endParaRPr>
                    </a:p>
                  </a:txBody>
                  <a:tcPr marL="7620" marR="7620" marT="7620" marB="0" anchor="ctr"/>
                </a:tc>
                <a:tc hMerge="1">
                  <a:txBody>
                    <a:bodyPr/>
                    <a:lstStyle/>
                    <a:p>
                      <a:endParaRPr lang="en-IN"/>
                    </a:p>
                  </a:txBody>
                  <a:tcPr/>
                </a:tc>
                <a:extLst>
                  <a:ext uri="{0D108BD9-81ED-4DB2-BD59-A6C34878D82A}">
                    <a16:rowId xmlns="" xmlns:a16="http://schemas.microsoft.com/office/drawing/2014/main" val="2892655056"/>
                  </a:ext>
                </a:extLst>
              </a:tr>
              <a:tr h="553443">
                <a:tc rowSpan="3">
                  <a:txBody>
                    <a:bodyPr/>
                    <a:lstStyle/>
                    <a:p>
                      <a:pPr marL="0" algn="ctr" defTabSz="914400" rtl="0" eaLnBrk="1" fontAlgn="ctr" latinLnBrk="0" hangingPunct="1"/>
                      <a:r>
                        <a:rPr lang="en-IN" sz="1200" b="1" u="none" strike="noStrike" kern="1200" dirty="0">
                          <a:solidFill>
                            <a:srgbClr val="C00000"/>
                          </a:solidFill>
                          <a:effectLst/>
                          <a:latin typeface="+mn-lt"/>
                          <a:ea typeface="+mn-ea"/>
                          <a:cs typeface="+mn-cs"/>
                        </a:rPr>
                        <a:t>MODULE -1 </a:t>
                      </a:r>
                    </a:p>
                  </a:txBody>
                  <a:tcPr marL="7620" marR="7620" marT="7620" marB="0" anchor="ctr"/>
                </a:tc>
                <a:tc>
                  <a:txBody>
                    <a:bodyPr/>
                    <a:lstStyle/>
                    <a:p>
                      <a:pPr algn="l" fontAlgn="ctr"/>
                      <a:r>
                        <a:rPr lang="en-US" sz="1100" u="none" strike="noStrike" dirty="0">
                          <a:effectLst/>
                        </a:rPr>
                        <a:t>Introduction of Power Generation Plants</a:t>
                      </a:r>
                      <a:endParaRPr lang="en-US" sz="11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25422533"/>
                  </a:ext>
                </a:extLst>
              </a:tr>
              <a:tr h="578041">
                <a:tc vMerge="1">
                  <a:txBody>
                    <a:bodyPr/>
                    <a:lstStyle/>
                    <a:p>
                      <a:endParaRPr lang="en-IN"/>
                    </a:p>
                  </a:txBody>
                  <a:tcPr/>
                </a:tc>
                <a:tc>
                  <a:txBody>
                    <a:bodyPr/>
                    <a:lstStyle/>
                    <a:p>
                      <a:pPr algn="l" fontAlgn="ctr"/>
                      <a:r>
                        <a:rPr lang="en-US" sz="1100" u="none" strike="noStrike">
                          <a:effectLst/>
                        </a:rPr>
                        <a:t>Introduction of Power system Protection devices</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499054099"/>
                  </a:ext>
                </a:extLst>
              </a:tr>
              <a:tr h="430456">
                <a:tc vMerge="1">
                  <a:txBody>
                    <a:bodyPr/>
                    <a:lstStyle/>
                    <a:p>
                      <a:endParaRPr lang="en-IN"/>
                    </a:p>
                  </a:txBody>
                  <a:tcPr/>
                </a:tc>
                <a:tc>
                  <a:txBody>
                    <a:bodyPr/>
                    <a:lstStyle/>
                    <a:p>
                      <a:pPr algn="l" fontAlgn="ctr"/>
                      <a:r>
                        <a:rPr lang="en-IN" sz="1100" u="none" strike="noStrike">
                          <a:effectLst/>
                        </a:rPr>
                        <a:t>Sub station layout</a:t>
                      </a:r>
                      <a:endParaRPr lang="en-IN"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3145648554"/>
                  </a:ext>
                </a:extLst>
              </a:tr>
              <a:tr h="553443">
                <a:tc>
                  <a:txBody>
                    <a:bodyPr/>
                    <a:lstStyle/>
                    <a:p>
                      <a:pPr marL="0" algn="ctr" defTabSz="914400" rtl="0" eaLnBrk="1" fontAlgn="ctr" latinLnBrk="0" hangingPunct="1"/>
                      <a:r>
                        <a:rPr lang="en-IN" sz="1200" b="1" u="none" strike="noStrike" kern="1200" dirty="0">
                          <a:solidFill>
                            <a:srgbClr val="C00000"/>
                          </a:solidFill>
                          <a:effectLst/>
                          <a:latin typeface="+mn-lt"/>
                          <a:ea typeface="+mn-ea"/>
                          <a:cs typeface="+mn-cs"/>
                        </a:rPr>
                        <a:t>MODULE-2</a:t>
                      </a:r>
                    </a:p>
                  </a:txBody>
                  <a:tcPr marL="7620" marR="7620" marT="7620" marB="0" anchor="ctr"/>
                </a:tc>
                <a:tc>
                  <a:txBody>
                    <a:bodyPr/>
                    <a:lstStyle/>
                    <a:p>
                      <a:pPr algn="l" fontAlgn="ctr"/>
                      <a:r>
                        <a:rPr lang="en-IN" sz="1100" u="none" strike="noStrike">
                          <a:effectLst/>
                        </a:rPr>
                        <a:t>Energy conservation management</a:t>
                      </a:r>
                      <a:endParaRPr lang="en-IN"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365116120"/>
                  </a:ext>
                </a:extLst>
              </a:tr>
              <a:tr h="553443">
                <a:tc>
                  <a:txBody>
                    <a:bodyPr/>
                    <a:lstStyle/>
                    <a:p>
                      <a:pPr marL="0" algn="ctr" defTabSz="914400" rtl="0" eaLnBrk="1" fontAlgn="ctr" latinLnBrk="0" hangingPunct="1"/>
                      <a:r>
                        <a:rPr lang="en-IN" sz="1200" b="1" u="none" strike="noStrike" kern="1200" dirty="0">
                          <a:solidFill>
                            <a:srgbClr val="C00000"/>
                          </a:solidFill>
                          <a:effectLst/>
                          <a:latin typeface="+mn-lt"/>
                          <a:ea typeface="+mn-ea"/>
                          <a:cs typeface="+mn-cs"/>
                        </a:rPr>
                        <a:t>MODULE-3</a:t>
                      </a:r>
                    </a:p>
                  </a:txBody>
                  <a:tcPr marL="7620" marR="7620" marT="7620" marB="0" anchor="ctr"/>
                </a:tc>
                <a:tc>
                  <a:txBody>
                    <a:bodyPr/>
                    <a:lstStyle/>
                    <a:p>
                      <a:pPr algn="l" fontAlgn="ctr"/>
                      <a:r>
                        <a:rPr lang="en-US" sz="1100" u="none" strike="noStrike">
                          <a:effectLst/>
                        </a:rPr>
                        <a:t>Introduction of all Electrical Machines</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642448585"/>
                  </a:ext>
                </a:extLst>
              </a:tr>
              <a:tr h="307468">
                <a:tc rowSpan="4">
                  <a:txBody>
                    <a:bodyPr/>
                    <a:lstStyle/>
                    <a:p>
                      <a:pPr marL="0" algn="ctr" defTabSz="914400" rtl="0" eaLnBrk="1" fontAlgn="ctr" latinLnBrk="0" hangingPunct="1"/>
                      <a:r>
                        <a:rPr lang="en-IN" sz="1200" b="1" u="none" strike="noStrike" kern="1200" dirty="0">
                          <a:solidFill>
                            <a:srgbClr val="C00000"/>
                          </a:solidFill>
                          <a:effectLst/>
                          <a:latin typeface="+mn-lt"/>
                          <a:ea typeface="+mn-ea"/>
                          <a:cs typeface="+mn-cs"/>
                        </a:rPr>
                        <a:t>MODULE-4</a:t>
                      </a:r>
                    </a:p>
                  </a:txBody>
                  <a:tcPr marL="7620" marR="7620" marT="7620" marB="0" anchor="ctr"/>
                </a:tc>
                <a:tc>
                  <a:txBody>
                    <a:bodyPr/>
                    <a:lstStyle/>
                    <a:p>
                      <a:pPr algn="l" fontAlgn="ctr"/>
                      <a:r>
                        <a:rPr lang="en-IN" sz="1100" u="none" strike="noStrike">
                          <a:effectLst/>
                        </a:rPr>
                        <a:t>Advance Software lab-I</a:t>
                      </a:r>
                      <a:endParaRPr lang="en-IN"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1787593708"/>
                  </a:ext>
                </a:extLst>
              </a:tr>
              <a:tr h="553443">
                <a:tc vMerge="1">
                  <a:txBody>
                    <a:bodyPr/>
                    <a:lstStyle/>
                    <a:p>
                      <a:endParaRPr lang="en-IN"/>
                    </a:p>
                  </a:txBody>
                  <a:tcPr/>
                </a:tc>
                <a:tc>
                  <a:txBody>
                    <a:bodyPr/>
                    <a:lstStyle/>
                    <a:p>
                      <a:pPr algn="l" fontAlgn="ctr"/>
                      <a:r>
                        <a:rPr lang="en-US" sz="1100" u="none" strike="noStrike">
                          <a:effectLst/>
                        </a:rPr>
                        <a:t>Advance Electric Machine lab - I</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3201141044"/>
                  </a:ext>
                </a:extLst>
              </a:tr>
              <a:tr h="910107">
                <a:tc vMerge="1">
                  <a:txBody>
                    <a:bodyPr/>
                    <a:lstStyle/>
                    <a:p>
                      <a:endParaRPr lang="en-IN"/>
                    </a:p>
                  </a:txBody>
                  <a:tcPr/>
                </a:tc>
                <a:tc>
                  <a:txBody>
                    <a:bodyPr/>
                    <a:lstStyle/>
                    <a:p>
                      <a:pPr algn="l" fontAlgn="ctr"/>
                      <a:r>
                        <a:rPr lang="en-US" sz="1100" u="none" strike="noStrike">
                          <a:effectLst/>
                        </a:rPr>
                        <a:t>Advance Power system Protection Lab -I</a:t>
                      </a:r>
                      <a:endParaRPr lang="en-US"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513893969"/>
                  </a:ext>
                </a:extLst>
              </a:tr>
              <a:tr h="415083">
                <a:tc vMerge="1">
                  <a:txBody>
                    <a:bodyPr/>
                    <a:lstStyle/>
                    <a:p>
                      <a:endParaRPr lang="en-IN"/>
                    </a:p>
                  </a:txBody>
                  <a:tcPr/>
                </a:tc>
                <a:tc>
                  <a:txBody>
                    <a:bodyPr/>
                    <a:lstStyle/>
                    <a:p>
                      <a:pPr algn="l" fontAlgn="ctr"/>
                      <a:r>
                        <a:rPr lang="en-IN" sz="1100" u="none" strike="noStrike">
                          <a:effectLst/>
                        </a:rPr>
                        <a:t>Visit to Power Plants</a:t>
                      </a:r>
                      <a:endParaRPr lang="en-IN" sz="11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 xmlns:a16="http://schemas.microsoft.com/office/drawing/2014/main" val="4219729302"/>
                  </a:ext>
                </a:extLst>
              </a:tr>
              <a:tr h="430456">
                <a:tc gridSpan="2">
                  <a:txBody>
                    <a:bodyPr/>
                    <a:lstStyle/>
                    <a:p>
                      <a:pPr algn="ctr" fontAlgn="ctr"/>
                      <a:r>
                        <a:rPr lang="en-IN" sz="1100" u="none" strike="noStrike" dirty="0">
                          <a:effectLst/>
                        </a:rPr>
                        <a:t>Viva- Voice/ Project submission/ Presentation</a:t>
                      </a:r>
                      <a:endParaRPr lang="en-IN" sz="1100" b="0" i="0" u="none" strike="noStrike" dirty="0">
                        <a:solidFill>
                          <a:srgbClr val="000000"/>
                        </a:solidFill>
                        <a:effectLst/>
                        <a:latin typeface="Times New Roman" panose="02020603050405020304" pitchFamily="18" charset="0"/>
                      </a:endParaRPr>
                    </a:p>
                  </a:txBody>
                  <a:tcPr marL="7620" marR="7620" marT="7620" marB="0" anchor="ctr"/>
                </a:tc>
                <a:tc hMerge="1">
                  <a:txBody>
                    <a:bodyPr/>
                    <a:lstStyle/>
                    <a:p>
                      <a:endParaRPr lang="en-IN"/>
                    </a:p>
                  </a:txBody>
                  <a:tcPr/>
                </a:tc>
                <a:extLst>
                  <a:ext uri="{0D108BD9-81ED-4DB2-BD59-A6C34878D82A}">
                    <a16:rowId xmlns="" xmlns:a16="http://schemas.microsoft.com/office/drawing/2014/main" val="868711587"/>
                  </a:ext>
                </a:extLst>
              </a:tr>
            </a:tbl>
          </a:graphicData>
        </a:graphic>
      </p:graphicFrame>
      <p:grpSp>
        <p:nvGrpSpPr>
          <p:cNvPr id="2" name="Group 1">
            <a:extLst>
              <a:ext uri="{FF2B5EF4-FFF2-40B4-BE49-F238E27FC236}">
                <a16:creationId xmlns="" xmlns:a16="http://schemas.microsoft.com/office/drawing/2014/main" id="{6326F28B-812C-BBF0-88C6-B7DC649423E5}"/>
              </a:ext>
            </a:extLst>
          </p:cNvPr>
          <p:cNvGrpSpPr/>
          <p:nvPr/>
        </p:nvGrpSpPr>
        <p:grpSpPr>
          <a:xfrm>
            <a:off x="0" y="143435"/>
            <a:ext cx="555289" cy="596687"/>
            <a:chOff x="-981" y="25893"/>
            <a:chExt cx="967144" cy="1381634"/>
          </a:xfrm>
          <a:scene3d>
            <a:camera prst="orthographicFront"/>
            <a:lightRig rig="threePt" dir="t">
              <a:rot lat="0" lon="0" rev="7500000"/>
            </a:lightRig>
          </a:scene3d>
        </p:grpSpPr>
        <p:sp>
          <p:nvSpPr>
            <p:cNvPr id="3" name="Arrow: Chevron 2">
              <a:extLst>
                <a:ext uri="{FF2B5EF4-FFF2-40B4-BE49-F238E27FC236}">
                  <a16:creationId xmlns="" xmlns:a16="http://schemas.microsoft.com/office/drawing/2014/main" id="{D8223300-C296-E990-010E-2B4FD1F1404F}"/>
                </a:ext>
              </a:extLst>
            </p:cNvPr>
            <p:cNvSpPr/>
            <p:nvPr/>
          </p:nvSpPr>
          <p:spPr>
            <a:xfrm rot="5400000">
              <a:off x="-208226" y="233138"/>
              <a:ext cx="1381634" cy="967144"/>
            </a:xfrm>
            <a:prstGeom prst="chevron">
              <a:avLst/>
            </a:prstGeom>
            <a:solidFill>
              <a:srgbClr val="002060"/>
            </a:solidFill>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Arrow: Chevron 4">
              <a:extLst>
                <a:ext uri="{FF2B5EF4-FFF2-40B4-BE49-F238E27FC236}">
                  <a16:creationId xmlns="" xmlns:a16="http://schemas.microsoft.com/office/drawing/2014/main" id="{B3575097-7886-5AE6-D1A3-FF4F634ED342}"/>
                </a:ext>
              </a:extLst>
            </p:cNvPr>
            <p:cNvSpPr txBox="1"/>
            <p:nvPr/>
          </p:nvSpPr>
          <p:spPr>
            <a:xfrm>
              <a:off x="-981" y="509464"/>
              <a:ext cx="967144" cy="8980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grpSp>
      <p:sp>
        <p:nvSpPr>
          <p:cNvPr id="9" name="Arrow: Chevron 8">
            <a:extLst>
              <a:ext uri="{FF2B5EF4-FFF2-40B4-BE49-F238E27FC236}">
                <a16:creationId xmlns="" xmlns:a16="http://schemas.microsoft.com/office/drawing/2014/main" id="{523744E5-C5B0-E808-EED2-03D0776EEE8B}"/>
              </a:ext>
            </a:extLst>
          </p:cNvPr>
          <p:cNvSpPr/>
          <p:nvPr/>
        </p:nvSpPr>
        <p:spPr>
          <a:xfrm rot="5400000">
            <a:off x="2991181" y="3244978"/>
            <a:ext cx="596687" cy="555289"/>
          </a:xfrm>
          <a:prstGeom prst="chevron">
            <a:avLst/>
          </a:prstGeom>
          <a:solidFill>
            <a:srgbClr val="002060"/>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1" name="Group 10">
            <a:extLst>
              <a:ext uri="{FF2B5EF4-FFF2-40B4-BE49-F238E27FC236}">
                <a16:creationId xmlns="" xmlns:a16="http://schemas.microsoft.com/office/drawing/2014/main" id="{BBEC0F75-F9F7-45A1-1BF7-3BBD530326DA}"/>
              </a:ext>
            </a:extLst>
          </p:cNvPr>
          <p:cNvGrpSpPr/>
          <p:nvPr/>
        </p:nvGrpSpPr>
        <p:grpSpPr>
          <a:xfrm>
            <a:off x="7097531" y="170185"/>
            <a:ext cx="561880" cy="596687"/>
            <a:chOff x="-981" y="25893"/>
            <a:chExt cx="978624" cy="1381634"/>
          </a:xfrm>
          <a:scene3d>
            <a:camera prst="orthographicFront"/>
            <a:lightRig rig="threePt" dir="t">
              <a:rot lat="0" lon="0" rev="7500000"/>
            </a:lightRig>
          </a:scene3d>
        </p:grpSpPr>
        <p:sp>
          <p:nvSpPr>
            <p:cNvPr id="12" name="Arrow: Chevron 11">
              <a:extLst>
                <a:ext uri="{FF2B5EF4-FFF2-40B4-BE49-F238E27FC236}">
                  <a16:creationId xmlns="" xmlns:a16="http://schemas.microsoft.com/office/drawing/2014/main" id="{9E198E85-36D9-11B7-C49C-6356916E1A2E}"/>
                </a:ext>
              </a:extLst>
            </p:cNvPr>
            <p:cNvSpPr/>
            <p:nvPr/>
          </p:nvSpPr>
          <p:spPr>
            <a:xfrm rot="5400000">
              <a:off x="-208226" y="233138"/>
              <a:ext cx="1381634" cy="967144"/>
            </a:xfrm>
            <a:prstGeom prst="chevron">
              <a:avLst/>
            </a:prstGeom>
            <a:solidFill>
              <a:srgbClr val="002060"/>
            </a:solidFill>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Arrow: Chevron 4">
              <a:extLst>
                <a:ext uri="{FF2B5EF4-FFF2-40B4-BE49-F238E27FC236}">
                  <a16:creationId xmlns="" xmlns:a16="http://schemas.microsoft.com/office/drawing/2014/main" id="{BE5C5487-3E0A-7E09-1533-55BA448F2CA9}"/>
                </a:ext>
              </a:extLst>
            </p:cNvPr>
            <p:cNvSpPr txBox="1"/>
            <p:nvPr/>
          </p:nvSpPr>
          <p:spPr>
            <a:xfrm>
              <a:off x="10499" y="593158"/>
              <a:ext cx="967144" cy="7524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grpSp>
      <p:grpSp>
        <p:nvGrpSpPr>
          <p:cNvPr id="14" name="Group 13">
            <a:extLst>
              <a:ext uri="{FF2B5EF4-FFF2-40B4-BE49-F238E27FC236}">
                <a16:creationId xmlns="" xmlns:a16="http://schemas.microsoft.com/office/drawing/2014/main" id="{6F7C3B5C-6EB6-40A7-C57B-41230ACC6CCF}"/>
              </a:ext>
            </a:extLst>
          </p:cNvPr>
          <p:cNvGrpSpPr/>
          <p:nvPr/>
        </p:nvGrpSpPr>
        <p:grpSpPr>
          <a:xfrm>
            <a:off x="3002381" y="206331"/>
            <a:ext cx="555289" cy="663245"/>
            <a:chOff x="-981" y="25893"/>
            <a:chExt cx="967144" cy="1535750"/>
          </a:xfrm>
          <a:scene3d>
            <a:camera prst="orthographicFront"/>
            <a:lightRig rig="threePt" dir="t">
              <a:rot lat="0" lon="0" rev="7500000"/>
            </a:lightRig>
          </a:scene3d>
        </p:grpSpPr>
        <p:sp>
          <p:nvSpPr>
            <p:cNvPr id="15" name="Arrow: Chevron 14">
              <a:extLst>
                <a:ext uri="{FF2B5EF4-FFF2-40B4-BE49-F238E27FC236}">
                  <a16:creationId xmlns="" xmlns:a16="http://schemas.microsoft.com/office/drawing/2014/main" id="{BAD8D733-47BC-D1C2-1C37-DCD5C0CD8930}"/>
                </a:ext>
              </a:extLst>
            </p:cNvPr>
            <p:cNvSpPr/>
            <p:nvPr/>
          </p:nvSpPr>
          <p:spPr>
            <a:xfrm rot="5400000">
              <a:off x="-208226" y="233138"/>
              <a:ext cx="1381634" cy="967144"/>
            </a:xfrm>
            <a:prstGeom prst="chevron">
              <a:avLst/>
            </a:prstGeom>
            <a:solidFill>
              <a:srgbClr val="002060"/>
            </a:solidFill>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Arrow: Chevron 4">
              <a:extLst>
                <a:ext uri="{FF2B5EF4-FFF2-40B4-BE49-F238E27FC236}">
                  <a16:creationId xmlns="" xmlns:a16="http://schemas.microsoft.com/office/drawing/2014/main" id="{F9D4D72D-A230-C69C-3339-1C7E8B56A0B6}"/>
                </a:ext>
              </a:extLst>
            </p:cNvPr>
            <p:cNvSpPr txBox="1"/>
            <p:nvPr/>
          </p:nvSpPr>
          <p:spPr>
            <a:xfrm>
              <a:off x="47246" y="369633"/>
              <a:ext cx="862678" cy="11920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grpSp>
      <p:sp>
        <p:nvSpPr>
          <p:cNvPr id="17" name="Arrow: Chevron 4">
            <a:extLst>
              <a:ext uri="{FF2B5EF4-FFF2-40B4-BE49-F238E27FC236}">
                <a16:creationId xmlns="" xmlns:a16="http://schemas.microsoft.com/office/drawing/2014/main" id="{D71365DE-2EB1-CF4E-E298-C679F78FE861}"/>
              </a:ext>
            </a:extLst>
          </p:cNvPr>
          <p:cNvSpPr txBox="1"/>
          <p:nvPr/>
        </p:nvSpPr>
        <p:spPr>
          <a:xfrm>
            <a:off x="3011880" y="3542915"/>
            <a:ext cx="555289" cy="17900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spTree>
    <p:extLst>
      <p:ext uri="{BB962C8B-B14F-4D97-AF65-F5344CB8AC3E}">
        <p14:creationId xmlns="" xmlns:p14="http://schemas.microsoft.com/office/powerpoint/2010/main" val="39560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 xmlns:a16="http://schemas.microsoft.com/office/drawing/2014/main" id="{4B2A3BE9-9B7E-41D1-A3A6-2A134EB98AF5}"/>
              </a:ext>
            </a:extLst>
          </p:cNvPr>
          <p:cNvPicPr>
            <a:picLocks noChangeAspect="1"/>
          </p:cNvPicPr>
          <p:nvPr/>
        </p:nvPicPr>
        <p:blipFill rotWithShape="1">
          <a:blip r:embed="rId2"/>
          <a:srcRect l="25"/>
          <a:stretch/>
        </p:blipFill>
        <p:spPr>
          <a:xfrm>
            <a:off x="3068" y="0"/>
            <a:ext cx="12188932" cy="6857990"/>
          </a:xfrm>
          <a:prstGeom prst="rect">
            <a:avLst/>
          </a:prstGeom>
        </p:spPr>
      </p:pic>
      <p:sp>
        <p:nvSpPr>
          <p:cNvPr id="2" name="Title 1">
            <a:extLst>
              <a:ext uri="{FF2B5EF4-FFF2-40B4-BE49-F238E27FC236}">
                <a16:creationId xmlns="" xmlns:a16="http://schemas.microsoft.com/office/drawing/2014/main" id="{0E961B4E-6ABE-4DE5-8D8E-73186E506F11}"/>
              </a:ext>
            </a:extLst>
          </p:cNvPr>
          <p:cNvSpPr>
            <a:spLocks noGrp="1"/>
          </p:cNvSpPr>
          <p:nvPr>
            <p:ph type="ctrTitle"/>
          </p:nvPr>
        </p:nvSpPr>
        <p:spPr>
          <a:xfrm>
            <a:off x="0" y="0"/>
            <a:ext cx="10930128" cy="4305300"/>
          </a:xfrm>
        </p:spPr>
        <p:txBody>
          <a:bodyPr>
            <a:noAutofit/>
          </a:bodyPr>
          <a:lstStyle/>
          <a:p>
            <a:r>
              <a:rPr lang="en-US" sz="2400" b="1" dirty="0">
                <a:solidFill>
                  <a:schemeClr val="bg1"/>
                </a:solidFill>
                <a:latin typeface="Times New Roman" panose="02020603050405020304" pitchFamily="18" charset="0"/>
                <a:cs typeface="Times New Roman" panose="02020603050405020304" pitchFamily="18" charset="0"/>
              </a:rPr>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 We are happy         to announce that, the (</a:t>
            </a:r>
            <a:r>
              <a:rPr lang="en-US" sz="2400" b="1" dirty="0" err="1">
                <a:solidFill>
                  <a:schemeClr val="bg1"/>
                </a:solidFill>
                <a:latin typeface="Times New Roman" panose="02020603050405020304" pitchFamily="18" charset="0"/>
                <a:cs typeface="Times New Roman" panose="02020603050405020304" pitchFamily="18" charset="0"/>
              </a:rPr>
              <a:t>CoE</a:t>
            </a:r>
            <a:r>
              <a:rPr lang="en-US" sz="2400" b="1" dirty="0">
                <a:solidFill>
                  <a:schemeClr val="bg1"/>
                </a:solidFill>
                <a:latin typeface="Times New Roman" panose="02020603050405020304" pitchFamily="18" charset="0"/>
                <a:cs typeface="Times New Roman" panose="02020603050405020304" pitchFamily="18" charset="0"/>
              </a:rPr>
              <a:t>-PERE) </a:t>
            </a:r>
            <a:r>
              <a:rPr lang="en-US" sz="2400" b="1" dirty="0">
                <a:solidFill>
                  <a:srgbClr val="FF0000"/>
                </a:solidFill>
                <a:latin typeface="Times New Roman" panose="02020603050405020304" pitchFamily="18" charset="0"/>
                <a:cs typeface="Times New Roman" panose="02020603050405020304" pitchFamily="18" charset="0"/>
              </a:rPr>
              <a:t>Centre of Excellence for Power Engineering and Renewable Energy </a:t>
            </a:r>
            <a:r>
              <a:rPr lang="en-US" sz="2400" b="1" dirty="0">
                <a:solidFill>
                  <a:schemeClr val="bg1"/>
                </a:solidFill>
                <a:latin typeface="Times New Roman" panose="02020603050405020304" pitchFamily="18" charset="0"/>
                <a:cs typeface="Times New Roman" panose="02020603050405020304" pitchFamily="18" charset="0"/>
              </a:rPr>
              <a:t>in UIT RGPV Shivpuri, developed by RGPV, with a fund of around 15 Cr has come up to make Shivpuri a hub of training in power engineering and renewable energy. </a:t>
            </a:r>
            <a:br>
              <a:rPr lang="en-US" sz="2400" b="1" dirty="0">
                <a:solidFill>
                  <a:schemeClr val="bg1"/>
                </a:solidFill>
                <a:latin typeface="Times New Roman" panose="02020603050405020304" pitchFamily="18" charset="0"/>
                <a:cs typeface="Times New Roman" panose="02020603050405020304" pitchFamily="18" charset="0"/>
              </a:rPr>
            </a:br>
            <a:r>
              <a:rPr lang="en-IN" sz="2400" dirty="0">
                <a:solidFill>
                  <a:schemeClr val="bg1"/>
                </a:solidFill>
                <a:latin typeface="Times New Roman" panose="02020603050405020304" pitchFamily="18" charset="0"/>
                <a:cs typeface="Times New Roman" panose="02020603050405020304" pitchFamily="18" charset="0"/>
              </a:rPr>
              <a:t/>
            </a:r>
            <a:br>
              <a:rPr lang="en-IN" sz="2400" dirty="0">
                <a:solidFill>
                  <a:schemeClr val="bg1"/>
                </a:solidFill>
                <a:latin typeface="Times New Roman" panose="02020603050405020304" pitchFamily="18" charset="0"/>
                <a:cs typeface="Times New Roman" panose="02020603050405020304" pitchFamily="18" charset="0"/>
              </a:rPr>
            </a:br>
            <a:r>
              <a:rPr lang="en-IN" sz="2400"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Along with NPTI Shivpuri, UIT RGPV Shivpuri will impart training to students, teachers, and professionals of the power sector on the smart grid technology and power engineering.</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IN" sz="2400" dirty="0">
                <a:solidFill>
                  <a:srgbClr val="002060"/>
                </a:solidFill>
              </a:rPr>
              <a:t/>
            </a:r>
            <a:br>
              <a:rPr lang="en-IN" sz="2400" dirty="0">
                <a:solidFill>
                  <a:srgbClr val="002060"/>
                </a:solidFill>
              </a:rPr>
            </a:br>
            <a:endParaRPr lang="en-US" altLang="zh-CN" sz="2400" b="1" spc="-50" dirty="0">
              <a:ln w="12700">
                <a:solidFill>
                  <a:schemeClr val="accent1"/>
                </a:solidFill>
                <a:prstDash val="solid"/>
              </a:ln>
              <a:solidFill>
                <a:schemeClr val="bg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B1495375-0963-70C6-E135-577D9E4029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7888" y="490537"/>
            <a:ext cx="352425" cy="352425"/>
          </a:xfrm>
          <a:prstGeom prst="rect">
            <a:avLst/>
          </a:prstGeom>
        </p:spPr>
      </p:pic>
    </p:spTree>
    <p:extLst>
      <p:ext uri="{BB962C8B-B14F-4D97-AF65-F5344CB8AC3E}">
        <p14:creationId xmlns="" xmlns:p14="http://schemas.microsoft.com/office/powerpoint/2010/main" val="4063152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C29A68B-6DB3-F933-12C9-DAB647F0AA85}"/>
              </a:ext>
            </a:extLst>
          </p:cNvPr>
          <p:cNvGraphicFramePr>
            <a:graphicFrameLocks noGrp="1"/>
          </p:cNvGraphicFramePr>
          <p:nvPr>
            <p:ph idx="1"/>
          </p:nvPr>
        </p:nvGraphicFramePr>
        <p:xfrm>
          <a:off x="6193898" y="761990"/>
          <a:ext cx="4644822" cy="5836040"/>
        </p:xfrm>
        <a:graphic>
          <a:graphicData uri="http://schemas.openxmlformats.org/drawingml/2006/table">
            <a:tbl>
              <a:tblPr>
                <a:tableStyleId>{5C22544A-7EE6-4342-B048-85BDC9FD1C3A}</a:tableStyleId>
              </a:tblPr>
              <a:tblGrid>
                <a:gridCol w="1049584">
                  <a:extLst>
                    <a:ext uri="{9D8B030D-6E8A-4147-A177-3AD203B41FA5}">
                      <a16:colId xmlns="" xmlns:a16="http://schemas.microsoft.com/office/drawing/2014/main" val="1921241002"/>
                    </a:ext>
                  </a:extLst>
                </a:gridCol>
                <a:gridCol w="3595238">
                  <a:extLst>
                    <a:ext uri="{9D8B030D-6E8A-4147-A177-3AD203B41FA5}">
                      <a16:colId xmlns="" xmlns:a16="http://schemas.microsoft.com/office/drawing/2014/main" val="2776922124"/>
                    </a:ext>
                  </a:extLst>
                </a:gridCol>
              </a:tblGrid>
              <a:tr h="491935">
                <a:tc gridSpan="2">
                  <a:txBody>
                    <a:bodyPr/>
                    <a:lstStyle/>
                    <a:p>
                      <a:pPr algn="ctr" fontAlgn="ctr"/>
                      <a:r>
                        <a:rPr lang="en-IN" sz="1100" u="none" strike="noStrike" dirty="0">
                          <a:effectLst/>
                        </a:rPr>
                        <a:t> </a:t>
                      </a:r>
                      <a:r>
                        <a:rPr lang="en-IN" sz="1800" b="1" u="none" strike="noStrike" kern="1200" dirty="0">
                          <a:solidFill>
                            <a:srgbClr val="002060"/>
                          </a:solidFill>
                          <a:effectLst/>
                          <a:latin typeface="+mn-lt"/>
                          <a:ea typeface="+mn-ea"/>
                          <a:cs typeface="+mn-cs"/>
                        </a:rPr>
                        <a:t>Certificate in PE &amp; RE  (3-Months)</a:t>
                      </a:r>
                    </a:p>
                  </a:txBody>
                  <a:tcPr marL="7157" marR="7157" marT="7157" marB="0" anchor="ctr"/>
                </a:tc>
                <a:tc hMerge="1">
                  <a:txBody>
                    <a:bodyPr/>
                    <a:lstStyle/>
                    <a:p>
                      <a:endParaRPr lang="en-IN"/>
                    </a:p>
                  </a:txBody>
                  <a:tcPr/>
                </a:tc>
                <a:extLst>
                  <a:ext uri="{0D108BD9-81ED-4DB2-BD59-A6C34878D82A}">
                    <a16:rowId xmlns="" xmlns:a16="http://schemas.microsoft.com/office/drawing/2014/main" val="2370999600"/>
                  </a:ext>
                </a:extLst>
              </a:tr>
              <a:tr h="431944">
                <a:tc rowSpan="3">
                  <a:txBody>
                    <a:bodyPr/>
                    <a:lstStyle/>
                    <a:p>
                      <a:pPr algn="ctr" fontAlgn="ctr"/>
                      <a:r>
                        <a:rPr lang="en-IN" sz="1200" b="1" u="none" strike="noStrike" kern="1200" dirty="0">
                          <a:solidFill>
                            <a:srgbClr val="C00000"/>
                          </a:solidFill>
                          <a:effectLst/>
                          <a:latin typeface="+mn-lt"/>
                          <a:ea typeface="+mn-ea"/>
                          <a:cs typeface="+mn-cs"/>
                        </a:rPr>
                        <a:t>MODULE-1 </a:t>
                      </a:r>
                    </a:p>
                  </a:txBody>
                  <a:tcPr marL="7157" marR="7157" marT="7157" marB="0" anchor="ctr"/>
                </a:tc>
                <a:tc>
                  <a:txBody>
                    <a:bodyPr/>
                    <a:lstStyle/>
                    <a:p>
                      <a:pPr algn="l" fontAlgn="ctr"/>
                      <a:r>
                        <a:rPr lang="en-US" sz="1200" u="none" strike="noStrike" dirty="0">
                          <a:effectLst/>
                        </a:rPr>
                        <a:t>Introduction of Power Generation Plants</a:t>
                      </a:r>
                      <a:endParaRPr lang="en-US"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349667013"/>
                  </a:ext>
                </a:extLst>
              </a:tr>
              <a:tr h="451141">
                <a:tc vMerge="1">
                  <a:txBody>
                    <a:bodyPr/>
                    <a:lstStyle/>
                    <a:p>
                      <a:endParaRPr lang="en-IN"/>
                    </a:p>
                  </a:txBody>
                  <a:tcPr/>
                </a:tc>
                <a:tc>
                  <a:txBody>
                    <a:bodyPr/>
                    <a:lstStyle/>
                    <a:p>
                      <a:pPr algn="l" fontAlgn="ctr"/>
                      <a:r>
                        <a:rPr lang="en-US" sz="1200" u="none" strike="noStrike" dirty="0">
                          <a:effectLst/>
                        </a:rPr>
                        <a:t>Introduction of Power system Protection devices</a:t>
                      </a:r>
                      <a:endParaRPr lang="en-US"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532041341"/>
                  </a:ext>
                </a:extLst>
              </a:tr>
              <a:tr h="335956">
                <a:tc vMerge="1">
                  <a:txBody>
                    <a:bodyPr/>
                    <a:lstStyle/>
                    <a:p>
                      <a:endParaRPr lang="en-IN"/>
                    </a:p>
                  </a:txBody>
                  <a:tcPr/>
                </a:tc>
                <a:tc>
                  <a:txBody>
                    <a:bodyPr/>
                    <a:lstStyle/>
                    <a:p>
                      <a:pPr algn="l" fontAlgn="ctr"/>
                      <a:r>
                        <a:rPr lang="en-IN" sz="1200" u="none" strike="noStrike" dirty="0">
                          <a:effectLst/>
                        </a:rPr>
                        <a:t>Sub station layout</a:t>
                      </a:r>
                      <a:endParaRPr lang="en-IN"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1060999668"/>
                  </a:ext>
                </a:extLst>
              </a:tr>
              <a:tr h="431944">
                <a:tc rowSpan="2">
                  <a:txBody>
                    <a:bodyPr/>
                    <a:lstStyle/>
                    <a:p>
                      <a:pPr algn="ctr" fontAlgn="ctr"/>
                      <a:r>
                        <a:rPr lang="en-IN" sz="1200" b="1" u="none" strike="noStrike" kern="1200" dirty="0">
                          <a:solidFill>
                            <a:srgbClr val="C00000"/>
                          </a:solidFill>
                          <a:effectLst/>
                          <a:latin typeface="+mn-lt"/>
                          <a:ea typeface="+mn-ea"/>
                          <a:cs typeface="+mn-cs"/>
                        </a:rPr>
                        <a:t>MODULE-2</a:t>
                      </a:r>
                    </a:p>
                  </a:txBody>
                  <a:tcPr marL="7157" marR="7157" marT="7157" marB="0" anchor="ctr"/>
                </a:tc>
                <a:tc>
                  <a:txBody>
                    <a:bodyPr/>
                    <a:lstStyle/>
                    <a:p>
                      <a:pPr algn="l" fontAlgn="ctr"/>
                      <a:r>
                        <a:rPr lang="en-IN" sz="1200" u="none" strike="noStrike" dirty="0">
                          <a:effectLst/>
                        </a:rPr>
                        <a:t>Energy conservation management</a:t>
                      </a:r>
                      <a:endParaRPr lang="en-IN"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718822228"/>
                  </a:ext>
                </a:extLst>
              </a:tr>
              <a:tr h="431944">
                <a:tc vMerge="1">
                  <a:txBody>
                    <a:bodyPr/>
                    <a:lstStyle/>
                    <a:p>
                      <a:endParaRPr lang="en-IN"/>
                    </a:p>
                  </a:txBody>
                  <a:tcPr/>
                </a:tc>
                <a:tc>
                  <a:txBody>
                    <a:bodyPr/>
                    <a:lstStyle/>
                    <a:p>
                      <a:pPr algn="l" fontAlgn="ctr"/>
                      <a:r>
                        <a:rPr lang="en-US" sz="1200" u="none" strike="noStrike" dirty="0">
                          <a:effectLst/>
                        </a:rPr>
                        <a:t>Basics of all Electrical Machines</a:t>
                      </a:r>
                      <a:endParaRPr lang="en-US"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1370013803"/>
                  </a:ext>
                </a:extLst>
              </a:tr>
              <a:tr h="239968">
                <a:tc rowSpan="2">
                  <a:txBody>
                    <a:bodyPr/>
                    <a:lstStyle/>
                    <a:p>
                      <a:pPr algn="ctr" fontAlgn="ctr"/>
                      <a:r>
                        <a:rPr lang="en-IN" sz="1200" b="1" u="none" strike="noStrike" kern="1200" dirty="0">
                          <a:solidFill>
                            <a:srgbClr val="C00000"/>
                          </a:solidFill>
                          <a:effectLst/>
                          <a:latin typeface="+mn-lt"/>
                          <a:ea typeface="+mn-ea"/>
                          <a:cs typeface="+mn-cs"/>
                        </a:rPr>
                        <a:t>MODULE-3</a:t>
                      </a:r>
                    </a:p>
                  </a:txBody>
                  <a:tcPr marL="7157" marR="7157" marT="7157" marB="0" anchor="ctr"/>
                </a:tc>
                <a:tc>
                  <a:txBody>
                    <a:bodyPr/>
                    <a:lstStyle/>
                    <a:p>
                      <a:pPr algn="l" fontAlgn="ctr"/>
                      <a:r>
                        <a:rPr lang="en-IN" sz="1200" u="none" strike="noStrike" dirty="0">
                          <a:effectLst/>
                        </a:rPr>
                        <a:t>Advance Software lab-I</a:t>
                      </a:r>
                      <a:endParaRPr lang="en-IN"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2222666437"/>
                  </a:ext>
                </a:extLst>
              </a:tr>
              <a:tr h="223172">
                <a:tc vMerge="1">
                  <a:txBody>
                    <a:bodyPr/>
                    <a:lstStyle/>
                    <a:p>
                      <a:endParaRPr lang="en-IN"/>
                    </a:p>
                  </a:txBody>
                  <a:tcPr/>
                </a:tc>
                <a:tc>
                  <a:txBody>
                    <a:bodyPr/>
                    <a:lstStyle/>
                    <a:p>
                      <a:pPr algn="l" fontAlgn="ctr"/>
                      <a:r>
                        <a:rPr lang="en-IN" sz="1200" u="none" strike="noStrike" dirty="0">
                          <a:effectLst/>
                        </a:rPr>
                        <a:t>Advance Software lab-II</a:t>
                      </a:r>
                      <a:endParaRPr lang="en-IN"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3827922567"/>
                  </a:ext>
                </a:extLst>
              </a:tr>
              <a:tr h="710307">
                <a:tc rowSpan="5">
                  <a:txBody>
                    <a:bodyPr/>
                    <a:lstStyle/>
                    <a:p>
                      <a:pPr algn="ctr" fontAlgn="ctr"/>
                      <a:r>
                        <a:rPr lang="en-IN" sz="1200" b="1" u="none" strike="noStrike" kern="1200" dirty="0">
                          <a:solidFill>
                            <a:srgbClr val="C00000"/>
                          </a:solidFill>
                          <a:effectLst/>
                          <a:latin typeface="+mn-lt"/>
                          <a:ea typeface="+mn-ea"/>
                          <a:cs typeface="+mn-cs"/>
                        </a:rPr>
                        <a:t>MODULE-4</a:t>
                      </a:r>
                    </a:p>
                  </a:txBody>
                  <a:tcPr marL="7157" marR="7157" marT="7157" marB="0" anchor="ctr"/>
                </a:tc>
                <a:tc>
                  <a:txBody>
                    <a:bodyPr/>
                    <a:lstStyle/>
                    <a:p>
                      <a:pPr algn="l" fontAlgn="ctr"/>
                      <a:r>
                        <a:rPr lang="en-US" sz="1200" u="none" strike="noStrike" dirty="0">
                          <a:effectLst/>
                        </a:rPr>
                        <a:t>Advance Electric Machine lab - I</a:t>
                      </a:r>
                      <a:endParaRPr lang="en-US"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2130337255"/>
                  </a:ext>
                </a:extLst>
              </a:tr>
              <a:tr h="431944">
                <a:tc vMerge="1">
                  <a:txBody>
                    <a:bodyPr/>
                    <a:lstStyle/>
                    <a:p>
                      <a:endParaRPr lang="en-IN"/>
                    </a:p>
                  </a:txBody>
                  <a:tcPr/>
                </a:tc>
                <a:tc>
                  <a:txBody>
                    <a:bodyPr/>
                    <a:lstStyle/>
                    <a:p>
                      <a:pPr algn="l" fontAlgn="ctr"/>
                      <a:r>
                        <a:rPr lang="en-US" sz="1200" u="none" strike="noStrike" dirty="0">
                          <a:effectLst/>
                        </a:rPr>
                        <a:t>Advance Electric Machine lab - II</a:t>
                      </a:r>
                      <a:endParaRPr lang="en-US"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666912270"/>
                  </a:ext>
                </a:extLst>
              </a:tr>
              <a:tr h="431944">
                <a:tc vMerge="1">
                  <a:txBody>
                    <a:bodyPr/>
                    <a:lstStyle/>
                    <a:p>
                      <a:endParaRPr lang="en-IN"/>
                    </a:p>
                  </a:txBody>
                  <a:tcPr/>
                </a:tc>
                <a:tc>
                  <a:txBody>
                    <a:bodyPr/>
                    <a:lstStyle/>
                    <a:p>
                      <a:pPr algn="l" fontAlgn="ctr"/>
                      <a:r>
                        <a:rPr lang="en-US" sz="1200" u="none" strike="noStrike" dirty="0">
                          <a:effectLst/>
                        </a:rPr>
                        <a:t>Advance Power system Protection Lab -I</a:t>
                      </a:r>
                      <a:endParaRPr lang="en-US"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2987103526"/>
                  </a:ext>
                </a:extLst>
              </a:tr>
              <a:tr h="431944">
                <a:tc vMerge="1">
                  <a:txBody>
                    <a:bodyPr/>
                    <a:lstStyle/>
                    <a:p>
                      <a:endParaRPr lang="en-IN"/>
                    </a:p>
                  </a:txBody>
                  <a:tcPr/>
                </a:tc>
                <a:tc>
                  <a:txBody>
                    <a:bodyPr/>
                    <a:lstStyle/>
                    <a:p>
                      <a:pPr algn="l" fontAlgn="ctr"/>
                      <a:r>
                        <a:rPr lang="en-US" sz="1200" u="none" strike="noStrike" dirty="0">
                          <a:effectLst/>
                        </a:rPr>
                        <a:t>Advance Power system Protection Lab -II</a:t>
                      </a:r>
                      <a:endParaRPr lang="en-US"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4048725142"/>
                  </a:ext>
                </a:extLst>
              </a:tr>
              <a:tr h="359953">
                <a:tc vMerge="1">
                  <a:txBody>
                    <a:bodyPr/>
                    <a:lstStyle/>
                    <a:p>
                      <a:endParaRPr lang="en-IN"/>
                    </a:p>
                  </a:txBody>
                  <a:tcPr/>
                </a:tc>
                <a:tc>
                  <a:txBody>
                    <a:bodyPr/>
                    <a:lstStyle/>
                    <a:p>
                      <a:pPr algn="l" fontAlgn="ctr"/>
                      <a:r>
                        <a:rPr lang="en-IN" sz="1200" u="none" strike="noStrike" dirty="0">
                          <a:effectLst/>
                        </a:rPr>
                        <a:t>Visit to Power Plants</a:t>
                      </a:r>
                      <a:endParaRPr lang="en-IN" sz="1200" b="0" i="0" u="none" strike="noStrike" dirty="0">
                        <a:solidFill>
                          <a:srgbClr val="000000"/>
                        </a:solidFill>
                        <a:effectLst/>
                        <a:latin typeface="Times New Roman" panose="02020603050405020304" pitchFamily="18" charset="0"/>
                      </a:endParaRPr>
                    </a:p>
                  </a:txBody>
                  <a:tcPr marL="7157" marR="7157" marT="7157" marB="0" anchor="ctr"/>
                </a:tc>
                <a:extLst>
                  <a:ext uri="{0D108BD9-81ED-4DB2-BD59-A6C34878D82A}">
                    <a16:rowId xmlns="" xmlns:a16="http://schemas.microsoft.com/office/drawing/2014/main" val="1083784873"/>
                  </a:ext>
                </a:extLst>
              </a:tr>
              <a:tr h="431944">
                <a:tc gridSpan="2">
                  <a:txBody>
                    <a:bodyPr/>
                    <a:lstStyle/>
                    <a:p>
                      <a:pPr algn="ctr" fontAlgn="ctr"/>
                      <a:r>
                        <a:rPr lang="en-IN" sz="1100" u="none" strike="noStrike" dirty="0">
                          <a:effectLst/>
                        </a:rPr>
                        <a:t>Viva- Voice/ Project submission/ Presentation</a:t>
                      </a:r>
                      <a:endParaRPr lang="en-IN" sz="1100" b="0" i="0" u="none" strike="noStrike" dirty="0">
                        <a:solidFill>
                          <a:srgbClr val="000000"/>
                        </a:solidFill>
                        <a:effectLst/>
                        <a:latin typeface="Times New Roman" panose="02020603050405020304" pitchFamily="18" charset="0"/>
                      </a:endParaRPr>
                    </a:p>
                  </a:txBody>
                  <a:tcPr marL="7157" marR="7157" marT="7157" marB="0" anchor="ctr"/>
                </a:tc>
                <a:tc hMerge="1">
                  <a:txBody>
                    <a:bodyPr/>
                    <a:lstStyle/>
                    <a:p>
                      <a:endParaRPr lang="en-IN"/>
                    </a:p>
                  </a:txBody>
                  <a:tcPr/>
                </a:tc>
                <a:extLst>
                  <a:ext uri="{0D108BD9-81ED-4DB2-BD59-A6C34878D82A}">
                    <a16:rowId xmlns="" xmlns:a16="http://schemas.microsoft.com/office/drawing/2014/main" val="1279217639"/>
                  </a:ext>
                </a:extLst>
              </a:tr>
            </a:tbl>
          </a:graphicData>
        </a:graphic>
      </p:graphicFrame>
      <p:graphicFrame>
        <p:nvGraphicFramePr>
          <p:cNvPr id="5" name="Table 4">
            <a:extLst>
              <a:ext uri="{FF2B5EF4-FFF2-40B4-BE49-F238E27FC236}">
                <a16:creationId xmlns="" xmlns:a16="http://schemas.microsoft.com/office/drawing/2014/main" id="{C233F886-87CD-A267-33C7-E4EBFED41AFC}"/>
              </a:ext>
            </a:extLst>
          </p:cNvPr>
          <p:cNvGraphicFramePr>
            <a:graphicFrameLocks noGrp="1"/>
          </p:cNvGraphicFramePr>
          <p:nvPr/>
        </p:nvGraphicFramePr>
        <p:xfrm>
          <a:off x="204693" y="762000"/>
          <a:ext cx="5218954" cy="5836042"/>
        </p:xfrm>
        <a:graphic>
          <a:graphicData uri="http://schemas.openxmlformats.org/drawingml/2006/table">
            <a:tbl>
              <a:tblPr>
                <a:tableStyleId>{5C22544A-7EE6-4342-B048-85BDC9FD1C3A}</a:tableStyleId>
              </a:tblPr>
              <a:tblGrid>
                <a:gridCol w="1256554">
                  <a:extLst>
                    <a:ext uri="{9D8B030D-6E8A-4147-A177-3AD203B41FA5}">
                      <a16:colId xmlns="" xmlns:a16="http://schemas.microsoft.com/office/drawing/2014/main" val="720641535"/>
                    </a:ext>
                  </a:extLst>
                </a:gridCol>
                <a:gridCol w="2097142">
                  <a:extLst>
                    <a:ext uri="{9D8B030D-6E8A-4147-A177-3AD203B41FA5}">
                      <a16:colId xmlns="" xmlns:a16="http://schemas.microsoft.com/office/drawing/2014/main" val="1344175400"/>
                    </a:ext>
                  </a:extLst>
                </a:gridCol>
                <a:gridCol w="753640">
                  <a:extLst>
                    <a:ext uri="{9D8B030D-6E8A-4147-A177-3AD203B41FA5}">
                      <a16:colId xmlns="" xmlns:a16="http://schemas.microsoft.com/office/drawing/2014/main" val="1566362507"/>
                    </a:ext>
                  </a:extLst>
                </a:gridCol>
                <a:gridCol w="452184">
                  <a:extLst>
                    <a:ext uri="{9D8B030D-6E8A-4147-A177-3AD203B41FA5}">
                      <a16:colId xmlns="" xmlns:a16="http://schemas.microsoft.com/office/drawing/2014/main" val="1811544506"/>
                    </a:ext>
                  </a:extLst>
                </a:gridCol>
                <a:gridCol w="659434">
                  <a:extLst>
                    <a:ext uri="{9D8B030D-6E8A-4147-A177-3AD203B41FA5}">
                      <a16:colId xmlns="" xmlns:a16="http://schemas.microsoft.com/office/drawing/2014/main" val="1180947548"/>
                    </a:ext>
                  </a:extLst>
                </a:gridCol>
              </a:tblGrid>
              <a:tr h="297874">
                <a:tc gridSpan="5">
                  <a:txBody>
                    <a:bodyPr/>
                    <a:lstStyle/>
                    <a:p>
                      <a:pPr algn="ctr" fontAlgn="ctr"/>
                      <a:r>
                        <a:rPr lang="en-IN" sz="1400" u="none" strike="noStrike" dirty="0">
                          <a:effectLst/>
                        </a:rPr>
                        <a:t> </a:t>
                      </a:r>
                      <a:r>
                        <a:rPr lang="en-IN" sz="1800" b="1" u="none" strike="noStrike" kern="1200" dirty="0">
                          <a:solidFill>
                            <a:srgbClr val="002060"/>
                          </a:solidFill>
                          <a:effectLst/>
                          <a:latin typeface="+mn-lt"/>
                          <a:ea typeface="+mn-ea"/>
                          <a:cs typeface="+mn-cs"/>
                        </a:rPr>
                        <a:t>Certificate Course in PE &amp; RE (2-Months)</a:t>
                      </a:r>
                    </a:p>
                  </a:txBody>
                  <a:tcPr marL="6810" marR="6810" marT="681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2405227619"/>
                  </a:ext>
                </a:extLst>
              </a:tr>
              <a:tr h="440120">
                <a:tc>
                  <a:txBody>
                    <a:bodyPr/>
                    <a:lstStyle/>
                    <a:p>
                      <a:pPr algn="ctr" fontAlgn="ctr"/>
                      <a:r>
                        <a:rPr lang="en-IN" sz="1200" b="1" u="none" strike="noStrike" kern="1200" dirty="0">
                          <a:solidFill>
                            <a:srgbClr val="C00000"/>
                          </a:solidFill>
                          <a:effectLst/>
                          <a:latin typeface="+mn-lt"/>
                          <a:ea typeface="+mn-ea"/>
                          <a:cs typeface="+mn-cs"/>
                        </a:rPr>
                        <a:t>MODULE</a:t>
                      </a:r>
                    </a:p>
                  </a:txBody>
                  <a:tcPr marL="6810" marR="6810" marT="6810" marB="0" anchor="ctr"/>
                </a:tc>
                <a:tc>
                  <a:txBody>
                    <a:bodyPr/>
                    <a:lstStyle/>
                    <a:p>
                      <a:pPr algn="ctr" fontAlgn="ctr"/>
                      <a:r>
                        <a:rPr lang="en-IN" sz="1100" u="none" strike="noStrike" dirty="0">
                          <a:effectLst/>
                        </a:rPr>
                        <a:t>SUBJECT</a:t>
                      </a:r>
                      <a:endParaRPr lang="en-IN" sz="1100" b="1"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TYPE</a:t>
                      </a:r>
                      <a:endParaRPr lang="en-IN" sz="1100" b="1" i="0" u="none" strike="noStrike">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WEEK</a:t>
                      </a:r>
                      <a:endParaRPr lang="en-IN" sz="1100" b="1" i="0" u="none" strike="noStrike">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MONTH</a:t>
                      </a:r>
                      <a:endParaRPr lang="en-IN" sz="1100" b="1" i="0" u="none" strike="noStrike">
                        <a:solidFill>
                          <a:srgbClr val="000000"/>
                        </a:solidFill>
                        <a:effectLst/>
                        <a:latin typeface="Times New Roman" panose="02020603050405020304" pitchFamily="18" charset="0"/>
                      </a:endParaRPr>
                    </a:p>
                  </a:txBody>
                  <a:tcPr marL="6810" marR="6810" marT="6810" marB="0" anchor="ctr"/>
                </a:tc>
                <a:extLst>
                  <a:ext uri="{0D108BD9-81ED-4DB2-BD59-A6C34878D82A}">
                    <a16:rowId xmlns="" xmlns:a16="http://schemas.microsoft.com/office/drawing/2014/main" val="2643932311"/>
                  </a:ext>
                </a:extLst>
              </a:tr>
              <a:tr h="516899">
                <a:tc>
                  <a:txBody>
                    <a:bodyPr/>
                    <a:lstStyle/>
                    <a:p>
                      <a:pPr algn="ctr" fontAlgn="ctr"/>
                      <a:r>
                        <a:rPr lang="en-IN" sz="1200" b="1" u="none" strike="noStrike" kern="1200" dirty="0">
                          <a:solidFill>
                            <a:srgbClr val="C00000"/>
                          </a:solidFill>
                          <a:effectLst/>
                          <a:latin typeface="+mn-lt"/>
                          <a:ea typeface="+mn-ea"/>
                          <a:cs typeface="+mn-cs"/>
                        </a:rPr>
                        <a:t>MODULE-1</a:t>
                      </a:r>
                    </a:p>
                  </a:txBody>
                  <a:tcPr marL="6810" marR="6810" marT="6810" marB="0" anchor="ctr"/>
                </a:tc>
                <a:tc>
                  <a:txBody>
                    <a:bodyPr/>
                    <a:lstStyle/>
                    <a:p>
                      <a:pPr algn="l" fontAlgn="ctr"/>
                      <a:r>
                        <a:rPr lang="en-IN" sz="1100" u="none" strike="noStrike" dirty="0">
                          <a:effectLst/>
                        </a:rPr>
                        <a:t>RENEWAL ENERGY SOURCES: </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dirty="0">
                          <a:effectLst/>
                        </a:rPr>
                        <a:t>Theory</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1</a:t>
                      </a:r>
                      <a:endParaRPr lang="en-IN" sz="1100" b="1" i="0" u="none" strike="noStrike">
                        <a:solidFill>
                          <a:srgbClr val="000000"/>
                        </a:solidFill>
                        <a:effectLst/>
                        <a:latin typeface="Times New Roman" panose="02020603050405020304" pitchFamily="18" charset="0"/>
                      </a:endParaRPr>
                    </a:p>
                  </a:txBody>
                  <a:tcPr marL="6810" marR="6810" marT="6810" marB="0" anchor="ctr"/>
                </a:tc>
                <a:tc rowSpan="7">
                  <a:txBody>
                    <a:bodyPr/>
                    <a:lstStyle/>
                    <a:p>
                      <a:pPr algn="ctr" fontAlgn="ctr"/>
                      <a:endParaRPr lang="en-IN" sz="1100" b="1" i="0" u="none" strike="noStrike" dirty="0">
                        <a:solidFill>
                          <a:srgbClr val="000000"/>
                        </a:solidFill>
                        <a:effectLst/>
                        <a:latin typeface="Times New Roman" panose="02020603050405020304" pitchFamily="18" charset="0"/>
                      </a:endParaRPr>
                    </a:p>
                  </a:txBody>
                  <a:tcPr marL="6810" marR="6810" marT="6810" marB="0" anchor="ctr"/>
                </a:tc>
                <a:extLst>
                  <a:ext uri="{0D108BD9-81ED-4DB2-BD59-A6C34878D82A}">
                    <a16:rowId xmlns="" xmlns:a16="http://schemas.microsoft.com/office/drawing/2014/main" val="1355548007"/>
                  </a:ext>
                </a:extLst>
              </a:tr>
              <a:tr h="596978">
                <a:tc>
                  <a:txBody>
                    <a:bodyPr/>
                    <a:lstStyle/>
                    <a:p>
                      <a:pPr algn="ctr" fontAlgn="ctr"/>
                      <a:r>
                        <a:rPr lang="en-IN" sz="1200" b="1" u="none" strike="noStrike" kern="1200" dirty="0">
                          <a:solidFill>
                            <a:srgbClr val="C00000"/>
                          </a:solidFill>
                          <a:effectLst/>
                          <a:latin typeface="+mn-lt"/>
                          <a:ea typeface="+mn-ea"/>
                          <a:cs typeface="+mn-cs"/>
                        </a:rPr>
                        <a:t>MODULE-2</a:t>
                      </a:r>
                    </a:p>
                  </a:txBody>
                  <a:tcPr marL="6810" marR="6810" marT="6810" marB="0" anchor="ctr"/>
                </a:tc>
                <a:tc>
                  <a:txBody>
                    <a:bodyPr/>
                    <a:lstStyle/>
                    <a:p>
                      <a:pPr algn="l" fontAlgn="ctr"/>
                      <a:r>
                        <a:rPr lang="en-IN" sz="1100" u="none" strike="noStrike" dirty="0">
                          <a:effectLst/>
                        </a:rPr>
                        <a:t>ENERGY CONSERVATION MANAGEMENT</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dirty="0">
                          <a:effectLst/>
                        </a:rPr>
                        <a:t>Theory</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1</a:t>
                      </a:r>
                      <a:endParaRPr lang="en-IN" sz="1100" b="1" i="0" u="none" strike="noStrike">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extLst>
                  <a:ext uri="{0D108BD9-81ED-4DB2-BD59-A6C34878D82A}">
                    <a16:rowId xmlns="" xmlns:a16="http://schemas.microsoft.com/office/drawing/2014/main" val="416047153"/>
                  </a:ext>
                </a:extLst>
              </a:tr>
              <a:tr h="210265">
                <a:tc rowSpan="5">
                  <a:txBody>
                    <a:bodyPr/>
                    <a:lstStyle/>
                    <a:p>
                      <a:pPr algn="ctr" fontAlgn="ctr"/>
                      <a:r>
                        <a:rPr lang="en-IN" sz="1200" b="1" u="none" strike="noStrike" kern="1200" dirty="0">
                          <a:solidFill>
                            <a:srgbClr val="C00000"/>
                          </a:solidFill>
                          <a:effectLst/>
                          <a:latin typeface="+mn-lt"/>
                          <a:ea typeface="+mn-ea"/>
                          <a:cs typeface="+mn-cs"/>
                        </a:rPr>
                        <a:t>MODULE-3</a:t>
                      </a:r>
                    </a:p>
                  </a:txBody>
                  <a:tcPr marL="6810" marR="6810" marT="6810" marB="0" anchor="ctr"/>
                </a:tc>
                <a:tc>
                  <a:txBody>
                    <a:bodyPr/>
                    <a:lstStyle/>
                    <a:p>
                      <a:pPr algn="l" fontAlgn="ctr"/>
                      <a:r>
                        <a:rPr lang="en-IN" sz="1100" u="none" strike="noStrike">
                          <a:effectLst/>
                        </a:rPr>
                        <a:t>FUEL CELL</a:t>
                      </a:r>
                      <a:endParaRPr lang="en-IN" sz="1100" b="0" i="0" u="none" strike="noStrike">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rowSpan="5">
                  <a:txBody>
                    <a:bodyPr/>
                    <a:lstStyle/>
                    <a:p>
                      <a:pPr algn="ctr" fontAlgn="ctr"/>
                      <a:r>
                        <a:rPr lang="en-IN" sz="1100" u="none" strike="noStrike" dirty="0">
                          <a:effectLst/>
                        </a:rPr>
                        <a:t>2    </a:t>
                      </a:r>
                      <a:endParaRPr lang="en-IN" sz="1100" b="1"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extLst>
                  <a:ext uri="{0D108BD9-81ED-4DB2-BD59-A6C34878D82A}">
                    <a16:rowId xmlns="" xmlns:a16="http://schemas.microsoft.com/office/drawing/2014/main" val="1095946077"/>
                  </a:ext>
                </a:extLst>
              </a:tr>
              <a:tr h="400906">
                <a:tc vMerge="1">
                  <a:txBody>
                    <a:bodyPr/>
                    <a:lstStyle/>
                    <a:p>
                      <a:endParaRPr lang="en-IN"/>
                    </a:p>
                  </a:txBody>
                  <a:tcPr/>
                </a:tc>
                <a:tc>
                  <a:txBody>
                    <a:bodyPr/>
                    <a:lstStyle/>
                    <a:p>
                      <a:pPr algn="l" fontAlgn="ctr"/>
                      <a:r>
                        <a:rPr lang="en-IN" sz="1100" u="none" strike="noStrike" dirty="0">
                          <a:effectLst/>
                        </a:rPr>
                        <a:t>PROFESSIONAL PHOTOVALTAICS</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267736871"/>
                  </a:ext>
                </a:extLst>
              </a:tr>
              <a:tr h="210265">
                <a:tc vMerge="1">
                  <a:txBody>
                    <a:bodyPr/>
                    <a:lstStyle/>
                    <a:p>
                      <a:endParaRPr lang="en-IN"/>
                    </a:p>
                  </a:txBody>
                  <a:tcPr/>
                </a:tc>
                <a:tc>
                  <a:txBody>
                    <a:bodyPr/>
                    <a:lstStyle/>
                    <a:p>
                      <a:pPr algn="l" fontAlgn="ctr"/>
                      <a:r>
                        <a:rPr lang="en-IN" sz="1100" u="none" strike="noStrike" dirty="0">
                          <a:effectLst/>
                        </a:rPr>
                        <a:t>ENERGY MANAGEMENT</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Lab</a:t>
                      </a:r>
                      <a:endParaRPr lang="en-IN" sz="1100" b="0" i="0" u="none" strike="noStrike">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2810351637"/>
                  </a:ext>
                </a:extLst>
              </a:tr>
              <a:tr h="210265">
                <a:tc vMerge="1">
                  <a:txBody>
                    <a:bodyPr/>
                    <a:lstStyle/>
                    <a:p>
                      <a:endParaRPr lang="en-IN"/>
                    </a:p>
                  </a:txBody>
                  <a:tcPr/>
                </a:tc>
                <a:tc>
                  <a:txBody>
                    <a:bodyPr/>
                    <a:lstStyle/>
                    <a:p>
                      <a:pPr algn="l" fontAlgn="ctr"/>
                      <a:r>
                        <a:rPr lang="en-IN" sz="1100" u="none" strike="noStrike" dirty="0">
                          <a:effectLst/>
                        </a:rPr>
                        <a:t>POWER GENERATION</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Lab</a:t>
                      </a:r>
                      <a:endParaRPr lang="en-IN" sz="1100" b="0" i="0" u="none" strike="noStrike">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51736625"/>
                  </a:ext>
                </a:extLst>
              </a:tr>
              <a:tr h="210265">
                <a:tc vMerge="1">
                  <a:txBody>
                    <a:bodyPr/>
                    <a:lstStyle/>
                    <a:p>
                      <a:endParaRPr lang="en-IN"/>
                    </a:p>
                  </a:txBody>
                  <a:tcPr/>
                </a:tc>
                <a:tc>
                  <a:txBody>
                    <a:bodyPr/>
                    <a:lstStyle/>
                    <a:p>
                      <a:pPr algn="l" fontAlgn="ctr"/>
                      <a:r>
                        <a:rPr lang="en-IN" sz="1100" u="none" strike="noStrike" dirty="0">
                          <a:effectLst/>
                        </a:rPr>
                        <a:t>WIND POWER PLANT</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461478110"/>
                  </a:ext>
                </a:extLst>
              </a:tr>
              <a:tr h="210265">
                <a:tc rowSpan="2">
                  <a:txBody>
                    <a:bodyPr/>
                    <a:lstStyle/>
                    <a:p>
                      <a:pPr algn="ctr" fontAlgn="ctr"/>
                      <a:r>
                        <a:rPr lang="en-IN" sz="1200" b="1" u="none" strike="noStrike" kern="1200" dirty="0">
                          <a:solidFill>
                            <a:srgbClr val="C00000"/>
                          </a:solidFill>
                          <a:effectLst/>
                          <a:latin typeface="+mn-lt"/>
                          <a:ea typeface="+mn-ea"/>
                          <a:cs typeface="+mn-cs"/>
                        </a:rPr>
                        <a:t>MODULE-4</a:t>
                      </a:r>
                    </a:p>
                  </a:txBody>
                  <a:tcPr marL="6810" marR="6810" marT="6810" marB="0" anchor="ctr"/>
                </a:tc>
                <a:tc rowSpan="2">
                  <a:txBody>
                    <a:bodyPr/>
                    <a:lstStyle/>
                    <a:p>
                      <a:pPr algn="l" fontAlgn="ctr"/>
                      <a:r>
                        <a:rPr lang="en-IN" sz="1100" u="none" strike="noStrike" dirty="0">
                          <a:effectLst/>
                        </a:rPr>
                        <a:t>POWER SYSTEM ENGINEERING </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Theory</a:t>
                      </a:r>
                      <a:endParaRPr lang="en-IN" sz="1100" b="0" i="0" u="none" strike="noStrike">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1</a:t>
                      </a:r>
                      <a:endParaRPr lang="en-IN" sz="1100" b="1" i="0" u="none" strike="noStrike">
                        <a:solidFill>
                          <a:srgbClr val="000000"/>
                        </a:solidFill>
                        <a:effectLst/>
                        <a:latin typeface="Times New Roman" panose="02020603050405020304" pitchFamily="18" charset="0"/>
                      </a:endParaRPr>
                    </a:p>
                  </a:txBody>
                  <a:tcPr marL="6810" marR="6810" marT="6810" marB="0" anchor="ctr"/>
                </a:tc>
                <a:tc rowSpan="13">
                  <a:txBody>
                    <a:bodyPr/>
                    <a:lstStyle/>
                    <a:p>
                      <a:pPr algn="ctr" fontAlgn="ctr"/>
                      <a:endParaRPr lang="en-IN" sz="1100" b="1" i="0" u="none" strike="noStrike" dirty="0">
                        <a:solidFill>
                          <a:srgbClr val="000000"/>
                        </a:solidFill>
                        <a:effectLst/>
                        <a:latin typeface="Times New Roman" panose="02020603050405020304" pitchFamily="18" charset="0"/>
                      </a:endParaRPr>
                    </a:p>
                  </a:txBody>
                  <a:tcPr marL="6810" marR="6810" marT="6810" marB="0" anchor="ctr"/>
                </a:tc>
                <a:extLst>
                  <a:ext uri="{0D108BD9-81ED-4DB2-BD59-A6C34878D82A}">
                    <a16:rowId xmlns="" xmlns:a16="http://schemas.microsoft.com/office/drawing/2014/main" val="957704791"/>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a:effectLst/>
                        </a:rPr>
                        <a:t>Theory</a:t>
                      </a:r>
                      <a:endParaRPr lang="en-IN" sz="1100" b="0" i="0" u="none" strike="noStrike">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dirty="0">
                          <a:effectLst/>
                        </a:rPr>
                        <a:t>1</a:t>
                      </a:r>
                      <a:endParaRPr lang="en-IN" sz="1100" b="1"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extLst>
                  <a:ext uri="{0D108BD9-81ED-4DB2-BD59-A6C34878D82A}">
                    <a16:rowId xmlns="" xmlns:a16="http://schemas.microsoft.com/office/drawing/2014/main" val="2715368556"/>
                  </a:ext>
                </a:extLst>
              </a:tr>
              <a:tr h="210265">
                <a:tc rowSpan="4">
                  <a:txBody>
                    <a:bodyPr/>
                    <a:lstStyle/>
                    <a:p>
                      <a:pPr algn="ctr" fontAlgn="ctr"/>
                      <a:r>
                        <a:rPr lang="en-IN" sz="1200" b="1" u="none" strike="noStrike" kern="1200" dirty="0">
                          <a:solidFill>
                            <a:srgbClr val="C00000"/>
                          </a:solidFill>
                          <a:effectLst/>
                          <a:latin typeface="+mn-lt"/>
                          <a:ea typeface="+mn-ea"/>
                          <a:cs typeface="+mn-cs"/>
                        </a:rPr>
                        <a:t>MODULE-5</a:t>
                      </a:r>
                    </a:p>
                  </a:txBody>
                  <a:tcPr marL="6810" marR="6810" marT="6810" marB="0" anchor="ctr"/>
                </a:tc>
                <a:tc rowSpan="4">
                  <a:txBody>
                    <a:bodyPr/>
                    <a:lstStyle/>
                    <a:p>
                      <a:pPr algn="l" fontAlgn="ctr"/>
                      <a:r>
                        <a:rPr lang="en-IN" sz="1100" u="none" strike="noStrike" dirty="0">
                          <a:effectLst/>
                        </a:rPr>
                        <a:t>POWER TRANSMISSION(2) </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a:effectLst/>
                        </a:rPr>
                        <a:t>Lab</a:t>
                      </a:r>
                      <a:endParaRPr lang="en-IN" sz="1100" b="0" i="0" u="none" strike="noStrike">
                        <a:solidFill>
                          <a:srgbClr val="000000"/>
                        </a:solidFill>
                        <a:effectLst/>
                        <a:latin typeface="Times New Roman" panose="02020603050405020304" pitchFamily="18" charset="0"/>
                      </a:endParaRPr>
                    </a:p>
                  </a:txBody>
                  <a:tcPr marL="6810" marR="6810" marT="6810" marB="0" anchor="ctr"/>
                </a:tc>
                <a:tc rowSpan="11">
                  <a:txBody>
                    <a:bodyPr/>
                    <a:lstStyle/>
                    <a:p>
                      <a:pPr algn="ctr" fontAlgn="ctr"/>
                      <a:r>
                        <a:rPr lang="en-IN" sz="1100" u="none" strike="noStrike" dirty="0">
                          <a:effectLst/>
                        </a:rPr>
                        <a:t>2</a:t>
                      </a:r>
                      <a:endParaRPr lang="en-IN" sz="1100" b="1"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extLst>
                  <a:ext uri="{0D108BD9-81ED-4DB2-BD59-A6C34878D82A}">
                    <a16:rowId xmlns="" xmlns:a16="http://schemas.microsoft.com/office/drawing/2014/main" val="3826869952"/>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422787616"/>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990830802"/>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2447722198"/>
                  </a:ext>
                </a:extLst>
              </a:tr>
              <a:tr h="210265">
                <a:tc rowSpan="6">
                  <a:txBody>
                    <a:bodyPr/>
                    <a:lstStyle/>
                    <a:p>
                      <a:pPr algn="ctr" fontAlgn="ctr"/>
                      <a:r>
                        <a:rPr lang="en-IN" sz="1200" b="1" u="none" strike="noStrike" kern="1200" dirty="0">
                          <a:solidFill>
                            <a:srgbClr val="C00000"/>
                          </a:solidFill>
                          <a:effectLst/>
                          <a:latin typeface="+mn-lt"/>
                          <a:ea typeface="+mn-ea"/>
                          <a:cs typeface="+mn-cs"/>
                        </a:rPr>
                        <a:t>MODULE-6</a:t>
                      </a:r>
                    </a:p>
                  </a:txBody>
                  <a:tcPr marL="6810" marR="6810" marT="6810" marB="0" anchor="ctr"/>
                </a:tc>
                <a:tc rowSpan="6">
                  <a:txBody>
                    <a:bodyPr/>
                    <a:lstStyle/>
                    <a:p>
                      <a:pPr algn="l" fontAlgn="ctr"/>
                      <a:r>
                        <a:rPr lang="en-IN" sz="1100" u="none" strike="noStrike" dirty="0">
                          <a:effectLst/>
                        </a:rPr>
                        <a:t>POWER SYSTEM PROTECTION</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838825343"/>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4140040989"/>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672746135"/>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093524766"/>
                  </a:ext>
                </a:extLst>
              </a:tr>
              <a:tr h="210265">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Lab</a:t>
                      </a:r>
                      <a:endParaRPr lang="en-IN" sz="11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041397611"/>
                  </a:ext>
                </a:extLst>
              </a:tr>
              <a:tr h="210265">
                <a:tc vMerge="1">
                  <a:txBody>
                    <a:bodyPr/>
                    <a:lstStyle/>
                    <a:p>
                      <a:endParaRPr lang="en-IN"/>
                    </a:p>
                  </a:txBody>
                  <a:tcPr/>
                </a:tc>
                <a:tc vMerge="1">
                  <a:txBody>
                    <a:bodyPr/>
                    <a:lstStyle/>
                    <a:p>
                      <a:endParaRPr lang="en-IN"/>
                    </a:p>
                  </a:txBody>
                  <a:tcPr/>
                </a:tc>
                <a:tc>
                  <a:txBody>
                    <a:bodyPr/>
                    <a:lstStyle/>
                    <a:p>
                      <a:pPr algn="ctr" fontAlgn="ctr"/>
                      <a:r>
                        <a:rPr lang="en-IN" sz="1000" u="none" strike="noStrike" dirty="0">
                          <a:effectLst/>
                        </a:rPr>
                        <a:t>Lab</a:t>
                      </a:r>
                      <a:endParaRPr lang="en-IN" sz="1000" b="0" i="0" u="none" strike="noStrike" dirty="0">
                        <a:solidFill>
                          <a:srgbClr val="000000"/>
                        </a:solidFill>
                        <a:effectLst/>
                        <a:latin typeface="Times New Roman" panose="02020603050405020304" pitchFamily="18" charset="0"/>
                      </a:endParaRPr>
                    </a:p>
                  </a:txBody>
                  <a:tcPr marL="6810" marR="6810" marT="681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4072522765"/>
                  </a:ext>
                </a:extLst>
              </a:tr>
              <a:tr h="219025">
                <a:tc gridSpan="3">
                  <a:txBody>
                    <a:bodyPr/>
                    <a:lstStyle/>
                    <a:p>
                      <a:pPr algn="ctr" fontAlgn="ctr"/>
                      <a:r>
                        <a:rPr lang="en-IN" sz="1000" u="none" strike="noStrike" dirty="0">
                          <a:effectLst/>
                        </a:rPr>
                        <a:t>(1)Viva- Voice/ Project submission/ Presentation</a:t>
                      </a:r>
                      <a:endParaRPr lang="en-IN" sz="1000" b="1" i="0" u="none" strike="noStrike" dirty="0">
                        <a:solidFill>
                          <a:srgbClr val="000000"/>
                        </a:solidFill>
                        <a:effectLst/>
                        <a:latin typeface="Times New Roman" panose="02020603050405020304" pitchFamily="18" charset="0"/>
                      </a:endParaRPr>
                    </a:p>
                  </a:txBody>
                  <a:tcPr marL="6810" marR="6810" marT="6810" marB="0" anchor="ctr"/>
                </a:tc>
                <a:tc hMerge="1">
                  <a:txBody>
                    <a:bodyPr/>
                    <a:lstStyle/>
                    <a:p>
                      <a:endParaRPr lang="en-IN"/>
                    </a:p>
                  </a:txBody>
                  <a:tcPr/>
                </a:tc>
                <a:tc h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4121851307"/>
                  </a:ext>
                </a:extLst>
              </a:tr>
            </a:tbl>
          </a:graphicData>
        </a:graphic>
      </p:graphicFrame>
      <p:grpSp>
        <p:nvGrpSpPr>
          <p:cNvPr id="2" name="Group 1">
            <a:extLst>
              <a:ext uri="{FF2B5EF4-FFF2-40B4-BE49-F238E27FC236}">
                <a16:creationId xmlns="" xmlns:a16="http://schemas.microsoft.com/office/drawing/2014/main" id="{3495FC5B-3C3B-1F8D-8FC6-FDC120408E5B}"/>
              </a:ext>
            </a:extLst>
          </p:cNvPr>
          <p:cNvGrpSpPr/>
          <p:nvPr/>
        </p:nvGrpSpPr>
        <p:grpSpPr>
          <a:xfrm>
            <a:off x="0" y="301137"/>
            <a:ext cx="555289" cy="596687"/>
            <a:chOff x="-981" y="25893"/>
            <a:chExt cx="967144" cy="1381634"/>
          </a:xfrm>
          <a:scene3d>
            <a:camera prst="orthographicFront"/>
            <a:lightRig rig="threePt" dir="t">
              <a:rot lat="0" lon="0" rev="7500000"/>
            </a:lightRig>
          </a:scene3d>
        </p:grpSpPr>
        <p:sp>
          <p:nvSpPr>
            <p:cNvPr id="3" name="Arrow: Chevron 2">
              <a:extLst>
                <a:ext uri="{FF2B5EF4-FFF2-40B4-BE49-F238E27FC236}">
                  <a16:creationId xmlns="" xmlns:a16="http://schemas.microsoft.com/office/drawing/2014/main" id="{A8B8BE9C-80E8-4ED7-8F29-3F13FD6C5779}"/>
                </a:ext>
              </a:extLst>
            </p:cNvPr>
            <p:cNvSpPr/>
            <p:nvPr/>
          </p:nvSpPr>
          <p:spPr>
            <a:xfrm rot="5400000">
              <a:off x="-208226" y="233138"/>
              <a:ext cx="1381634" cy="967144"/>
            </a:xfrm>
            <a:prstGeom prst="chevron">
              <a:avLst/>
            </a:prstGeom>
            <a:solidFill>
              <a:srgbClr val="002060"/>
            </a:solidFill>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Arrow: Chevron 4">
              <a:extLst>
                <a:ext uri="{FF2B5EF4-FFF2-40B4-BE49-F238E27FC236}">
                  <a16:creationId xmlns="" xmlns:a16="http://schemas.microsoft.com/office/drawing/2014/main" id="{C601460C-C07F-9030-D29B-C737F9F348B7}"/>
                </a:ext>
              </a:extLst>
            </p:cNvPr>
            <p:cNvSpPr txBox="1"/>
            <p:nvPr/>
          </p:nvSpPr>
          <p:spPr>
            <a:xfrm>
              <a:off x="-981" y="509462"/>
              <a:ext cx="967144" cy="8980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grpSp>
      <p:grpSp>
        <p:nvGrpSpPr>
          <p:cNvPr id="7" name="Group 6">
            <a:extLst>
              <a:ext uri="{FF2B5EF4-FFF2-40B4-BE49-F238E27FC236}">
                <a16:creationId xmlns="" xmlns:a16="http://schemas.microsoft.com/office/drawing/2014/main" id="{80A8081D-DF87-215F-69FD-A4B8C8B4EC90}"/>
              </a:ext>
            </a:extLst>
          </p:cNvPr>
          <p:cNvGrpSpPr/>
          <p:nvPr/>
        </p:nvGrpSpPr>
        <p:grpSpPr>
          <a:xfrm>
            <a:off x="6103469" y="390641"/>
            <a:ext cx="555289" cy="596687"/>
            <a:chOff x="-981" y="25893"/>
            <a:chExt cx="967144" cy="1381634"/>
          </a:xfrm>
          <a:scene3d>
            <a:camera prst="orthographicFront"/>
            <a:lightRig rig="threePt" dir="t">
              <a:rot lat="0" lon="0" rev="7500000"/>
            </a:lightRig>
          </a:scene3d>
        </p:grpSpPr>
        <p:sp>
          <p:nvSpPr>
            <p:cNvPr id="8" name="Arrow: Chevron 7">
              <a:extLst>
                <a:ext uri="{FF2B5EF4-FFF2-40B4-BE49-F238E27FC236}">
                  <a16:creationId xmlns="" xmlns:a16="http://schemas.microsoft.com/office/drawing/2014/main" id="{87735CAE-27FF-442D-81C8-287DF6184230}"/>
                </a:ext>
              </a:extLst>
            </p:cNvPr>
            <p:cNvSpPr/>
            <p:nvPr/>
          </p:nvSpPr>
          <p:spPr>
            <a:xfrm rot="5400000">
              <a:off x="-208226" y="233138"/>
              <a:ext cx="1381634" cy="967144"/>
            </a:xfrm>
            <a:prstGeom prst="chevron">
              <a:avLst/>
            </a:prstGeom>
            <a:solidFill>
              <a:srgbClr val="002060"/>
            </a:solidFill>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Arrow: Chevron 4">
              <a:extLst>
                <a:ext uri="{FF2B5EF4-FFF2-40B4-BE49-F238E27FC236}">
                  <a16:creationId xmlns="" xmlns:a16="http://schemas.microsoft.com/office/drawing/2014/main" id="{848D4AD3-3C75-005B-0C47-D7BA2D88E2DD}"/>
                </a:ext>
              </a:extLst>
            </p:cNvPr>
            <p:cNvSpPr txBox="1"/>
            <p:nvPr/>
          </p:nvSpPr>
          <p:spPr>
            <a:xfrm>
              <a:off x="-981" y="509464"/>
              <a:ext cx="967144" cy="8980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grpSp>
    </p:spTree>
    <p:extLst>
      <p:ext uri="{BB962C8B-B14F-4D97-AF65-F5344CB8AC3E}">
        <p14:creationId xmlns="" xmlns:p14="http://schemas.microsoft.com/office/powerpoint/2010/main" val="26481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 xmlns:a16="http://schemas.microsoft.com/office/drawing/2014/main" id="{2776647A-E1D6-0A83-62D9-16D4AD6723EB}"/>
              </a:ext>
            </a:extLst>
          </p:cNvPr>
          <p:cNvGraphicFramePr>
            <a:graphicFrameLocks/>
          </p:cNvGraphicFramePr>
          <p:nvPr/>
        </p:nvGraphicFramePr>
        <p:xfrm>
          <a:off x="0" y="0"/>
          <a:ext cx="11214848" cy="7080965"/>
        </p:xfrm>
        <a:graphic>
          <a:graphicData uri="http://schemas.openxmlformats.org/drawingml/2006/table">
            <a:tbl>
              <a:tblPr>
                <a:tableStyleId>{5C22544A-7EE6-4342-B048-85BDC9FD1C3A}</a:tableStyleId>
              </a:tblPr>
              <a:tblGrid>
                <a:gridCol w="1620698">
                  <a:extLst>
                    <a:ext uri="{9D8B030D-6E8A-4147-A177-3AD203B41FA5}">
                      <a16:colId xmlns="" xmlns:a16="http://schemas.microsoft.com/office/drawing/2014/main" val="1785769291"/>
                    </a:ext>
                  </a:extLst>
                </a:gridCol>
                <a:gridCol w="3811650">
                  <a:extLst>
                    <a:ext uri="{9D8B030D-6E8A-4147-A177-3AD203B41FA5}">
                      <a16:colId xmlns="" xmlns:a16="http://schemas.microsoft.com/office/drawing/2014/main" val="117390966"/>
                    </a:ext>
                  </a:extLst>
                </a:gridCol>
                <a:gridCol w="1250541">
                  <a:extLst>
                    <a:ext uri="{9D8B030D-6E8A-4147-A177-3AD203B41FA5}">
                      <a16:colId xmlns="" xmlns:a16="http://schemas.microsoft.com/office/drawing/2014/main" val="3594051853"/>
                    </a:ext>
                  </a:extLst>
                </a:gridCol>
                <a:gridCol w="1210523">
                  <a:extLst>
                    <a:ext uri="{9D8B030D-6E8A-4147-A177-3AD203B41FA5}">
                      <a16:colId xmlns="" xmlns:a16="http://schemas.microsoft.com/office/drawing/2014/main" val="2675232328"/>
                    </a:ext>
                  </a:extLst>
                </a:gridCol>
                <a:gridCol w="3321436">
                  <a:extLst>
                    <a:ext uri="{9D8B030D-6E8A-4147-A177-3AD203B41FA5}">
                      <a16:colId xmlns="" xmlns:a16="http://schemas.microsoft.com/office/drawing/2014/main" val="2166292651"/>
                    </a:ext>
                  </a:extLst>
                </a:gridCol>
              </a:tblGrid>
              <a:tr h="485244">
                <a:tc gridSpan="5">
                  <a:txBody>
                    <a:bodyPr/>
                    <a:lstStyle/>
                    <a:p>
                      <a:pPr algn="ctr" fontAlgn="ctr"/>
                      <a:r>
                        <a:rPr lang="en-IN" sz="1800" u="none" strike="noStrike" dirty="0">
                          <a:effectLst/>
                        </a:rPr>
                        <a:t> </a:t>
                      </a:r>
                      <a:r>
                        <a:rPr lang="en-IN" sz="2000" b="1" u="none" strike="noStrike" kern="1200" dirty="0">
                          <a:solidFill>
                            <a:srgbClr val="002060"/>
                          </a:solidFill>
                          <a:effectLst/>
                          <a:latin typeface="+mn-lt"/>
                          <a:ea typeface="+mn-ea"/>
                          <a:cs typeface="+mn-cs"/>
                        </a:rPr>
                        <a:t>Certificate Course in PE &amp; RE (6-Months)</a:t>
                      </a:r>
                    </a:p>
                  </a:txBody>
                  <a:tcPr marL="4790" marR="4790" marT="479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675071032"/>
                  </a:ext>
                </a:extLst>
              </a:tr>
              <a:tr h="180685">
                <a:tc>
                  <a:txBody>
                    <a:bodyPr/>
                    <a:lstStyle/>
                    <a:p>
                      <a:pPr algn="ctr" fontAlgn="ctr"/>
                      <a:r>
                        <a:rPr lang="en-IN" sz="1200" b="1" u="none" strike="noStrike" kern="1200" dirty="0">
                          <a:solidFill>
                            <a:srgbClr val="C00000"/>
                          </a:solidFill>
                          <a:effectLst/>
                          <a:latin typeface="+mn-lt"/>
                          <a:ea typeface="+mn-ea"/>
                          <a:cs typeface="+mn-cs"/>
                        </a:rPr>
                        <a:t>MODULE</a:t>
                      </a:r>
                    </a:p>
                  </a:txBody>
                  <a:tcPr marL="4790" marR="4790" marT="4790" marB="0" anchor="ctr"/>
                </a:tc>
                <a:tc>
                  <a:txBody>
                    <a:bodyPr/>
                    <a:lstStyle/>
                    <a:p>
                      <a:pPr algn="ctr" fontAlgn="ctr"/>
                      <a:r>
                        <a:rPr lang="en-IN" sz="1200" u="none" strike="noStrike" dirty="0">
                          <a:effectLst/>
                        </a:rPr>
                        <a:t>SUBJECT</a:t>
                      </a:r>
                      <a:endParaRPr lang="en-IN" sz="1200" b="1"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TYPE</a:t>
                      </a:r>
                      <a:endParaRPr lang="en-IN" sz="1200" b="1" i="0" u="none" strike="noStrike">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WEEK</a:t>
                      </a:r>
                      <a:endParaRPr lang="en-IN" sz="1200" b="1" i="0" u="none" strike="noStrike">
                        <a:solidFill>
                          <a:srgbClr val="000000"/>
                        </a:solidFill>
                        <a:effectLst/>
                        <a:latin typeface="Times New Roman" panose="02020603050405020304" pitchFamily="18" charset="0"/>
                      </a:endParaRPr>
                    </a:p>
                  </a:txBody>
                  <a:tcPr marL="4790" marR="4790" marT="4790" marB="0" anchor="ctr"/>
                </a:tc>
                <a:tc>
                  <a:txBody>
                    <a:bodyPr/>
                    <a:lstStyle/>
                    <a:p>
                      <a:pPr algn="ctr" fontAlgn="ctr"/>
                      <a:endParaRPr lang="en-IN" sz="1200" b="1" i="0" u="none" strike="noStrike" dirty="0">
                        <a:solidFill>
                          <a:srgbClr val="000000"/>
                        </a:solidFill>
                        <a:effectLst/>
                        <a:latin typeface="Times New Roman" panose="02020603050405020304" pitchFamily="18" charset="0"/>
                      </a:endParaRPr>
                    </a:p>
                  </a:txBody>
                  <a:tcPr marL="4790" marR="4790" marT="4790" marB="0" anchor="ctr"/>
                </a:tc>
                <a:extLst>
                  <a:ext uri="{0D108BD9-81ED-4DB2-BD59-A6C34878D82A}">
                    <a16:rowId xmlns="" xmlns:a16="http://schemas.microsoft.com/office/drawing/2014/main" val="4015897018"/>
                  </a:ext>
                </a:extLst>
              </a:tr>
              <a:tr h="203779">
                <a:tc>
                  <a:txBody>
                    <a:bodyPr/>
                    <a:lstStyle/>
                    <a:p>
                      <a:pPr algn="ctr" fontAlgn="ctr"/>
                      <a:r>
                        <a:rPr lang="en-IN" sz="1200" b="1" u="none" strike="noStrike" kern="1200">
                          <a:solidFill>
                            <a:srgbClr val="C00000"/>
                          </a:solidFill>
                          <a:effectLst/>
                          <a:latin typeface="+mn-lt"/>
                          <a:ea typeface="+mn-ea"/>
                          <a:cs typeface="+mn-cs"/>
                        </a:rPr>
                        <a:t>MODULE-1</a:t>
                      </a:r>
                    </a:p>
                  </a:txBody>
                  <a:tcPr marL="4790" marR="4790" marT="4790" marB="0" anchor="ctr"/>
                </a:tc>
                <a:tc>
                  <a:txBody>
                    <a:bodyPr/>
                    <a:lstStyle/>
                    <a:p>
                      <a:pPr algn="l" fontAlgn="ctr"/>
                      <a:r>
                        <a:rPr lang="en-IN" sz="1200" u="none" strike="noStrike" dirty="0">
                          <a:effectLst/>
                        </a:rPr>
                        <a:t>RENEWAL ENERGY SOURCES: </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Theory</a:t>
                      </a:r>
                      <a:endParaRPr lang="en-IN" sz="1200" b="0" i="0" u="none" strike="noStrike">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dirty="0">
                          <a:effectLst/>
                        </a:rPr>
                        <a:t>1</a:t>
                      </a:r>
                      <a:endParaRPr lang="en-IN" sz="1200" b="1" i="0" u="none" strike="noStrike" dirty="0">
                        <a:solidFill>
                          <a:srgbClr val="000000"/>
                        </a:solidFill>
                        <a:effectLst/>
                        <a:latin typeface="Times New Roman" panose="02020603050405020304" pitchFamily="18" charset="0"/>
                      </a:endParaRPr>
                    </a:p>
                  </a:txBody>
                  <a:tcPr marL="4790" marR="4790" marT="4790" marB="0" anchor="ctr"/>
                </a:tc>
                <a:tc rowSpan="31">
                  <a:txBody>
                    <a:bodyPr/>
                    <a:lstStyle/>
                    <a:p>
                      <a:pPr algn="ctr" fontAlgn="ctr"/>
                      <a:endParaRPr lang="en-IN" sz="1200" b="1" i="0" u="none" strike="noStrike" dirty="0">
                        <a:solidFill>
                          <a:srgbClr val="000000"/>
                        </a:solidFill>
                        <a:effectLst/>
                        <a:latin typeface="Times New Roman" panose="02020603050405020304" pitchFamily="18" charset="0"/>
                      </a:endParaRPr>
                    </a:p>
                  </a:txBody>
                  <a:tcPr marL="4790" marR="4790" marT="4790" marB="0" anchor="ctr"/>
                </a:tc>
                <a:extLst>
                  <a:ext uri="{0D108BD9-81ED-4DB2-BD59-A6C34878D82A}">
                    <a16:rowId xmlns="" xmlns:a16="http://schemas.microsoft.com/office/drawing/2014/main" val="3581160184"/>
                  </a:ext>
                </a:extLst>
              </a:tr>
              <a:tr h="338457">
                <a:tc>
                  <a:txBody>
                    <a:bodyPr/>
                    <a:lstStyle/>
                    <a:p>
                      <a:pPr algn="ctr" fontAlgn="ctr"/>
                      <a:r>
                        <a:rPr lang="en-IN" sz="1200" b="1" u="none" strike="noStrike" kern="1200" dirty="0">
                          <a:solidFill>
                            <a:srgbClr val="C00000"/>
                          </a:solidFill>
                          <a:effectLst/>
                          <a:latin typeface="+mn-lt"/>
                          <a:ea typeface="+mn-ea"/>
                          <a:cs typeface="+mn-cs"/>
                        </a:rPr>
                        <a:t>MODULE-2</a:t>
                      </a:r>
                    </a:p>
                  </a:txBody>
                  <a:tcPr marL="4790" marR="4790" marT="4790" marB="0" anchor="ctr"/>
                </a:tc>
                <a:tc>
                  <a:txBody>
                    <a:bodyPr/>
                    <a:lstStyle/>
                    <a:p>
                      <a:pPr algn="l" fontAlgn="ctr"/>
                      <a:r>
                        <a:rPr lang="en-IN" sz="1200" u="none" strike="noStrike" dirty="0">
                          <a:effectLst/>
                        </a:rPr>
                        <a:t>ENERGY CONSERVATION MANAGEMENT</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Theory</a:t>
                      </a:r>
                      <a:endParaRPr lang="en-IN" sz="1200" b="0" i="0" u="none" strike="noStrike">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1</a:t>
                      </a:r>
                      <a:endParaRPr lang="en-IN" sz="1200" b="1"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4666667"/>
                  </a:ext>
                </a:extLst>
              </a:tr>
              <a:tr h="180685">
                <a:tc rowSpan="5">
                  <a:txBody>
                    <a:bodyPr/>
                    <a:lstStyle/>
                    <a:p>
                      <a:pPr algn="ctr" fontAlgn="ctr"/>
                      <a:r>
                        <a:rPr lang="en-IN" sz="1200" b="1" u="none" strike="noStrike" kern="1200" dirty="0">
                          <a:solidFill>
                            <a:srgbClr val="C00000"/>
                          </a:solidFill>
                          <a:effectLst/>
                          <a:latin typeface="+mn-lt"/>
                          <a:ea typeface="+mn-ea"/>
                          <a:cs typeface="+mn-cs"/>
                        </a:rPr>
                        <a:t>MODULE-3</a:t>
                      </a:r>
                    </a:p>
                  </a:txBody>
                  <a:tcPr marL="4790" marR="4790" marT="4790" marB="0" anchor="ctr"/>
                </a:tc>
                <a:tc>
                  <a:txBody>
                    <a:bodyPr/>
                    <a:lstStyle/>
                    <a:p>
                      <a:pPr algn="l" fontAlgn="ctr"/>
                      <a:r>
                        <a:rPr lang="en-IN" sz="1200" u="none" strike="noStrike">
                          <a:effectLst/>
                        </a:rPr>
                        <a:t>FUEL CELL</a:t>
                      </a:r>
                      <a:endParaRPr lang="en-IN" sz="1200" b="0" i="0" u="none" strike="noStrike">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rowSpan="5">
                  <a:txBody>
                    <a:bodyPr/>
                    <a:lstStyle/>
                    <a:p>
                      <a:pPr algn="ctr" fontAlgn="ctr"/>
                      <a:r>
                        <a:rPr lang="en-IN" sz="1200" u="none" strike="noStrike" dirty="0">
                          <a:effectLst/>
                        </a:rPr>
                        <a:t>4    </a:t>
                      </a:r>
                      <a:endParaRPr lang="en-IN" sz="1200" b="1" i="0" u="none" strike="noStrike" dirty="0">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956686118"/>
                  </a:ext>
                </a:extLst>
              </a:tr>
              <a:tr h="318369">
                <a:tc vMerge="1">
                  <a:txBody>
                    <a:bodyPr/>
                    <a:lstStyle/>
                    <a:p>
                      <a:endParaRPr lang="en-IN"/>
                    </a:p>
                  </a:txBody>
                  <a:tcPr/>
                </a:tc>
                <a:tc>
                  <a:txBody>
                    <a:bodyPr/>
                    <a:lstStyle/>
                    <a:p>
                      <a:pPr algn="l" fontAlgn="ctr"/>
                      <a:r>
                        <a:rPr lang="en-IN" sz="1200" u="none" strike="noStrike" dirty="0">
                          <a:effectLst/>
                        </a:rPr>
                        <a:t>PROFESSIONAL PHOTOVALTAICS</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933907871"/>
                  </a:ext>
                </a:extLst>
              </a:tr>
              <a:tr h="203779">
                <a:tc vMerge="1">
                  <a:txBody>
                    <a:bodyPr/>
                    <a:lstStyle/>
                    <a:p>
                      <a:endParaRPr lang="en-IN"/>
                    </a:p>
                  </a:txBody>
                  <a:tcPr/>
                </a:tc>
                <a:tc>
                  <a:txBody>
                    <a:bodyPr/>
                    <a:lstStyle/>
                    <a:p>
                      <a:pPr algn="l" fontAlgn="ctr"/>
                      <a:r>
                        <a:rPr lang="en-IN" sz="1200" u="none" strike="noStrike" dirty="0">
                          <a:effectLst/>
                        </a:rPr>
                        <a:t>ENERGY MANAGEMENT</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424815115"/>
                  </a:ext>
                </a:extLst>
              </a:tr>
              <a:tr h="203779">
                <a:tc vMerge="1">
                  <a:txBody>
                    <a:bodyPr/>
                    <a:lstStyle/>
                    <a:p>
                      <a:endParaRPr lang="en-IN"/>
                    </a:p>
                  </a:txBody>
                  <a:tcPr/>
                </a:tc>
                <a:tc>
                  <a:txBody>
                    <a:bodyPr/>
                    <a:lstStyle/>
                    <a:p>
                      <a:pPr algn="l" fontAlgn="ctr"/>
                      <a:r>
                        <a:rPr lang="en-IN" sz="1200" u="none" strike="noStrike" dirty="0">
                          <a:effectLst/>
                        </a:rPr>
                        <a:t>POWER GENERATION</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047490920"/>
                  </a:ext>
                </a:extLst>
              </a:tr>
              <a:tr h="203779">
                <a:tc vMerge="1">
                  <a:txBody>
                    <a:bodyPr/>
                    <a:lstStyle/>
                    <a:p>
                      <a:endParaRPr lang="en-IN"/>
                    </a:p>
                  </a:txBody>
                  <a:tcPr/>
                </a:tc>
                <a:tc>
                  <a:txBody>
                    <a:bodyPr/>
                    <a:lstStyle/>
                    <a:p>
                      <a:pPr algn="l" fontAlgn="ctr"/>
                      <a:r>
                        <a:rPr lang="en-IN" sz="1200" u="none" strike="noStrike" dirty="0">
                          <a:effectLst/>
                        </a:rPr>
                        <a:t>WIND POWER PLANT</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923712153"/>
                  </a:ext>
                </a:extLst>
              </a:tr>
              <a:tr h="180685">
                <a:tc rowSpan="2">
                  <a:txBody>
                    <a:bodyPr/>
                    <a:lstStyle/>
                    <a:p>
                      <a:pPr algn="ctr" fontAlgn="ctr"/>
                      <a:r>
                        <a:rPr lang="en-IN" sz="1200" b="1" u="none" strike="noStrike" kern="1200">
                          <a:solidFill>
                            <a:srgbClr val="C00000"/>
                          </a:solidFill>
                          <a:effectLst/>
                          <a:latin typeface="+mn-lt"/>
                          <a:ea typeface="+mn-ea"/>
                          <a:cs typeface="+mn-cs"/>
                        </a:rPr>
                        <a:t>MODULE-4</a:t>
                      </a:r>
                    </a:p>
                  </a:txBody>
                  <a:tcPr marL="4790" marR="4790" marT="4790" marB="0" anchor="ctr"/>
                </a:tc>
                <a:tc rowSpan="2">
                  <a:txBody>
                    <a:bodyPr/>
                    <a:lstStyle/>
                    <a:p>
                      <a:pPr algn="l" fontAlgn="ctr"/>
                      <a:r>
                        <a:rPr lang="en-IN" sz="1200" u="none" strike="noStrike" dirty="0">
                          <a:effectLst/>
                        </a:rPr>
                        <a:t>POWER SYSTEM ENGINEERING </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Theory</a:t>
                      </a:r>
                      <a:endParaRPr lang="en-IN" sz="1200" b="0" i="0" u="none" strike="noStrike">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2</a:t>
                      </a:r>
                      <a:endParaRPr lang="en-IN" sz="1200" b="1"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3609266586"/>
                  </a:ext>
                </a:extLst>
              </a:tr>
              <a:tr h="202016">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Theory</a:t>
                      </a:r>
                      <a:endParaRPr lang="en-IN" sz="1200" b="0" i="0" u="none" strike="noStrike">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2</a:t>
                      </a:r>
                      <a:endParaRPr lang="en-IN" sz="1200" b="1"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17898472"/>
                  </a:ext>
                </a:extLst>
              </a:tr>
              <a:tr h="180685">
                <a:tc rowSpan="4">
                  <a:txBody>
                    <a:bodyPr/>
                    <a:lstStyle/>
                    <a:p>
                      <a:pPr algn="ctr" fontAlgn="ctr"/>
                      <a:r>
                        <a:rPr lang="en-IN" sz="1200" b="1" u="none" strike="noStrike" kern="1200" dirty="0">
                          <a:solidFill>
                            <a:srgbClr val="C00000"/>
                          </a:solidFill>
                          <a:effectLst/>
                          <a:latin typeface="+mn-lt"/>
                          <a:ea typeface="+mn-ea"/>
                          <a:cs typeface="+mn-cs"/>
                        </a:rPr>
                        <a:t>MODULE-5</a:t>
                      </a:r>
                    </a:p>
                  </a:txBody>
                  <a:tcPr marL="4790" marR="4790" marT="4790" marB="0" anchor="ctr"/>
                </a:tc>
                <a:tc rowSpan="4">
                  <a:txBody>
                    <a:bodyPr/>
                    <a:lstStyle/>
                    <a:p>
                      <a:pPr algn="l" fontAlgn="ctr"/>
                      <a:r>
                        <a:rPr lang="en-IN" sz="1200" u="none" strike="noStrike" dirty="0">
                          <a:effectLst/>
                        </a:rPr>
                        <a:t>POWER TRANSMISSION </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rowSpan="10">
                  <a:txBody>
                    <a:bodyPr/>
                    <a:lstStyle/>
                    <a:p>
                      <a:pPr algn="ctr" fontAlgn="ctr"/>
                      <a:r>
                        <a:rPr lang="en-IN" sz="1200" u="none" strike="noStrike" dirty="0">
                          <a:effectLst/>
                        </a:rPr>
                        <a:t>4</a:t>
                      </a:r>
                      <a:endParaRPr lang="en-IN" sz="1200" b="1" i="0" u="none" strike="noStrike" dirty="0">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358754133"/>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761490573"/>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dirty="0">
                          <a:effectLst/>
                        </a:rPr>
                        <a:t>Lab</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2290915749"/>
                  </a:ext>
                </a:extLst>
              </a:tr>
              <a:tr h="257673">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323961644"/>
                  </a:ext>
                </a:extLst>
              </a:tr>
              <a:tr h="180685">
                <a:tc rowSpan="6">
                  <a:txBody>
                    <a:bodyPr/>
                    <a:lstStyle/>
                    <a:p>
                      <a:pPr algn="ctr" fontAlgn="ctr"/>
                      <a:r>
                        <a:rPr lang="en-IN" sz="1200" b="1" u="none" strike="noStrike" kern="1200" dirty="0">
                          <a:solidFill>
                            <a:srgbClr val="C00000"/>
                          </a:solidFill>
                          <a:effectLst/>
                          <a:latin typeface="+mn-lt"/>
                          <a:ea typeface="+mn-ea"/>
                          <a:cs typeface="+mn-cs"/>
                        </a:rPr>
                        <a:t>MODULE-6</a:t>
                      </a:r>
                    </a:p>
                  </a:txBody>
                  <a:tcPr marL="4790" marR="4790" marT="4790" marB="0" anchor="ctr"/>
                </a:tc>
                <a:tc rowSpan="6">
                  <a:txBody>
                    <a:bodyPr/>
                    <a:lstStyle/>
                    <a:p>
                      <a:pPr algn="l" fontAlgn="ctr"/>
                      <a:r>
                        <a:rPr lang="en-IN" sz="1200" u="none" strike="noStrike" dirty="0">
                          <a:effectLst/>
                        </a:rPr>
                        <a:t>POWER SYSTEM PROTECTION</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740997862"/>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286957929"/>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333814159"/>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858280740"/>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298628985"/>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119034117"/>
                  </a:ext>
                </a:extLst>
              </a:tr>
              <a:tr h="180685">
                <a:tc rowSpan="2">
                  <a:txBody>
                    <a:bodyPr/>
                    <a:lstStyle/>
                    <a:p>
                      <a:pPr algn="ctr" fontAlgn="ctr"/>
                      <a:r>
                        <a:rPr lang="en-IN" sz="1200" b="1" u="none" strike="noStrike" kern="1200" dirty="0">
                          <a:solidFill>
                            <a:srgbClr val="C00000"/>
                          </a:solidFill>
                          <a:effectLst/>
                          <a:latin typeface="+mn-lt"/>
                          <a:ea typeface="+mn-ea"/>
                          <a:cs typeface="+mn-cs"/>
                        </a:rPr>
                        <a:t>MODULE-6</a:t>
                      </a:r>
                    </a:p>
                  </a:txBody>
                  <a:tcPr marL="4790" marR="4790" marT="4790" marB="0" anchor="ctr"/>
                </a:tc>
                <a:tc rowSpan="2">
                  <a:txBody>
                    <a:bodyPr/>
                    <a:lstStyle/>
                    <a:p>
                      <a:pPr algn="l" fontAlgn="ctr"/>
                      <a:r>
                        <a:rPr lang="en-IN" sz="1200" u="none" strike="noStrike" dirty="0">
                          <a:effectLst/>
                        </a:rPr>
                        <a:t>ELECTRICAL MACHINE</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Theory</a:t>
                      </a:r>
                      <a:endParaRPr lang="en-IN" sz="1200" b="0" i="0" u="none" strike="noStrike">
                        <a:solidFill>
                          <a:srgbClr val="000000"/>
                        </a:solidFill>
                        <a:effectLst/>
                        <a:latin typeface="Times New Roman" panose="02020603050405020304" pitchFamily="18" charset="0"/>
                      </a:endParaRPr>
                    </a:p>
                  </a:txBody>
                  <a:tcPr marL="4790" marR="4790" marT="4790" marB="0" anchor="ctr"/>
                </a:tc>
                <a:tc rowSpan="2">
                  <a:txBody>
                    <a:bodyPr/>
                    <a:lstStyle/>
                    <a:p>
                      <a:pPr algn="ctr" fontAlgn="ctr"/>
                      <a:r>
                        <a:rPr lang="en-IN" sz="1200" u="none" strike="noStrike">
                          <a:effectLst/>
                        </a:rPr>
                        <a:t>4</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2717092736"/>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Theory</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171730783"/>
                  </a:ext>
                </a:extLst>
              </a:tr>
              <a:tr h="180685">
                <a:tc rowSpan="7">
                  <a:txBody>
                    <a:bodyPr/>
                    <a:lstStyle/>
                    <a:p>
                      <a:pPr algn="ctr" fontAlgn="ctr"/>
                      <a:r>
                        <a:rPr lang="en-IN" sz="1200" b="1" u="none" strike="noStrike" kern="1200" dirty="0">
                          <a:solidFill>
                            <a:srgbClr val="C00000"/>
                          </a:solidFill>
                          <a:effectLst/>
                          <a:latin typeface="+mn-lt"/>
                          <a:ea typeface="+mn-ea"/>
                          <a:cs typeface="+mn-cs"/>
                        </a:rPr>
                        <a:t>MODULE-7</a:t>
                      </a:r>
                    </a:p>
                  </a:txBody>
                  <a:tcPr marL="4790" marR="4790" marT="4790" marB="0" anchor="ctr"/>
                </a:tc>
                <a:tc rowSpan="7">
                  <a:txBody>
                    <a:bodyPr/>
                    <a:lstStyle/>
                    <a:p>
                      <a:pPr algn="l" fontAlgn="ctr"/>
                      <a:r>
                        <a:rPr lang="en-IN" sz="1200" u="none" strike="noStrike" dirty="0">
                          <a:effectLst/>
                        </a:rPr>
                        <a:t>ADVANCE ELECTRICAL MACHINE </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rowSpan="7">
                  <a:txBody>
                    <a:bodyPr/>
                    <a:lstStyle/>
                    <a:p>
                      <a:pPr algn="ctr" fontAlgn="ctr"/>
                      <a:r>
                        <a:rPr lang="en-IN" sz="1200" u="none" strike="noStrike">
                          <a:effectLst/>
                        </a:rPr>
                        <a:t>2</a:t>
                      </a:r>
                      <a:endParaRPr lang="en-IN" sz="1200" b="1"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213030344"/>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675929991"/>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631650123"/>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127070827"/>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2977313693"/>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059718857"/>
                  </a:ext>
                </a:extLst>
              </a:tr>
              <a:tr h="180685">
                <a:tc vMerge="1">
                  <a:txBody>
                    <a:bodyPr/>
                    <a:lstStyle/>
                    <a:p>
                      <a:endParaRPr lang="en-IN"/>
                    </a:p>
                  </a:txBody>
                  <a:tcPr/>
                </a:tc>
                <a:tc vMerge="1">
                  <a:txBody>
                    <a:bodyPr/>
                    <a:lstStyle/>
                    <a:p>
                      <a:endParaRPr lang="en-IN"/>
                    </a:p>
                  </a:txBody>
                  <a:tcPr/>
                </a:tc>
                <a:tc>
                  <a:txBody>
                    <a:bodyPr/>
                    <a:lstStyle/>
                    <a:p>
                      <a:pPr algn="ctr" fontAlgn="ctr"/>
                      <a:r>
                        <a:rPr lang="en-IN" sz="1200" u="none" strike="noStrike">
                          <a:effectLst/>
                        </a:rPr>
                        <a:t>Lab</a:t>
                      </a:r>
                      <a:endParaRPr lang="en-IN" sz="1200" b="0"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3969662985"/>
                  </a:ext>
                </a:extLst>
              </a:tr>
              <a:tr h="318369">
                <a:tc rowSpan="2">
                  <a:txBody>
                    <a:bodyPr/>
                    <a:lstStyle/>
                    <a:p>
                      <a:pPr algn="ctr" fontAlgn="ctr"/>
                      <a:r>
                        <a:rPr lang="en-IN" sz="1200" b="1" u="none" strike="noStrike" kern="1200" dirty="0">
                          <a:solidFill>
                            <a:srgbClr val="C00000"/>
                          </a:solidFill>
                          <a:effectLst/>
                          <a:latin typeface="+mn-lt"/>
                          <a:ea typeface="+mn-ea"/>
                          <a:cs typeface="+mn-cs"/>
                        </a:rPr>
                        <a:t>MODULE-7</a:t>
                      </a:r>
                    </a:p>
                  </a:txBody>
                  <a:tcPr marL="4790" marR="4790" marT="4790" marB="0" anchor="ctr"/>
                </a:tc>
                <a:tc rowSpan="2">
                  <a:txBody>
                    <a:bodyPr/>
                    <a:lstStyle/>
                    <a:p>
                      <a:pPr algn="l" fontAlgn="ctr"/>
                      <a:r>
                        <a:rPr lang="en-US" sz="1200" u="none" strike="noStrike" kern="1200" dirty="0">
                          <a:solidFill>
                            <a:schemeClr val="dk1"/>
                          </a:solidFill>
                          <a:effectLst/>
                          <a:latin typeface="+mn-lt"/>
                          <a:ea typeface="+mn-ea"/>
                          <a:cs typeface="+mn-cs"/>
                        </a:rPr>
                        <a:t>ADVANCE LAB IN POWER SYSTEM</a:t>
                      </a:r>
                    </a:p>
                  </a:txBody>
                  <a:tcPr marL="4790" marR="4790" marT="4790" marB="0" anchor="ctr"/>
                </a:tc>
                <a:tc>
                  <a:txBody>
                    <a:bodyPr/>
                    <a:lstStyle/>
                    <a:p>
                      <a:pPr algn="ctr" fontAlgn="ctr"/>
                      <a:r>
                        <a:rPr lang="en-IN" sz="1200" u="none" strike="noStrike">
                          <a:effectLst/>
                        </a:rPr>
                        <a:t>Advance Lab</a:t>
                      </a:r>
                      <a:endParaRPr lang="en-IN" sz="1200" b="0" i="0" u="none" strike="noStrike">
                        <a:solidFill>
                          <a:srgbClr val="000000"/>
                        </a:solidFill>
                        <a:effectLst/>
                        <a:latin typeface="Times New Roman" panose="02020603050405020304" pitchFamily="18" charset="0"/>
                      </a:endParaRPr>
                    </a:p>
                  </a:txBody>
                  <a:tcPr marL="4790" marR="4790" marT="4790" marB="0" anchor="ctr"/>
                </a:tc>
                <a:tc rowSpan="3">
                  <a:txBody>
                    <a:bodyPr/>
                    <a:lstStyle/>
                    <a:p>
                      <a:pPr algn="ctr" fontAlgn="ctr"/>
                      <a:r>
                        <a:rPr lang="en-IN" sz="1200" u="none" strike="noStrike">
                          <a:effectLst/>
                        </a:rPr>
                        <a:t>2</a:t>
                      </a:r>
                      <a:endParaRPr lang="en-IN" sz="1200" b="1" i="0" u="none" strike="noStrike">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extLst>
                  <a:ext uri="{0D108BD9-81ED-4DB2-BD59-A6C34878D82A}">
                    <a16:rowId xmlns="" xmlns:a16="http://schemas.microsoft.com/office/drawing/2014/main" val="2205417622"/>
                  </a:ext>
                </a:extLst>
              </a:tr>
              <a:tr h="262701">
                <a:tc vMerge="1">
                  <a:txBody>
                    <a:bodyPr/>
                    <a:lstStyle/>
                    <a:p>
                      <a:endParaRPr lang="en-IN"/>
                    </a:p>
                  </a:txBody>
                  <a:tcPr/>
                </a:tc>
                <a:tc vMerge="1">
                  <a:txBody>
                    <a:bodyPr/>
                    <a:lstStyle/>
                    <a:p>
                      <a:endParaRPr lang="en-IN"/>
                    </a:p>
                  </a:txBody>
                  <a:tcPr/>
                </a:tc>
                <a:tc>
                  <a:txBody>
                    <a:bodyPr/>
                    <a:lstStyle/>
                    <a:p>
                      <a:pPr algn="ctr" fontAlgn="ctr"/>
                      <a:r>
                        <a:rPr lang="en-IN" sz="1200" u="none" strike="noStrike" dirty="0">
                          <a:effectLst/>
                        </a:rPr>
                        <a:t>Advance Lab</a:t>
                      </a:r>
                      <a:endParaRPr lang="en-IN" sz="1200" b="0" i="0" u="none" strike="noStrike" dirty="0">
                        <a:solidFill>
                          <a:srgbClr val="000000"/>
                        </a:solidFill>
                        <a:effectLst/>
                        <a:latin typeface="Times New Roman" panose="02020603050405020304" pitchFamily="18" charset="0"/>
                      </a:endParaRPr>
                    </a:p>
                  </a:txBody>
                  <a:tcPr marL="4790" marR="4790" marT="4790" marB="0" anchor="ct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490234527"/>
                  </a:ext>
                </a:extLst>
              </a:tr>
              <a:tr h="136667">
                <a:tc gridSpan="3">
                  <a:txBody>
                    <a:bodyPr/>
                    <a:lstStyle/>
                    <a:p>
                      <a:pPr algn="ctr" fontAlgn="b"/>
                      <a:r>
                        <a:rPr lang="en-IN" sz="900" u="none" strike="noStrike" dirty="0">
                          <a:effectLst/>
                        </a:rPr>
                        <a:t>(1)Viva- Voice/ Project submission/ Presentation</a:t>
                      </a:r>
                      <a:endParaRPr lang="en-IN" sz="900" b="1" i="0" u="none" strike="noStrike" dirty="0">
                        <a:solidFill>
                          <a:srgbClr val="000000"/>
                        </a:solidFill>
                        <a:effectLst/>
                        <a:latin typeface="Times New Roman" panose="02020603050405020304" pitchFamily="18" charset="0"/>
                      </a:endParaRPr>
                    </a:p>
                  </a:txBody>
                  <a:tcPr marL="4790" marR="4790" marT="4790" marB="0" anchor="b"/>
                </a:tc>
                <a:tc hMerge="1">
                  <a:txBody>
                    <a:bodyPr/>
                    <a:lstStyle/>
                    <a:p>
                      <a:endParaRPr lang="en-IN"/>
                    </a:p>
                  </a:txBody>
                  <a:tcPr/>
                </a:tc>
                <a:tc h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2293328136"/>
                  </a:ext>
                </a:extLst>
              </a:tr>
            </a:tbl>
          </a:graphicData>
        </a:graphic>
      </p:graphicFrame>
      <p:grpSp>
        <p:nvGrpSpPr>
          <p:cNvPr id="2" name="Group 1">
            <a:extLst>
              <a:ext uri="{FF2B5EF4-FFF2-40B4-BE49-F238E27FC236}">
                <a16:creationId xmlns="" xmlns:a16="http://schemas.microsoft.com/office/drawing/2014/main" id="{87EEE229-D828-0F46-39E5-91E132425B6A}"/>
              </a:ext>
            </a:extLst>
          </p:cNvPr>
          <p:cNvGrpSpPr/>
          <p:nvPr/>
        </p:nvGrpSpPr>
        <p:grpSpPr>
          <a:xfrm>
            <a:off x="0" y="1"/>
            <a:ext cx="561975" cy="628650"/>
            <a:chOff x="-981" y="25893"/>
            <a:chExt cx="967144" cy="1381634"/>
          </a:xfrm>
          <a:scene3d>
            <a:camera prst="orthographicFront"/>
            <a:lightRig rig="threePt" dir="t">
              <a:rot lat="0" lon="0" rev="7500000"/>
            </a:lightRig>
          </a:scene3d>
        </p:grpSpPr>
        <p:sp>
          <p:nvSpPr>
            <p:cNvPr id="3" name="Arrow: Chevron 2">
              <a:extLst>
                <a:ext uri="{FF2B5EF4-FFF2-40B4-BE49-F238E27FC236}">
                  <a16:creationId xmlns="" xmlns:a16="http://schemas.microsoft.com/office/drawing/2014/main" id="{3F04E6D4-AEF0-5D98-677D-CE800813C2E9}"/>
                </a:ext>
              </a:extLst>
            </p:cNvPr>
            <p:cNvSpPr/>
            <p:nvPr/>
          </p:nvSpPr>
          <p:spPr>
            <a:xfrm rot="5400000">
              <a:off x="-208226" y="233138"/>
              <a:ext cx="1381634" cy="967144"/>
            </a:xfrm>
            <a:prstGeom prst="chevron">
              <a:avLst/>
            </a:prstGeom>
            <a:solidFill>
              <a:srgbClr val="002060"/>
            </a:solidFill>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 name="Arrow: Chevron 4">
              <a:extLst>
                <a:ext uri="{FF2B5EF4-FFF2-40B4-BE49-F238E27FC236}">
                  <a16:creationId xmlns="" xmlns:a16="http://schemas.microsoft.com/office/drawing/2014/main" id="{19ED0E31-C71A-DC50-2368-E12BBD46DDF4}"/>
                </a:ext>
              </a:extLst>
            </p:cNvPr>
            <p:cNvSpPr txBox="1"/>
            <p:nvPr/>
          </p:nvSpPr>
          <p:spPr>
            <a:xfrm>
              <a:off x="-981" y="509465"/>
              <a:ext cx="967144" cy="8980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grpSp>
    </p:spTree>
    <p:extLst>
      <p:ext uri="{BB962C8B-B14F-4D97-AF65-F5344CB8AC3E}">
        <p14:creationId xmlns="" xmlns:p14="http://schemas.microsoft.com/office/powerpoint/2010/main" val="36134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 xmlns:a16="http://schemas.microsoft.com/office/drawing/2014/main" id="{87A64E25-1139-A6DF-DF32-3914E4DD4F50}"/>
              </a:ext>
            </a:extLst>
          </p:cNvPr>
          <p:cNvGraphicFramePr>
            <a:graphicFrameLocks noGrp="1"/>
          </p:cNvGraphicFramePr>
          <p:nvPr>
            <p:ph idx="1"/>
          </p:nvPr>
        </p:nvGraphicFramePr>
        <p:xfrm>
          <a:off x="573741" y="125506"/>
          <a:ext cx="10399058" cy="6675496"/>
        </p:xfrm>
        <a:graphic>
          <a:graphicData uri="http://schemas.openxmlformats.org/drawingml/2006/table">
            <a:tbl>
              <a:tblPr>
                <a:tableStyleId>{5C22544A-7EE6-4342-B048-85BDC9FD1C3A}</a:tableStyleId>
              </a:tblPr>
              <a:tblGrid>
                <a:gridCol w="1882360">
                  <a:extLst>
                    <a:ext uri="{9D8B030D-6E8A-4147-A177-3AD203B41FA5}">
                      <a16:colId xmlns="" xmlns:a16="http://schemas.microsoft.com/office/drawing/2014/main" val="3081188136"/>
                    </a:ext>
                  </a:extLst>
                </a:gridCol>
                <a:gridCol w="4749857">
                  <a:extLst>
                    <a:ext uri="{9D8B030D-6E8A-4147-A177-3AD203B41FA5}">
                      <a16:colId xmlns="" xmlns:a16="http://schemas.microsoft.com/office/drawing/2014/main" val="3516594921"/>
                    </a:ext>
                  </a:extLst>
                </a:gridCol>
                <a:gridCol w="2189275">
                  <a:extLst>
                    <a:ext uri="{9D8B030D-6E8A-4147-A177-3AD203B41FA5}">
                      <a16:colId xmlns="" xmlns:a16="http://schemas.microsoft.com/office/drawing/2014/main" val="582502163"/>
                    </a:ext>
                  </a:extLst>
                </a:gridCol>
                <a:gridCol w="1577566">
                  <a:extLst>
                    <a:ext uri="{9D8B030D-6E8A-4147-A177-3AD203B41FA5}">
                      <a16:colId xmlns="" xmlns:a16="http://schemas.microsoft.com/office/drawing/2014/main" val="112418313"/>
                    </a:ext>
                  </a:extLst>
                </a:gridCol>
              </a:tblGrid>
              <a:tr h="293389">
                <a:tc gridSpan="4">
                  <a:txBody>
                    <a:bodyPr/>
                    <a:lstStyle/>
                    <a:p>
                      <a:pPr algn="ctr" fontAlgn="ctr"/>
                      <a:r>
                        <a:rPr lang="en-US" sz="700" u="none" strike="noStrike" dirty="0">
                          <a:effectLst/>
                        </a:rPr>
                        <a:t> </a:t>
                      </a:r>
                      <a:r>
                        <a:rPr lang="en-US" sz="2000" b="1" u="none" strike="noStrike" kern="1200" dirty="0">
                          <a:solidFill>
                            <a:srgbClr val="002060"/>
                          </a:solidFill>
                          <a:effectLst/>
                          <a:latin typeface="+mn-lt"/>
                          <a:ea typeface="+mn-ea"/>
                          <a:cs typeface="+mn-cs"/>
                        </a:rPr>
                        <a:t>Certificate Course in PE &amp; RE (1 YEAR)</a:t>
                      </a:r>
                    </a:p>
                  </a:txBody>
                  <a:tcPr marL="3311" marR="3311" marT="3311"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452735069"/>
                  </a:ext>
                </a:extLst>
              </a:tr>
              <a:tr h="177294">
                <a:tc>
                  <a:txBody>
                    <a:bodyPr/>
                    <a:lstStyle/>
                    <a:p>
                      <a:pPr algn="ctr" fontAlgn="ctr"/>
                      <a:r>
                        <a:rPr lang="en-IN" sz="1200" b="1" u="none" strike="noStrike" kern="1200" dirty="0">
                          <a:solidFill>
                            <a:srgbClr val="C00000"/>
                          </a:solidFill>
                          <a:effectLst/>
                          <a:latin typeface="+mn-lt"/>
                          <a:ea typeface="+mn-ea"/>
                          <a:cs typeface="+mn-cs"/>
                        </a:rPr>
                        <a:t>MODULE</a:t>
                      </a:r>
                    </a:p>
                  </a:txBody>
                  <a:tcPr marL="3311" marR="3311" marT="3311" marB="0" anchor="ctr"/>
                </a:tc>
                <a:tc>
                  <a:txBody>
                    <a:bodyPr/>
                    <a:lstStyle/>
                    <a:p>
                      <a:pPr algn="ctr" fontAlgn="ctr"/>
                      <a:r>
                        <a:rPr lang="en-IN" sz="1100" u="none" strike="noStrike" kern="1200" dirty="0">
                          <a:solidFill>
                            <a:schemeClr val="dk1"/>
                          </a:solidFill>
                          <a:effectLst/>
                          <a:latin typeface="+mn-lt"/>
                          <a:ea typeface="+mn-ea"/>
                          <a:cs typeface="+mn-cs"/>
                        </a:rPr>
                        <a:t>SUBJECT</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TYPE</a:t>
                      </a:r>
                    </a:p>
                  </a:txBody>
                  <a:tcPr marL="3311" marR="3311" marT="3311" marB="0" anchor="ctr"/>
                </a:tc>
                <a:tc>
                  <a:txBody>
                    <a:bodyPr/>
                    <a:lstStyle/>
                    <a:p>
                      <a:pPr algn="ctr" fontAlgn="ctr"/>
                      <a:r>
                        <a:rPr lang="en-IN" sz="1200" u="none" strike="noStrike" dirty="0">
                          <a:effectLst/>
                        </a:rPr>
                        <a:t>WEEK</a:t>
                      </a:r>
                      <a:endParaRPr lang="en-IN" sz="1200" b="1"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1943819827"/>
                  </a:ext>
                </a:extLst>
              </a:tr>
              <a:tr h="258733">
                <a:tc>
                  <a:txBody>
                    <a:bodyPr/>
                    <a:lstStyle/>
                    <a:p>
                      <a:pPr algn="ctr" fontAlgn="ctr"/>
                      <a:r>
                        <a:rPr lang="en-IN" sz="1200" b="1" u="none" strike="noStrike" kern="1200" dirty="0">
                          <a:solidFill>
                            <a:srgbClr val="C00000"/>
                          </a:solidFill>
                          <a:effectLst/>
                          <a:latin typeface="+mn-lt"/>
                          <a:ea typeface="+mn-ea"/>
                          <a:cs typeface="+mn-cs"/>
                        </a:rPr>
                        <a:t>MODULE-1</a:t>
                      </a:r>
                    </a:p>
                  </a:txBody>
                  <a:tcPr marL="3311" marR="3311" marT="3311" marB="0" anchor="ctr"/>
                </a:tc>
                <a:tc>
                  <a:txBody>
                    <a:bodyPr/>
                    <a:lstStyle/>
                    <a:p>
                      <a:pPr algn="l" fontAlgn="ctr"/>
                      <a:r>
                        <a:rPr lang="en-IN" sz="1100" u="none" strike="noStrike" kern="1200" dirty="0">
                          <a:solidFill>
                            <a:schemeClr val="dk1"/>
                          </a:solidFill>
                          <a:effectLst/>
                          <a:latin typeface="+mn-lt"/>
                          <a:ea typeface="+mn-ea"/>
                          <a:cs typeface="+mn-cs"/>
                        </a:rPr>
                        <a:t>RENEWAL ENERGY SOURCES: </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Theory</a:t>
                      </a:r>
                    </a:p>
                  </a:txBody>
                  <a:tcPr marL="3311" marR="3311" marT="3311" marB="0" anchor="ctr"/>
                </a:tc>
                <a:tc>
                  <a:txBody>
                    <a:bodyPr/>
                    <a:lstStyle/>
                    <a:p>
                      <a:pPr algn="ctr" fontAlgn="ctr"/>
                      <a:r>
                        <a:rPr lang="en-IN" sz="1100" u="none" strike="noStrike">
                          <a:effectLst/>
                        </a:rPr>
                        <a:t>2</a:t>
                      </a:r>
                      <a:endParaRPr lang="en-IN" sz="1100" b="1" i="0" u="none" strike="noStrike">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3758247140"/>
                  </a:ext>
                </a:extLst>
              </a:tr>
              <a:tr h="215153">
                <a:tc>
                  <a:txBody>
                    <a:bodyPr/>
                    <a:lstStyle/>
                    <a:p>
                      <a:pPr algn="ctr" fontAlgn="ctr"/>
                      <a:r>
                        <a:rPr lang="en-IN" sz="1200" b="1" u="none" strike="noStrike" kern="1200" dirty="0">
                          <a:solidFill>
                            <a:srgbClr val="C00000"/>
                          </a:solidFill>
                          <a:effectLst/>
                          <a:latin typeface="+mn-lt"/>
                          <a:ea typeface="+mn-ea"/>
                          <a:cs typeface="+mn-cs"/>
                        </a:rPr>
                        <a:t>MODULE-2</a:t>
                      </a:r>
                    </a:p>
                  </a:txBody>
                  <a:tcPr marL="3311" marR="3311" marT="3311" marB="0" anchor="ctr"/>
                </a:tc>
                <a:tc>
                  <a:txBody>
                    <a:bodyPr/>
                    <a:lstStyle/>
                    <a:p>
                      <a:pPr algn="l" fontAlgn="ctr"/>
                      <a:r>
                        <a:rPr lang="en-IN" sz="1100" u="none" strike="noStrike" kern="1200" dirty="0">
                          <a:solidFill>
                            <a:schemeClr val="dk1"/>
                          </a:solidFill>
                          <a:effectLst/>
                          <a:latin typeface="+mn-lt"/>
                          <a:ea typeface="+mn-ea"/>
                          <a:cs typeface="+mn-cs"/>
                        </a:rPr>
                        <a:t>ENERGY CONSERVATION MANAGEMENT</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Theory</a:t>
                      </a:r>
                    </a:p>
                  </a:txBody>
                  <a:tcPr marL="3311" marR="3311" marT="3311" marB="0" anchor="ctr"/>
                </a:tc>
                <a:tc>
                  <a:txBody>
                    <a:bodyPr/>
                    <a:lstStyle/>
                    <a:p>
                      <a:pPr algn="ctr" fontAlgn="ctr"/>
                      <a:r>
                        <a:rPr lang="en-IN" sz="1100" u="none" strike="noStrike" dirty="0">
                          <a:effectLst/>
                        </a:rPr>
                        <a:t>1</a:t>
                      </a:r>
                      <a:endParaRPr lang="en-IN" sz="1100" b="1"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383556065"/>
                  </a:ext>
                </a:extLst>
              </a:tr>
              <a:tr h="162783">
                <a:tc rowSpan="5">
                  <a:txBody>
                    <a:bodyPr/>
                    <a:lstStyle/>
                    <a:p>
                      <a:pPr algn="ctr" fontAlgn="ctr"/>
                      <a:r>
                        <a:rPr lang="en-IN" sz="1200" b="1" u="none" strike="noStrike" kern="1200" dirty="0">
                          <a:solidFill>
                            <a:srgbClr val="C00000"/>
                          </a:solidFill>
                          <a:effectLst/>
                          <a:latin typeface="+mn-lt"/>
                          <a:ea typeface="+mn-ea"/>
                          <a:cs typeface="+mn-cs"/>
                        </a:rPr>
                        <a:t>MODULE-3</a:t>
                      </a:r>
                    </a:p>
                  </a:txBody>
                  <a:tcPr marL="3311" marR="3311" marT="3311" marB="0" anchor="ctr"/>
                </a:tc>
                <a:tc>
                  <a:txBody>
                    <a:bodyPr/>
                    <a:lstStyle/>
                    <a:p>
                      <a:pPr algn="l" fontAlgn="ctr"/>
                      <a:r>
                        <a:rPr lang="en-IN" sz="1100" u="none" strike="noStrike" kern="1200">
                          <a:solidFill>
                            <a:schemeClr val="dk1"/>
                          </a:solidFill>
                          <a:effectLst/>
                          <a:latin typeface="+mn-lt"/>
                          <a:ea typeface="+mn-ea"/>
                          <a:cs typeface="+mn-cs"/>
                        </a:rPr>
                        <a:t>FUEL CELL</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rowSpan="5">
                  <a:txBody>
                    <a:bodyPr/>
                    <a:lstStyle/>
                    <a:p>
                      <a:pPr algn="ctr" fontAlgn="ctr"/>
                      <a:r>
                        <a:rPr lang="en-IN" sz="1100" u="none" strike="noStrike" dirty="0">
                          <a:effectLst/>
                        </a:rPr>
                        <a:t>8    </a:t>
                      </a:r>
                      <a:endParaRPr lang="en-IN" sz="1100" b="1"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2151119442"/>
                  </a:ext>
                </a:extLst>
              </a:tr>
              <a:tr h="162783">
                <a:tc vMerge="1">
                  <a:txBody>
                    <a:bodyPr/>
                    <a:lstStyle/>
                    <a:p>
                      <a:endParaRPr lang="en-IN"/>
                    </a:p>
                  </a:txBody>
                  <a:tcPr/>
                </a:tc>
                <a:tc>
                  <a:txBody>
                    <a:bodyPr/>
                    <a:lstStyle/>
                    <a:p>
                      <a:pPr algn="l" fontAlgn="ctr"/>
                      <a:r>
                        <a:rPr lang="en-IN" sz="1100" u="none" strike="noStrike" kern="1200">
                          <a:solidFill>
                            <a:schemeClr val="dk1"/>
                          </a:solidFill>
                          <a:effectLst/>
                          <a:latin typeface="+mn-lt"/>
                          <a:ea typeface="+mn-ea"/>
                          <a:cs typeface="+mn-cs"/>
                        </a:rPr>
                        <a:t>PROFESSIONAL PHOTOVALTAICS</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459218631"/>
                  </a:ext>
                </a:extLst>
              </a:tr>
              <a:tr h="162783">
                <a:tc vMerge="1">
                  <a:txBody>
                    <a:bodyPr/>
                    <a:lstStyle/>
                    <a:p>
                      <a:endParaRPr lang="en-IN"/>
                    </a:p>
                  </a:txBody>
                  <a:tcPr/>
                </a:tc>
                <a:tc>
                  <a:txBody>
                    <a:bodyPr/>
                    <a:lstStyle/>
                    <a:p>
                      <a:pPr algn="l" fontAlgn="ctr"/>
                      <a:r>
                        <a:rPr lang="en-IN" sz="1100" u="none" strike="noStrike" kern="1200" dirty="0">
                          <a:solidFill>
                            <a:schemeClr val="dk1"/>
                          </a:solidFill>
                          <a:effectLst/>
                          <a:latin typeface="+mn-lt"/>
                          <a:ea typeface="+mn-ea"/>
                          <a:cs typeface="+mn-cs"/>
                        </a:rPr>
                        <a:t>ENERGY MANAGEMENT</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938238780"/>
                  </a:ext>
                </a:extLst>
              </a:tr>
              <a:tr h="162783">
                <a:tc vMerge="1">
                  <a:txBody>
                    <a:bodyPr/>
                    <a:lstStyle/>
                    <a:p>
                      <a:endParaRPr lang="en-IN"/>
                    </a:p>
                  </a:txBody>
                  <a:tcPr/>
                </a:tc>
                <a:tc>
                  <a:txBody>
                    <a:bodyPr/>
                    <a:lstStyle/>
                    <a:p>
                      <a:pPr algn="l" fontAlgn="ctr"/>
                      <a:r>
                        <a:rPr lang="en-IN" sz="1100" u="none" strike="noStrike" kern="1200" dirty="0">
                          <a:solidFill>
                            <a:schemeClr val="dk1"/>
                          </a:solidFill>
                          <a:effectLst/>
                          <a:latin typeface="+mn-lt"/>
                          <a:ea typeface="+mn-ea"/>
                          <a:cs typeface="+mn-cs"/>
                        </a:rPr>
                        <a:t>POWER GENERATION</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3774261353"/>
                  </a:ext>
                </a:extLst>
              </a:tr>
              <a:tr h="162783">
                <a:tc vMerge="1">
                  <a:txBody>
                    <a:bodyPr/>
                    <a:lstStyle/>
                    <a:p>
                      <a:endParaRPr lang="en-IN"/>
                    </a:p>
                  </a:txBody>
                  <a:tcPr/>
                </a:tc>
                <a:tc>
                  <a:txBody>
                    <a:bodyPr/>
                    <a:lstStyle/>
                    <a:p>
                      <a:pPr algn="l" fontAlgn="ctr"/>
                      <a:r>
                        <a:rPr lang="en-IN" sz="1100" u="none" strike="noStrike" kern="1200" dirty="0">
                          <a:solidFill>
                            <a:schemeClr val="dk1"/>
                          </a:solidFill>
                          <a:effectLst/>
                          <a:latin typeface="+mn-lt"/>
                          <a:ea typeface="+mn-ea"/>
                          <a:cs typeface="+mn-cs"/>
                        </a:rPr>
                        <a:t>WIND POWER PLANT</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64115843"/>
                  </a:ext>
                </a:extLst>
              </a:tr>
              <a:tr h="162783">
                <a:tc rowSpan="2">
                  <a:txBody>
                    <a:bodyPr/>
                    <a:lstStyle/>
                    <a:p>
                      <a:pPr algn="ctr" fontAlgn="ctr"/>
                      <a:r>
                        <a:rPr lang="en-IN" sz="1200" b="1" u="none" strike="noStrike" kern="1200">
                          <a:solidFill>
                            <a:srgbClr val="C00000"/>
                          </a:solidFill>
                          <a:effectLst/>
                          <a:latin typeface="+mn-lt"/>
                          <a:ea typeface="+mn-ea"/>
                          <a:cs typeface="+mn-cs"/>
                        </a:rPr>
                        <a:t>MODULE-4</a:t>
                      </a:r>
                    </a:p>
                  </a:txBody>
                  <a:tcPr marL="3311" marR="3311" marT="3311" marB="0" anchor="ctr"/>
                </a:tc>
                <a:tc rowSpan="2">
                  <a:txBody>
                    <a:bodyPr/>
                    <a:lstStyle/>
                    <a:p>
                      <a:pPr algn="ctr" fontAlgn="ctr"/>
                      <a:r>
                        <a:rPr lang="en-IN" sz="1100" u="none" strike="noStrike" kern="1200" dirty="0">
                          <a:solidFill>
                            <a:schemeClr val="dk1"/>
                          </a:solidFill>
                          <a:effectLst/>
                          <a:latin typeface="+mn-lt"/>
                          <a:ea typeface="+mn-ea"/>
                          <a:cs typeface="+mn-cs"/>
                        </a:rPr>
                        <a:t>POWER SYSTEM ENGINEERING </a:t>
                      </a:r>
                    </a:p>
                  </a:txBody>
                  <a:tcPr marL="3311" marR="3311" marT="3311" marB="0" anchor="ctr"/>
                </a:tc>
                <a:tc>
                  <a:txBody>
                    <a:bodyPr/>
                    <a:lstStyle/>
                    <a:p>
                      <a:pPr algn="ctr" fontAlgn="ctr"/>
                      <a:r>
                        <a:rPr lang="en-IN" sz="1100" u="none" strike="noStrike" kern="1200">
                          <a:solidFill>
                            <a:schemeClr val="dk1"/>
                          </a:solidFill>
                          <a:effectLst/>
                          <a:latin typeface="+mn-lt"/>
                          <a:ea typeface="+mn-ea"/>
                          <a:cs typeface="+mn-cs"/>
                        </a:rPr>
                        <a:t>Theory</a:t>
                      </a:r>
                    </a:p>
                  </a:txBody>
                  <a:tcPr marL="3311" marR="3311" marT="3311" marB="0" anchor="ctr"/>
                </a:tc>
                <a:tc>
                  <a:txBody>
                    <a:bodyPr/>
                    <a:lstStyle/>
                    <a:p>
                      <a:pPr algn="ctr" fontAlgn="ctr"/>
                      <a:r>
                        <a:rPr lang="en-IN" sz="1100" u="none" strike="noStrike">
                          <a:effectLst/>
                        </a:rPr>
                        <a:t>3</a:t>
                      </a:r>
                      <a:endParaRPr lang="en-IN" sz="1100" b="1" i="0" u="none" strike="noStrike">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712460707"/>
                  </a:ext>
                </a:extLst>
              </a:tr>
              <a:tr h="158432">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Theory</a:t>
                      </a:r>
                    </a:p>
                  </a:txBody>
                  <a:tcPr marL="3311" marR="3311" marT="3311" marB="0" anchor="ctr"/>
                </a:tc>
                <a:tc>
                  <a:txBody>
                    <a:bodyPr/>
                    <a:lstStyle/>
                    <a:p>
                      <a:pPr algn="ctr" fontAlgn="ctr"/>
                      <a:r>
                        <a:rPr lang="en-IN" sz="1100" u="none" strike="noStrike" dirty="0">
                          <a:effectLst/>
                        </a:rPr>
                        <a:t>3</a:t>
                      </a:r>
                      <a:endParaRPr lang="en-IN" sz="1100" b="1"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963055088"/>
                  </a:ext>
                </a:extLst>
              </a:tr>
              <a:tr h="162783">
                <a:tc rowSpan="4">
                  <a:txBody>
                    <a:bodyPr/>
                    <a:lstStyle/>
                    <a:p>
                      <a:pPr algn="ctr" fontAlgn="ctr"/>
                      <a:r>
                        <a:rPr lang="en-IN" sz="1200" b="1" u="none" strike="noStrike" kern="1200" dirty="0">
                          <a:solidFill>
                            <a:srgbClr val="C00000"/>
                          </a:solidFill>
                          <a:effectLst/>
                          <a:latin typeface="+mn-lt"/>
                          <a:ea typeface="+mn-ea"/>
                          <a:cs typeface="+mn-cs"/>
                        </a:rPr>
                        <a:t>MODULE-5</a:t>
                      </a:r>
                    </a:p>
                  </a:txBody>
                  <a:tcPr marL="3311" marR="3311" marT="3311" marB="0" anchor="ctr"/>
                </a:tc>
                <a:tc rowSpan="4">
                  <a:txBody>
                    <a:bodyPr/>
                    <a:lstStyle/>
                    <a:p>
                      <a:pPr algn="ctr" fontAlgn="ctr"/>
                      <a:r>
                        <a:rPr lang="en-IN" sz="1100" u="none" strike="noStrike" kern="1200">
                          <a:solidFill>
                            <a:schemeClr val="dk1"/>
                          </a:solidFill>
                          <a:effectLst/>
                          <a:latin typeface="+mn-lt"/>
                          <a:ea typeface="+mn-ea"/>
                          <a:cs typeface="+mn-cs"/>
                        </a:rPr>
                        <a:t>POWER TRANSMISSION </a:t>
                      </a:r>
                    </a:p>
                  </a:txBody>
                  <a:tcPr marL="3311" marR="3311" marT="3311" marB="0" anchor="ct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rowSpan="10">
                  <a:txBody>
                    <a:bodyPr/>
                    <a:lstStyle/>
                    <a:p>
                      <a:pPr algn="ctr" fontAlgn="ctr"/>
                      <a:r>
                        <a:rPr lang="en-IN" sz="1100" u="none" strike="noStrike" dirty="0">
                          <a:effectLst/>
                        </a:rPr>
                        <a:t>6</a:t>
                      </a:r>
                      <a:endParaRPr lang="en-IN" sz="1100" b="1"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91350270"/>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2035909565"/>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76346950"/>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2048252558"/>
                  </a:ext>
                </a:extLst>
              </a:tr>
              <a:tr h="162783">
                <a:tc rowSpan="6">
                  <a:txBody>
                    <a:bodyPr/>
                    <a:lstStyle/>
                    <a:p>
                      <a:pPr algn="ctr" fontAlgn="ctr"/>
                      <a:r>
                        <a:rPr lang="en-IN" sz="1200" b="1" u="none" strike="noStrike" kern="1200" dirty="0">
                          <a:solidFill>
                            <a:srgbClr val="C00000"/>
                          </a:solidFill>
                          <a:effectLst/>
                          <a:latin typeface="+mn-lt"/>
                          <a:ea typeface="+mn-ea"/>
                          <a:cs typeface="+mn-cs"/>
                        </a:rPr>
                        <a:t>MODULE-6</a:t>
                      </a:r>
                    </a:p>
                  </a:txBody>
                  <a:tcPr marL="3311" marR="3311" marT="3311" marB="0" anchor="ctr"/>
                </a:tc>
                <a:tc rowSpan="6">
                  <a:txBody>
                    <a:bodyPr/>
                    <a:lstStyle/>
                    <a:p>
                      <a:pPr algn="ctr" fontAlgn="ctr"/>
                      <a:r>
                        <a:rPr lang="en-IN" sz="1100" u="none" strike="noStrike" kern="1200">
                          <a:solidFill>
                            <a:schemeClr val="dk1"/>
                          </a:solidFill>
                          <a:effectLst/>
                          <a:latin typeface="+mn-lt"/>
                          <a:ea typeface="+mn-ea"/>
                          <a:cs typeface="+mn-cs"/>
                        </a:rPr>
                        <a:t>POWER SYSTEM PROTECTION</a:t>
                      </a:r>
                    </a:p>
                  </a:txBody>
                  <a:tcPr marL="3311" marR="3311" marT="3311" marB="0" anchor="ct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69561351"/>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47727615"/>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947882951"/>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27315990"/>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048977731"/>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426341874"/>
                  </a:ext>
                </a:extLst>
              </a:tr>
              <a:tr h="162783">
                <a:tc rowSpan="2">
                  <a:txBody>
                    <a:bodyPr/>
                    <a:lstStyle/>
                    <a:p>
                      <a:pPr algn="ctr" fontAlgn="ctr"/>
                      <a:r>
                        <a:rPr lang="en-IN" sz="1200" b="1" u="none" strike="noStrike" kern="1200">
                          <a:solidFill>
                            <a:srgbClr val="C00000"/>
                          </a:solidFill>
                          <a:effectLst/>
                          <a:latin typeface="+mn-lt"/>
                          <a:ea typeface="+mn-ea"/>
                          <a:cs typeface="+mn-cs"/>
                        </a:rPr>
                        <a:t>MODULE-7</a:t>
                      </a:r>
                    </a:p>
                  </a:txBody>
                  <a:tcPr marL="3311" marR="3311" marT="3311" marB="0" anchor="ctr"/>
                </a:tc>
                <a:tc rowSpan="2">
                  <a:txBody>
                    <a:bodyPr/>
                    <a:lstStyle/>
                    <a:p>
                      <a:pPr algn="ctr" fontAlgn="ctr"/>
                      <a:r>
                        <a:rPr lang="en-IN" sz="1100" u="none" strike="noStrike" kern="1200">
                          <a:solidFill>
                            <a:schemeClr val="dk1"/>
                          </a:solidFill>
                          <a:effectLst/>
                          <a:latin typeface="+mn-lt"/>
                          <a:ea typeface="+mn-ea"/>
                          <a:cs typeface="+mn-cs"/>
                        </a:rPr>
                        <a:t>ELECTRICAL MACHINE</a:t>
                      </a:r>
                    </a:p>
                  </a:txBody>
                  <a:tcPr marL="3311" marR="3311" marT="3311" marB="0" anchor="ctr"/>
                </a:tc>
                <a:tc>
                  <a:txBody>
                    <a:bodyPr/>
                    <a:lstStyle/>
                    <a:p>
                      <a:pPr algn="ctr" fontAlgn="ctr"/>
                      <a:r>
                        <a:rPr lang="en-IN" sz="1100" u="none" strike="noStrike" kern="1200" dirty="0">
                          <a:solidFill>
                            <a:schemeClr val="dk1"/>
                          </a:solidFill>
                          <a:effectLst/>
                          <a:latin typeface="+mn-lt"/>
                          <a:ea typeface="+mn-ea"/>
                          <a:cs typeface="+mn-cs"/>
                        </a:rPr>
                        <a:t>Theory</a:t>
                      </a:r>
                    </a:p>
                  </a:txBody>
                  <a:tcPr marL="3311" marR="3311" marT="3311" marB="0" anchor="ctr"/>
                </a:tc>
                <a:tc rowSpan="2">
                  <a:txBody>
                    <a:bodyPr/>
                    <a:lstStyle/>
                    <a:p>
                      <a:pPr algn="ctr" fontAlgn="ctr"/>
                      <a:r>
                        <a:rPr lang="en-IN" sz="1100" u="none" strike="noStrike" dirty="0">
                          <a:effectLst/>
                        </a:rPr>
                        <a:t>6</a:t>
                      </a:r>
                      <a:endParaRPr lang="en-IN" sz="1100" b="0"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1944092381"/>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Theory</a:t>
                      </a:r>
                    </a:p>
                  </a:txBody>
                  <a:tcPr marL="3311" marR="3311" marT="3311" marB="0" anchor="ctr"/>
                </a:tc>
                <a:tc vMerge="1">
                  <a:txBody>
                    <a:bodyPr/>
                    <a:lstStyle/>
                    <a:p>
                      <a:endParaRPr lang="en-IN"/>
                    </a:p>
                  </a:txBody>
                  <a:tcPr/>
                </a:tc>
                <a:extLst>
                  <a:ext uri="{0D108BD9-81ED-4DB2-BD59-A6C34878D82A}">
                    <a16:rowId xmlns="" xmlns:a16="http://schemas.microsoft.com/office/drawing/2014/main" val="3860485181"/>
                  </a:ext>
                </a:extLst>
              </a:tr>
              <a:tr h="162783">
                <a:tc rowSpan="7">
                  <a:txBody>
                    <a:bodyPr/>
                    <a:lstStyle/>
                    <a:p>
                      <a:pPr algn="ctr" fontAlgn="ctr"/>
                      <a:r>
                        <a:rPr lang="en-IN" sz="1200" b="1" u="none" strike="noStrike" kern="1200" dirty="0">
                          <a:solidFill>
                            <a:srgbClr val="C00000"/>
                          </a:solidFill>
                          <a:effectLst/>
                          <a:latin typeface="+mn-lt"/>
                          <a:ea typeface="+mn-ea"/>
                          <a:cs typeface="+mn-cs"/>
                        </a:rPr>
                        <a:t>MODULE-8</a:t>
                      </a:r>
                    </a:p>
                  </a:txBody>
                  <a:tcPr marL="3311" marR="3311" marT="3311" marB="0" anchor="ctr"/>
                </a:tc>
                <a:tc rowSpan="7">
                  <a:txBody>
                    <a:bodyPr/>
                    <a:lstStyle/>
                    <a:p>
                      <a:pPr algn="ctr" fontAlgn="ctr"/>
                      <a:r>
                        <a:rPr lang="en-IN" sz="1100" u="none" strike="noStrike" kern="1200">
                          <a:solidFill>
                            <a:schemeClr val="dk1"/>
                          </a:solidFill>
                          <a:effectLst/>
                          <a:latin typeface="+mn-lt"/>
                          <a:ea typeface="+mn-ea"/>
                          <a:cs typeface="+mn-cs"/>
                        </a:rPr>
                        <a:t>ADVANCE ELECTRICAL MACHINE </a:t>
                      </a:r>
                    </a:p>
                  </a:txBody>
                  <a:tcPr marL="3311" marR="3311" marT="3311" marB="0" anchor="ct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rowSpan="7">
                  <a:txBody>
                    <a:bodyPr/>
                    <a:lstStyle/>
                    <a:p>
                      <a:pPr algn="ctr" fontAlgn="ctr"/>
                      <a:r>
                        <a:rPr lang="en-IN" sz="1100" u="none" strike="noStrike" dirty="0">
                          <a:effectLst/>
                        </a:rPr>
                        <a:t>8</a:t>
                      </a:r>
                      <a:endParaRPr lang="en-IN" sz="1100" b="1"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378755886"/>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2541560677"/>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388646674"/>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3128592345"/>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2581047529"/>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1501593979"/>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Lab</a:t>
                      </a:r>
                    </a:p>
                  </a:txBody>
                  <a:tcPr marL="3311" marR="3311" marT="3311" marB="0" anchor="ctr"/>
                </a:tc>
                <a:tc vMerge="1">
                  <a:txBody>
                    <a:bodyPr/>
                    <a:lstStyle/>
                    <a:p>
                      <a:endParaRPr lang="en-IN"/>
                    </a:p>
                  </a:txBody>
                  <a:tcPr/>
                </a:tc>
                <a:extLst>
                  <a:ext uri="{0D108BD9-81ED-4DB2-BD59-A6C34878D82A}">
                    <a16:rowId xmlns="" xmlns:a16="http://schemas.microsoft.com/office/drawing/2014/main" val="2788494561"/>
                  </a:ext>
                </a:extLst>
              </a:tr>
              <a:tr h="162783">
                <a:tc rowSpan="2">
                  <a:txBody>
                    <a:bodyPr/>
                    <a:lstStyle/>
                    <a:p>
                      <a:pPr algn="ctr" fontAlgn="ctr"/>
                      <a:r>
                        <a:rPr lang="en-IN" sz="1200" b="1" u="none" strike="noStrike" kern="1200" dirty="0">
                          <a:solidFill>
                            <a:srgbClr val="C00000"/>
                          </a:solidFill>
                          <a:effectLst/>
                          <a:latin typeface="+mn-lt"/>
                          <a:ea typeface="+mn-ea"/>
                          <a:cs typeface="+mn-cs"/>
                        </a:rPr>
                        <a:t>MODULE-9</a:t>
                      </a:r>
                    </a:p>
                  </a:txBody>
                  <a:tcPr marL="3311" marR="3311" marT="3311" marB="0" anchor="ctr"/>
                </a:tc>
                <a:tc rowSpan="2">
                  <a:txBody>
                    <a:bodyPr/>
                    <a:lstStyle/>
                    <a:p>
                      <a:pPr algn="ctr" fontAlgn="ctr"/>
                      <a:r>
                        <a:rPr lang="en-US" sz="1100" u="none" strike="noStrike" kern="1200">
                          <a:solidFill>
                            <a:schemeClr val="dk1"/>
                          </a:solidFill>
                          <a:effectLst/>
                          <a:latin typeface="+mn-lt"/>
                          <a:ea typeface="+mn-ea"/>
                          <a:cs typeface="+mn-cs"/>
                        </a:rPr>
                        <a:t>ADVANCE LAB IN POWER SYSTEM</a:t>
                      </a:r>
                    </a:p>
                  </a:txBody>
                  <a:tcPr marL="3311" marR="3311" marT="3311" marB="0" anchor="ctr"/>
                </a:tc>
                <a:tc>
                  <a:txBody>
                    <a:bodyPr/>
                    <a:lstStyle/>
                    <a:p>
                      <a:pPr algn="ctr" fontAlgn="ctr"/>
                      <a:r>
                        <a:rPr lang="en-IN" sz="1100" u="none" strike="noStrike" kern="1200" dirty="0">
                          <a:solidFill>
                            <a:schemeClr val="dk1"/>
                          </a:solidFill>
                          <a:effectLst/>
                          <a:latin typeface="+mn-lt"/>
                          <a:ea typeface="+mn-ea"/>
                          <a:cs typeface="+mn-cs"/>
                        </a:rPr>
                        <a:t>Advance Lab</a:t>
                      </a:r>
                    </a:p>
                  </a:txBody>
                  <a:tcPr marL="3311" marR="3311" marT="3311" marB="0" anchor="ctr"/>
                </a:tc>
                <a:tc rowSpan="2">
                  <a:txBody>
                    <a:bodyPr/>
                    <a:lstStyle/>
                    <a:p>
                      <a:pPr algn="ctr" fontAlgn="ctr"/>
                      <a:r>
                        <a:rPr lang="en-IN" sz="1100" u="none" strike="noStrike" dirty="0">
                          <a:effectLst/>
                        </a:rPr>
                        <a:t>5</a:t>
                      </a:r>
                      <a:endParaRPr lang="en-IN" sz="1100" b="1" i="0" u="none" strike="noStrike" dirty="0">
                        <a:solidFill>
                          <a:srgbClr val="000000"/>
                        </a:solidFill>
                        <a:effectLst/>
                        <a:latin typeface="Times New Roman" panose="02020603050405020304" pitchFamily="18" charset="0"/>
                      </a:endParaRPr>
                    </a:p>
                  </a:txBody>
                  <a:tcPr marL="3311" marR="3311" marT="3311" marB="0" anchor="ctr"/>
                </a:tc>
                <a:extLst>
                  <a:ext uri="{0D108BD9-81ED-4DB2-BD59-A6C34878D82A}">
                    <a16:rowId xmlns="" xmlns:a16="http://schemas.microsoft.com/office/drawing/2014/main" val="3863386510"/>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Advance Lab</a:t>
                      </a:r>
                    </a:p>
                  </a:txBody>
                  <a:tcPr marL="3311" marR="3311" marT="3311" marB="0" anchor="ctr"/>
                </a:tc>
                <a:tc vMerge="1">
                  <a:txBody>
                    <a:bodyPr/>
                    <a:lstStyle/>
                    <a:p>
                      <a:endParaRPr lang="en-IN"/>
                    </a:p>
                  </a:txBody>
                  <a:tcPr/>
                </a:tc>
                <a:extLst>
                  <a:ext uri="{0D108BD9-81ED-4DB2-BD59-A6C34878D82A}">
                    <a16:rowId xmlns="" xmlns:a16="http://schemas.microsoft.com/office/drawing/2014/main" val="1869820244"/>
                  </a:ext>
                </a:extLst>
              </a:tr>
              <a:tr h="162783">
                <a:tc rowSpan="5">
                  <a:txBody>
                    <a:bodyPr/>
                    <a:lstStyle/>
                    <a:p>
                      <a:pPr algn="ctr" fontAlgn="ctr"/>
                      <a:r>
                        <a:rPr lang="en-IN" sz="1200" b="1" u="none" strike="noStrike" kern="1200" dirty="0">
                          <a:solidFill>
                            <a:srgbClr val="C00000"/>
                          </a:solidFill>
                          <a:effectLst/>
                          <a:latin typeface="+mn-lt"/>
                          <a:ea typeface="+mn-ea"/>
                          <a:cs typeface="+mn-cs"/>
                        </a:rPr>
                        <a:t>MODULE-10</a:t>
                      </a:r>
                    </a:p>
                  </a:txBody>
                  <a:tcPr marL="3311" marR="3311" marT="3311" marB="0" anchor="ctr"/>
                </a:tc>
                <a:tc rowSpan="5">
                  <a:txBody>
                    <a:bodyPr/>
                    <a:lstStyle/>
                    <a:p>
                      <a:pPr algn="ctr" fontAlgn="ctr"/>
                      <a:r>
                        <a:rPr lang="en-US" sz="1100" u="none" strike="noStrike" kern="1200" dirty="0">
                          <a:solidFill>
                            <a:schemeClr val="dk1"/>
                          </a:solidFill>
                          <a:effectLst/>
                          <a:latin typeface="+mn-lt"/>
                          <a:ea typeface="+mn-ea"/>
                          <a:cs typeface="+mn-cs"/>
                        </a:rPr>
                        <a:t>ADVANCE REAL TIME SIMULATION LAB</a:t>
                      </a:r>
                    </a:p>
                  </a:txBody>
                  <a:tcPr marL="3311" marR="3311" marT="3311" marB="0" anchor="ctr"/>
                </a:tc>
                <a:tc>
                  <a:txBody>
                    <a:bodyPr/>
                    <a:lstStyle/>
                    <a:p>
                      <a:pPr algn="ctr" fontAlgn="ctr"/>
                      <a:r>
                        <a:rPr lang="en-IN" sz="1100" u="none" strike="noStrike" kern="1200" dirty="0">
                          <a:solidFill>
                            <a:schemeClr val="dk1"/>
                          </a:solidFill>
                          <a:effectLst/>
                          <a:latin typeface="+mn-lt"/>
                          <a:ea typeface="+mn-ea"/>
                          <a:cs typeface="+mn-cs"/>
                        </a:rPr>
                        <a:t>Advance Lab</a:t>
                      </a:r>
                    </a:p>
                  </a:txBody>
                  <a:tcPr marL="3311" marR="3311" marT="3311" marB="0" anchor="ctr"/>
                </a:tc>
                <a:tc rowSpan="6">
                  <a:txBody>
                    <a:bodyPr/>
                    <a:lstStyle/>
                    <a:p>
                      <a:pPr algn="ctr" fontAlgn="ctr"/>
                      <a:r>
                        <a:rPr lang="en-IN" sz="1100" u="none" strike="noStrike" dirty="0">
                          <a:effectLst/>
                        </a:rPr>
                        <a:t>8</a:t>
                      </a:r>
                      <a:endParaRPr lang="en-IN" sz="1100" b="0" i="0" u="none" strike="noStrike" dirty="0">
                        <a:solidFill>
                          <a:srgbClr val="000000"/>
                        </a:solidFill>
                        <a:effectLst/>
                        <a:latin typeface="Calibri" panose="020F0502020204030204" pitchFamily="34" charset="0"/>
                      </a:endParaRPr>
                    </a:p>
                  </a:txBody>
                  <a:tcPr marL="3311" marR="3311" marT="3311" marB="0" anchor="ctr"/>
                </a:tc>
                <a:extLst>
                  <a:ext uri="{0D108BD9-81ED-4DB2-BD59-A6C34878D82A}">
                    <a16:rowId xmlns="" xmlns:a16="http://schemas.microsoft.com/office/drawing/2014/main" val="2996043376"/>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Advance Lab</a:t>
                      </a:r>
                    </a:p>
                  </a:txBody>
                  <a:tcPr marL="3311" marR="3311" marT="3311" marB="0" anchor="ctr"/>
                </a:tc>
                <a:tc vMerge="1">
                  <a:txBody>
                    <a:bodyPr/>
                    <a:lstStyle/>
                    <a:p>
                      <a:endParaRPr lang="en-IN"/>
                    </a:p>
                  </a:txBody>
                  <a:tcPr/>
                </a:tc>
                <a:extLst>
                  <a:ext uri="{0D108BD9-81ED-4DB2-BD59-A6C34878D82A}">
                    <a16:rowId xmlns="" xmlns:a16="http://schemas.microsoft.com/office/drawing/2014/main" val="1910200067"/>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Advance Lab</a:t>
                      </a:r>
                    </a:p>
                  </a:txBody>
                  <a:tcPr marL="3311" marR="3311" marT="3311" marB="0" anchor="ctr"/>
                </a:tc>
                <a:tc vMerge="1">
                  <a:txBody>
                    <a:bodyPr/>
                    <a:lstStyle/>
                    <a:p>
                      <a:endParaRPr lang="en-IN"/>
                    </a:p>
                  </a:txBody>
                  <a:tcPr/>
                </a:tc>
                <a:extLst>
                  <a:ext uri="{0D108BD9-81ED-4DB2-BD59-A6C34878D82A}">
                    <a16:rowId xmlns="" xmlns:a16="http://schemas.microsoft.com/office/drawing/2014/main" val="1863249711"/>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Advance Lab</a:t>
                      </a:r>
                    </a:p>
                  </a:txBody>
                  <a:tcPr marL="3311" marR="3311" marT="3311" marB="0" anchor="ctr"/>
                </a:tc>
                <a:tc vMerge="1">
                  <a:txBody>
                    <a:bodyPr/>
                    <a:lstStyle/>
                    <a:p>
                      <a:endParaRPr lang="en-IN"/>
                    </a:p>
                  </a:txBody>
                  <a:tcPr/>
                </a:tc>
                <a:extLst>
                  <a:ext uri="{0D108BD9-81ED-4DB2-BD59-A6C34878D82A}">
                    <a16:rowId xmlns="" xmlns:a16="http://schemas.microsoft.com/office/drawing/2014/main" val="412547331"/>
                  </a:ext>
                </a:extLst>
              </a:tr>
              <a:tr h="162783">
                <a:tc vMerge="1">
                  <a:txBody>
                    <a:bodyPr/>
                    <a:lstStyle/>
                    <a:p>
                      <a:endParaRPr lang="en-IN"/>
                    </a:p>
                  </a:txBody>
                  <a:tcPr/>
                </a:tc>
                <a:tc vMerge="1">
                  <a:txBody>
                    <a:bodyPr/>
                    <a:lstStyle/>
                    <a:p>
                      <a:endParaRPr lang="en-IN"/>
                    </a:p>
                  </a:txBody>
                  <a:tcPr/>
                </a:tc>
                <a:tc>
                  <a:txBody>
                    <a:bodyPr/>
                    <a:lstStyle/>
                    <a:p>
                      <a:pPr algn="ctr" fontAlgn="ctr"/>
                      <a:r>
                        <a:rPr lang="en-IN" sz="1100" u="none" strike="noStrike" kern="1200" dirty="0">
                          <a:solidFill>
                            <a:schemeClr val="dk1"/>
                          </a:solidFill>
                          <a:effectLst/>
                          <a:latin typeface="+mn-lt"/>
                          <a:ea typeface="+mn-ea"/>
                          <a:cs typeface="+mn-cs"/>
                        </a:rPr>
                        <a:t>Advance Lab</a:t>
                      </a:r>
                    </a:p>
                  </a:txBody>
                  <a:tcPr marL="3311" marR="3311" marT="3311" marB="0" anchor="ctr"/>
                </a:tc>
                <a:tc vMerge="1">
                  <a:txBody>
                    <a:bodyPr/>
                    <a:lstStyle/>
                    <a:p>
                      <a:endParaRPr lang="en-IN"/>
                    </a:p>
                  </a:txBody>
                  <a:tcPr/>
                </a:tc>
                <a:extLst>
                  <a:ext uri="{0D108BD9-81ED-4DB2-BD59-A6C34878D82A}">
                    <a16:rowId xmlns="" xmlns:a16="http://schemas.microsoft.com/office/drawing/2014/main" val="4013829886"/>
                  </a:ext>
                </a:extLst>
              </a:tr>
              <a:tr h="65925">
                <a:tc gridSpan="3">
                  <a:txBody>
                    <a:bodyPr/>
                    <a:lstStyle/>
                    <a:p>
                      <a:pPr algn="ctr" fontAlgn="b"/>
                      <a:r>
                        <a:rPr lang="en-IN" sz="400" u="none" strike="noStrike" dirty="0">
                          <a:effectLst/>
                        </a:rPr>
                        <a:t>(1)Viva- Voice/ Project submission/ Presentation</a:t>
                      </a:r>
                      <a:endParaRPr lang="en-IN" sz="400" b="1" i="0" u="none" strike="noStrike" dirty="0">
                        <a:solidFill>
                          <a:srgbClr val="000000"/>
                        </a:solidFill>
                        <a:effectLst/>
                        <a:latin typeface="Times New Roman" panose="02020603050405020304" pitchFamily="18" charset="0"/>
                      </a:endParaRPr>
                    </a:p>
                  </a:txBody>
                  <a:tcPr marL="3311" marR="3311" marT="3311" marB="0" anchor="b"/>
                </a:tc>
                <a:tc hMerge="1">
                  <a:txBody>
                    <a:bodyPr/>
                    <a:lstStyle/>
                    <a:p>
                      <a:endParaRPr lang="en-IN"/>
                    </a:p>
                  </a:txBody>
                  <a:tcPr/>
                </a:tc>
                <a:tc hMerge="1">
                  <a:txBody>
                    <a:bodyPr/>
                    <a:lstStyle/>
                    <a:p>
                      <a:endParaRPr lang="en-IN"/>
                    </a:p>
                  </a:txBody>
                  <a:tcPr/>
                </a:tc>
                <a:tc vMerge="1">
                  <a:txBody>
                    <a:bodyPr/>
                    <a:lstStyle/>
                    <a:p>
                      <a:endParaRPr lang="en-IN"/>
                    </a:p>
                  </a:txBody>
                  <a:tcPr/>
                </a:tc>
                <a:extLst>
                  <a:ext uri="{0D108BD9-81ED-4DB2-BD59-A6C34878D82A}">
                    <a16:rowId xmlns="" xmlns:a16="http://schemas.microsoft.com/office/drawing/2014/main" val="1507517405"/>
                  </a:ext>
                </a:extLst>
              </a:tr>
            </a:tbl>
          </a:graphicData>
        </a:graphic>
      </p:graphicFrame>
      <p:grpSp>
        <p:nvGrpSpPr>
          <p:cNvPr id="2" name="Group 1">
            <a:extLst>
              <a:ext uri="{FF2B5EF4-FFF2-40B4-BE49-F238E27FC236}">
                <a16:creationId xmlns="" xmlns:a16="http://schemas.microsoft.com/office/drawing/2014/main" id="{C70DA375-75C1-ACBB-0336-A73DE2367F9E}"/>
              </a:ext>
            </a:extLst>
          </p:cNvPr>
          <p:cNvGrpSpPr/>
          <p:nvPr/>
        </p:nvGrpSpPr>
        <p:grpSpPr>
          <a:xfrm>
            <a:off x="573741" y="125506"/>
            <a:ext cx="562535" cy="770965"/>
            <a:chOff x="-981" y="25893"/>
            <a:chExt cx="967144" cy="1381634"/>
          </a:xfrm>
          <a:scene3d>
            <a:camera prst="orthographicFront"/>
            <a:lightRig rig="threePt" dir="t">
              <a:rot lat="0" lon="0" rev="7500000"/>
            </a:lightRig>
          </a:scene3d>
        </p:grpSpPr>
        <p:sp>
          <p:nvSpPr>
            <p:cNvPr id="3" name="Arrow: Chevron 2">
              <a:extLst>
                <a:ext uri="{FF2B5EF4-FFF2-40B4-BE49-F238E27FC236}">
                  <a16:creationId xmlns="" xmlns:a16="http://schemas.microsoft.com/office/drawing/2014/main" id="{BB1721B9-2458-49B1-725B-F1DB8B4BD559}"/>
                </a:ext>
              </a:extLst>
            </p:cNvPr>
            <p:cNvSpPr/>
            <p:nvPr/>
          </p:nvSpPr>
          <p:spPr>
            <a:xfrm rot="5400000">
              <a:off x="-208226" y="233138"/>
              <a:ext cx="1381634" cy="967144"/>
            </a:xfrm>
            <a:prstGeom prst="chevron">
              <a:avLst/>
            </a:prstGeom>
            <a:solidFill>
              <a:srgbClr val="002060"/>
            </a:solidFill>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 name="Arrow: Chevron 4">
              <a:extLst>
                <a:ext uri="{FF2B5EF4-FFF2-40B4-BE49-F238E27FC236}">
                  <a16:creationId xmlns="" xmlns:a16="http://schemas.microsoft.com/office/drawing/2014/main" id="{E73EBE2E-6B0D-949D-3748-64250493D80B}"/>
                </a:ext>
              </a:extLst>
            </p:cNvPr>
            <p:cNvSpPr txBox="1"/>
            <p:nvPr/>
          </p:nvSpPr>
          <p:spPr>
            <a:xfrm>
              <a:off x="-981" y="509465"/>
              <a:ext cx="967144" cy="8980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IN" sz="2700" kern="1200" dirty="0"/>
                <a:t>*</a:t>
              </a:r>
            </a:p>
          </p:txBody>
        </p:sp>
      </p:grpSp>
    </p:spTree>
    <p:extLst>
      <p:ext uri="{BB962C8B-B14F-4D97-AF65-F5344CB8AC3E}">
        <p14:creationId xmlns="" xmlns:p14="http://schemas.microsoft.com/office/powerpoint/2010/main" val="332008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9CA986-7515-49F6-A547-BEBDEB46D807}"/>
              </a:ext>
            </a:extLst>
          </p:cNvPr>
          <p:cNvSpPr>
            <a:spLocks noGrp="1"/>
          </p:cNvSpPr>
          <p:nvPr>
            <p:ph type="title"/>
          </p:nvPr>
        </p:nvSpPr>
        <p:spPr>
          <a:xfrm>
            <a:off x="1261872" y="76200"/>
            <a:ext cx="9434703" cy="1615121"/>
          </a:xfrm>
        </p:spPr>
        <p:txBody>
          <a:bodyPr>
            <a:noAutofit/>
          </a:bodyPr>
          <a:lstStyle/>
          <a:p>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US" sz="2800" b="1" dirty="0">
                <a:solidFill>
                  <a:srgbClr val="C00000"/>
                </a:solidFill>
              </a:rPr>
              <a:t/>
            </a:r>
            <a:br>
              <a:rPr lang="en-US" sz="2800" b="1" dirty="0">
                <a:solidFill>
                  <a:srgbClr val="C00000"/>
                </a:solidFill>
              </a:rPr>
            </a:b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endParaRPr lang="en-IN" sz="2800" dirty="0"/>
          </a:p>
        </p:txBody>
      </p:sp>
      <p:sp>
        <p:nvSpPr>
          <p:cNvPr id="3" name="Content Placeholder 2">
            <a:extLst>
              <a:ext uri="{FF2B5EF4-FFF2-40B4-BE49-F238E27FC236}">
                <a16:creationId xmlns="" xmlns:a16="http://schemas.microsoft.com/office/drawing/2014/main" id="{369FA00C-F9A2-4125-AF4C-1C189844B661}"/>
              </a:ext>
            </a:extLst>
          </p:cNvPr>
          <p:cNvSpPr>
            <a:spLocks noGrp="1"/>
          </p:cNvSpPr>
          <p:nvPr>
            <p:ph idx="1"/>
          </p:nvPr>
        </p:nvSpPr>
        <p:spPr>
          <a:xfrm>
            <a:off x="1261872" y="1828800"/>
            <a:ext cx="8815578" cy="4351337"/>
          </a:xfrm>
        </p:spPr>
        <p:txBody>
          <a:bodyPr/>
          <a:lstStyle/>
          <a:p>
            <a:pPr marL="0" indent="0" algn="ctr">
              <a:buNone/>
            </a:pPr>
            <a:r>
              <a:rPr lang="en-IN" sz="1800" b="1" dirty="0">
                <a:solidFill>
                  <a:schemeClr val="tx1"/>
                </a:solidFill>
                <a:latin typeface="Times New Roman" panose="02020603050405020304" pitchFamily="18" charset="0"/>
                <a:ea typeface="Calibri" panose="020F0502020204030204" pitchFamily="34" charset="0"/>
              </a:rPr>
              <a:t/>
            </a:r>
            <a:br>
              <a:rPr lang="en-IN" sz="1800" b="1" dirty="0">
                <a:solidFill>
                  <a:schemeClr val="tx1"/>
                </a:solidFill>
                <a:latin typeface="Times New Roman" panose="02020603050405020304" pitchFamily="18" charset="0"/>
                <a:ea typeface="Calibri" panose="020F0502020204030204" pitchFamily="34" charset="0"/>
              </a:rPr>
            </a:br>
            <a:r>
              <a:rPr lang="en-US" sz="3600" b="1" dirty="0">
                <a:latin typeface="Times New Roman" panose="02020603050405020304" pitchFamily="18" charset="0"/>
                <a:cs typeface="Times New Roman" panose="02020603050405020304" pitchFamily="18" charset="0"/>
              </a:rPr>
              <a:t>These courses will be offered free of cost for </a:t>
            </a:r>
            <a:r>
              <a:rPr lang="en-US" sz="3600" b="1" dirty="0">
                <a:solidFill>
                  <a:srgbClr val="C00000"/>
                </a:solidFill>
                <a:latin typeface="Times New Roman" panose="02020603050405020304" pitchFamily="18" charset="0"/>
                <a:cs typeface="Times New Roman" panose="02020603050405020304" pitchFamily="18" charset="0"/>
              </a:rPr>
              <a:t>UIT RGPV Shivpuri students.</a:t>
            </a:r>
            <a:r>
              <a:rPr lang="en-I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en-I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en-I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pic>
        <p:nvPicPr>
          <p:cNvPr id="6" name="Picture 5">
            <a:extLst>
              <a:ext uri="{FF2B5EF4-FFF2-40B4-BE49-F238E27FC236}">
                <a16:creationId xmlns="" xmlns:a16="http://schemas.microsoft.com/office/drawing/2014/main" id="{D9D922B7-8310-DC73-8BBB-A7CC13809F7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38637" y="3429000"/>
            <a:ext cx="2505075" cy="2505075"/>
          </a:xfrm>
          <a:prstGeom prst="rect">
            <a:avLst/>
          </a:prstGeom>
        </p:spPr>
      </p:pic>
    </p:spTree>
    <p:extLst>
      <p:ext uri="{BB962C8B-B14F-4D97-AF65-F5344CB8AC3E}">
        <p14:creationId xmlns="" xmlns:p14="http://schemas.microsoft.com/office/powerpoint/2010/main" val="4071138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9CA986-7515-49F6-A547-BEBDEB46D807}"/>
              </a:ext>
            </a:extLst>
          </p:cNvPr>
          <p:cNvSpPr>
            <a:spLocks noGrp="1"/>
          </p:cNvSpPr>
          <p:nvPr>
            <p:ph type="title"/>
          </p:nvPr>
        </p:nvSpPr>
        <p:spPr>
          <a:xfrm>
            <a:off x="0" y="0"/>
            <a:ext cx="9692640" cy="872490"/>
          </a:xfrm>
        </p:spPr>
        <p:txBody>
          <a:bodyPr/>
          <a:lstStyle/>
          <a:p>
            <a:r>
              <a:rPr lang="en-IN" b="1" dirty="0"/>
              <a:t>Quick Glance of </a:t>
            </a:r>
            <a:r>
              <a:rPr lang="en-IN" b="1" dirty="0">
                <a:solidFill>
                  <a:srgbClr val="FF0000"/>
                </a:solidFill>
              </a:rPr>
              <a:t>COE</a:t>
            </a:r>
          </a:p>
        </p:txBody>
      </p:sp>
      <p:pic>
        <p:nvPicPr>
          <p:cNvPr id="8" name="Media2.mp4">
            <a:hlinkClick r:id="" action="ppaction://media"/>
          </p:cNvPr>
          <p:cNvPicPr>
            <a:picLocks noGrp="1" noRot="1" noChangeAspect="1"/>
          </p:cNvPicPr>
          <p:nvPr>
            <p:ph idx="1"/>
            <a:videoFile r:link="rId1"/>
          </p:nvPr>
        </p:nvPicPr>
        <p:blipFill>
          <a:blip r:embed="rId3"/>
          <a:stretch>
            <a:fillRect/>
          </a:stretch>
        </p:blipFill>
        <p:spPr>
          <a:xfrm>
            <a:off x="1840865" y="754484"/>
            <a:ext cx="8138022" cy="5868954"/>
          </a:xfrm>
          <a:prstGeom prst="rect">
            <a:avLst/>
          </a:prstGeom>
        </p:spPr>
      </p:pic>
    </p:spTree>
    <p:extLst>
      <p:ext uri="{BB962C8B-B14F-4D97-AF65-F5344CB8AC3E}">
        <p14:creationId xmlns="" xmlns:p14="http://schemas.microsoft.com/office/powerpoint/2010/main" val="2304001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9FA00C-F9A2-4125-AF4C-1C189844B661}"/>
              </a:ext>
            </a:extLst>
          </p:cNvPr>
          <p:cNvSpPr>
            <a:spLocks noGrp="1"/>
          </p:cNvSpPr>
          <p:nvPr>
            <p:ph idx="1"/>
          </p:nvPr>
        </p:nvSpPr>
        <p:spPr>
          <a:xfrm>
            <a:off x="1299972" y="133350"/>
            <a:ext cx="8595360" cy="4351337"/>
          </a:xfrm>
        </p:spPr>
        <p:txBody>
          <a:bodyPr>
            <a:normAutofit/>
          </a:bodyPr>
          <a:lstStyle/>
          <a:p>
            <a:pPr algn="ctr">
              <a:buNone/>
            </a:pPr>
            <a:r>
              <a:rPr lang="en-IN" sz="96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ANY QUERIES</a:t>
            </a:r>
          </a:p>
          <a:p>
            <a:pPr algn="ctr">
              <a:buNone/>
            </a:pPr>
            <a:endParaRPr lang="en-IN" sz="9600" dirty="0"/>
          </a:p>
        </p:txBody>
      </p:sp>
      <p:pic>
        <p:nvPicPr>
          <p:cNvPr id="2" name="Content Placeholder 3" descr="k,jkhk,jh,jh.jpg">
            <a:extLst>
              <a:ext uri="{FF2B5EF4-FFF2-40B4-BE49-F238E27FC236}">
                <a16:creationId xmlns="" xmlns:a16="http://schemas.microsoft.com/office/drawing/2014/main" id="{3CCF66FA-2F0A-A829-61B7-D84C5C60CD53}"/>
              </a:ext>
            </a:extLst>
          </p:cNvPr>
          <p:cNvPicPr>
            <a:picLocks noChangeAspect="1"/>
          </p:cNvPicPr>
          <p:nvPr/>
        </p:nvPicPr>
        <p:blipFill rotWithShape="1">
          <a:blip r:embed="rId2" cstate="print"/>
          <a:srcRect l="18628" t="26667" r="20096"/>
          <a:stretch/>
        </p:blipFill>
        <p:spPr>
          <a:xfrm>
            <a:off x="2730066" y="1775237"/>
            <a:ext cx="5735171" cy="4744312"/>
          </a:xfrm>
          <a:prstGeom prst="rect">
            <a:avLst/>
          </a:prstGeom>
        </p:spPr>
      </p:pic>
    </p:spTree>
    <p:extLst>
      <p:ext uri="{BB962C8B-B14F-4D97-AF65-F5344CB8AC3E}">
        <p14:creationId xmlns="" xmlns:p14="http://schemas.microsoft.com/office/powerpoint/2010/main" val="21473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9FA00C-F9A2-4125-AF4C-1C189844B661}"/>
              </a:ext>
            </a:extLst>
          </p:cNvPr>
          <p:cNvSpPr>
            <a:spLocks noGrp="1"/>
          </p:cNvSpPr>
          <p:nvPr>
            <p:ph idx="1"/>
          </p:nvPr>
        </p:nvSpPr>
        <p:spPr>
          <a:xfrm>
            <a:off x="314325" y="1183341"/>
            <a:ext cx="7105650" cy="4351337"/>
          </a:xfrm>
        </p:spPr>
        <p:txBody>
          <a:bodyPr>
            <a:normAutofit/>
          </a:bodyPr>
          <a:lstStyle/>
          <a:p>
            <a:pPr marL="0" indent="0" algn="ctr">
              <a:buNone/>
            </a:pPr>
            <a:r>
              <a:rPr lang="en-IN" sz="138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cs typeface="Times New Roman" pitchFamily="18" charset="0"/>
              </a:rPr>
              <a:t>THANK YOU</a:t>
            </a:r>
          </a:p>
          <a:p>
            <a:endParaRPr lang="en-IN" dirty="0"/>
          </a:p>
        </p:txBody>
      </p:sp>
      <p:pic>
        <p:nvPicPr>
          <p:cNvPr id="2" name="Picture Placeholder 21" descr="Person in black skirt and white shirt holding some dandelions">
            <a:extLst>
              <a:ext uri="{FF2B5EF4-FFF2-40B4-BE49-F238E27FC236}">
                <a16:creationId xmlns="" xmlns:a16="http://schemas.microsoft.com/office/drawing/2014/main" id="{3403048D-E199-9ABD-0F89-ADDCA0A9B43F}"/>
              </a:ext>
            </a:extLst>
          </p:cNvPr>
          <p:cNvPicPr>
            <a:picLocks noChangeAspect="1"/>
          </p:cNvPicPr>
          <p:nvPr/>
        </p:nvPicPr>
        <p:blipFill rotWithShape="1">
          <a:blip r:embed="rId2" cstate="screen">
            <a:extLst>
              <a:ext uri="{28A0092B-C50C-407E-A947-70E740481C1C}">
                <a14:useLocalDpi xmlns="" xmlns:a14="http://schemas.microsoft.com/office/drawing/2010/main"/>
              </a:ext>
            </a:extLst>
          </a:blip>
          <a:srcRect t="24" b="24"/>
          <a:stretch/>
        </p:blipFill>
        <p:spPr>
          <a:xfrm>
            <a:off x="7634495" y="0"/>
            <a:ext cx="4557505" cy="6857999"/>
          </a:xfrm>
          <a:prstGeom prst="rect">
            <a:avLst/>
          </a:prstGeom>
        </p:spPr>
      </p:pic>
    </p:spTree>
    <p:extLst>
      <p:ext uri="{BB962C8B-B14F-4D97-AF65-F5344CB8AC3E}">
        <p14:creationId xmlns="" xmlns:p14="http://schemas.microsoft.com/office/powerpoint/2010/main" val="29901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6A6D30FF-2486-2D8E-D50C-01D868D15794}"/>
              </a:ext>
            </a:extLst>
          </p:cNvPr>
          <p:cNvGraphicFramePr>
            <a:graphicFrameLocks noGrp="1"/>
          </p:cNvGraphicFramePr>
          <p:nvPr>
            <p:ph idx="1"/>
            <p:extLst>
              <p:ext uri="{D42A27DB-BD31-4B8C-83A1-F6EECF244321}">
                <p14:modId xmlns="" xmlns:p14="http://schemas.microsoft.com/office/powerpoint/2010/main" val="3463361134"/>
              </p:ext>
            </p:extLst>
          </p:nvPr>
        </p:nvGraphicFramePr>
        <p:xfrm>
          <a:off x="771525" y="352425"/>
          <a:ext cx="9563100" cy="611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37364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5">
            <a:extLst>
              <a:ext uri="{FF2B5EF4-FFF2-40B4-BE49-F238E27FC236}">
                <a16:creationId xmlns="" xmlns:a16="http://schemas.microsoft.com/office/drawing/2014/main" id="{8344B6C2-04DF-45CE-9C10-82E6F6986D34}"/>
              </a:ext>
            </a:extLst>
          </p:cNvPr>
          <p:cNvSpPr>
            <a:spLocks/>
          </p:cNvSpPr>
          <p:nvPr/>
        </p:nvSpPr>
        <p:spPr bwMode="auto">
          <a:xfrm>
            <a:off x="6096360" y="2790298"/>
            <a:ext cx="1101942" cy="956872"/>
          </a:xfrm>
          <a:custGeom>
            <a:avLst/>
            <a:gdLst>
              <a:gd name="T0" fmla="*/ 1461 w 2921"/>
              <a:gd name="T1" fmla="*/ 0 h 2529"/>
              <a:gd name="T2" fmla="*/ 2921 w 2921"/>
              <a:gd name="T3" fmla="*/ 2529 h 2529"/>
              <a:gd name="T4" fmla="*/ 0 w 2921"/>
              <a:gd name="T5" fmla="*/ 2529 h 2529"/>
              <a:gd name="T6" fmla="*/ 1461 w 2921"/>
              <a:gd name="T7" fmla="*/ 0 h 2529"/>
            </a:gdLst>
            <a:ahLst/>
            <a:cxnLst>
              <a:cxn ang="0">
                <a:pos x="T0" y="T1"/>
              </a:cxn>
              <a:cxn ang="0">
                <a:pos x="T2" y="T3"/>
              </a:cxn>
              <a:cxn ang="0">
                <a:pos x="T4" y="T5"/>
              </a:cxn>
              <a:cxn ang="0">
                <a:pos x="T6" y="T7"/>
              </a:cxn>
            </a:cxnLst>
            <a:rect l="0" t="0" r="r" b="b"/>
            <a:pathLst>
              <a:path w="2921" h="2529">
                <a:moveTo>
                  <a:pt x="1461" y="0"/>
                </a:moveTo>
                <a:cubicBezTo>
                  <a:pt x="2364" y="522"/>
                  <a:pt x="2921" y="1486"/>
                  <a:pt x="2921" y="2529"/>
                </a:cubicBezTo>
                <a:lnTo>
                  <a:pt x="0" y="2529"/>
                </a:lnTo>
                <a:lnTo>
                  <a:pt x="1461" y="0"/>
                </a:lnTo>
                <a:close/>
              </a:path>
            </a:pathLst>
          </a:custGeom>
          <a:solidFill>
            <a:srgbClr val="3A5C8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a:p>
        </p:txBody>
      </p:sp>
      <p:sp>
        <p:nvSpPr>
          <p:cNvPr id="34" name="Freeform 6">
            <a:extLst>
              <a:ext uri="{FF2B5EF4-FFF2-40B4-BE49-F238E27FC236}">
                <a16:creationId xmlns="" xmlns:a16="http://schemas.microsoft.com/office/drawing/2014/main" id="{8053C619-09B3-4C8D-BE39-292CC5754698}"/>
              </a:ext>
            </a:extLst>
          </p:cNvPr>
          <p:cNvSpPr>
            <a:spLocks/>
          </p:cNvSpPr>
          <p:nvPr/>
        </p:nvSpPr>
        <p:spPr bwMode="auto">
          <a:xfrm>
            <a:off x="6096360" y="3747170"/>
            <a:ext cx="1101942" cy="956872"/>
          </a:xfrm>
          <a:custGeom>
            <a:avLst/>
            <a:gdLst>
              <a:gd name="T0" fmla="*/ 2921 w 2921"/>
              <a:gd name="T1" fmla="*/ 0 h 2530"/>
              <a:gd name="T2" fmla="*/ 1461 w 2921"/>
              <a:gd name="T3" fmla="*/ 2530 h 2530"/>
              <a:gd name="T4" fmla="*/ 0 w 2921"/>
              <a:gd name="T5" fmla="*/ 0 h 2530"/>
              <a:gd name="T6" fmla="*/ 2921 w 2921"/>
              <a:gd name="T7" fmla="*/ 0 h 2530"/>
            </a:gdLst>
            <a:ahLst/>
            <a:cxnLst>
              <a:cxn ang="0">
                <a:pos x="T0" y="T1"/>
              </a:cxn>
              <a:cxn ang="0">
                <a:pos x="T2" y="T3"/>
              </a:cxn>
              <a:cxn ang="0">
                <a:pos x="T4" y="T5"/>
              </a:cxn>
              <a:cxn ang="0">
                <a:pos x="T6" y="T7"/>
              </a:cxn>
            </a:cxnLst>
            <a:rect l="0" t="0" r="r" b="b"/>
            <a:pathLst>
              <a:path w="2921" h="2530">
                <a:moveTo>
                  <a:pt x="2921" y="0"/>
                </a:moveTo>
                <a:cubicBezTo>
                  <a:pt x="2921" y="1044"/>
                  <a:pt x="2364" y="2008"/>
                  <a:pt x="1461" y="2530"/>
                </a:cubicBezTo>
                <a:lnTo>
                  <a:pt x="0" y="0"/>
                </a:lnTo>
                <a:lnTo>
                  <a:pt x="2921" y="0"/>
                </a:lnTo>
                <a:close/>
              </a:path>
            </a:pathLst>
          </a:custGeom>
          <a:solidFill>
            <a:srgbClr val="F7931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a:p>
        </p:txBody>
      </p:sp>
      <p:sp>
        <p:nvSpPr>
          <p:cNvPr id="35" name="Freeform 7">
            <a:extLst>
              <a:ext uri="{FF2B5EF4-FFF2-40B4-BE49-F238E27FC236}">
                <a16:creationId xmlns="" xmlns:a16="http://schemas.microsoft.com/office/drawing/2014/main" id="{BD77D699-64F9-4ECA-A2B2-FA2D4F0CC34E}"/>
              </a:ext>
            </a:extLst>
          </p:cNvPr>
          <p:cNvSpPr>
            <a:spLocks/>
          </p:cNvSpPr>
          <p:nvPr/>
        </p:nvSpPr>
        <p:spPr bwMode="auto">
          <a:xfrm>
            <a:off x="5545870" y="3747170"/>
            <a:ext cx="1101942" cy="1154780"/>
          </a:xfrm>
          <a:custGeom>
            <a:avLst/>
            <a:gdLst>
              <a:gd name="T0" fmla="*/ 2921 w 2921"/>
              <a:gd name="T1" fmla="*/ 2530 h 3052"/>
              <a:gd name="T2" fmla="*/ 0 w 2921"/>
              <a:gd name="T3" fmla="*/ 2530 h 3052"/>
              <a:gd name="T4" fmla="*/ 1460 w 2921"/>
              <a:gd name="T5" fmla="*/ 0 h 3052"/>
              <a:gd name="T6" fmla="*/ 2921 w 2921"/>
              <a:gd name="T7" fmla="*/ 2530 h 3052"/>
            </a:gdLst>
            <a:ahLst/>
            <a:cxnLst>
              <a:cxn ang="0">
                <a:pos x="T0" y="T1"/>
              </a:cxn>
              <a:cxn ang="0">
                <a:pos x="T2" y="T3"/>
              </a:cxn>
              <a:cxn ang="0">
                <a:pos x="T4" y="T5"/>
              </a:cxn>
              <a:cxn ang="0">
                <a:pos x="T6" y="T7"/>
              </a:cxn>
            </a:cxnLst>
            <a:rect l="0" t="0" r="r" b="b"/>
            <a:pathLst>
              <a:path w="2921" h="3052">
                <a:moveTo>
                  <a:pt x="2921" y="2530"/>
                </a:moveTo>
                <a:cubicBezTo>
                  <a:pt x="2017" y="3052"/>
                  <a:pt x="904" y="3052"/>
                  <a:pt x="0" y="2530"/>
                </a:cubicBezTo>
                <a:lnTo>
                  <a:pt x="1460" y="0"/>
                </a:lnTo>
                <a:lnTo>
                  <a:pt x="2921" y="2530"/>
                </a:lnTo>
                <a:close/>
              </a:path>
            </a:pathLst>
          </a:custGeom>
          <a:solidFill>
            <a:srgbClr val="4CC1E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a:p>
        </p:txBody>
      </p:sp>
      <p:sp>
        <p:nvSpPr>
          <p:cNvPr id="36" name="Freeform 8">
            <a:extLst>
              <a:ext uri="{FF2B5EF4-FFF2-40B4-BE49-F238E27FC236}">
                <a16:creationId xmlns="" xmlns:a16="http://schemas.microsoft.com/office/drawing/2014/main" id="{86FDA3B9-7551-4195-9F95-AF8C3903468B}"/>
              </a:ext>
            </a:extLst>
          </p:cNvPr>
          <p:cNvSpPr>
            <a:spLocks/>
          </p:cNvSpPr>
          <p:nvPr/>
        </p:nvSpPr>
        <p:spPr bwMode="auto">
          <a:xfrm>
            <a:off x="4995381" y="3747170"/>
            <a:ext cx="1100980" cy="956872"/>
          </a:xfrm>
          <a:custGeom>
            <a:avLst/>
            <a:gdLst>
              <a:gd name="T0" fmla="*/ 1460 w 2920"/>
              <a:gd name="T1" fmla="*/ 2530 h 2530"/>
              <a:gd name="T2" fmla="*/ 0 w 2920"/>
              <a:gd name="T3" fmla="*/ 0 h 2530"/>
              <a:gd name="T4" fmla="*/ 2920 w 2920"/>
              <a:gd name="T5" fmla="*/ 0 h 2530"/>
              <a:gd name="T6" fmla="*/ 1460 w 2920"/>
              <a:gd name="T7" fmla="*/ 2530 h 2530"/>
            </a:gdLst>
            <a:ahLst/>
            <a:cxnLst>
              <a:cxn ang="0">
                <a:pos x="T0" y="T1"/>
              </a:cxn>
              <a:cxn ang="0">
                <a:pos x="T2" y="T3"/>
              </a:cxn>
              <a:cxn ang="0">
                <a:pos x="T4" y="T5"/>
              </a:cxn>
              <a:cxn ang="0">
                <a:pos x="T6" y="T7"/>
              </a:cxn>
            </a:cxnLst>
            <a:rect l="0" t="0" r="r" b="b"/>
            <a:pathLst>
              <a:path w="2920" h="2530">
                <a:moveTo>
                  <a:pt x="1460" y="2530"/>
                </a:moveTo>
                <a:cubicBezTo>
                  <a:pt x="557" y="2008"/>
                  <a:pt x="0" y="1044"/>
                  <a:pt x="0" y="0"/>
                </a:cubicBezTo>
                <a:lnTo>
                  <a:pt x="2920" y="0"/>
                </a:lnTo>
                <a:lnTo>
                  <a:pt x="1460" y="2530"/>
                </a:lnTo>
                <a:close/>
              </a:path>
            </a:pathLst>
          </a:custGeom>
          <a:solidFill>
            <a:srgbClr val="FFCC4C"/>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a:p>
        </p:txBody>
      </p:sp>
      <p:sp>
        <p:nvSpPr>
          <p:cNvPr id="37" name="Freeform 9">
            <a:extLst>
              <a:ext uri="{FF2B5EF4-FFF2-40B4-BE49-F238E27FC236}">
                <a16:creationId xmlns="" xmlns:a16="http://schemas.microsoft.com/office/drawing/2014/main" id="{F5020002-DFEA-4B9C-A009-459FEF16286A}"/>
              </a:ext>
            </a:extLst>
          </p:cNvPr>
          <p:cNvSpPr>
            <a:spLocks/>
          </p:cNvSpPr>
          <p:nvPr/>
        </p:nvSpPr>
        <p:spPr bwMode="auto">
          <a:xfrm>
            <a:off x="4995381" y="2790298"/>
            <a:ext cx="1100980" cy="956872"/>
          </a:xfrm>
          <a:custGeom>
            <a:avLst/>
            <a:gdLst>
              <a:gd name="T0" fmla="*/ 0 w 2920"/>
              <a:gd name="T1" fmla="*/ 2529 h 2529"/>
              <a:gd name="T2" fmla="*/ 1460 w 2920"/>
              <a:gd name="T3" fmla="*/ 0 h 2529"/>
              <a:gd name="T4" fmla="*/ 2920 w 2920"/>
              <a:gd name="T5" fmla="*/ 2529 h 2529"/>
              <a:gd name="T6" fmla="*/ 0 w 2920"/>
              <a:gd name="T7" fmla="*/ 2529 h 2529"/>
            </a:gdLst>
            <a:ahLst/>
            <a:cxnLst>
              <a:cxn ang="0">
                <a:pos x="T0" y="T1"/>
              </a:cxn>
              <a:cxn ang="0">
                <a:pos x="T2" y="T3"/>
              </a:cxn>
              <a:cxn ang="0">
                <a:pos x="T4" y="T5"/>
              </a:cxn>
              <a:cxn ang="0">
                <a:pos x="T6" y="T7"/>
              </a:cxn>
            </a:cxnLst>
            <a:rect l="0" t="0" r="r" b="b"/>
            <a:pathLst>
              <a:path w="2920" h="2529">
                <a:moveTo>
                  <a:pt x="0" y="2529"/>
                </a:moveTo>
                <a:cubicBezTo>
                  <a:pt x="0" y="1486"/>
                  <a:pt x="557" y="522"/>
                  <a:pt x="1460" y="0"/>
                </a:cubicBezTo>
                <a:lnTo>
                  <a:pt x="2920" y="2529"/>
                </a:lnTo>
                <a:lnTo>
                  <a:pt x="0" y="2529"/>
                </a:lnTo>
                <a:close/>
              </a:path>
            </a:pathLst>
          </a:custGeom>
          <a:solidFill>
            <a:srgbClr val="C13018"/>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a:p>
        </p:txBody>
      </p:sp>
      <p:sp>
        <p:nvSpPr>
          <p:cNvPr id="38" name="Freeform 10">
            <a:extLst>
              <a:ext uri="{FF2B5EF4-FFF2-40B4-BE49-F238E27FC236}">
                <a16:creationId xmlns="" xmlns:a16="http://schemas.microsoft.com/office/drawing/2014/main" id="{3DF6ED18-E36F-4D55-BF6B-3A1AF67AF985}"/>
              </a:ext>
            </a:extLst>
          </p:cNvPr>
          <p:cNvSpPr>
            <a:spLocks/>
          </p:cNvSpPr>
          <p:nvPr/>
        </p:nvSpPr>
        <p:spPr bwMode="auto">
          <a:xfrm>
            <a:off x="5545870" y="2593352"/>
            <a:ext cx="1101942" cy="1153819"/>
          </a:xfrm>
          <a:custGeom>
            <a:avLst/>
            <a:gdLst>
              <a:gd name="T0" fmla="*/ 0 w 2921"/>
              <a:gd name="T1" fmla="*/ 522 h 3051"/>
              <a:gd name="T2" fmla="*/ 2921 w 2921"/>
              <a:gd name="T3" fmla="*/ 522 h 3051"/>
              <a:gd name="T4" fmla="*/ 1460 w 2921"/>
              <a:gd name="T5" fmla="*/ 3051 h 3051"/>
              <a:gd name="T6" fmla="*/ 0 w 2921"/>
              <a:gd name="T7" fmla="*/ 522 h 3051"/>
            </a:gdLst>
            <a:ahLst/>
            <a:cxnLst>
              <a:cxn ang="0">
                <a:pos x="T0" y="T1"/>
              </a:cxn>
              <a:cxn ang="0">
                <a:pos x="T2" y="T3"/>
              </a:cxn>
              <a:cxn ang="0">
                <a:pos x="T4" y="T5"/>
              </a:cxn>
              <a:cxn ang="0">
                <a:pos x="T6" y="T7"/>
              </a:cxn>
            </a:cxnLst>
            <a:rect l="0" t="0" r="r" b="b"/>
            <a:pathLst>
              <a:path w="2921" h="3051">
                <a:moveTo>
                  <a:pt x="0" y="522"/>
                </a:moveTo>
                <a:cubicBezTo>
                  <a:pt x="904" y="0"/>
                  <a:pt x="2017" y="0"/>
                  <a:pt x="2921" y="522"/>
                </a:cubicBezTo>
                <a:lnTo>
                  <a:pt x="1460" y="3051"/>
                </a:lnTo>
                <a:lnTo>
                  <a:pt x="0" y="522"/>
                </a:lnTo>
                <a:close/>
              </a:path>
            </a:pathLst>
          </a:custGeom>
          <a:solidFill>
            <a:srgbClr val="A2B969"/>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a:p>
        </p:txBody>
      </p:sp>
      <p:cxnSp>
        <p:nvCxnSpPr>
          <p:cNvPr id="39" name="Straight Connector 38">
            <a:extLst>
              <a:ext uri="{FF2B5EF4-FFF2-40B4-BE49-F238E27FC236}">
                <a16:creationId xmlns="" xmlns:a16="http://schemas.microsoft.com/office/drawing/2014/main" id="{A6E1278B-6578-430F-97A2-0DBBECDAC221}"/>
              </a:ext>
            </a:extLst>
          </p:cNvPr>
          <p:cNvCxnSpPr>
            <a:cxnSpLocks/>
          </p:cNvCxnSpPr>
          <p:nvPr/>
        </p:nvCxnSpPr>
        <p:spPr>
          <a:xfrm flipH="1" flipV="1">
            <a:off x="5008874" y="1991301"/>
            <a:ext cx="962796" cy="1672742"/>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0AAE1494-D73D-420E-8E86-472A734A0A4F}"/>
              </a:ext>
            </a:extLst>
          </p:cNvPr>
          <p:cNvCxnSpPr>
            <a:cxnSpLocks/>
          </p:cNvCxnSpPr>
          <p:nvPr/>
        </p:nvCxnSpPr>
        <p:spPr>
          <a:xfrm flipV="1">
            <a:off x="6204427" y="2041177"/>
            <a:ext cx="964477" cy="1672742"/>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75570ED0-A04E-42D7-932A-6347F625DF5E}"/>
              </a:ext>
            </a:extLst>
          </p:cNvPr>
          <p:cNvCxnSpPr>
            <a:cxnSpLocks/>
          </p:cNvCxnSpPr>
          <p:nvPr/>
        </p:nvCxnSpPr>
        <p:spPr>
          <a:xfrm flipH="1">
            <a:off x="5076026" y="3722231"/>
            <a:ext cx="962439" cy="1672742"/>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BF044048-6B25-4EFE-8ACE-9CE1110164E0}"/>
              </a:ext>
            </a:extLst>
          </p:cNvPr>
          <p:cNvCxnSpPr>
            <a:cxnSpLocks/>
          </p:cNvCxnSpPr>
          <p:nvPr/>
        </p:nvCxnSpPr>
        <p:spPr>
          <a:xfrm>
            <a:off x="6171175" y="3722231"/>
            <a:ext cx="962796" cy="1671332"/>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3D4B97FF-350C-42AD-95A3-3ABD3BA4FFCD}"/>
              </a:ext>
            </a:extLst>
          </p:cNvPr>
          <p:cNvCxnSpPr>
            <a:cxnSpLocks/>
            <a:stCxn id="33" idx="2"/>
          </p:cNvCxnSpPr>
          <p:nvPr/>
        </p:nvCxnSpPr>
        <p:spPr>
          <a:xfrm flipH="1">
            <a:off x="4429105" y="3747170"/>
            <a:ext cx="1667254" cy="0"/>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4405ED4A-876A-4F0B-AE63-3F45AFF66BDA}"/>
              </a:ext>
            </a:extLst>
          </p:cNvPr>
          <p:cNvCxnSpPr>
            <a:cxnSpLocks/>
            <a:stCxn id="34" idx="2"/>
          </p:cNvCxnSpPr>
          <p:nvPr/>
        </p:nvCxnSpPr>
        <p:spPr>
          <a:xfrm>
            <a:off x="6096361" y="3747170"/>
            <a:ext cx="1668217" cy="0"/>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 xmlns:a16="http://schemas.microsoft.com/office/drawing/2014/main" id="{6C630C78-1270-41AA-B728-22243AE55FB5}"/>
              </a:ext>
            </a:extLst>
          </p:cNvPr>
          <p:cNvSpPr/>
          <p:nvPr/>
        </p:nvSpPr>
        <p:spPr>
          <a:xfrm>
            <a:off x="1524001" y="580573"/>
            <a:ext cx="3686629" cy="1741714"/>
          </a:xfrm>
          <a:prstGeom prst="roundRect">
            <a:avLst>
              <a:gd name="adj" fmla="val 50000"/>
            </a:avLst>
          </a:prstGeom>
          <a:solidFill>
            <a:schemeClr val="accent6">
              <a:lumMod val="60000"/>
              <a:lumOff val="4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smtClean="0">
                <a:solidFill>
                  <a:srgbClr val="002060"/>
                </a:solidFill>
              </a:rPr>
              <a:t>World class equipments</a:t>
            </a:r>
            <a:endParaRPr lang="en-US" sz="2000" b="1" dirty="0">
              <a:solidFill>
                <a:srgbClr val="002060"/>
              </a:solidFill>
            </a:endParaRPr>
          </a:p>
        </p:txBody>
      </p:sp>
      <p:sp>
        <p:nvSpPr>
          <p:cNvPr id="76" name="Rectangle: Rounded Corners 75">
            <a:extLst>
              <a:ext uri="{FF2B5EF4-FFF2-40B4-BE49-F238E27FC236}">
                <a16:creationId xmlns="" xmlns:a16="http://schemas.microsoft.com/office/drawing/2014/main" id="{E0F841F1-9768-4011-B91D-A57241085187}"/>
              </a:ext>
            </a:extLst>
          </p:cNvPr>
          <p:cNvSpPr/>
          <p:nvPr/>
        </p:nvSpPr>
        <p:spPr>
          <a:xfrm>
            <a:off x="1415936" y="2830946"/>
            <a:ext cx="3106057" cy="1566614"/>
          </a:xfrm>
          <a:prstGeom prst="roundRect">
            <a:avLst>
              <a:gd name="adj" fmla="val 50000"/>
            </a:avLst>
          </a:prstGeom>
          <a:solidFill>
            <a:schemeClr val="accent5">
              <a:lumMod val="60000"/>
              <a:lumOff val="40000"/>
            </a:schemeClr>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smtClean="0">
                <a:solidFill>
                  <a:srgbClr val="002060"/>
                </a:solidFill>
              </a:rPr>
              <a:t>Futuristic  Technology</a:t>
            </a:r>
            <a:endParaRPr lang="en-US" sz="2000" b="1" dirty="0">
              <a:solidFill>
                <a:srgbClr val="002060"/>
              </a:solidFill>
            </a:endParaRPr>
          </a:p>
        </p:txBody>
      </p:sp>
      <p:sp>
        <p:nvSpPr>
          <p:cNvPr id="77" name="Rectangle: Rounded Corners 76">
            <a:extLst>
              <a:ext uri="{FF2B5EF4-FFF2-40B4-BE49-F238E27FC236}">
                <a16:creationId xmlns="" xmlns:a16="http://schemas.microsoft.com/office/drawing/2014/main" id="{6F16C335-C9F2-43FA-99F7-C52555175F59}"/>
              </a:ext>
            </a:extLst>
          </p:cNvPr>
          <p:cNvSpPr/>
          <p:nvPr/>
        </p:nvSpPr>
        <p:spPr>
          <a:xfrm>
            <a:off x="6966858" y="609600"/>
            <a:ext cx="3701143" cy="1727200"/>
          </a:xfrm>
          <a:prstGeom prst="roundRect">
            <a:avLst>
              <a:gd name="adj" fmla="val 50000"/>
            </a:avLst>
          </a:prstGeom>
          <a:solidFill>
            <a:schemeClr val="accent3">
              <a:lumMod val="60000"/>
              <a:lumOff val="40000"/>
            </a:schemeClr>
          </a:solid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smtClean="0">
                <a:solidFill>
                  <a:srgbClr val="002060"/>
                </a:solidFill>
              </a:rPr>
              <a:t>Creating Better opportunities for future</a:t>
            </a:r>
            <a:endParaRPr lang="en-US" sz="2000" b="1" dirty="0">
              <a:solidFill>
                <a:srgbClr val="002060"/>
              </a:solidFill>
            </a:endParaRPr>
          </a:p>
        </p:txBody>
      </p:sp>
      <p:sp>
        <p:nvSpPr>
          <p:cNvPr id="78" name="Rectangle: Rounded Corners 77">
            <a:extLst>
              <a:ext uri="{FF2B5EF4-FFF2-40B4-BE49-F238E27FC236}">
                <a16:creationId xmlns="" xmlns:a16="http://schemas.microsoft.com/office/drawing/2014/main" id="{1FEA0388-D74A-4C7B-A5BF-B32E2CFB9614}"/>
              </a:ext>
            </a:extLst>
          </p:cNvPr>
          <p:cNvSpPr/>
          <p:nvPr/>
        </p:nvSpPr>
        <p:spPr>
          <a:xfrm>
            <a:off x="7798206" y="2807459"/>
            <a:ext cx="2919670" cy="1654628"/>
          </a:xfrm>
          <a:prstGeom prst="roundRect">
            <a:avLst>
              <a:gd name="adj" fmla="val 50000"/>
            </a:avLst>
          </a:prstGeom>
          <a:solidFill>
            <a:schemeClr val="accent2">
              <a:lumMod val="60000"/>
              <a:lumOff val="40000"/>
            </a:schemeClr>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sz="2000" b="1" dirty="0">
                <a:solidFill>
                  <a:srgbClr val="002060"/>
                </a:solidFill>
                <a:latin typeface="Times New Roman" pitchFamily="18" charset="0"/>
                <a:cs typeface="Times New Roman" pitchFamily="18" charset="0"/>
              </a:rPr>
              <a:t> </a:t>
            </a:r>
            <a:r>
              <a:rPr lang="en-IN" sz="2000" b="1" dirty="0" smtClean="0">
                <a:solidFill>
                  <a:srgbClr val="002060"/>
                </a:solidFill>
                <a:latin typeface="Times New Roman" pitchFamily="18" charset="0"/>
                <a:cs typeface="Times New Roman" pitchFamily="18" charset="0"/>
              </a:rPr>
              <a:t>Research work environment</a:t>
            </a:r>
            <a:endParaRPr lang="en-US" sz="2000" b="1" dirty="0">
              <a:solidFill>
                <a:srgbClr val="002060"/>
              </a:solidFill>
            </a:endParaRPr>
          </a:p>
        </p:txBody>
      </p:sp>
      <p:sp>
        <p:nvSpPr>
          <p:cNvPr id="79" name="Rectangle: Rounded Corners 78">
            <a:extLst>
              <a:ext uri="{FF2B5EF4-FFF2-40B4-BE49-F238E27FC236}">
                <a16:creationId xmlns="" xmlns:a16="http://schemas.microsoft.com/office/drawing/2014/main" id="{E775B3D7-F985-4C2A-880A-412C6202ACAF}"/>
              </a:ext>
            </a:extLst>
          </p:cNvPr>
          <p:cNvSpPr/>
          <p:nvPr/>
        </p:nvSpPr>
        <p:spPr>
          <a:xfrm>
            <a:off x="1524001" y="4905828"/>
            <a:ext cx="3770811" cy="1564640"/>
          </a:xfrm>
          <a:prstGeom prst="roundRect">
            <a:avLst>
              <a:gd name="adj" fmla="val 50000"/>
            </a:avLst>
          </a:prstGeom>
          <a:solidFill>
            <a:schemeClr val="accent4">
              <a:lumMod val="60000"/>
              <a:lumOff val="40000"/>
            </a:schemeClr>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smtClean="0">
                <a:solidFill>
                  <a:srgbClr val="002060"/>
                </a:solidFill>
              </a:rPr>
              <a:t>Emphasizing on Renewal based energy generation</a:t>
            </a:r>
            <a:endParaRPr lang="en-US" sz="2000" b="1" dirty="0">
              <a:solidFill>
                <a:srgbClr val="002060"/>
              </a:solidFill>
            </a:endParaRPr>
          </a:p>
        </p:txBody>
      </p:sp>
      <p:sp>
        <p:nvSpPr>
          <p:cNvPr id="80" name="Rectangle: Rounded Corners 79">
            <a:extLst>
              <a:ext uri="{FF2B5EF4-FFF2-40B4-BE49-F238E27FC236}">
                <a16:creationId xmlns="" xmlns:a16="http://schemas.microsoft.com/office/drawing/2014/main" id="{452E1938-49E2-4838-8325-941550F29386}"/>
              </a:ext>
            </a:extLst>
          </p:cNvPr>
          <p:cNvSpPr/>
          <p:nvPr/>
        </p:nvSpPr>
        <p:spPr>
          <a:xfrm>
            <a:off x="6995886" y="4923845"/>
            <a:ext cx="3672114" cy="1535012"/>
          </a:xfrm>
          <a:prstGeom prst="roundRect">
            <a:avLst>
              <a:gd name="adj" fmla="val 50000"/>
            </a:avLst>
          </a:prstGeom>
          <a:solidFill>
            <a:schemeClr val="accent1">
              <a:lumMod val="60000"/>
              <a:lumOff val="40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smtClean="0">
                <a:solidFill>
                  <a:srgbClr val="002060"/>
                </a:solidFill>
                <a:latin typeface="Times New Roman" pitchFamily="18" charset="0"/>
                <a:cs typeface="Times New Roman" pitchFamily="18" charset="0"/>
              </a:rPr>
              <a:t>Practical perform from very basic to Advance level</a:t>
            </a:r>
            <a:endParaRPr lang="en-US" sz="2000" b="1" dirty="0">
              <a:solidFill>
                <a:srgbClr val="002060"/>
              </a:solidFill>
              <a:latin typeface="Times New Roman" pitchFamily="18" charset="0"/>
              <a:cs typeface="Times New Roman" pitchFamily="18" charset="0"/>
            </a:endParaRPr>
          </a:p>
        </p:txBody>
      </p:sp>
      <p:sp>
        <p:nvSpPr>
          <p:cNvPr id="81" name="Oval 80">
            <a:extLst>
              <a:ext uri="{FF2B5EF4-FFF2-40B4-BE49-F238E27FC236}">
                <a16:creationId xmlns="" xmlns:a16="http://schemas.microsoft.com/office/drawing/2014/main" id="{437058D0-8AC4-42CF-97F9-AB0FBF593084}"/>
              </a:ext>
            </a:extLst>
          </p:cNvPr>
          <p:cNvSpPr/>
          <p:nvPr/>
        </p:nvSpPr>
        <p:spPr>
          <a:xfrm>
            <a:off x="4557486" y="2293257"/>
            <a:ext cx="3164115" cy="2830287"/>
          </a:xfrm>
          <a:prstGeom prst="ellips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smtClean="0">
                <a:solidFill>
                  <a:schemeClr val="tx1"/>
                </a:solidFill>
                <a:latin typeface="Times New Roman" pitchFamily="18" charset="0"/>
                <a:cs typeface="Times New Roman" pitchFamily="18" charset="0"/>
              </a:rPr>
              <a:t>UIT RGPV SHIVPURI </a:t>
            </a:r>
            <a:r>
              <a:rPr lang="en-US" sz="2400" b="1" dirty="0" smtClean="0">
                <a:solidFill>
                  <a:srgbClr val="FF0000"/>
                </a:solidFill>
                <a:latin typeface="Times New Roman" pitchFamily="18" charset="0"/>
                <a:cs typeface="Times New Roman" pitchFamily="18" charset="0"/>
              </a:rPr>
              <a:t>COE CONTAINS</a:t>
            </a:r>
            <a:endParaRPr lang="en-US" sz="24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EEE3A3D5-676A-4EBB-A53D-FA7C890C2FF9}"/>
              </a:ext>
            </a:extLst>
          </p:cNvPr>
          <p:cNvSpPr txBox="1"/>
          <p:nvPr/>
        </p:nvSpPr>
        <p:spPr>
          <a:xfrm>
            <a:off x="6237645" y="2272035"/>
            <a:ext cx="537327" cy="461665"/>
          </a:xfrm>
          <a:prstGeom prst="rect">
            <a:avLst/>
          </a:prstGeom>
          <a:noFill/>
        </p:spPr>
        <p:txBody>
          <a:bodyPr wrap="none" rtlCol="0" anchor="ctr">
            <a:spAutoFit/>
          </a:bodyPr>
          <a:lstStyle/>
          <a:p>
            <a:pPr algn="ctr"/>
            <a:r>
              <a:rPr lang="en-US" sz="2400" b="1" dirty="0">
                <a:solidFill>
                  <a:schemeClr val="bg1"/>
                </a:solidFill>
              </a:rPr>
              <a:t>06</a:t>
            </a:r>
          </a:p>
        </p:txBody>
      </p:sp>
      <p:sp>
        <p:nvSpPr>
          <p:cNvPr id="136" name="TextBox 135">
            <a:extLst>
              <a:ext uri="{FF2B5EF4-FFF2-40B4-BE49-F238E27FC236}">
                <a16:creationId xmlns="" xmlns:a16="http://schemas.microsoft.com/office/drawing/2014/main" id="{C297003A-38F9-49A9-9CE0-CA1D74CFF3A1}"/>
              </a:ext>
            </a:extLst>
          </p:cNvPr>
          <p:cNvSpPr txBox="1"/>
          <p:nvPr/>
        </p:nvSpPr>
        <p:spPr>
          <a:xfrm>
            <a:off x="4886432" y="2515304"/>
            <a:ext cx="537327" cy="461665"/>
          </a:xfrm>
          <a:prstGeom prst="rect">
            <a:avLst/>
          </a:prstGeom>
          <a:noFill/>
        </p:spPr>
        <p:txBody>
          <a:bodyPr wrap="none" rtlCol="0" anchor="ctr">
            <a:spAutoFit/>
          </a:bodyPr>
          <a:lstStyle/>
          <a:p>
            <a:pPr algn="ctr"/>
            <a:r>
              <a:rPr lang="en-US" sz="2400" b="1" dirty="0">
                <a:solidFill>
                  <a:schemeClr val="bg1"/>
                </a:solidFill>
              </a:rPr>
              <a:t>01</a:t>
            </a:r>
          </a:p>
        </p:txBody>
      </p:sp>
      <p:sp>
        <p:nvSpPr>
          <p:cNvPr id="137" name="TextBox 136">
            <a:extLst>
              <a:ext uri="{FF2B5EF4-FFF2-40B4-BE49-F238E27FC236}">
                <a16:creationId xmlns="" xmlns:a16="http://schemas.microsoft.com/office/drawing/2014/main" id="{C809236B-BEC0-4B4A-87BC-B1CD33DFAED8}"/>
              </a:ext>
            </a:extLst>
          </p:cNvPr>
          <p:cNvSpPr txBox="1"/>
          <p:nvPr/>
        </p:nvSpPr>
        <p:spPr>
          <a:xfrm>
            <a:off x="4591386" y="3932852"/>
            <a:ext cx="537327" cy="461665"/>
          </a:xfrm>
          <a:prstGeom prst="rect">
            <a:avLst/>
          </a:prstGeom>
          <a:noFill/>
        </p:spPr>
        <p:txBody>
          <a:bodyPr wrap="none" rtlCol="0" anchor="ctr">
            <a:spAutoFit/>
          </a:bodyPr>
          <a:lstStyle/>
          <a:p>
            <a:pPr algn="ctr"/>
            <a:r>
              <a:rPr lang="en-US" sz="2400" b="1" dirty="0">
                <a:solidFill>
                  <a:schemeClr val="bg1"/>
                </a:solidFill>
              </a:rPr>
              <a:t>02</a:t>
            </a:r>
          </a:p>
        </p:txBody>
      </p:sp>
      <p:sp>
        <p:nvSpPr>
          <p:cNvPr id="138" name="TextBox 137">
            <a:extLst>
              <a:ext uri="{FF2B5EF4-FFF2-40B4-BE49-F238E27FC236}">
                <a16:creationId xmlns="" xmlns:a16="http://schemas.microsoft.com/office/drawing/2014/main" id="{6C3954AC-E767-4B33-98FE-FBB5CCBA36C7}"/>
              </a:ext>
            </a:extLst>
          </p:cNvPr>
          <p:cNvSpPr txBox="1"/>
          <p:nvPr/>
        </p:nvSpPr>
        <p:spPr>
          <a:xfrm>
            <a:off x="5471237" y="4732220"/>
            <a:ext cx="537327" cy="461665"/>
          </a:xfrm>
          <a:prstGeom prst="rect">
            <a:avLst/>
          </a:prstGeom>
          <a:noFill/>
        </p:spPr>
        <p:txBody>
          <a:bodyPr wrap="none" rtlCol="0" anchor="ctr">
            <a:spAutoFit/>
          </a:bodyPr>
          <a:lstStyle/>
          <a:p>
            <a:pPr algn="ctr"/>
            <a:r>
              <a:rPr lang="en-US" sz="2400" b="1" dirty="0">
                <a:solidFill>
                  <a:schemeClr val="bg1"/>
                </a:solidFill>
              </a:rPr>
              <a:t>03</a:t>
            </a:r>
          </a:p>
        </p:txBody>
      </p:sp>
      <p:sp>
        <p:nvSpPr>
          <p:cNvPr id="139" name="TextBox 138">
            <a:extLst>
              <a:ext uri="{FF2B5EF4-FFF2-40B4-BE49-F238E27FC236}">
                <a16:creationId xmlns="" xmlns:a16="http://schemas.microsoft.com/office/drawing/2014/main" id="{4B0D4DE4-E1D6-4890-BA35-2C73D74B3DC7}"/>
              </a:ext>
            </a:extLst>
          </p:cNvPr>
          <p:cNvSpPr txBox="1"/>
          <p:nvPr/>
        </p:nvSpPr>
        <p:spPr>
          <a:xfrm>
            <a:off x="6755021" y="4465739"/>
            <a:ext cx="537327" cy="461665"/>
          </a:xfrm>
          <a:prstGeom prst="rect">
            <a:avLst/>
          </a:prstGeom>
          <a:noFill/>
        </p:spPr>
        <p:txBody>
          <a:bodyPr wrap="none" rtlCol="0" anchor="ctr">
            <a:spAutoFit/>
          </a:bodyPr>
          <a:lstStyle/>
          <a:p>
            <a:pPr algn="ctr"/>
            <a:r>
              <a:rPr lang="en-US" sz="2400" b="1" dirty="0">
                <a:solidFill>
                  <a:schemeClr val="bg1"/>
                </a:solidFill>
              </a:rPr>
              <a:t>04</a:t>
            </a:r>
          </a:p>
        </p:txBody>
      </p:sp>
      <p:sp>
        <p:nvSpPr>
          <p:cNvPr id="140" name="TextBox 139">
            <a:extLst>
              <a:ext uri="{FF2B5EF4-FFF2-40B4-BE49-F238E27FC236}">
                <a16:creationId xmlns="" xmlns:a16="http://schemas.microsoft.com/office/drawing/2014/main" id="{3B5B9ABE-39F5-4ACE-91C5-871CA48B32A4}"/>
              </a:ext>
            </a:extLst>
          </p:cNvPr>
          <p:cNvSpPr txBox="1"/>
          <p:nvPr/>
        </p:nvSpPr>
        <p:spPr>
          <a:xfrm>
            <a:off x="7225091" y="3228396"/>
            <a:ext cx="537327" cy="461665"/>
          </a:xfrm>
          <a:prstGeom prst="rect">
            <a:avLst/>
          </a:prstGeom>
          <a:noFill/>
        </p:spPr>
        <p:txBody>
          <a:bodyPr wrap="none" rtlCol="0" anchor="ctr">
            <a:spAutoFit/>
          </a:bodyPr>
          <a:lstStyle/>
          <a:p>
            <a:pPr algn="ctr"/>
            <a:r>
              <a:rPr lang="en-US" sz="2400" b="1" dirty="0">
                <a:solidFill>
                  <a:schemeClr val="bg1"/>
                </a:solidFill>
              </a:rPr>
              <a:t>05</a:t>
            </a:r>
          </a:p>
        </p:txBody>
      </p:sp>
    </p:spTree>
    <p:extLst>
      <p:ext uri="{BB962C8B-B14F-4D97-AF65-F5344CB8AC3E}">
        <p14:creationId xmlns="" xmlns:p14="http://schemas.microsoft.com/office/powerpoint/2010/main" val="2865280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 xmlns:a16="http://schemas.microsoft.com/office/drawing/2014/main" id="{BE913685-EC4A-4621-85A2-54903E93E726}"/>
              </a:ext>
            </a:extLst>
          </p:cNvPr>
          <p:cNvSpPr/>
          <p:nvPr/>
        </p:nvSpPr>
        <p:spPr>
          <a:xfrm>
            <a:off x="3914775" y="662153"/>
            <a:ext cx="6753226" cy="1378884"/>
          </a:xfrm>
          <a:custGeom>
            <a:avLst/>
            <a:gdLst>
              <a:gd name="connsiteX0" fmla="*/ 0 w 7630820"/>
              <a:gd name="connsiteY0" fmla="*/ 0 h 1000125"/>
              <a:gd name="connsiteX1" fmla="*/ 7464129 w 7630820"/>
              <a:gd name="connsiteY1" fmla="*/ 0 h 1000125"/>
              <a:gd name="connsiteX2" fmla="*/ 7630820 w 7630820"/>
              <a:gd name="connsiteY2" fmla="*/ 166691 h 1000125"/>
              <a:gd name="connsiteX3" fmla="*/ 7630820 w 7630820"/>
              <a:gd name="connsiteY3" fmla="*/ 833434 h 1000125"/>
              <a:gd name="connsiteX4" fmla="*/ 7464129 w 7630820"/>
              <a:gd name="connsiteY4" fmla="*/ 1000125 h 1000125"/>
              <a:gd name="connsiteX5" fmla="*/ 465061 w 7630820"/>
              <a:gd name="connsiteY5" fmla="*/ 1000125 h 1000125"/>
              <a:gd name="connsiteX6" fmla="*/ 458189 w 7630820"/>
              <a:gd name="connsiteY6" fmla="*/ 973399 h 1000125"/>
              <a:gd name="connsiteX7" fmla="*/ 154270 w 7630820"/>
              <a:gd name="connsiteY7" fmla="*/ 253936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0820" h="1000125">
                <a:moveTo>
                  <a:pt x="0" y="0"/>
                </a:moveTo>
                <a:lnTo>
                  <a:pt x="7464129" y="0"/>
                </a:lnTo>
                <a:cubicBezTo>
                  <a:pt x="7556190" y="0"/>
                  <a:pt x="7630820" y="74630"/>
                  <a:pt x="7630820" y="166691"/>
                </a:cubicBezTo>
                <a:lnTo>
                  <a:pt x="7630820" y="833434"/>
                </a:lnTo>
                <a:cubicBezTo>
                  <a:pt x="7630820" y="925495"/>
                  <a:pt x="7556190" y="1000125"/>
                  <a:pt x="7464129" y="1000125"/>
                </a:cubicBezTo>
                <a:lnTo>
                  <a:pt x="465061" y="1000125"/>
                </a:lnTo>
                <a:lnTo>
                  <a:pt x="458189" y="973399"/>
                </a:lnTo>
                <a:cubicBezTo>
                  <a:pt x="380024" y="722091"/>
                  <a:pt x="277821" y="481373"/>
                  <a:pt x="154270" y="253936"/>
                </a:cubicBezTo>
                <a:close/>
              </a:path>
            </a:pathLst>
          </a:custGeom>
          <a:solidFill>
            <a:schemeClr val="accent2">
              <a:lumMod val="40000"/>
              <a:lumOff val="6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34290" rIns="1097280" bIns="34290" numCol="1" spcCol="0" rtlCol="0" fromWordArt="0" anchor="ctr" anchorCtr="0" forceAA="0" compatLnSpc="1">
            <a:prstTxWarp prst="textNoShape">
              <a:avLst/>
            </a:prstTxWarp>
            <a:noAutofit/>
          </a:bodyPr>
          <a:lstStyle/>
          <a:p>
            <a:r>
              <a:rPr lang="en-US" sz="2800" dirty="0">
                <a:solidFill>
                  <a:schemeClr val="tx1"/>
                </a:solidFill>
                <a:latin typeface="Times New Roman" pitchFamily="18" charset="0"/>
                <a:cs typeface="Times New Roman" pitchFamily="18" charset="0"/>
              </a:rPr>
              <a:t>Advance equipment's are easy to understand the complicated concept</a:t>
            </a:r>
          </a:p>
        </p:txBody>
      </p:sp>
      <p:sp>
        <p:nvSpPr>
          <p:cNvPr id="36" name="Freeform: Shape 35">
            <a:extLst>
              <a:ext uri="{FF2B5EF4-FFF2-40B4-BE49-F238E27FC236}">
                <a16:creationId xmlns="" xmlns:a16="http://schemas.microsoft.com/office/drawing/2014/main" id="{CAA0DAB2-B0EA-4D63-A0DA-B793FE4EF1A3}"/>
              </a:ext>
            </a:extLst>
          </p:cNvPr>
          <p:cNvSpPr/>
          <p:nvPr/>
        </p:nvSpPr>
        <p:spPr>
          <a:xfrm>
            <a:off x="4409091" y="2155373"/>
            <a:ext cx="6258909" cy="1175657"/>
          </a:xfrm>
          <a:custGeom>
            <a:avLst/>
            <a:gdLst>
              <a:gd name="connsiteX0" fmla="*/ 0 w 7137228"/>
              <a:gd name="connsiteY0" fmla="*/ 0 h 1000125"/>
              <a:gd name="connsiteX1" fmla="*/ 6970537 w 7137228"/>
              <a:gd name="connsiteY1" fmla="*/ 0 h 1000125"/>
              <a:gd name="connsiteX2" fmla="*/ 7137228 w 7137228"/>
              <a:gd name="connsiteY2" fmla="*/ 166691 h 1000125"/>
              <a:gd name="connsiteX3" fmla="*/ 7137228 w 7137228"/>
              <a:gd name="connsiteY3" fmla="*/ 833434 h 1000125"/>
              <a:gd name="connsiteX4" fmla="*/ 6970537 w 7137228"/>
              <a:gd name="connsiteY4" fmla="*/ 1000125 h 1000125"/>
              <a:gd name="connsiteX5" fmla="*/ 142205 w 7137228"/>
              <a:gd name="connsiteY5" fmla="*/ 1000125 h 1000125"/>
              <a:gd name="connsiteX6" fmla="*/ 124288 w 7137228"/>
              <a:gd name="connsiteY6" fmla="*/ 645317 h 1000125"/>
              <a:gd name="connsiteX7" fmla="*/ 63480 w 7137228"/>
              <a:gd name="connsiteY7" fmla="*/ 246879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7228" h="1000125">
                <a:moveTo>
                  <a:pt x="0" y="0"/>
                </a:moveTo>
                <a:lnTo>
                  <a:pt x="6970537" y="0"/>
                </a:lnTo>
                <a:cubicBezTo>
                  <a:pt x="7062598" y="0"/>
                  <a:pt x="7137228" y="74630"/>
                  <a:pt x="7137228" y="166691"/>
                </a:cubicBezTo>
                <a:lnTo>
                  <a:pt x="7137228" y="833434"/>
                </a:lnTo>
                <a:cubicBezTo>
                  <a:pt x="7137228" y="925495"/>
                  <a:pt x="7062598" y="1000125"/>
                  <a:pt x="6970537" y="1000125"/>
                </a:cubicBezTo>
                <a:lnTo>
                  <a:pt x="142205" y="1000125"/>
                </a:lnTo>
                <a:lnTo>
                  <a:pt x="124288" y="645317"/>
                </a:lnTo>
                <a:cubicBezTo>
                  <a:pt x="110589" y="510417"/>
                  <a:pt x="90207" y="377492"/>
                  <a:pt x="63480" y="246879"/>
                </a:cubicBezTo>
                <a:close/>
              </a:path>
            </a:pathLst>
          </a:custGeom>
          <a:solidFill>
            <a:schemeClr val="accent4"/>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34290" rIns="1097280" bIns="34290" numCol="1" spcCol="0" rtlCol="0" fromWordArt="0" anchor="ctr" anchorCtr="0" forceAA="0" compatLnSpc="1">
            <a:prstTxWarp prst="textNoShape">
              <a:avLst/>
            </a:prstTxWarp>
            <a:noAutofit/>
          </a:bodyPr>
          <a:lstStyle/>
          <a:p>
            <a:endParaRPr lang="en-US" sz="2400" dirty="0">
              <a:solidFill>
                <a:schemeClr val="tx1"/>
              </a:solidFill>
            </a:endParaRPr>
          </a:p>
          <a:p>
            <a:r>
              <a:rPr lang="en-US" sz="2400" dirty="0">
                <a:solidFill>
                  <a:schemeClr val="tx1"/>
                </a:solidFill>
              </a:rPr>
              <a:t>In Present world we required better practical knowledge, as compare to theoretical one</a:t>
            </a:r>
          </a:p>
          <a:p>
            <a:pPr lvl="0"/>
            <a:endParaRPr lang="en-US" sz="2000" dirty="0">
              <a:solidFill>
                <a:srgbClr val="002060"/>
              </a:solidFill>
              <a:latin typeface="Times New Roman" pitchFamily="18" charset="0"/>
              <a:cs typeface="Times New Roman" pitchFamily="18" charset="0"/>
            </a:endParaRPr>
          </a:p>
        </p:txBody>
      </p:sp>
      <p:sp>
        <p:nvSpPr>
          <p:cNvPr id="37" name="Freeform: Shape 36">
            <a:extLst>
              <a:ext uri="{FF2B5EF4-FFF2-40B4-BE49-F238E27FC236}">
                <a16:creationId xmlns="" xmlns:a16="http://schemas.microsoft.com/office/drawing/2014/main" id="{DD03AFBD-585C-42A4-90E7-C3962E1A970E}"/>
              </a:ext>
            </a:extLst>
          </p:cNvPr>
          <p:cNvSpPr/>
          <p:nvPr/>
        </p:nvSpPr>
        <p:spPr>
          <a:xfrm>
            <a:off x="4393325" y="3474721"/>
            <a:ext cx="6274676" cy="1423851"/>
          </a:xfrm>
          <a:custGeom>
            <a:avLst/>
            <a:gdLst>
              <a:gd name="connsiteX0" fmla="*/ 142205 w 7137228"/>
              <a:gd name="connsiteY0" fmla="*/ 0 h 1000125"/>
              <a:gd name="connsiteX1" fmla="*/ 6970537 w 7137228"/>
              <a:gd name="connsiteY1" fmla="*/ 0 h 1000125"/>
              <a:gd name="connsiteX2" fmla="*/ 7137228 w 7137228"/>
              <a:gd name="connsiteY2" fmla="*/ 166691 h 1000125"/>
              <a:gd name="connsiteX3" fmla="*/ 7137228 w 7137228"/>
              <a:gd name="connsiteY3" fmla="*/ 833434 h 1000125"/>
              <a:gd name="connsiteX4" fmla="*/ 6970537 w 7137228"/>
              <a:gd name="connsiteY4" fmla="*/ 1000125 h 1000125"/>
              <a:gd name="connsiteX5" fmla="*/ 0 w 7137228"/>
              <a:gd name="connsiteY5" fmla="*/ 1000125 h 1000125"/>
              <a:gd name="connsiteX6" fmla="*/ 63480 w 7137228"/>
              <a:gd name="connsiteY6" fmla="*/ 753246 h 1000125"/>
              <a:gd name="connsiteX7" fmla="*/ 124288 w 7137228"/>
              <a:gd name="connsiteY7" fmla="*/ 354808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7228" h="1000125">
                <a:moveTo>
                  <a:pt x="142205" y="0"/>
                </a:moveTo>
                <a:lnTo>
                  <a:pt x="6970537" y="0"/>
                </a:lnTo>
                <a:cubicBezTo>
                  <a:pt x="7062598" y="0"/>
                  <a:pt x="7137228" y="74630"/>
                  <a:pt x="7137228" y="166691"/>
                </a:cubicBezTo>
                <a:lnTo>
                  <a:pt x="7137228" y="833434"/>
                </a:lnTo>
                <a:cubicBezTo>
                  <a:pt x="7137228" y="925495"/>
                  <a:pt x="7062598" y="1000125"/>
                  <a:pt x="6970537" y="1000125"/>
                </a:cubicBezTo>
                <a:lnTo>
                  <a:pt x="0" y="1000125"/>
                </a:lnTo>
                <a:lnTo>
                  <a:pt x="63480" y="753246"/>
                </a:lnTo>
                <a:cubicBezTo>
                  <a:pt x="90207" y="622633"/>
                  <a:pt x="110589" y="489708"/>
                  <a:pt x="124288" y="354808"/>
                </a:cubicBezTo>
                <a:close/>
              </a:path>
            </a:pathLst>
          </a:custGeom>
          <a:solidFill>
            <a:schemeClr val="accent3"/>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34290" rIns="1097280" bIns="34290" numCol="1" spcCol="0" rtlCol="0" fromWordArt="0" anchor="ctr" anchorCtr="0" forceAA="0" compatLnSpc="1">
            <a:prstTxWarp prst="textNoShape">
              <a:avLst/>
            </a:prstTxWarp>
            <a:noAutofit/>
          </a:bodyPr>
          <a:lstStyle/>
          <a:p>
            <a:pPr>
              <a:spcAft>
                <a:spcPts val="450"/>
              </a:spcAft>
            </a:pPr>
            <a:r>
              <a:rPr lang="en-US" sz="2000" noProof="1" smtClean="0">
                <a:solidFill>
                  <a:schemeClr val="tx1"/>
                </a:solidFill>
              </a:rPr>
              <a:t>Better and Advance practical environment</a:t>
            </a:r>
            <a:endParaRPr lang="en-US" sz="2000" noProof="1">
              <a:solidFill>
                <a:schemeClr val="tx1"/>
              </a:solidFill>
            </a:endParaRPr>
          </a:p>
        </p:txBody>
      </p:sp>
      <p:sp>
        <p:nvSpPr>
          <p:cNvPr id="38" name="Freeform: Shape 37">
            <a:extLst>
              <a:ext uri="{FF2B5EF4-FFF2-40B4-BE49-F238E27FC236}">
                <a16:creationId xmlns="" xmlns:a16="http://schemas.microsoft.com/office/drawing/2014/main" id="{DDBD1EE8-E333-4602-90E5-BEAF0D173AB6}"/>
              </a:ext>
            </a:extLst>
          </p:cNvPr>
          <p:cNvSpPr/>
          <p:nvPr/>
        </p:nvSpPr>
        <p:spPr>
          <a:xfrm>
            <a:off x="3914773" y="5097179"/>
            <a:ext cx="6753227" cy="1319387"/>
          </a:xfrm>
          <a:custGeom>
            <a:avLst/>
            <a:gdLst>
              <a:gd name="connsiteX0" fmla="*/ 465061 w 7630821"/>
              <a:gd name="connsiteY0" fmla="*/ 0 h 1000125"/>
              <a:gd name="connsiteX1" fmla="*/ 7464130 w 7630821"/>
              <a:gd name="connsiteY1" fmla="*/ 0 h 1000125"/>
              <a:gd name="connsiteX2" fmla="*/ 7630821 w 7630821"/>
              <a:gd name="connsiteY2" fmla="*/ 166691 h 1000125"/>
              <a:gd name="connsiteX3" fmla="*/ 7630821 w 7630821"/>
              <a:gd name="connsiteY3" fmla="*/ 833434 h 1000125"/>
              <a:gd name="connsiteX4" fmla="*/ 7464130 w 7630821"/>
              <a:gd name="connsiteY4" fmla="*/ 1000125 h 1000125"/>
              <a:gd name="connsiteX5" fmla="*/ 0 w 7630821"/>
              <a:gd name="connsiteY5" fmla="*/ 1000125 h 1000125"/>
              <a:gd name="connsiteX6" fmla="*/ 154271 w 7630821"/>
              <a:gd name="connsiteY6" fmla="*/ 746188 h 1000125"/>
              <a:gd name="connsiteX7" fmla="*/ 458190 w 7630821"/>
              <a:gd name="connsiteY7" fmla="*/ 26726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0821" h="1000125">
                <a:moveTo>
                  <a:pt x="465061" y="0"/>
                </a:moveTo>
                <a:lnTo>
                  <a:pt x="7464130" y="0"/>
                </a:lnTo>
                <a:cubicBezTo>
                  <a:pt x="7556191" y="0"/>
                  <a:pt x="7630821" y="74630"/>
                  <a:pt x="7630821" y="166691"/>
                </a:cubicBezTo>
                <a:lnTo>
                  <a:pt x="7630821" y="833434"/>
                </a:lnTo>
                <a:cubicBezTo>
                  <a:pt x="7630821" y="925495"/>
                  <a:pt x="7556191" y="1000125"/>
                  <a:pt x="7464130" y="1000125"/>
                </a:cubicBezTo>
                <a:lnTo>
                  <a:pt x="0" y="1000125"/>
                </a:lnTo>
                <a:lnTo>
                  <a:pt x="154271" y="746188"/>
                </a:lnTo>
                <a:cubicBezTo>
                  <a:pt x="277822" y="518751"/>
                  <a:pt x="380025" y="278034"/>
                  <a:pt x="458190" y="26726"/>
                </a:cubicBezTo>
                <a:close/>
              </a:path>
            </a:pathLst>
          </a:custGeom>
          <a:solidFill>
            <a:schemeClr val="accent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34290" rIns="1097280" bIns="34290" numCol="1" spcCol="0" rtlCol="0" fromWordArt="0" anchor="ctr" anchorCtr="0" forceAA="0" compatLnSpc="1">
            <a:prstTxWarp prst="textNoShape">
              <a:avLst/>
            </a:prstTxWarp>
            <a:noAutofit/>
          </a:bodyPr>
          <a:lstStyle/>
          <a:p>
            <a:pPr>
              <a:spcAft>
                <a:spcPts val="450"/>
              </a:spcAft>
            </a:pPr>
            <a:endParaRPr lang="en-US" sz="2000" dirty="0">
              <a:solidFill>
                <a:schemeClr val="tx1"/>
              </a:solidFill>
              <a:latin typeface="Times New Roman" pitchFamily="18" charset="0"/>
              <a:cs typeface="Times New Roman" pitchFamily="18" charset="0"/>
            </a:endParaRPr>
          </a:p>
          <a:p>
            <a:pPr>
              <a:spcAft>
                <a:spcPts val="450"/>
              </a:spcAft>
            </a:pPr>
            <a:r>
              <a:rPr lang="en-US" sz="2000" noProof="1" smtClean="0">
                <a:solidFill>
                  <a:schemeClr val="tx1"/>
                </a:solidFill>
              </a:rPr>
              <a:t>Creats better opportunity in Job Employment.</a:t>
            </a:r>
            <a:endParaRPr lang="en-US" sz="2000" noProof="1">
              <a:solidFill>
                <a:schemeClr val="tx1"/>
              </a:solidFill>
            </a:endParaRPr>
          </a:p>
        </p:txBody>
      </p:sp>
      <p:cxnSp>
        <p:nvCxnSpPr>
          <p:cNvPr id="39" name="Straight Connector 38">
            <a:extLst>
              <a:ext uri="{FF2B5EF4-FFF2-40B4-BE49-F238E27FC236}">
                <a16:creationId xmlns="" xmlns:a16="http://schemas.microsoft.com/office/drawing/2014/main" id="{3CA0B960-CB8D-47D9-A81D-A4A0729707DE}"/>
              </a:ext>
            </a:extLst>
          </p:cNvPr>
          <p:cNvCxnSpPr/>
          <p:nvPr/>
        </p:nvCxnSpPr>
        <p:spPr>
          <a:xfrm>
            <a:off x="9719781" y="1039451"/>
            <a:ext cx="0" cy="514350"/>
          </a:xfrm>
          <a:prstGeom prst="line">
            <a:avLst/>
          </a:prstGeom>
          <a:solidFill>
            <a:schemeClr val="bg1"/>
          </a:solidFill>
          <a:ln w="2857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 xmlns:a16="http://schemas.microsoft.com/office/drawing/2014/main" id="{5680FB27-835F-44F9-86B9-8AFB2C310835}"/>
              </a:ext>
            </a:extLst>
          </p:cNvPr>
          <p:cNvCxnSpPr/>
          <p:nvPr/>
        </p:nvCxnSpPr>
        <p:spPr>
          <a:xfrm>
            <a:off x="9741726" y="2438071"/>
            <a:ext cx="0" cy="514350"/>
          </a:xfrm>
          <a:prstGeom prst="line">
            <a:avLst/>
          </a:prstGeom>
          <a:solidFill>
            <a:schemeClr val="bg1"/>
          </a:solidFill>
          <a:ln w="2857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 xmlns:a16="http://schemas.microsoft.com/office/drawing/2014/main" id="{E2E9CB7C-965B-4B5C-89D7-1183BA27FC9A}"/>
              </a:ext>
            </a:extLst>
          </p:cNvPr>
          <p:cNvCxnSpPr/>
          <p:nvPr/>
        </p:nvCxnSpPr>
        <p:spPr>
          <a:xfrm>
            <a:off x="9768880" y="3874985"/>
            <a:ext cx="0" cy="514350"/>
          </a:xfrm>
          <a:prstGeom prst="line">
            <a:avLst/>
          </a:prstGeom>
          <a:solidFill>
            <a:schemeClr val="bg1"/>
          </a:solidFill>
          <a:ln w="2857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 xmlns:a16="http://schemas.microsoft.com/office/drawing/2014/main" id="{521F43F8-5112-46DE-88F4-E28CD09D4F20}"/>
              </a:ext>
            </a:extLst>
          </p:cNvPr>
          <p:cNvCxnSpPr/>
          <p:nvPr/>
        </p:nvCxnSpPr>
        <p:spPr>
          <a:xfrm>
            <a:off x="9840375" y="5392974"/>
            <a:ext cx="0" cy="514350"/>
          </a:xfrm>
          <a:prstGeom prst="line">
            <a:avLst/>
          </a:prstGeom>
          <a:solidFill>
            <a:schemeClr val="bg1"/>
          </a:solidFill>
          <a:ln w="28575">
            <a:solidFill>
              <a:schemeClr val="bg1"/>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nvGrpSpPr>
          <p:cNvPr id="2" name="Graphic 72" descr="Users">
            <a:extLst>
              <a:ext uri="{FF2B5EF4-FFF2-40B4-BE49-F238E27FC236}">
                <a16:creationId xmlns="" xmlns:a16="http://schemas.microsoft.com/office/drawing/2014/main" id="{919462F2-23EF-430E-870D-6597696C7A75}"/>
              </a:ext>
            </a:extLst>
          </p:cNvPr>
          <p:cNvGrpSpPr/>
          <p:nvPr/>
        </p:nvGrpSpPr>
        <p:grpSpPr>
          <a:xfrm>
            <a:off x="9953167" y="2579211"/>
            <a:ext cx="589321" cy="514350"/>
            <a:chOff x="10275999" y="2902567"/>
            <a:chExt cx="637801" cy="393081"/>
          </a:xfrm>
          <a:solidFill>
            <a:schemeClr val="tx1">
              <a:lumMod val="95000"/>
              <a:lumOff val="5000"/>
            </a:schemeClr>
          </a:solidFill>
        </p:grpSpPr>
        <p:sp>
          <p:nvSpPr>
            <p:cNvPr id="4" name="Freeform: Shape 3">
              <a:extLst>
                <a:ext uri="{FF2B5EF4-FFF2-40B4-BE49-F238E27FC236}">
                  <a16:creationId xmlns="" xmlns:a16="http://schemas.microsoft.com/office/drawing/2014/main" id="{39D125F0-E338-4E3E-9447-A6B92D049097}"/>
                </a:ext>
              </a:extLst>
            </p:cNvPr>
            <p:cNvSpPr/>
            <p:nvPr/>
          </p:nvSpPr>
          <p:spPr>
            <a:xfrm>
              <a:off x="10344826" y="2902567"/>
              <a:ext cx="137655" cy="130007"/>
            </a:xfrm>
            <a:custGeom>
              <a:avLst/>
              <a:gdLst>
                <a:gd name="connsiteX0" fmla="*/ 137655 w 137654"/>
                <a:gd name="connsiteY0" fmla="*/ 68827 h 130007"/>
                <a:gd name="connsiteX1" fmla="*/ 68827 w 137654"/>
                <a:gd name="connsiteY1" fmla="*/ 137655 h 130007"/>
                <a:gd name="connsiteX2" fmla="*/ 0 w 137654"/>
                <a:gd name="connsiteY2" fmla="*/ 68827 h 130007"/>
                <a:gd name="connsiteX3" fmla="*/ 68827 w 137654"/>
                <a:gd name="connsiteY3" fmla="*/ 0 h 130007"/>
                <a:gd name="connsiteX4" fmla="*/ 137655 w 137654"/>
                <a:gd name="connsiteY4" fmla="*/ 68827 h 13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4" h="130007">
                  <a:moveTo>
                    <a:pt x="137655" y="68827"/>
                  </a:moveTo>
                  <a:cubicBezTo>
                    <a:pt x="137655" y="106840"/>
                    <a:pt x="106840" y="137655"/>
                    <a:pt x="68827" y="137655"/>
                  </a:cubicBezTo>
                  <a:cubicBezTo>
                    <a:pt x="30815" y="137655"/>
                    <a:pt x="0" y="106840"/>
                    <a:pt x="0" y="68827"/>
                  </a:cubicBezTo>
                  <a:cubicBezTo>
                    <a:pt x="0" y="30815"/>
                    <a:pt x="30815" y="0"/>
                    <a:pt x="68827" y="0"/>
                  </a:cubicBezTo>
                  <a:cubicBezTo>
                    <a:pt x="106840" y="0"/>
                    <a:pt x="137655" y="30815"/>
                    <a:pt x="137655" y="68827"/>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5" name="Freeform: Shape 4">
              <a:extLst>
                <a:ext uri="{FF2B5EF4-FFF2-40B4-BE49-F238E27FC236}">
                  <a16:creationId xmlns="" xmlns:a16="http://schemas.microsoft.com/office/drawing/2014/main" id="{609C72F7-DF26-4180-AD9F-5CF403DCD103}"/>
                </a:ext>
              </a:extLst>
            </p:cNvPr>
            <p:cNvSpPr/>
            <p:nvPr/>
          </p:nvSpPr>
          <p:spPr>
            <a:xfrm>
              <a:off x="10711906" y="2902567"/>
              <a:ext cx="137655" cy="130007"/>
            </a:xfrm>
            <a:custGeom>
              <a:avLst/>
              <a:gdLst>
                <a:gd name="connsiteX0" fmla="*/ 137655 w 137654"/>
                <a:gd name="connsiteY0" fmla="*/ 68827 h 130007"/>
                <a:gd name="connsiteX1" fmla="*/ 68827 w 137654"/>
                <a:gd name="connsiteY1" fmla="*/ 137655 h 130007"/>
                <a:gd name="connsiteX2" fmla="*/ 0 w 137654"/>
                <a:gd name="connsiteY2" fmla="*/ 68827 h 130007"/>
                <a:gd name="connsiteX3" fmla="*/ 68827 w 137654"/>
                <a:gd name="connsiteY3" fmla="*/ 0 h 130007"/>
                <a:gd name="connsiteX4" fmla="*/ 137655 w 137654"/>
                <a:gd name="connsiteY4" fmla="*/ 68827 h 13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4" h="130007">
                  <a:moveTo>
                    <a:pt x="137655" y="68827"/>
                  </a:moveTo>
                  <a:cubicBezTo>
                    <a:pt x="137655" y="106840"/>
                    <a:pt x="106840" y="137655"/>
                    <a:pt x="68827" y="137655"/>
                  </a:cubicBezTo>
                  <a:cubicBezTo>
                    <a:pt x="30815" y="137655"/>
                    <a:pt x="0" y="106840"/>
                    <a:pt x="0" y="68827"/>
                  </a:cubicBezTo>
                  <a:cubicBezTo>
                    <a:pt x="0" y="30815"/>
                    <a:pt x="30815" y="0"/>
                    <a:pt x="68827" y="0"/>
                  </a:cubicBezTo>
                  <a:cubicBezTo>
                    <a:pt x="106840" y="0"/>
                    <a:pt x="137655" y="30815"/>
                    <a:pt x="137655" y="68827"/>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 name="Freeform: Shape 5">
              <a:extLst>
                <a:ext uri="{FF2B5EF4-FFF2-40B4-BE49-F238E27FC236}">
                  <a16:creationId xmlns="" xmlns:a16="http://schemas.microsoft.com/office/drawing/2014/main" id="{C850EEBE-8B34-48CC-9E64-6C6C24D818B5}"/>
                </a:ext>
              </a:extLst>
            </p:cNvPr>
            <p:cNvSpPr/>
            <p:nvPr/>
          </p:nvSpPr>
          <p:spPr>
            <a:xfrm>
              <a:off x="10459539" y="3165641"/>
              <a:ext cx="275310" cy="130007"/>
            </a:xfrm>
            <a:custGeom>
              <a:avLst/>
              <a:gdLst>
                <a:gd name="connsiteX0" fmla="*/ 275310 w 275309"/>
                <a:gd name="connsiteY0" fmla="*/ 137655 h 130007"/>
                <a:gd name="connsiteX1" fmla="*/ 275310 w 275309"/>
                <a:gd name="connsiteY1" fmla="*/ 68827 h 130007"/>
                <a:gd name="connsiteX2" fmla="*/ 261544 w 275309"/>
                <a:gd name="connsiteY2" fmla="*/ 41296 h 130007"/>
                <a:gd name="connsiteX3" fmla="*/ 194246 w 275309"/>
                <a:gd name="connsiteY3" fmla="*/ 9177 h 130007"/>
                <a:gd name="connsiteX4" fmla="*/ 137655 w 275309"/>
                <a:gd name="connsiteY4" fmla="*/ 0 h 130007"/>
                <a:gd name="connsiteX5" fmla="*/ 81063 w 275309"/>
                <a:gd name="connsiteY5" fmla="*/ 9177 h 130007"/>
                <a:gd name="connsiteX6" fmla="*/ 13765 w 275309"/>
                <a:gd name="connsiteY6" fmla="*/ 41296 h 130007"/>
                <a:gd name="connsiteX7" fmla="*/ 0 w 275309"/>
                <a:gd name="connsiteY7" fmla="*/ 68827 h 130007"/>
                <a:gd name="connsiteX8" fmla="*/ 0 w 275309"/>
                <a:gd name="connsiteY8" fmla="*/ 137655 h 130007"/>
                <a:gd name="connsiteX9" fmla="*/ 275310 w 275309"/>
                <a:gd name="connsiteY9" fmla="*/ 137655 h 1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309" h="130007">
                  <a:moveTo>
                    <a:pt x="275310" y="137655"/>
                  </a:moveTo>
                  <a:lnTo>
                    <a:pt x="275310" y="68827"/>
                  </a:lnTo>
                  <a:cubicBezTo>
                    <a:pt x="275310" y="58121"/>
                    <a:pt x="270721" y="47414"/>
                    <a:pt x="261544" y="41296"/>
                  </a:cubicBezTo>
                  <a:cubicBezTo>
                    <a:pt x="243190" y="26001"/>
                    <a:pt x="218718" y="15295"/>
                    <a:pt x="194246" y="9177"/>
                  </a:cubicBezTo>
                  <a:cubicBezTo>
                    <a:pt x="177422" y="4588"/>
                    <a:pt x="157538" y="0"/>
                    <a:pt x="137655" y="0"/>
                  </a:cubicBezTo>
                  <a:cubicBezTo>
                    <a:pt x="119301" y="0"/>
                    <a:pt x="99417" y="3059"/>
                    <a:pt x="81063" y="9177"/>
                  </a:cubicBezTo>
                  <a:cubicBezTo>
                    <a:pt x="56591" y="15295"/>
                    <a:pt x="33649" y="27531"/>
                    <a:pt x="13765" y="41296"/>
                  </a:cubicBezTo>
                  <a:cubicBezTo>
                    <a:pt x="4588" y="48944"/>
                    <a:pt x="0" y="58121"/>
                    <a:pt x="0" y="68827"/>
                  </a:cubicBezTo>
                  <a:lnTo>
                    <a:pt x="0" y="137655"/>
                  </a:lnTo>
                  <a:lnTo>
                    <a:pt x="275310" y="137655"/>
                  </a:ln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 name="Freeform: Shape 6">
              <a:extLst>
                <a:ext uri="{FF2B5EF4-FFF2-40B4-BE49-F238E27FC236}">
                  <a16:creationId xmlns="" xmlns:a16="http://schemas.microsoft.com/office/drawing/2014/main" id="{AB57E1E3-426F-4336-8E08-3DE535CE4B49}"/>
                </a:ext>
              </a:extLst>
            </p:cNvPr>
            <p:cNvSpPr/>
            <p:nvPr/>
          </p:nvSpPr>
          <p:spPr>
            <a:xfrm>
              <a:off x="10528366" y="3009632"/>
              <a:ext cx="137655" cy="137655"/>
            </a:xfrm>
            <a:custGeom>
              <a:avLst/>
              <a:gdLst>
                <a:gd name="connsiteX0" fmla="*/ 137655 w 137654"/>
                <a:gd name="connsiteY0" fmla="*/ 68827 h 137654"/>
                <a:gd name="connsiteX1" fmla="*/ 68827 w 137654"/>
                <a:gd name="connsiteY1" fmla="*/ 137655 h 137654"/>
                <a:gd name="connsiteX2" fmla="*/ 0 w 137654"/>
                <a:gd name="connsiteY2" fmla="*/ 68827 h 137654"/>
                <a:gd name="connsiteX3" fmla="*/ 68827 w 137654"/>
                <a:gd name="connsiteY3" fmla="*/ 0 h 137654"/>
                <a:gd name="connsiteX4" fmla="*/ 137655 w 137654"/>
                <a:gd name="connsiteY4" fmla="*/ 68827 h 137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4" h="137654">
                  <a:moveTo>
                    <a:pt x="137655" y="68827"/>
                  </a:moveTo>
                  <a:cubicBezTo>
                    <a:pt x="137655" y="106840"/>
                    <a:pt x="106840" y="137655"/>
                    <a:pt x="68827" y="137655"/>
                  </a:cubicBezTo>
                  <a:cubicBezTo>
                    <a:pt x="30815" y="137655"/>
                    <a:pt x="0" y="106840"/>
                    <a:pt x="0" y="68827"/>
                  </a:cubicBezTo>
                  <a:cubicBezTo>
                    <a:pt x="0" y="30815"/>
                    <a:pt x="30815" y="0"/>
                    <a:pt x="68827" y="0"/>
                  </a:cubicBezTo>
                  <a:cubicBezTo>
                    <a:pt x="106840" y="0"/>
                    <a:pt x="137655" y="30815"/>
                    <a:pt x="137655" y="68827"/>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8" name="Freeform: Shape 7">
              <a:extLst>
                <a:ext uri="{FF2B5EF4-FFF2-40B4-BE49-F238E27FC236}">
                  <a16:creationId xmlns="" xmlns:a16="http://schemas.microsoft.com/office/drawing/2014/main" id="{A201E46E-6A0E-409A-8721-4F1C3DE0E97A}"/>
                </a:ext>
              </a:extLst>
            </p:cNvPr>
            <p:cNvSpPr/>
            <p:nvPr/>
          </p:nvSpPr>
          <p:spPr>
            <a:xfrm>
              <a:off x="10669080" y="3058576"/>
              <a:ext cx="244720" cy="137655"/>
            </a:xfrm>
            <a:custGeom>
              <a:avLst/>
              <a:gdLst>
                <a:gd name="connsiteX0" fmla="*/ 235543 w 244719"/>
                <a:gd name="connsiteY0" fmla="*/ 41296 h 137654"/>
                <a:gd name="connsiteX1" fmla="*/ 168245 w 244719"/>
                <a:gd name="connsiteY1" fmla="*/ 9177 h 137654"/>
                <a:gd name="connsiteX2" fmla="*/ 111653 w 244719"/>
                <a:gd name="connsiteY2" fmla="*/ 0 h 137654"/>
                <a:gd name="connsiteX3" fmla="*/ 55062 w 244719"/>
                <a:gd name="connsiteY3" fmla="*/ 9177 h 137654"/>
                <a:gd name="connsiteX4" fmla="*/ 27531 w 244719"/>
                <a:gd name="connsiteY4" fmla="*/ 19883 h 137654"/>
                <a:gd name="connsiteX5" fmla="*/ 27531 w 244719"/>
                <a:gd name="connsiteY5" fmla="*/ 21413 h 137654"/>
                <a:gd name="connsiteX6" fmla="*/ 0 w 244719"/>
                <a:gd name="connsiteY6" fmla="*/ 88711 h 137654"/>
                <a:gd name="connsiteX7" fmla="*/ 70357 w 244719"/>
                <a:gd name="connsiteY7" fmla="*/ 123889 h 137654"/>
                <a:gd name="connsiteX8" fmla="*/ 82593 w 244719"/>
                <a:gd name="connsiteY8" fmla="*/ 137655 h 137654"/>
                <a:gd name="connsiteX9" fmla="*/ 249308 w 244719"/>
                <a:gd name="connsiteY9" fmla="*/ 137655 h 137654"/>
                <a:gd name="connsiteX10" fmla="*/ 249308 w 244719"/>
                <a:gd name="connsiteY10" fmla="*/ 68827 h 137654"/>
                <a:gd name="connsiteX11" fmla="*/ 235543 w 244719"/>
                <a:gd name="connsiteY11" fmla="*/ 41296 h 13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19" h="137654">
                  <a:moveTo>
                    <a:pt x="235543" y="41296"/>
                  </a:moveTo>
                  <a:cubicBezTo>
                    <a:pt x="217189" y="26001"/>
                    <a:pt x="192717" y="15295"/>
                    <a:pt x="168245" y="9177"/>
                  </a:cubicBezTo>
                  <a:cubicBezTo>
                    <a:pt x="151420" y="4588"/>
                    <a:pt x="131537" y="0"/>
                    <a:pt x="111653" y="0"/>
                  </a:cubicBezTo>
                  <a:cubicBezTo>
                    <a:pt x="93299" y="0"/>
                    <a:pt x="73416" y="3059"/>
                    <a:pt x="55062" y="9177"/>
                  </a:cubicBezTo>
                  <a:cubicBezTo>
                    <a:pt x="45885" y="12236"/>
                    <a:pt x="36708" y="15295"/>
                    <a:pt x="27531" y="19883"/>
                  </a:cubicBezTo>
                  <a:lnTo>
                    <a:pt x="27531" y="21413"/>
                  </a:lnTo>
                  <a:cubicBezTo>
                    <a:pt x="27531" y="47414"/>
                    <a:pt x="16824" y="71886"/>
                    <a:pt x="0" y="88711"/>
                  </a:cubicBezTo>
                  <a:cubicBezTo>
                    <a:pt x="29060" y="97888"/>
                    <a:pt x="52003" y="110124"/>
                    <a:pt x="70357" y="123889"/>
                  </a:cubicBezTo>
                  <a:cubicBezTo>
                    <a:pt x="74945" y="128478"/>
                    <a:pt x="79534" y="131537"/>
                    <a:pt x="82593" y="137655"/>
                  </a:cubicBezTo>
                  <a:lnTo>
                    <a:pt x="249308" y="137655"/>
                  </a:lnTo>
                  <a:lnTo>
                    <a:pt x="249308" y="68827"/>
                  </a:lnTo>
                  <a:cubicBezTo>
                    <a:pt x="249308" y="58121"/>
                    <a:pt x="244720" y="47414"/>
                    <a:pt x="235543" y="41296"/>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 name="Freeform: Shape 8">
              <a:extLst>
                <a:ext uri="{FF2B5EF4-FFF2-40B4-BE49-F238E27FC236}">
                  <a16:creationId xmlns="" xmlns:a16="http://schemas.microsoft.com/office/drawing/2014/main" id="{BE4505D4-C397-4AEB-AA4A-0C5468B2B08E}"/>
                </a:ext>
              </a:extLst>
            </p:cNvPr>
            <p:cNvSpPr/>
            <p:nvPr/>
          </p:nvSpPr>
          <p:spPr>
            <a:xfrm>
              <a:off x="10275999" y="3058576"/>
              <a:ext cx="244720" cy="137655"/>
            </a:xfrm>
            <a:custGeom>
              <a:avLst/>
              <a:gdLst>
                <a:gd name="connsiteX0" fmla="*/ 178951 w 244719"/>
                <a:gd name="connsiteY0" fmla="*/ 123889 h 137654"/>
                <a:gd name="connsiteX1" fmla="*/ 178951 w 244719"/>
                <a:gd name="connsiteY1" fmla="*/ 123889 h 137654"/>
                <a:gd name="connsiteX2" fmla="*/ 249308 w 244719"/>
                <a:gd name="connsiteY2" fmla="*/ 88711 h 137654"/>
                <a:gd name="connsiteX3" fmla="*/ 221777 w 244719"/>
                <a:gd name="connsiteY3" fmla="*/ 21413 h 137654"/>
                <a:gd name="connsiteX4" fmla="*/ 221777 w 244719"/>
                <a:gd name="connsiteY4" fmla="*/ 18354 h 137654"/>
                <a:gd name="connsiteX5" fmla="*/ 194246 w 244719"/>
                <a:gd name="connsiteY5" fmla="*/ 9177 h 137654"/>
                <a:gd name="connsiteX6" fmla="*/ 137655 w 244719"/>
                <a:gd name="connsiteY6" fmla="*/ 0 h 137654"/>
                <a:gd name="connsiteX7" fmla="*/ 81063 w 244719"/>
                <a:gd name="connsiteY7" fmla="*/ 9177 h 137654"/>
                <a:gd name="connsiteX8" fmla="*/ 13765 w 244719"/>
                <a:gd name="connsiteY8" fmla="*/ 41296 h 137654"/>
                <a:gd name="connsiteX9" fmla="*/ 0 w 244719"/>
                <a:gd name="connsiteY9" fmla="*/ 68827 h 137654"/>
                <a:gd name="connsiteX10" fmla="*/ 0 w 244719"/>
                <a:gd name="connsiteY10" fmla="*/ 137655 h 137654"/>
                <a:gd name="connsiteX11" fmla="*/ 165186 w 244719"/>
                <a:gd name="connsiteY11" fmla="*/ 137655 h 137654"/>
                <a:gd name="connsiteX12" fmla="*/ 178951 w 244719"/>
                <a:gd name="connsiteY12" fmla="*/ 123889 h 13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719" h="137654">
                  <a:moveTo>
                    <a:pt x="178951" y="123889"/>
                  </a:moveTo>
                  <a:lnTo>
                    <a:pt x="178951" y="123889"/>
                  </a:lnTo>
                  <a:cubicBezTo>
                    <a:pt x="200364" y="108594"/>
                    <a:pt x="224836" y="96358"/>
                    <a:pt x="249308" y="88711"/>
                  </a:cubicBezTo>
                  <a:cubicBezTo>
                    <a:pt x="232484" y="70357"/>
                    <a:pt x="221777" y="47414"/>
                    <a:pt x="221777" y="21413"/>
                  </a:cubicBezTo>
                  <a:cubicBezTo>
                    <a:pt x="221777" y="19883"/>
                    <a:pt x="221777" y="19883"/>
                    <a:pt x="221777" y="18354"/>
                  </a:cubicBezTo>
                  <a:cubicBezTo>
                    <a:pt x="212600" y="15295"/>
                    <a:pt x="203423" y="10706"/>
                    <a:pt x="194246" y="9177"/>
                  </a:cubicBezTo>
                  <a:cubicBezTo>
                    <a:pt x="177422" y="4588"/>
                    <a:pt x="157538" y="0"/>
                    <a:pt x="137655" y="0"/>
                  </a:cubicBezTo>
                  <a:cubicBezTo>
                    <a:pt x="119301" y="0"/>
                    <a:pt x="99417" y="3059"/>
                    <a:pt x="81063" y="9177"/>
                  </a:cubicBezTo>
                  <a:cubicBezTo>
                    <a:pt x="56591" y="16824"/>
                    <a:pt x="33649" y="27531"/>
                    <a:pt x="13765" y="41296"/>
                  </a:cubicBezTo>
                  <a:cubicBezTo>
                    <a:pt x="4588" y="47414"/>
                    <a:pt x="0" y="58121"/>
                    <a:pt x="0" y="68827"/>
                  </a:cubicBezTo>
                  <a:lnTo>
                    <a:pt x="0" y="137655"/>
                  </a:lnTo>
                  <a:lnTo>
                    <a:pt x="165186" y="137655"/>
                  </a:lnTo>
                  <a:cubicBezTo>
                    <a:pt x="169774" y="131537"/>
                    <a:pt x="172833" y="128478"/>
                    <a:pt x="178951" y="123889"/>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10" name="Graphic 73" descr="Puzzle">
            <a:extLst>
              <a:ext uri="{FF2B5EF4-FFF2-40B4-BE49-F238E27FC236}">
                <a16:creationId xmlns="" xmlns:a16="http://schemas.microsoft.com/office/drawing/2014/main" id="{10B760EB-5ECC-4397-886E-F3290F5D1D3E}"/>
              </a:ext>
            </a:extLst>
          </p:cNvPr>
          <p:cNvSpPr/>
          <p:nvPr/>
        </p:nvSpPr>
        <p:spPr>
          <a:xfrm>
            <a:off x="9956904" y="3839014"/>
            <a:ext cx="545360" cy="581299"/>
          </a:xfrm>
          <a:custGeom>
            <a:avLst/>
            <a:gdLst>
              <a:gd name="connsiteX0" fmla="*/ 395375 w 611799"/>
              <a:gd name="connsiteY0" fmla="*/ 464203 h 611799"/>
              <a:gd name="connsiteX1" fmla="*/ 362491 w 611799"/>
              <a:gd name="connsiteY1" fmla="*/ 363256 h 611799"/>
              <a:gd name="connsiteX2" fmla="*/ 367844 w 611799"/>
              <a:gd name="connsiteY2" fmla="*/ 357903 h 611799"/>
              <a:gd name="connsiteX3" fmla="*/ 470321 w 611799"/>
              <a:gd name="connsiteY3" fmla="*/ 389257 h 611799"/>
              <a:gd name="connsiteX4" fmla="*/ 524618 w 611799"/>
              <a:gd name="connsiteY4" fmla="*/ 432848 h 611799"/>
              <a:gd name="connsiteX5" fmla="*/ 611799 w 611799"/>
              <a:gd name="connsiteY5" fmla="*/ 345667 h 611799"/>
              <a:gd name="connsiteX6" fmla="*/ 481792 w 611799"/>
              <a:gd name="connsiteY6" fmla="*/ 215659 h 611799"/>
              <a:gd name="connsiteX7" fmla="*/ 525383 w 611799"/>
              <a:gd name="connsiteY7" fmla="*/ 161362 h 611799"/>
              <a:gd name="connsiteX8" fmla="*/ 556737 w 611799"/>
              <a:gd name="connsiteY8" fmla="*/ 58886 h 611799"/>
              <a:gd name="connsiteX9" fmla="*/ 551384 w 611799"/>
              <a:gd name="connsiteY9" fmla="*/ 53532 h 611799"/>
              <a:gd name="connsiteX10" fmla="*/ 450437 w 611799"/>
              <a:gd name="connsiteY10" fmla="*/ 86417 h 611799"/>
              <a:gd name="connsiteX11" fmla="*/ 396140 w 611799"/>
              <a:gd name="connsiteY11" fmla="*/ 130007 h 611799"/>
              <a:gd name="connsiteX12" fmla="*/ 266133 w 611799"/>
              <a:gd name="connsiteY12" fmla="*/ 0 h 611799"/>
              <a:gd name="connsiteX13" fmla="*/ 178187 w 611799"/>
              <a:gd name="connsiteY13" fmla="*/ 87181 h 611799"/>
              <a:gd name="connsiteX14" fmla="*/ 221777 w 611799"/>
              <a:gd name="connsiteY14" fmla="*/ 141479 h 611799"/>
              <a:gd name="connsiteX15" fmla="*/ 254661 w 611799"/>
              <a:gd name="connsiteY15" fmla="*/ 242425 h 611799"/>
              <a:gd name="connsiteX16" fmla="*/ 249308 w 611799"/>
              <a:gd name="connsiteY16" fmla="*/ 247779 h 611799"/>
              <a:gd name="connsiteX17" fmla="*/ 146832 w 611799"/>
              <a:gd name="connsiteY17" fmla="*/ 216424 h 611799"/>
              <a:gd name="connsiteX18" fmla="*/ 92535 w 611799"/>
              <a:gd name="connsiteY18" fmla="*/ 172833 h 611799"/>
              <a:gd name="connsiteX19" fmla="*/ 0 w 611799"/>
              <a:gd name="connsiteY19" fmla="*/ 266133 h 611799"/>
              <a:gd name="connsiteX20" fmla="*/ 130007 w 611799"/>
              <a:gd name="connsiteY20" fmla="*/ 396140 h 611799"/>
              <a:gd name="connsiteX21" fmla="*/ 86417 w 611799"/>
              <a:gd name="connsiteY21" fmla="*/ 450437 h 611799"/>
              <a:gd name="connsiteX22" fmla="*/ 55062 w 611799"/>
              <a:gd name="connsiteY22" fmla="*/ 552914 h 611799"/>
              <a:gd name="connsiteX23" fmla="*/ 60415 w 611799"/>
              <a:gd name="connsiteY23" fmla="*/ 558267 h 611799"/>
              <a:gd name="connsiteX24" fmla="*/ 161362 w 611799"/>
              <a:gd name="connsiteY24" fmla="*/ 525383 h 611799"/>
              <a:gd name="connsiteX25" fmla="*/ 215659 w 611799"/>
              <a:gd name="connsiteY25" fmla="*/ 481792 h 611799"/>
              <a:gd name="connsiteX26" fmla="*/ 345667 w 611799"/>
              <a:gd name="connsiteY26" fmla="*/ 611799 h 611799"/>
              <a:gd name="connsiteX27" fmla="*/ 438966 w 611799"/>
              <a:gd name="connsiteY27" fmla="*/ 518500 h 611799"/>
              <a:gd name="connsiteX28" fmla="*/ 395375 w 611799"/>
              <a:gd name="connsiteY28" fmla="*/ 464203 h 61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1799" h="611799">
                <a:moveTo>
                  <a:pt x="395375" y="464203"/>
                </a:moveTo>
                <a:cubicBezTo>
                  <a:pt x="344902" y="465732"/>
                  <a:pt x="326548" y="400728"/>
                  <a:pt x="362491" y="363256"/>
                </a:cubicBezTo>
                <a:lnTo>
                  <a:pt x="367844" y="357903"/>
                </a:lnTo>
                <a:cubicBezTo>
                  <a:pt x="405317" y="321959"/>
                  <a:pt x="471850" y="338784"/>
                  <a:pt x="470321" y="389257"/>
                </a:cubicBezTo>
                <a:cubicBezTo>
                  <a:pt x="469556" y="418318"/>
                  <a:pt x="503970" y="453496"/>
                  <a:pt x="524618" y="432848"/>
                </a:cubicBezTo>
                <a:lnTo>
                  <a:pt x="611799" y="345667"/>
                </a:lnTo>
                <a:lnTo>
                  <a:pt x="481792" y="215659"/>
                </a:lnTo>
                <a:cubicBezTo>
                  <a:pt x="461144" y="195011"/>
                  <a:pt x="496322" y="160597"/>
                  <a:pt x="525383" y="161362"/>
                </a:cubicBezTo>
                <a:cubicBezTo>
                  <a:pt x="575856" y="162892"/>
                  <a:pt x="592680" y="96358"/>
                  <a:pt x="556737" y="58886"/>
                </a:cubicBezTo>
                <a:lnTo>
                  <a:pt x="551384" y="53532"/>
                </a:lnTo>
                <a:cubicBezTo>
                  <a:pt x="513911" y="17589"/>
                  <a:pt x="448908" y="35943"/>
                  <a:pt x="450437" y="86417"/>
                </a:cubicBezTo>
                <a:cubicBezTo>
                  <a:pt x="451202" y="115477"/>
                  <a:pt x="416788" y="150656"/>
                  <a:pt x="396140" y="130007"/>
                </a:cubicBezTo>
                <a:lnTo>
                  <a:pt x="266133" y="0"/>
                </a:lnTo>
                <a:lnTo>
                  <a:pt x="178187" y="87181"/>
                </a:lnTo>
                <a:cubicBezTo>
                  <a:pt x="157538" y="107830"/>
                  <a:pt x="192717" y="142243"/>
                  <a:pt x="221777" y="141479"/>
                </a:cubicBezTo>
                <a:cubicBezTo>
                  <a:pt x="272251" y="139949"/>
                  <a:pt x="290605" y="204953"/>
                  <a:pt x="254661" y="242425"/>
                </a:cubicBezTo>
                <a:lnTo>
                  <a:pt x="249308" y="247779"/>
                </a:lnTo>
                <a:cubicBezTo>
                  <a:pt x="211835" y="283722"/>
                  <a:pt x="145302" y="266897"/>
                  <a:pt x="146832" y="216424"/>
                </a:cubicBezTo>
                <a:cubicBezTo>
                  <a:pt x="147597" y="187364"/>
                  <a:pt x="113183" y="152185"/>
                  <a:pt x="92535" y="172833"/>
                </a:cubicBezTo>
                <a:lnTo>
                  <a:pt x="0" y="266133"/>
                </a:lnTo>
                <a:lnTo>
                  <a:pt x="130007" y="396140"/>
                </a:lnTo>
                <a:cubicBezTo>
                  <a:pt x="150656" y="416788"/>
                  <a:pt x="115477" y="451202"/>
                  <a:pt x="86417" y="450437"/>
                </a:cubicBezTo>
                <a:cubicBezTo>
                  <a:pt x="35943" y="448908"/>
                  <a:pt x="19119" y="515441"/>
                  <a:pt x="55062" y="552914"/>
                </a:cubicBezTo>
                <a:lnTo>
                  <a:pt x="60415" y="558267"/>
                </a:lnTo>
                <a:cubicBezTo>
                  <a:pt x="97888" y="594210"/>
                  <a:pt x="162892" y="575856"/>
                  <a:pt x="161362" y="525383"/>
                </a:cubicBezTo>
                <a:cubicBezTo>
                  <a:pt x="160597" y="496322"/>
                  <a:pt x="195011" y="461144"/>
                  <a:pt x="215659" y="481792"/>
                </a:cubicBezTo>
                <a:lnTo>
                  <a:pt x="345667" y="611799"/>
                </a:lnTo>
                <a:lnTo>
                  <a:pt x="438966" y="518500"/>
                </a:lnTo>
                <a:cubicBezTo>
                  <a:pt x="459614" y="497852"/>
                  <a:pt x="425200" y="463438"/>
                  <a:pt x="395375" y="464203"/>
                </a:cubicBezTo>
                <a:close/>
              </a:path>
            </a:pathLst>
          </a:custGeom>
          <a:solidFill>
            <a:schemeClr val="tx1">
              <a:lumMod val="95000"/>
              <a:lumOff val="5000"/>
            </a:schemeClr>
          </a:solid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nvGrpSpPr>
          <p:cNvPr id="3" name="Graphic 74" descr="Lightbulb">
            <a:extLst>
              <a:ext uri="{FF2B5EF4-FFF2-40B4-BE49-F238E27FC236}">
                <a16:creationId xmlns="" xmlns:a16="http://schemas.microsoft.com/office/drawing/2014/main" id="{8E9F61A4-0D38-4F48-8A3B-EBA0C0744637}"/>
              </a:ext>
            </a:extLst>
          </p:cNvPr>
          <p:cNvGrpSpPr/>
          <p:nvPr/>
        </p:nvGrpSpPr>
        <p:grpSpPr>
          <a:xfrm>
            <a:off x="10113234" y="5429976"/>
            <a:ext cx="389021" cy="798323"/>
            <a:chOff x="9961310" y="5220129"/>
            <a:chExt cx="397669" cy="726874"/>
          </a:xfrm>
          <a:solidFill>
            <a:schemeClr val="tx1">
              <a:lumMod val="95000"/>
              <a:lumOff val="5000"/>
            </a:schemeClr>
          </a:solidFill>
        </p:grpSpPr>
        <p:sp>
          <p:nvSpPr>
            <p:cNvPr id="12" name="Freeform: Shape 11">
              <a:extLst>
                <a:ext uri="{FF2B5EF4-FFF2-40B4-BE49-F238E27FC236}">
                  <a16:creationId xmlns="" xmlns:a16="http://schemas.microsoft.com/office/drawing/2014/main" id="{2D5804E4-126D-41A0-9634-18B490D96BC6}"/>
                </a:ext>
              </a:extLst>
            </p:cNvPr>
            <p:cNvSpPr/>
            <p:nvPr/>
          </p:nvSpPr>
          <p:spPr>
            <a:xfrm>
              <a:off x="10060727" y="5594611"/>
              <a:ext cx="198834" cy="352392"/>
            </a:xfrm>
            <a:custGeom>
              <a:avLst/>
              <a:gdLst>
                <a:gd name="connsiteX0" fmla="*/ 22942 w 198834"/>
                <a:gd name="connsiteY0" fmla="*/ 0 h 45884"/>
                <a:gd name="connsiteX1" fmla="*/ 175892 w 198834"/>
                <a:gd name="connsiteY1" fmla="*/ 0 h 45884"/>
                <a:gd name="connsiteX2" fmla="*/ 198835 w 198834"/>
                <a:gd name="connsiteY2" fmla="*/ 22942 h 45884"/>
                <a:gd name="connsiteX3" fmla="*/ 175892 w 198834"/>
                <a:gd name="connsiteY3" fmla="*/ 45885 h 45884"/>
                <a:gd name="connsiteX4" fmla="*/ 22942 w 198834"/>
                <a:gd name="connsiteY4" fmla="*/ 45885 h 45884"/>
                <a:gd name="connsiteX5" fmla="*/ 0 w 198834"/>
                <a:gd name="connsiteY5" fmla="*/ 22942 h 45884"/>
                <a:gd name="connsiteX6" fmla="*/ 22942 w 198834"/>
                <a:gd name="connsiteY6" fmla="*/ 0 h 4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34" h="45884">
                  <a:moveTo>
                    <a:pt x="22942" y="0"/>
                  </a:moveTo>
                  <a:lnTo>
                    <a:pt x="175892" y="0"/>
                  </a:lnTo>
                  <a:cubicBezTo>
                    <a:pt x="188893" y="0"/>
                    <a:pt x="198835" y="9942"/>
                    <a:pt x="198835" y="22942"/>
                  </a:cubicBezTo>
                  <a:cubicBezTo>
                    <a:pt x="198835" y="35943"/>
                    <a:pt x="188893" y="45885"/>
                    <a:pt x="175892" y="45885"/>
                  </a:cubicBezTo>
                  <a:lnTo>
                    <a:pt x="22942" y="45885"/>
                  </a:lnTo>
                  <a:cubicBezTo>
                    <a:pt x="9942" y="45885"/>
                    <a:pt x="0" y="35943"/>
                    <a:pt x="0" y="22942"/>
                  </a:cubicBezTo>
                  <a:cubicBezTo>
                    <a:pt x="0" y="9942"/>
                    <a:pt x="9942" y="0"/>
                    <a:pt x="22942" y="0"/>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5" name="Freeform: Shape 14">
              <a:extLst>
                <a:ext uri="{FF2B5EF4-FFF2-40B4-BE49-F238E27FC236}">
                  <a16:creationId xmlns="" xmlns:a16="http://schemas.microsoft.com/office/drawing/2014/main" id="{8D00FA85-B7CD-4335-88BC-86A8EBD25057}"/>
                </a:ext>
              </a:extLst>
            </p:cNvPr>
            <p:cNvSpPr/>
            <p:nvPr/>
          </p:nvSpPr>
          <p:spPr>
            <a:xfrm>
              <a:off x="9961310" y="5220129"/>
              <a:ext cx="397669" cy="412964"/>
            </a:xfrm>
            <a:custGeom>
              <a:avLst/>
              <a:gdLst>
                <a:gd name="connsiteX0" fmla="*/ 198835 w 397669"/>
                <a:gd name="connsiteY0" fmla="*/ 0 h 412964"/>
                <a:gd name="connsiteX1" fmla="*/ 198835 w 397669"/>
                <a:gd name="connsiteY1" fmla="*/ 0 h 412964"/>
                <a:gd name="connsiteX2" fmla="*/ 198835 w 397669"/>
                <a:gd name="connsiteY2" fmla="*/ 0 h 412964"/>
                <a:gd name="connsiteX3" fmla="*/ 0 w 397669"/>
                <a:gd name="connsiteY3" fmla="*/ 196540 h 412964"/>
                <a:gd name="connsiteX4" fmla="*/ 0 w 397669"/>
                <a:gd name="connsiteY4" fmla="*/ 203423 h 412964"/>
                <a:gd name="connsiteX5" fmla="*/ 13765 w 397669"/>
                <a:gd name="connsiteY5" fmla="*/ 272251 h 412964"/>
                <a:gd name="connsiteX6" fmla="*/ 48179 w 397669"/>
                <a:gd name="connsiteY6" fmla="*/ 328842 h 412964"/>
                <a:gd name="connsiteX7" fmla="*/ 94829 w 397669"/>
                <a:gd name="connsiteY7" fmla="*/ 404552 h 412964"/>
                <a:gd name="connsiteX8" fmla="*/ 108594 w 397669"/>
                <a:gd name="connsiteY8" fmla="*/ 412964 h 412964"/>
                <a:gd name="connsiteX9" fmla="*/ 289075 w 397669"/>
                <a:gd name="connsiteY9" fmla="*/ 412964 h 412964"/>
                <a:gd name="connsiteX10" fmla="*/ 302841 w 397669"/>
                <a:gd name="connsiteY10" fmla="*/ 404552 h 412964"/>
                <a:gd name="connsiteX11" fmla="*/ 349490 w 397669"/>
                <a:gd name="connsiteY11" fmla="*/ 328842 h 412964"/>
                <a:gd name="connsiteX12" fmla="*/ 383904 w 397669"/>
                <a:gd name="connsiteY12" fmla="*/ 272251 h 412964"/>
                <a:gd name="connsiteX13" fmla="*/ 397669 w 397669"/>
                <a:gd name="connsiteY13" fmla="*/ 203423 h 412964"/>
                <a:gd name="connsiteX14" fmla="*/ 397669 w 397669"/>
                <a:gd name="connsiteY14" fmla="*/ 196540 h 412964"/>
                <a:gd name="connsiteX15" fmla="*/ 198835 w 397669"/>
                <a:gd name="connsiteY15" fmla="*/ 0 h 412964"/>
                <a:gd name="connsiteX16" fmla="*/ 351785 w 397669"/>
                <a:gd name="connsiteY16" fmla="*/ 202658 h 412964"/>
                <a:gd name="connsiteX17" fmla="*/ 341078 w 397669"/>
                <a:gd name="connsiteY17" fmla="*/ 256191 h 412964"/>
                <a:gd name="connsiteX18" fmla="*/ 315077 w 397669"/>
                <a:gd name="connsiteY18" fmla="*/ 298252 h 412964"/>
                <a:gd name="connsiteX19" fmla="*/ 270721 w 397669"/>
                <a:gd name="connsiteY19" fmla="*/ 367080 h 412964"/>
                <a:gd name="connsiteX20" fmla="*/ 198835 w 397669"/>
                <a:gd name="connsiteY20" fmla="*/ 367080 h 412964"/>
                <a:gd name="connsiteX21" fmla="*/ 127713 w 397669"/>
                <a:gd name="connsiteY21" fmla="*/ 367080 h 412964"/>
                <a:gd name="connsiteX22" fmla="*/ 83358 w 397669"/>
                <a:gd name="connsiteY22" fmla="*/ 298252 h 412964"/>
                <a:gd name="connsiteX23" fmla="*/ 57356 w 397669"/>
                <a:gd name="connsiteY23" fmla="*/ 256191 h 412964"/>
                <a:gd name="connsiteX24" fmla="*/ 46650 w 397669"/>
                <a:gd name="connsiteY24" fmla="*/ 202658 h 412964"/>
                <a:gd name="connsiteX25" fmla="*/ 46650 w 397669"/>
                <a:gd name="connsiteY25" fmla="*/ 196540 h 412964"/>
                <a:gd name="connsiteX26" fmla="*/ 199599 w 397669"/>
                <a:gd name="connsiteY26" fmla="*/ 45120 h 412964"/>
                <a:gd name="connsiteX27" fmla="*/ 199599 w 397669"/>
                <a:gd name="connsiteY27" fmla="*/ 45120 h 412964"/>
                <a:gd name="connsiteX28" fmla="*/ 199599 w 397669"/>
                <a:gd name="connsiteY28" fmla="*/ 45120 h 412964"/>
                <a:gd name="connsiteX29" fmla="*/ 199599 w 397669"/>
                <a:gd name="connsiteY29" fmla="*/ 45120 h 412964"/>
                <a:gd name="connsiteX30" fmla="*/ 199599 w 397669"/>
                <a:gd name="connsiteY30" fmla="*/ 45120 h 412964"/>
                <a:gd name="connsiteX31" fmla="*/ 199599 w 397669"/>
                <a:gd name="connsiteY31" fmla="*/ 45120 h 412964"/>
                <a:gd name="connsiteX32" fmla="*/ 199599 w 397669"/>
                <a:gd name="connsiteY32" fmla="*/ 45120 h 412964"/>
                <a:gd name="connsiteX33" fmla="*/ 352549 w 397669"/>
                <a:gd name="connsiteY33" fmla="*/ 196540 h 412964"/>
                <a:gd name="connsiteX34" fmla="*/ 352549 w 397669"/>
                <a:gd name="connsiteY34" fmla="*/ 202658 h 41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669" h="412964">
                  <a:moveTo>
                    <a:pt x="198835" y="0"/>
                  </a:moveTo>
                  <a:cubicBezTo>
                    <a:pt x="198835" y="0"/>
                    <a:pt x="198835" y="0"/>
                    <a:pt x="198835" y="0"/>
                  </a:cubicBezTo>
                  <a:cubicBezTo>
                    <a:pt x="198835" y="0"/>
                    <a:pt x="198835" y="0"/>
                    <a:pt x="198835" y="0"/>
                  </a:cubicBezTo>
                  <a:cubicBezTo>
                    <a:pt x="90240" y="765"/>
                    <a:pt x="2294" y="87946"/>
                    <a:pt x="0" y="196540"/>
                  </a:cubicBezTo>
                  <a:lnTo>
                    <a:pt x="0" y="203423"/>
                  </a:lnTo>
                  <a:cubicBezTo>
                    <a:pt x="765" y="227130"/>
                    <a:pt x="5353" y="250073"/>
                    <a:pt x="13765" y="272251"/>
                  </a:cubicBezTo>
                  <a:cubicBezTo>
                    <a:pt x="22178" y="292899"/>
                    <a:pt x="33649" y="312018"/>
                    <a:pt x="48179" y="328842"/>
                  </a:cubicBezTo>
                  <a:cubicBezTo>
                    <a:pt x="66533" y="348726"/>
                    <a:pt x="86417" y="387728"/>
                    <a:pt x="94829" y="404552"/>
                  </a:cubicBezTo>
                  <a:cubicBezTo>
                    <a:pt x="97123" y="409905"/>
                    <a:pt x="102476" y="412964"/>
                    <a:pt x="108594" y="412964"/>
                  </a:cubicBezTo>
                  <a:lnTo>
                    <a:pt x="289075" y="412964"/>
                  </a:lnTo>
                  <a:cubicBezTo>
                    <a:pt x="295193" y="412964"/>
                    <a:pt x="300546" y="409905"/>
                    <a:pt x="302841" y="404552"/>
                  </a:cubicBezTo>
                  <a:cubicBezTo>
                    <a:pt x="311253" y="387728"/>
                    <a:pt x="331136" y="348726"/>
                    <a:pt x="349490" y="328842"/>
                  </a:cubicBezTo>
                  <a:cubicBezTo>
                    <a:pt x="364021" y="312018"/>
                    <a:pt x="376256" y="292899"/>
                    <a:pt x="383904" y="272251"/>
                  </a:cubicBezTo>
                  <a:cubicBezTo>
                    <a:pt x="392316" y="250073"/>
                    <a:pt x="396905" y="227130"/>
                    <a:pt x="397669" y="203423"/>
                  </a:cubicBezTo>
                  <a:lnTo>
                    <a:pt x="397669" y="196540"/>
                  </a:lnTo>
                  <a:cubicBezTo>
                    <a:pt x="395375" y="87946"/>
                    <a:pt x="307429" y="765"/>
                    <a:pt x="198835" y="0"/>
                  </a:cubicBezTo>
                  <a:close/>
                  <a:moveTo>
                    <a:pt x="351785" y="202658"/>
                  </a:moveTo>
                  <a:cubicBezTo>
                    <a:pt x="351020" y="221012"/>
                    <a:pt x="347196" y="239366"/>
                    <a:pt x="341078" y="256191"/>
                  </a:cubicBezTo>
                  <a:cubicBezTo>
                    <a:pt x="334960" y="271486"/>
                    <a:pt x="326548" y="286016"/>
                    <a:pt x="315077" y="298252"/>
                  </a:cubicBezTo>
                  <a:cubicBezTo>
                    <a:pt x="297487" y="319665"/>
                    <a:pt x="282192" y="342608"/>
                    <a:pt x="270721" y="367080"/>
                  </a:cubicBezTo>
                  <a:lnTo>
                    <a:pt x="198835" y="367080"/>
                  </a:lnTo>
                  <a:lnTo>
                    <a:pt x="127713" y="367080"/>
                  </a:lnTo>
                  <a:cubicBezTo>
                    <a:pt x="115477" y="342608"/>
                    <a:pt x="100182" y="319665"/>
                    <a:pt x="83358" y="298252"/>
                  </a:cubicBezTo>
                  <a:cubicBezTo>
                    <a:pt x="72651" y="286016"/>
                    <a:pt x="63474" y="271486"/>
                    <a:pt x="57356" y="256191"/>
                  </a:cubicBezTo>
                  <a:cubicBezTo>
                    <a:pt x="50473" y="239366"/>
                    <a:pt x="47414" y="221012"/>
                    <a:pt x="46650" y="202658"/>
                  </a:cubicBezTo>
                  <a:lnTo>
                    <a:pt x="46650" y="196540"/>
                  </a:lnTo>
                  <a:cubicBezTo>
                    <a:pt x="48179" y="113183"/>
                    <a:pt x="116242" y="45885"/>
                    <a:pt x="199599" y="45120"/>
                  </a:cubicBezTo>
                  <a:lnTo>
                    <a:pt x="199599" y="45120"/>
                  </a:lnTo>
                  <a:lnTo>
                    <a:pt x="199599" y="45120"/>
                  </a:lnTo>
                  <a:cubicBezTo>
                    <a:pt x="199599" y="45120"/>
                    <a:pt x="199599" y="45120"/>
                    <a:pt x="199599" y="45120"/>
                  </a:cubicBezTo>
                  <a:cubicBezTo>
                    <a:pt x="199599" y="45120"/>
                    <a:pt x="199599" y="45120"/>
                    <a:pt x="199599" y="45120"/>
                  </a:cubicBezTo>
                  <a:lnTo>
                    <a:pt x="199599" y="45120"/>
                  </a:lnTo>
                  <a:lnTo>
                    <a:pt x="199599" y="45120"/>
                  </a:lnTo>
                  <a:cubicBezTo>
                    <a:pt x="282957" y="45885"/>
                    <a:pt x="351020" y="112418"/>
                    <a:pt x="352549" y="196540"/>
                  </a:cubicBezTo>
                  <a:lnTo>
                    <a:pt x="352549" y="202658"/>
                  </a:ln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11" name="Graphic 75" descr="Rocket">
            <a:extLst>
              <a:ext uri="{FF2B5EF4-FFF2-40B4-BE49-F238E27FC236}">
                <a16:creationId xmlns="" xmlns:a16="http://schemas.microsoft.com/office/drawing/2014/main" id="{CB16CFC8-8C93-4198-BC20-F4C2FD9BBB60}"/>
              </a:ext>
            </a:extLst>
          </p:cNvPr>
          <p:cNvGrpSpPr/>
          <p:nvPr/>
        </p:nvGrpSpPr>
        <p:grpSpPr>
          <a:xfrm>
            <a:off x="9995733" y="1045740"/>
            <a:ext cx="546759" cy="652625"/>
            <a:chOff x="10289051" y="1684954"/>
            <a:chExt cx="613278" cy="612788"/>
          </a:xfrm>
          <a:solidFill>
            <a:schemeClr val="tx1"/>
          </a:solidFill>
        </p:grpSpPr>
        <p:sp>
          <p:nvSpPr>
            <p:cNvPr id="17" name="Freeform: Shape 16">
              <a:extLst>
                <a:ext uri="{FF2B5EF4-FFF2-40B4-BE49-F238E27FC236}">
                  <a16:creationId xmlns="" xmlns:a16="http://schemas.microsoft.com/office/drawing/2014/main" id="{A1C17C2B-A9A3-4B08-8F9F-C4904CF82C4A}"/>
                </a:ext>
              </a:extLst>
            </p:cNvPr>
            <p:cNvSpPr/>
            <p:nvPr/>
          </p:nvSpPr>
          <p:spPr>
            <a:xfrm>
              <a:off x="10764674" y="1684954"/>
              <a:ext cx="137655" cy="130007"/>
            </a:xfrm>
            <a:custGeom>
              <a:avLst/>
              <a:gdLst>
                <a:gd name="connsiteX0" fmla="*/ 136890 w 137654"/>
                <a:gd name="connsiteY0" fmla="*/ 4048 h 130007"/>
                <a:gd name="connsiteX1" fmla="*/ 0 w 137654"/>
                <a:gd name="connsiteY1" fmla="*/ 20873 h 130007"/>
                <a:gd name="connsiteX2" fmla="*/ 62709 w 137654"/>
                <a:gd name="connsiteY2" fmla="*/ 70582 h 130007"/>
                <a:gd name="connsiteX3" fmla="*/ 113183 w 137654"/>
                <a:gd name="connsiteY3" fmla="*/ 134820 h 130007"/>
                <a:gd name="connsiteX4" fmla="*/ 136890 w 137654"/>
                <a:gd name="connsiteY4" fmla="*/ 4048 h 13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4" h="130007">
                  <a:moveTo>
                    <a:pt x="136890" y="4048"/>
                  </a:moveTo>
                  <a:cubicBezTo>
                    <a:pt x="126184" y="-6658"/>
                    <a:pt x="57356" y="5578"/>
                    <a:pt x="0" y="20873"/>
                  </a:cubicBezTo>
                  <a:cubicBezTo>
                    <a:pt x="20648" y="33109"/>
                    <a:pt x="42061" y="49933"/>
                    <a:pt x="62709" y="70582"/>
                  </a:cubicBezTo>
                  <a:cubicBezTo>
                    <a:pt x="84122" y="91995"/>
                    <a:pt x="100947" y="113408"/>
                    <a:pt x="113183" y="134820"/>
                  </a:cubicBezTo>
                  <a:cubicBezTo>
                    <a:pt x="128478" y="75935"/>
                    <a:pt x="148361" y="14755"/>
                    <a:pt x="136890" y="4048"/>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8" name="Freeform: Shape 17">
              <a:extLst>
                <a:ext uri="{FF2B5EF4-FFF2-40B4-BE49-F238E27FC236}">
                  <a16:creationId xmlns="" xmlns:a16="http://schemas.microsoft.com/office/drawing/2014/main" id="{DCE77C10-C983-4663-BA12-08AFEA70ED46}"/>
                </a:ext>
              </a:extLst>
            </p:cNvPr>
            <p:cNvSpPr/>
            <p:nvPr/>
          </p:nvSpPr>
          <p:spPr>
            <a:xfrm>
              <a:off x="10289051" y="1895197"/>
              <a:ext cx="183540" cy="175892"/>
            </a:xfrm>
            <a:custGeom>
              <a:avLst/>
              <a:gdLst>
                <a:gd name="connsiteX0" fmla="*/ 186547 w 183539"/>
                <a:gd name="connsiteY0" fmla="*/ 11758 h 175892"/>
                <a:gd name="connsiteX1" fmla="*/ 160546 w 183539"/>
                <a:gd name="connsiteY1" fmla="*/ 1816 h 175892"/>
                <a:gd name="connsiteX2" fmla="*/ 129956 w 183539"/>
                <a:gd name="connsiteY2" fmla="*/ 7934 h 175892"/>
                <a:gd name="connsiteX3" fmla="*/ 8361 w 183539"/>
                <a:gd name="connsiteY3" fmla="*/ 129530 h 175892"/>
                <a:gd name="connsiteX4" fmla="*/ 34362 w 183539"/>
                <a:gd name="connsiteY4" fmla="*/ 177709 h 175892"/>
                <a:gd name="connsiteX5" fmla="*/ 136074 w 183539"/>
                <a:gd name="connsiteY5" fmla="*/ 154766 h 175892"/>
                <a:gd name="connsiteX6" fmla="*/ 186547 w 183539"/>
                <a:gd name="connsiteY6" fmla="*/ 11758 h 17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39" h="175892">
                  <a:moveTo>
                    <a:pt x="186547" y="11758"/>
                  </a:moveTo>
                  <a:lnTo>
                    <a:pt x="160546" y="1816"/>
                  </a:lnTo>
                  <a:cubicBezTo>
                    <a:pt x="149839" y="-2007"/>
                    <a:pt x="138368" y="287"/>
                    <a:pt x="129956" y="7934"/>
                  </a:cubicBezTo>
                  <a:lnTo>
                    <a:pt x="8361" y="129530"/>
                  </a:lnTo>
                  <a:cubicBezTo>
                    <a:pt x="-11523" y="149413"/>
                    <a:pt x="6831" y="183827"/>
                    <a:pt x="34362" y="177709"/>
                  </a:cubicBezTo>
                  <a:lnTo>
                    <a:pt x="136074" y="154766"/>
                  </a:lnTo>
                  <a:cubicBezTo>
                    <a:pt x="144486" y="116529"/>
                    <a:pt x="158251" y="65291"/>
                    <a:pt x="186547" y="11758"/>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9" name="Freeform: Shape 18">
              <a:extLst>
                <a:ext uri="{FF2B5EF4-FFF2-40B4-BE49-F238E27FC236}">
                  <a16:creationId xmlns="" xmlns:a16="http://schemas.microsoft.com/office/drawing/2014/main" id="{FE37BDEB-28CD-48DE-8630-02F764BE5200}"/>
                </a:ext>
              </a:extLst>
            </p:cNvPr>
            <p:cNvSpPr/>
            <p:nvPr/>
          </p:nvSpPr>
          <p:spPr>
            <a:xfrm>
              <a:off x="10513869" y="2106555"/>
              <a:ext cx="175892" cy="191187"/>
            </a:xfrm>
            <a:custGeom>
              <a:avLst/>
              <a:gdLst>
                <a:gd name="connsiteX0" fmla="*/ 164388 w 175892"/>
                <a:gd name="connsiteY0" fmla="*/ 0 h 191187"/>
                <a:gd name="connsiteX1" fmla="*/ 24439 w 175892"/>
                <a:gd name="connsiteY1" fmla="*/ 48944 h 191187"/>
                <a:gd name="connsiteX2" fmla="*/ 732 w 175892"/>
                <a:gd name="connsiteY2" fmla="*/ 157538 h 191187"/>
                <a:gd name="connsiteX3" fmla="*/ 48911 w 175892"/>
                <a:gd name="connsiteY3" fmla="*/ 183540 h 191187"/>
                <a:gd name="connsiteX4" fmla="*/ 170506 w 175892"/>
                <a:gd name="connsiteY4" fmla="*/ 61945 h 191187"/>
                <a:gd name="connsiteX5" fmla="*/ 176624 w 175892"/>
                <a:gd name="connsiteY5" fmla="*/ 31355 h 191187"/>
                <a:gd name="connsiteX6" fmla="*/ 164388 w 175892"/>
                <a:gd name="connsiteY6" fmla="*/ 0 h 19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92" h="191187">
                  <a:moveTo>
                    <a:pt x="164388" y="0"/>
                  </a:moveTo>
                  <a:cubicBezTo>
                    <a:pt x="113150" y="26766"/>
                    <a:pt x="64206" y="41296"/>
                    <a:pt x="24439" y="48944"/>
                  </a:cubicBezTo>
                  <a:lnTo>
                    <a:pt x="732" y="157538"/>
                  </a:lnTo>
                  <a:cubicBezTo>
                    <a:pt x="-5386" y="185069"/>
                    <a:pt x="28263" y="204188"/>
                    <a:pt x="48911" y="183540"/>
                  </a:cubicBezTo>
                  <a:lnTo>
                    <a:pt x="170506" y="61945"/>
                  </a:lnTo>
                  <a:cubicBezTo>
                    <a:pt x="178154" y="54297"/>
                    <a:pt x="181213" y="42061"/>
                    <a:pt x="176624" y="31355"/>
                  </a:cubicBezTo>
                  <a:lnTo>
                    <a:pt x="164388" y="0"/>
                  </a:ln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0" name="Freeform: Shape 19">
              <a:extLst>
                <a:ext uri="{FF2B5EF4-FFF2-40B4-BE49-F238E27FC236}">
                  <a16:creationId xmlns="" xmlns:a16="http://schemas.microsoft.com/office/drawing/2014/main" id="{182AD3DC-859A-4DE6-9727-A7EDEF4F70ED}"/>
                </a:ext>
              </a:extLst>
            </p:cNvPr>
            <p:cNvSpPr/>
            <p:nvPr/>
          </p:nvSpPr>
          <p:spPr>
            <a:xfrm>
              <a:off x="10451891" y="1719592"/>
              <a:ext cx="405317" cy="405317"/>
            </a:xfrm>
            <a:custGeom>
              <a:avLst/>
              <a:gdLst>
                <a:gd name="connsiteX0" fmla="*/ 271486 w 405316"/>
                <a:gd name="connsiteY0" fmla="*/ 0 h 405316"/>
                <a:gd name="connsiteX1" fmla="*/ 125419 w 405316"/>
                <a:gd name="connsiteY1" fmla="*/ 99417 h 405316"/>
                <a:gd name="connsiteX2" fmla="*/ 0 w 405316"/>
                <a:gd name="connsiteY2" fmla="*/ 363256 h 405316"/>
                <a:gd name="connsiteX3" fmla="*/ 47414 w 405316"/>
                <a:gd name="connsiteY3" fmla="*/ 410670 h 405316"/>
                <a:gd name="connsiteX4" fmla="*/ 312018 w 405316"/>
                <a:gd name="connsiteY4" fmla="*/ 286016 h 405316"/>
                <a:gd name="connsiteX5" fmla="*/ 411435 w 405316"/>
                <a:gd name="connsiteY5" fmla="*/ 140714 h 405316"/>
                <a:gd name="connsiteX6" fmla="*/ 353314 w 405316"/>
                <a:gd name="connsiteY6" fmla="*/ 56591 h 405316"/>
                <a:gd name="connsiteX7" fmla="*/ 271486 w 405316"/>
                <a:gd name="connsiteY7" fmla="*/ 0 h 405316"/>
                <a:gd name="connsiteX8" fmla="*/ 310488 w 405316"/>
                <a:gd name="connsiteY8" fmla="*/ 165186 h 405316"/>
                <a:gd name="connsiteX9" fmla="*/ 245484 w 405316"/>
                <a:gd name="connsiteY9" fmla="*/ 165186 h 405316"/>
                <a:gd name="connsiteX10" fmla="*/ 245484 w 405316"/>
                <a:gd name="connsiteY10" fmla="*/ 100182 h 405316"/>
                <a:gd name="connsiteX11" fmla="*/ 310488 w 405316"/>
                <a:gd name="connsiteY11" fmla="*/ 100182 h 405316"/>
                <a:gd name="connsiteX12" fmla="*/ 310488 w 405316"/>
                <a:gd name="connsiteY12" fmla="*/ 165186 h 40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316" h="405316">
                  <a:moveTo>
                    <a:pt x="271486" y="0"/>
                  </a:moveTo>
                  <a:cubicBezTo>
                    <a:pt x="226366" y="18354"/>
                    <a:pt x="175128" y="49709"/>
                    <a:pt x="125419" y="99417"/>
                  </a:cubicBezTo>
                  <a:cubicBezTo>
                    <a:pt x="34414" y="190422"/>
                    <a:pt x="7647" y="300546"/>
                    <a:pt x="0" y="363256"/>
                  </a:cubicBezTo>
                  <a:lnTo>
                    <a:pt x="47414" y="410670"/>
                  </a:lnTo>
                  <a:cubicBezTo>
                    <a:pt x="110124" y="403023"/>
                    <a:pt x="221012" y="377021"/>
                    <a:pt x="312018" y="286016"/>
                  </a:cubicBezTo>
                  <a:cubicBezTo>
                    <a:pt x="361726" y="236307"/>
                    <a:pt x="393081" y="185834"/>
                    <a:pt x="411435" y="140714"/>
                  </a:cubicBezTo>
                  <a:cubicBezTo>
                    <a:pt x="401493" y="115477"/>
                    <a:pt x="381610" y="85652"/>
                    <a:pt x="353314" y="56591"/>
                  </a:cubicBezTo>
                  <a:cubicBezTo>
                    <a:pt x="325783" y="29825"/>
                    <a:pt x="296723" y="9942"/>
                    <a:pt x="271486" y="0"/>
                  </a:cubicBezTo>
                  <a:close/>
                  <a:moveTo>
                    <a:pt x="310488" y="165186"/>
                  </a:moveTo>
                  <a:cubicBezTo>
                    <a:pt x="292899" y="182775"/>
                    <a:pt x="263838" y="182775"/>
                    <a:pt x="245484" y="165186"/>
                  </a:cubicBezTo>
                  <a:cubicBezTo>
                    <a:pt x="227895" y="147597"/>
                    <a:pt x="227895" y="118536"/>
                    <a:pt x="245484" y="100182"/>
                  </a:cubicBezTo>
                  <a:cubicBezTo>
                    <a:pt x="263074" y="82593"/>
                    <a:pt x="292134" y="82593"/>
                    <a:pt x="310488" y="100182"/>
                  </a:cubicBezTo>
                  <a:cubicBezTo>
                    <a:pt x="328077" y="118536"/>
                    <a:pt x="328077" y="147597"/>
                    <a:pt x="310488" y="165186"/>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1" name="Freeform: Shape 20">
              <a:extLst>
                <a:ext uri="{FF2B5EF4-FFF2-40B4-BE49-F238E27FC236}">
                  <a16:creationId xmlns="" xmlns:a16="http://schemas.microsoft.com/office/drawing/2014/main" id="{2183796F-559E-4E2F-9889-F3145871A82A}"/>
                </a:ext>
              </a:extLst>
            </p:cNvPr>
            <p:cNvSpPr/>
            <p:nvPr/>
          </p:nvSpPr>
          <p:spPr>
            <a:xfrm>
              <a:off x="10361817" y="2111414"/>
              <a:ext cx="107065" cy="107065"/>
            </a:xfrm>
            <a:custGeom>
              <a:avLst/>
              <a:gdLst>
                <a:gd name="connsiteX0" fmla="*/ 89309 w 107064"/>
                <a:gd name="connsiteY0" fmla="*/ 19613 h 107064"/>
                <a:gd name="connsiteX1" fmla="*/ 53366 w 107064"/>
                <a:gd name="connsiteY1" fmla="*/ 11965 h 107064"/>
                <a:gd name="connsiteX2" fmla="*/ 2128 w 107064"/>
                <a:gd name="connsiteY2" fmla="*/ 106794 h 107064"/>
                <a:gd name="connsiteX3" fmla="*/ 96956 w 107064"/>
                <a:gd name="connsiteY3" fmla="*/ 55556 h 107064"/>
                <a:gd name="connsiteX4" fmla="*/ 89309 w 107064"/>
                <a:gd name="connsiteY4" fmla="*/ 19613 h 10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4" h="107064">
                  <a:moveTo>
                    <a:pt x="89309" y="19613"/>
                  </a:moveTo>
                  <a:cubicBezTo>
                    <a:pt x="77073" y="7377"/>
                    <a:pt x="78603" y="-13271"/>
                    <a:pt x="53366" y="11965"/>
                  </a:cubicBezTo>
                  <a:cubicBezTo>
                    <a:pt x="28129" y="37202"/>
                    <a:pt x="-9344" y="94558"/>
                    <a:pt x="2128" y="106794"/>
                  </a:cubicBezTo>
                  <a:cubicBezTo>
                    <a:pt x="14364" y="119030"/>
                    <a:pt x="71720" y="80793"/>
                    <a:pt x="96956" y="55556"/>
                  </a:cubicBezTo>
                  <a:cubicBezTo>
                    <a:pt x="122193" y="29555"/>
                    <a:pt x="101545" y="31084"/>
                    <a:pt x="89309" y="19613"/>
                  </a:cubicBezTo>
                  <a:close/>
                </a:path>
              </a:pathLst>
            </a:custGeom>
            <a:grpFill/>
            <a:ln w="764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48" name="Freeform: Shape 47">
            <a:extLst>
              <a:ext uri="{FF2B5EF4-FFF2-40B4-BE49-F238E27FC236}">
                <a16:creationId xmlns="" xmlns:a16="http://schemas.microsoft.com/office/drawing/2014/main" id="{A7C61258-9DBB-4817-AEBB-65AD62EAED83}"/>
              </a:ext>
            </a:extLst>
          </p:cNvPr>
          <p:cNvSpPr/>
          <p:nvPr/>
        </p:nvSpPr>
        <p:spPr>
          <a:xfrm>
            <a:off x="1524000" y="947463"/>
            <a:ext cx="2853272" cy="5307806"/>
          </a:xfrm>
          <a:custGeom>
            <a:avLst/>
            <a:gdLst>
              <a:gd name="connsiteX0" fmla="*/ 199369 w 2853272"/>
              <a:gd name="connsiteY0" fmla="*/ 0 h 5307806"/>
              <a:gd name="connsiteX1" fmla="*/ 2853272 w 2853272"/>
              <a:gd name="connsiteY1" fmla="*/ 2653903 h 5307806"/>
              <a:gd name="connsiteX2" fmla="*/ 199369 w 2853272"/>
              <a:gd name="connsiteY2" fmla="*/ 5307806 h 5307806"/>
              <a:gd name="connsiteX3" fmla="*/ 0 w 2853272"/>
              <a:gd name="connsiteY3" fmla="*/ 5297739 h 5307806"/>
              <a:gd name="connsiteX4" fmla="*/ 0 w 2853272"/>
              <a:gd name="connsiteY4" fmla="*/ 10067 h 5307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72" h="5307806">
                <a:moveTo>
                  <a:pt x="199369" y="0"/>
                </a:moveTo>
                <a:cubicBezTo>
                  <a:pt x="1665079" y="0"/>
                  <a:pt x="2853272" y="1188193"/>
                  <a:pt x="2853272" y="2653903"/>
                </a:cubicBezTo>
                <a:cubicBezTo>
                  <a:pt x="2853272" y="4119613"/>
                  <a:pt x="1665079" y="5307806"/>
                  <a:pt x="199369" y="5307806"/>
                </a:cubicBezTo>
                <a:lnTo>
                  <a:pt x="0" y="5297739"/>
                </a:lnTo>
                <a:lnTo>
                  <a:pt x="0" y="10067"/>
                </a:lnTo>
                <a:close/>
              </a:path>
            </a:pathLst>
          </a:custGeom>
          <a:solidFill>
            <a:schemeClr val="accent5">
              <a:lumMod val="60000"/>
              <a:lumOff val="40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6" name="Freeform: Shape 45">
            <a:extLst>
              <a:ext uri="{FF2B5EF4-FFF2-40B4-BE49-F238E27FC236}">
                <a16:creationId xmlns="" xmlns:a16="http://schemas.microsoft.com/office/drawing/2014/main" id="{6F680901-2F90-4A49-9B90-8094CE4A7E30}"/>
              </a:ext>
            </a:extLst>
          </p:cNvPr>
          <p:cNvSpPr/>
          <p:nvPr/>
        </p:nvSpPr>
        <p:spPr>
          <a:xfrm>
            <a:off x="1524001" y="1768309"/>
            <a:ext cx="2560319" cy="3483234"/>
          </a:xfrm>
          <a:custGeom>
            <a:avLst/>
            <a:gdLst>
              <a:gd name="connsiteX0" fmla="*/ 199368 w 1940985"/>
              <a:gd name="connsiteY0" fmla="*/ 0 h 3483234"/>
              <a:gd name="connsiteX1" fmla="*/ 1940985 w 1940985"/>
              <a:gd name="connsiteY1" fmla="*/ 1741617 h 3483234"/>
              <a:gd name="connsiteX2" fmla="*/ 199368 w 1940985"/>
              <a:gd name="connsiteY2" fmla="*/ 3483234 h 3483234"/>
              <a:gd name="connsiteX3" fmla="*/ 21298 w 1940985"/>
              <a:gd name="connsiteY3" fmla="*/ 3474242 h 3483234"/>
              <a:gd name="connsiteX4" fmla="*/ 0 w 1940985"/>
              <a:gd name="connsiteY4" fmla="*/ 3470992 h 3483234"/>
              <a:gd name="connsiteX5" fmla="*/ 0 w 1940985"/>
              <a:gd name="connsiteY5" fmla="*/ 12242 h 3483234"/>
              <a:gd name="connsiteX6" fmla="*/ 21298 w 1940985"/>
              <a:gd name="connsiteY6" fmla="*/ 8992 h 3483234"/>
              <a:gd name="connsiteX7" fmla="*/ 199368 w 1940985"/>
              <a:gd name="connsiteY7" fmla="*/ 0 h 348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985" h="3483234">
                <a:moveTo>
                  <a:pt x="199368" y="0"/>
                </a:moveTo>
                <a:cubicBezTo>
                  <a:pt x="1161237" y="0"/>
                  <a:pt x="1940985" y="779748"/>
                  <a:pt x="1940985" y="1741617"/>
                </a:cubicBezTo>
                <a:cubicBezTo>
                  <a:pt x="1940985" y="2703486"/>
                  <a:pt x="1161237" y="3483234"/>
                  <a:pt x="199368" y="3483234"/>
                </a:cubicBezTo>
                <a:cubicBezTo>
                  <a:pt x="139251" y="3483234"/>
                  <a:pt x="79846" y="3480188"/>
                  <a:pt x="21298" y="3474242"/>
                </a:cubicBezTo>
                <a:lnTo>
                  <a:pt x="0" y="3470992"/>
                </a:lnTo>
                <a:lnTo>
                  <a:pt x="0" y="12242"/>
                </a:lnTo>
                <a:lnTo>
                  <a:pt x="21298" y="8992"/>
                </a:lnTo>
                <a:cubicBezTo>
                  <a:pt x="79846" y="3046"/>
                  <a:pt x="139251" y="0"/>
                  <a:pt x="199368" y="0"/>
                </a:cubicBezTo>
                <a:close/>
              </a:path>
            </a:pathLst>
          </a:cu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3600" b="1" dirty="0">
                <a:solidFill>
                  <a:schemeClr val="tx1"/>
                </a:solidFill>
                <a:latin typeface="Times New Roman" pitchFamily="18" charset="0"/>
                <a:cs typeface="Times New Roman" pitchFamily="18" charset="0"/>
              </a:rPr>
              <a:t>Objectives</a:t>
            </a:r>
            <a:r>
              <a:rPr lang="en-IN" sz="3600" b="1" dirty="0">
                <a:solidFill>
                  <a:schemeClr val="tx1"/>
                </a:solidFill>
                <a:latin typeface="Times New Roman" pitchFamily="18" charset="0"/>
                <a:cs typeface="Times New Roman" pitchFamily="18" charset="0"/>
              </a:rPr>
              <a:t> </a:t>
            </a:r>
          </a:p>
          <a:p>
            <a:r>
              <a:rPr lang="en-IN" sz="3600" b="1" dirty="0">
                <a:solidFill>
                  <a:schemeClr val="tx1"/>
                </a:solidFill>
                <a:latin typeface="Times New Roman" pitchFamily="18" charset="0"/>
                <a:cs typeface="Times New Roman" pitchFamily="18" charset="0"/>
              </a:rPr>
              <a:t>of </a:t>
            </a:r>
          </a:p>
          <a:p>
            <a:r>
              <a:rPr lang="en-IN" sz="3600" b="1" dirty="0">
                <a:solidFill>
                  <a:schemeClr val="tx1"/>
                </a:solidFill>
                <a:latin typeface="Times New Roman" pitchFamily="18" charset="0"/>
                <a:cs typeface="Times New Roman" pitchFamily="18" charset="0"/>
              </a:rPr>
              <a:t>The COE</a:t>
            </a:r>
            <a:endParaRPr lang="en-US" sz="3600" b="1" cap="all" dirty="0">
              <a:solidFill>
                <a:schemeClr val="tx1"/>
              </a:solidFill>
            </a:endParaRPr>
          </a:p>
        </p:txBody>
      </p:sp>
    </p:spTree>
    <p:extLst>
      <p:ext uri="{BB962C8B-B14F-4D97-AF65-F5344CB8AC3E}">
        <p14:creationId xmlns="" xmlns:p14="http://schemas.microsoft.com/office/powerpoint/2010/main" val="3741277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E469BF4A-B88A-D476-B62B-F06F2331DA61}"/>
              </a:ext>
            </a:extLst>
          </p:cNvPr>
          <p:cNvGraphicFramePr>
            <a:graphicFrameLocks noGrp="1"/>
          </p:cNvGraphicFramePr>
          <p:nvPr>
            <p:ph idx="1"/>
            <p:extLst>
              <p:ext uri="{D42A27DB-BD31-4B8C-83A1-F6EECF244321}">
                <p14:modId xmlns="" xmlns:p14="http://schemas.microsoft.com/office/powerpoint/2010/main" val="2575203646"/>
              </p:ext>
            </p:extLst>
          </p:nvPr>
        </p:nvGraphicFramePr>
        <p:xfrm>
          <a:off x="1076325" y="390525"/>
          <a:ext cx="8780463" cy="578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5623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308838862"/>
              </p:ext>
            </p:extLst>
          </p:nvPr>
        </p:nvGraphicFramePr>
        <p:xfrm>
          <a:off x="1524001"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sApp Image 2022-11-09 at 7.19.42 PM (1)"/>
          <p:cNvPicPr>
            <a:picLocks noChangeAspect="1"/>
          </p:cNvPicPr>
          <p:nvPr/>
        </p:nvPicPr>
        <p:blipFill>
          <a:blip r:embed="rId2"/>
          <a:stretch>
            <a:fillRect/>
          </a:stretch>
        </p:blipFill>
        <p:spPr>
          <a:xfrm>
            <a:off x="601345" y="400051"/>
            <a:ext cx="10171430" cy="630218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1003</TotalTime>
  <Words>1257</Words>
  <Application>Microsoft Office PowerPoint</Application>
  <PresentationFormat>Custom</PresentationFormat>
  <Paragraphs>445</Paragraphs>
  <Slides>36</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View</vt:lpstr>
      <vt:lpstr>Foxit PhantomPDF Document</vt:lpstr>
      <vt:lpstr>     University Institute of Technology, Rajiv Gandhi Proudyogiki Vishwavidyalaya, Shivpuri (MP) </vt:lpstr>
      <vt:lpstr>CENTRE OF EXCELLENCE </vt:lpstr>
      <vt:lpstr>  * We are happy         to announce that, the (CoE-PERE) Centre of Excellence for Power Engineering and Renewable Energy in UIT RGPV Shivpuri, developed by RGPV, with a fund of around 15 Cr has come up to make Shivpuri a hub of training in power engineering and renewable energy.   * Along with NPTI Shivpuri, UIT RGPV Shivpuri will impart training to students, teachers, and professionals of the power sector on the smart grid technology and power engineering.    </vt:lpstr>
      <vt:lpstr>Slide 4</vt:lpstr>
      <vt:lpstr>Slide 5</vt:lpstr>
      <vt:lpstr>Slide 6</vt:lpstr>
      <vt:lpstr>Slide 7</vt:lpstr>
      <vt:lpstr>Slide 8</vt:lpstr>
      <vt:lpstr>Slide 9</vt:lpstr>
      <vt:lpstr>Slide 10</vt:lpstr>
      <vt:lpstr>Slide 11</vt:lpstr>
      <vt:lpstr>Slide 12</vt:lpstr>
      <vt:lpstr>Slide 13</vt:lpstr>
      <vt:lpstr>Slide 14</vt:lpstr>
      <vt:lpstr>Professional Photovoltaics  This solar trainer allows the passage of the sun to be simulated realistically. This makes it possible to conduct experiments in the lab in practical fashion without any need for the sun itself. The design of photovoltaic systems operating in parallel with the electric power grid is realistic. In order to stabilize the electricity grid, the techniques of derating the power inverter and controllable local transformers are used. Knowledge and practical skills along with computer-based assessment of measured data are made possible by the professional photovoltaics multimedia course along with SCADA Power Lab software. </vt:lpstr>
      <vt:lpstr>Pumped Storage Power Plant   The pumped storage power plant course analyses how electrical energy can be stored by transforming it into potential energy of water and then transforming it back into electrical energy again for feeding to the grid. Pumped storage plants are becoming increasingly necessary due to the increase in renewable energy generation and also provide indispensable energy storage capacity in a high-quality smart grid. </vt:lpstr>
      <vt:lpstr>Battery Storage The Battery Storage System is a highly recommended addon to the Professional Photovoltaics. It shows the increasing importance of battery storage in grid networks and households and provides insights of the demands and advantages of systems n advanced networks. • Design and installation of the battery storage unit • Putting the storage unit into operation • Interaction between PV systems and storage units • Boosting intrinsic consumption thanks to energy storage units • Remote control of energy storage units using SCADA software • Optimizing operating response through smart consumers (loads) • Storage unit integration into a smart grid </vt:lpstr>
      <vt:lpstr>Energy Management Experiments on reducing peak loads through measurements with active-current and maximum-demand meters demonstrate how the load on an electricity supply network can be reduced and evenly distributed over a 24-hour period. An analysis of the power supply grid and connected consumers (loads) is necessary for effective use of the measurement techniques involved. Accordingly, each experiment permits a detailed investigation of static, dynamic, symmetric and asymmetric loads. </vt:lpstr>
      <vt:lpstr>Power Generation  The line simulation system is designed for operation at model voltages between 110 V and 380 V. Various voltage levels and line lengths can be selected via corresponding overlay masks. Examinations with the training system can be performed off-load, in normal operating mode, in the presence of a short-circuit or earth fault, with or without earth-fault compensation. The system also permits assembly of complex networks by connecting the line simulation models in parallel or series. The voltage can be supplied via a fixed grid or synchronous generator. </vt:lpstr>
      <vt:lpstr>Wind Power Plant   This solar trainer allows the passage of the sun to be simulated realistically. This makes it possible to conduct experiments in the lab in practical fashion without any need for the sun itself. The design of photovoltaic systems operating in parallel with the electric power grid is realistic. In order to stabilize the electricity grid, the techniques of derating the power inverter and controllable local transformers are used. Knowledge and practical skills along with computer-based assessment of measured data are made possible by the professional photovoltaics multimedia course along with SCADA Power Lab software.  </vt:lpstr>
      <vt:lpstr>    OPAL RT SIMULATION KIT  *DFIG CONTROL PANEL *BATTERY INVERTOR *GRID SIMULATOR *PV EMULATOR - INVERTOR </vt:lpstr>
      <vt:lpstr>Slide 22</vt:lpstr>
      <vt:lpstr>Slide 23</vt:lpstr>
      <vt:lpstr>Slide 24</vt:lpstr>
      <vt:lpstr>Slide 25</vt:lpstr>
      <vt:lpstr>Company opportunity</vt:lpstr>
      <vt:lpstr>Slide 27</vt:lpstr>
      <vt:lpstr>Slide 28</vt:lpstr>
      <vt:lpstr>Slide 29</vt:lpstr>
      <vt:lpstr>Slide 30</vt:lpstr>
      <vt:lpstr>Slide 31</vt:lpstr>
      <vt:lpstr>Slide 32</vt:lpstr>
      <vt:lpstr>                         </vt:lpstr>
      <vt:lpstr>Quick Glance of COE</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Bharat Pandit</dc:creator>
  <cp:lastModifiedBy>hp</cp:lastModifiedBy>
  <cp:revision>121</cp:revision>
  <dcterms:created xsi:type="dcterms:W3CDTF">2020-09-17T09:52:09Z</dcterms:created>
  <dcterms:modified xsi:type="dcterms:W3CDTF">2023-08-23T08:56:02Z</dcterms:modified>
</cp:coreProperties>
</file>