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autoCompressPictures="0">
  <p:sldMasterIdLst>
    <p:sldMasterId id="2147483661" r:id="rId1"/>
  </p:sldMasterIdLst>
  <p:notesMasterIdLst>
    <p:notesMasterId r:id="rId17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5" r:id="rId16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749"/>
    <p:restoredTop sz="94694"/>
  </p:normalViewPr>
  <p:slideViewPr>
    <p:cSldViewPr snapToGrid="0" snapToObjects="1">
      <p:cViewPr varScale="1">
        <p:scale>
          <a:sx n="112" d="100"/>
          <a:sy n="112" d="100"/>
        </p:scale>
        <p:origin x="216" y="2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10" cy="30589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/>
          </a:p>
        </p:txBody>
      </p:sp>
      <p:sp>
        <p:nvSpPr>
          <p:cNvPr id="107" name="Google Shape;107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g4a82dadc22_0_78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09" name="Google Shape;209;g4a82dadc22_0_78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0" name="Google Shape;210;g4a82dadc22_0_78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10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g4a69e61d40_0_8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22" name="Google Shape;222;g4a69e61d40_0_8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3" name="Google Shape;223;g4a69e61d40_0_8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11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g4a69e61d40_0_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28" name="Google Shape;228;g4a69e61d40_0_20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9" name="Google Shape;229;g4a69e61d40_0_20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12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Google Shape;233;g4a69e61d40_0_42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34" name="Google Shape;234;g4a69e61d40_0_42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5" name="Google Shape;235;g4a69e61d40_0_42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13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Google Shape;239;g4a69e61d40_0_47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40" name="Google Shape;240;g4a69e61d40_0_47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1" name="Google Shape;241;g4a69e61d40_0_47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14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g495084b5b7_0_167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89" name="Google Shape;189;g495084b5b7_0_167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0" name="Google Shape;190;g495084b5b7_0_167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15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474121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1" name="Google Shape;121;p5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2" name="Google Shape;122;p5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g4a82dadc22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8" name="Google Shape;128;g4a82dadc22_0_15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9" name="Google Shape;129;g4a82dadc22_0_15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4a69e61d40_0_52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8" name="Google Shape;138;g4a69e61d40_0_52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en-GB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NB: more recent micro:bits have a combined compass and accelerometer chip</a:t>
            </a: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9" name="Google Shape;139;g4a69e61d40_0_52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67" name="Google Shape;167;p7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8" name="Google Shape;168;p7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73" name="Google Shape;173;p8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en-US"/>
              <a:t>e.g. plot, setting, characters, scoring system, levels etc</a:t>
            </a: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4" name="Google Shape;174;p8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6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g4a82dadc22_0_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80" name="Google Shape;180;g4a82dadc22_0_45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1" name="Google Shape;181;g4a82dadc22_0_45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7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g4a82dadc22_0_5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86" name="Google Shape;186;g4a82dadc22_0_51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en-US" dirty="0"/>
              <a:t>e.g. plot, setting, characters, scoring system, levels </a:t>
            </a:r>
            <a:r>
              <a:rPr lang="en-US" dirty="0" err="1"/>
              <a:t>etc</a:t>
            </a: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7" name="Google Shape;187;g4a82dadc22_0_51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8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g4a82dadc22_0_6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94" name="Google Shape;194;g4a82dadc22_0_61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5" name="Google Shape;195;g4a82dadc22_0_61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9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Large quote">
  <p:cSld name="Large quote">
    <p:bg>
      <p:bgPr>
        <a:solidFill>
          <a:srgbClr val="FACB47"/>
        </a:solid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body" idx="1"/>
          </p:nvPr>
        </p:nvSpPr>
        <p:spPr>
          <a:xfrm>
            <a:off x="768000" y="2294400"/>
            <a:ext cx="10579255" cy="229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ctr">
              <a:lnSpc>
                <a:spcPct val="103685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4104"/>
              <a:buFont typeface="Noto Sans Symbols"/>
              <a:buNone/>
              <a:defRPr sz="5400" b="0" i="0" u="none" strike="noStrike" cap="non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914400" marR="0" lvl="1" indent="-325119" algn="l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25119" algn="l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325119" algn="l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83032" algn="l">
              <a:lnSpc>
                <a:spcPct val="108312"/>
              </a:lnSpc>
              <a:spcBef>
                <a:spcPts val="2100"/>
              </a:spcBef>
              <a:spcAft>
                <a:spcPts val="0"/>
              </a:spcAft>
              <a:buClr>
                <a:schemeClr val="lt2"/>
              </a:buClr>
              <a:buSzPts val="2432"/>
              <a:buFont typeface="Cabin"/>
              <a:buAutoNum type="arabicPeriod"/>
              <a:defRPr sz="3200" b="0" i="0" u="none" strike="noStrike" cap="none">
                <a:solidFill>
                  <a:schemeClr val="lt2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>
              <a:lnSpc>
                <a:spcPct val="90000"/>
              </a:lnSpc>
              <a:spcBef>
                <a:spcPts val="2100"/>
              </a:spcBef>
              <a:spcAft>
                <a:spcPts val="210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body" idx="2"/>
          </p:nvPr>
        </p:nvSpPr>
        <p:spPr>
          <a:xfrm>
            <a:off x="2140800" y="3734400"/>
            <a:ext cx="7838341" cy="121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ctr">
              <a:lnSpc>
                <a:spcPct val="233291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None/>
              <a:defRPr sz="2400" b="0" i="0" u="none" strike="noStrike" cap="non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914400" marR="0" lvl="1" indent="-325119" algn="l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25119" algn="l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325119" algn="l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83032" algn="l">
              <a:lnSpc>
                <a:spcPct val="108312"/>
              </a:lnSpc>
              <a:spcBef>
                <a:spcPts val="2100"/>
              </a:spcBef>
              <a:spcAft>
                <a:spcPts val="0"/>
              </a:spcAft>
              <a:buClr>
                <a:schemeClr val="lt2"/>
              </a:buClr>
              <a:buSzPts val="2432"/>
              <a:buFont typeface="Cabin"/>
              <a:buAutoNum type="arabicPeriod"/>
              <a:defRPr sz="3200" b="0" i="0" u="none" strike="noStrike" cap="none">
                <a:solidFill>
                  <a:schemeClr val="lt2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>
              <a:lnSpc>
                <a:spcPct val="90000"/>
              </a:lnSpc>
              <a:spcBef>
                <a:spcPts val="2100"/>
              </a:spcBef>
              <a:spcAft>
                <a:spcPts val="210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1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8" name="Google Shape;68;p11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9" name="Google Shape;69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2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2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5" name="Google Shape;75;p12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13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2" name="Google Shape;82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7" name="Google Shape;87;p14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8" name="Google Shape;88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0" name="Google Shape;90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full image">
  <p:cSld name="full image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3"/>
          <p:cNvSpPr>
            <a:spLocks noGrp="1"/>
          </p:cNvSpPr>
          <p:nvPr>
            <p:ph type="pic" idx="2"/>
          </p:nvPr>
        </p:nvSpPr>
        <p:spPr>
          <a:xfrm>
            <a:off x="0" y="1"/>
            <a:ext cx="12191875" cy="686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Char char="▪"/>
              <a:defRPr sz="2400" b="0" i="0" u="none" strike="noStrike" cap="none">
                <a:solidFill>
                  <a:schemeClr val="dk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Questrial"/>
              </a:defRPr>
            </a:lvl1pPr>
            <a:lvl2pPr marR="0" lvl="1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R="0" lvl="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R="0" lvl="3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R="0" lvl="4" algn="l" rtl="0">
              <a:lnSpc>
                <a:spcPct val="108312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32"/>
              <a:buFont typeface="Cabin"/>
              <a:buAutoNum type="arabicPeriod"/>
              <a:defRPr sz="32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R="0" lvl="5" algn="l" rtl="0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R="0" lvl="6" algn="l" rtl="0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R="0" lvl="7" algn="l" rtl="0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R="0" lvl="8" algn="l" rtl="0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 dirty="0"/>
          </a:p>
        </p:txBody>
      </p:sp>
      <p:sp>
        <p:nvSpPr>
          <p:cNvPr id="20" name="Google Shape;20;p3"/>
          <p:cNvSpPr txBox="1">
            <a:spLocks noGrp="1"/>
          </p:cNvSpPr>
          <p:nvPr>
            <p:ph type="title"/>
          </p:nvPr>
        </p:nvSpPr>
        <p:spPr>
          <a:xfrm>
            <a:off x="824628" y="358342"/>
            <a:ext cx="10135740" cy="55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Clr>
                <a:srgbClr val="303333"/>
              </a:buClr>
              <a:buSzPts val="4000"/>
              <a:buFont typeface="Arial"/>
              <a:buNone/>
              <a:defRPr sz="4000" b="1" i="0" u="none" strike="noStrike" cap="none">
                <a:solidFill>
                  <a:srgbClr val="303333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9pPr>
          </a:lstStyle>
          <a:p>
            <a:endParaRPr/>
          </a:p>
        </p:txBody>
      </p:sp>
      <p:pic>
        <p:nvPicPr>
          <p:cNvPr id="21" name="Google Shape;21;p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1155896" y="6278356"/>
            <a:ext cx="912248" cy="46052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4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6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6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8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8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0" name="Google Shape;50;p8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1" name="Google Shape;51;p8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microbit.org/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reativecommons.org/licenses/by-sa/4.0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16"/>
          <p:cNvSpPr/>
          <p:nvPr/>
        </p:nvSpPr>
        <p:spPr>
          <a:xfrm>
            <a:off x="578589" y="1651028"/>
            <a:ext cx="11134337" cy="3477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 algn="ctr"/>
            <a:r>
              <a:rPr lang="en-US" sz="4000" dirty="0">
                <a:solidFill>
                  <a:schemeClr val="l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Computing fundamentals</a:t>
            </a:r>
            <a:br>
              <a:rPr lang="en-US" sz="4000" dirty="0">
                <a:solidFill>
                  <a:schemeClr val="lt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8800" u="none" strike="noStrike" cap="none" dirty="0">
                <a:solidFill>
                  <a:schemeClr val="lt1"/>
                </a:solidFill>
                <a:latin typeface="Arial" panose="020B0604020202020204" pitchFamily="34" charset="0"/>
                <a:ea typeface="Questrial"/>
                <a:cs typeface="Arial" panose="020B0604020202020204" pitchFamily="34" charset="0"/>
                <a:sym typeface="Questrial"/>
              </a:rPr>
              <a:t>Lesson </a:t>
            </a:r>
            <a:r>
              <a:rPr lang="en-US" sz="8800" dirty="0">
                <a:solidFill>
                  <a:schemeClr val="lt1"/>
                </a:solidFill>
                <a:latin typeface="Arial" panose="020B0604020202020204" pitchFamily="34" charset="0"/>
                <a:ea typeface="Questrial"/>
                <a:cs typeface="Arial" panose="020B0604020202020204" pitchFamily="34" charset="0"/>
                <a:sym typeface="Questrial"/>
              </a:rPr>
              <a:t>5</a:t>
            </a: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000" u="none" strike="noStrike" cap="none" dirty="0">
                <a:solidFill>
                  <a:schemeClr val="lt1"/>
                </a:solidFill>
                <a:latin typeface="Arial" panose="020B0604020202020204" pitchFamily="34" charset="0"/>
                <a:ea typeface="Questrial"/>
                <a:cs typeface="Arial" panose="020B0604020202020204" pitchFamily="34" charset="0"/>
                <a:sym typeface="Questrial"/>
              </a:rPr>
              <a:t>Fundamentals of </a:t>
            </a: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000" dirty="0">
                <a:solidFill>
                  <a:schemeClr val="lt1"/>
                </a:solidFill>
                <a:latin typeface="Arial" panose="020B0604020202020204" pitchFamily="34" charset="0"/>
                <a:ea typeface="Questrial"/>
                <a:cs typeface="Arial" panose="020B0604020202020204" pitchFamily="34" charset="0"/>
                <a:sym typeface="Questrial"/>
              </a:rPr>
              <a:t>computer systems</a:t>
            </a:r>
            <a:r>
              <a:rPr lang="en-US" sz="6000" u="none" strike="noStrike" cap="none" dirty="0">
                <a:solidFill>
                  <a:schemeClr val="lt1"/>
                </a:solidFill>
                <a:latin typeface="Arial" panose="020B0604020202020204" pitchFamily="34" charset="0"/>
                <a:ea typeface="Questrial"/>
                <a:cs typeface="Arial" panose="020B0604020202020204" pitchFamily="34" charset="0"/>
                <a:sym typeface="Questrial"/>
              </a:rPr>
              <a:t> </a:t>
            </a: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0" name="Google Shape;110;p16"/>
          <p:cNvPicPr preferRelativeResize="0"/>
          <p:nvPr/>
        </p:nvPicPr>
        <p:blipFill rotWithShape="1">
          <a:blip r:embed="rId3" cstate="screen">
            <a:alphaModFix amt="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911264">
            <a:off x="8933200" y="4664970"/>
            <a:ext cx="753722" cy="1035727"/>
          </a:xfrm>
          <a:prstGeom prst="rect">
            <a:avLst/>
          </a:prstGeom>
          <a:noFill/>
          <a:ln>
            <a:noFill/>
          </a:ln>
        </p:spPr>
      </p:pic>
      <p:pic>
        <p:nvPicPr>
          <p:cNvPr id="111" name="Google Shape;111;p16"/>
          <p:cNvPicPr preferRelativeResize="0"/>
          <p:nvPr/>
        </p:nvPicPr>
        <p:blipFill rotWithShape="1">
          <a:blip r:embed="rId3" cstate="screen">
            <a:alphaModFix amt="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911264">
            <a:off x="6268264" y="5387311"/>
            <a:ext cx="753722" cy="1035727"/>
          </a:xfrm>
          <a:prstGeom prst="rect">
            <a:avLst/>
          </a:prstGeom>
          <a:noFill/>
          <a:ln>
            <a:noFill/>
          </a:ln>
        </p:spPr>
      </p:pic>
      <p:pic>
        <p:nvPicPr>
          <p:cNvPr id="112" name="Google Shape;112;p16"/>
          <p:cNvPicPr preferRelativeResize="0"/>
          <p:nvPr/>
        </p:nvPicPr>
        <p:blipFill rotWithShape="1">
          <a:blip r:embed="rId3" cstate="screen">
            <a:alphaModFix amt="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911264">
            <a:off x="10484279" y="388269"/>
            <a:ext cx="753722" cy="1035727"/>
          </a:xfrm>
          <a:prstGeom prst="rect">
            <a:avLst/>
          </a:prstGeom>
          <a:noFill/>
          <a:ln>
            <a:noFill/>
          </a:ln>
        </p:spPr>
      </p:pic>
      <p:pic>
        <p:nvPicPr>
          <p:cNvPr id="113" name="Google Shape;113;p16"/>
          <p:cNvPicPr preferRelativeResize="0"/>
          <p:nvPr/>
        </p:nvPicPr>
        <p:blipFill rotWithShape="1">
          <a:blip r:embed="rId4" cstate="screen">
            <a:alphaModFix amt="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-1168137">
            <a:off x="3275646" y="4901076"/>
            <a:ext cx="866231" cy="1119177"/>
          </a:xfrm>
          <a:prstGeom prst="rect">
            <a:avLst/>
          </a:prstGeom>
          <a:noFill/>
          <a:ln>
            <a:noFill/>
          </a:ln>
        </p:spPr>
      </p:pic>
      <p:pic>
        <p:nvPicPr>
          <p:cNvPr id="114" name="Google Shape;114;p16"/>
          <p:cNvPicPr preferRelativeResize="0"/>
          <p:nvPr/>
        </p:nvPicPr>
        <p:blipFill rotWithShape="1">
          <a:blip r:embed="rId5" cstate="screen">
            <a:alphaModFix amt="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-2090590" flipH="1">
            <a:off x="838950" y="4940120"/>
            <a:ext cx="1033233" cy="61200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5" name="Google Shape;115;p16"/>
          <p:cNvPicPr preferRelativeResize="0"/>
          <p:nvPr/>
        </p:nvPicPr>
        <p:blipFill rotWithShape="1">
          <a:blip r:embed="rId6" cstate="screen">
            <a:alphaModFix amt="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1801578">
            <a:off x="5443054" y="666436"/>
            <a:ext cx="830446" cy="642139"/>
          </a:xfrm>
          <a:prstGeom prst="rect">
            <a:avLst/>
          </a:prstGeom>
          <a:noFill/>
          <a:ln>
            <a:noFill/>
          </a:ln>
        </p:spPr>
      </p:pic>
      <p:pic>
        <p:nvPicPr>
          <p:cNvPr id="116" name="Google Shape;116;p16"/>
          <p:cNvPicPr preferRelativeResize="0"/>
          <p:nvPr/>
        </p:nvPicPr>
        <p:blipFill rotWithShape="1">
          <a:blip r:embed="rId3" cstate="screen">
            <a:alphaModFix amt="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911264">
            <a:off x="379877" y="2249455"/>
            <a:ext cx="753722" cy="1035727"/>
          </a:xfrm>
          <a:prstGeom prst="rect">
            <a:avLst/>
          </a:prstGeom>
          <a:noFill/>
          <a:ln>
            <a:noFill/>
          </a:ln>
        </p:spPr>
      </p:pic>
      <p:pic>
        <p:nvPicPr>
          <p:cNvPr id="117" name="Google Shape;117;p16"/>
          <p:cNvPicPr preferRelativeResize="0"/>
          <p:nvPr/>
        </p:nvPicPr>
        <p:blipFill rotWithShape="1">
          <a:blip r:embed="rId4" cstate="screen">
            <a:alphaModFix amt="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-1168133">
            <a:off x="1542324" y="271567"/>
            <a:ext cx="866232" cy="1119177"/>
          </a:xfrm>
          <a:prstGeom prst="rect">
            <a:avLst/>
          </a:prstGeom>
          <a:noFill/>
          <a:ln>
            <a:noFill/>
          </a:ln>
        </p:spPr>
      </p:pic>
      <p:pic>
        <p:nvPicPr>
          <p:cNvPr id="118" name="Google Shape;118;p16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9234597" y="5306675"/>
            <a:ext cx="2737635" cy="138237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25"/>
          <p:cNvSpPr/>
          <p:nvPr/>
        </p:nvSpPr>
        <p:spPr>
          <a:xfrm>
            <a:off x="757350" y="-1262575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Arial" panose="020B0604020202020204" pitchFamily="34" charset="0"/>
              <a:ea typeface="Questrial"/>
              <a:cs typeface="Arial" panose="020B0604020202020204" pitchFamily="34" charset="0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Arial" panose="020B0604020202020204" pitchFamily="34" charset="0"/>
              <a:ea typeface="Questrial"/>
              <a:cs typeface="Arial" panose="020B0604020202020204" pitchFamily="34" charset="0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Arial" panose="020B0604020202020204" pitchFamily="34" charset="0"/>
              <a:ea typeface="Questrial"/>
              <a:cs typeface="Arial" panose="020B0604020202020204" pitchFamily="34" charset="0"/>
              <a:sym typeface="Questrial"/>
            </a:endParaRPr>
          </a:p>
          <a:p>
            <a:pPr marL="0" marR="0" lvl="0" indent="0" algn="ctr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solidFill>
                  <a:schemeClr val="dk1"/>
                </a:solidFill>
                <a:latin typeface="Arial" panose="020B0604020202020204" pitchFamily="34" charset="0"/>
                <a:ea typeface="Questrial"/>
                <a:cs typeface="Arial" panose="020B0604020202020204" pitchFamily="34" charset="0"/>
                <a:sym typeface="Questrial"/>
              </a:rPr>
              <a:t>Computer systems </a:t>
            </a:r>
            <a:endParaRPr sz="3200" b="1" dirty="0">
              <a:solidFill>
                <a:srgbClr val="505555"/>
              </a:solidFill>
              <a:latin typeface="Arial" panose="020B0604020202020204" pitchFamily="34" charset="0"/>
              <a:ea typeface="Questrial"/>
              <a:cs typeface="Arial" panose="020B0604020202020204" pitchFamily="34" charset="0"/>
              <a:sym typeface="Questrial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Arial" panose="020B0604020202020204" pitchFamily="34" charset="0"/>
              <a:ea typeface="Questrial"/>
              <a:cs typeface="Arial" panose="020B0604020202020204" pitchFamily="34" charset="0"/>
              <a:sym typeface="Quest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Arial" panose="020B0604020202020204" pitchFamily="34" charset="0"/>
              <a:ea typeface="Questrial"/>
              <a:cs typeface="Arial" panose="020B0604020202020204" pitchFamily="34" charset="0"/>
              <a:sym typeface="Quest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Arial" panose="020B0604020202020204" pitchFamily="34" charset="0"/>
              <a:ea typeface="Questrial"/>
              <a:cs typeface="Arial" panose="020B0604020202020204" pitchFamily="34" charset="0"/>
              <a:sym typeface="Quest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Arial" panose="020B0604020202020204" pitchFamily="34" charset="0"/>
              <a:ea typeface="Questrial"/>
              <a:cs typeface="Arial" panose="020B0604020202020204" pitchFamily="34" charset="0"/>
              <a:sym typeface="Quest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Arial" panose="020B0604020202020204" pitchFamily="34" charset="0"/>
              <a:ea typeface="Questrial"/>
              <a:cs typeface="Arial" panose="020B0604020202020204" pitchFamily="34" charset="0"/>
              <a:sym typeface="Quest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Arial" panose="020B0604020202020204" pitchFamily="34" charset="0"/>
              <a:ea typeface="Questrial"/>
              <a:cs typeface="Arial" panose="020B0604020202020204" pitchFamily="34" charset="0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Arial" panose="020B0604020202020204" pitchFamily="34" charset="0"/>
              <a:ea typeface="Questrial"/>
              <a:cs typeface="Arial" panose="020B0604020202020204" pitchFamily="34" charset="0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Arial" panose="020B0604020202020204" pitchFamily="34" charset="0"/>
              <a:ea typeface="Questrial"/>
              <a:cs typeface="Arial" panose="020B0604020202020204" pitchFamily="34" charset="0"/>
              <a:sym typeface="Quest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3200" dirty="0">
                <a:solidFill>
                  <a:srgbClr val="505555"/>
                </a:solidFill>
                <a:latin typeface="Arial" panose="020B0604020202020204" pitchFamily="34" charset="0"/>
                <a:ea typeface="Questrial"/>
                <a:cs typeface="Arial" panose="020B0604020202020204" pitchFamily="34" charset="0"/>
                <a:sym typeface="Questrial"/>
              </a:rPr>
              <a:t>Output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Arial" panose="020B0604020202020204" pitchFamily="34" charset="0"/>
              <a:ea typeface="Questrial"/>
              <a:cs typeface="Arial" panose="020B0604020202020204" pitchFamily="34" charset="0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Arial" panose="020B0604020202020204" pitchFamily="34" charset="0"/>
              <a:ea typeface="Questrial"/>
              <a:cs typeface="Arial" panose="020B0604020202020204" pitchFamily="34" charset="0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Arial" panose="020B0604020202020204" pitchFamily="34" charset="0"/>
              <a:ea typeface="Questrial"/>
              <a:cs typeface="Arial" panose="020B0604020202020204" pitchFamily="34" charset="0"/>
              <a:sym typeface="Questrial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Arial" panose="020B0604020202020204" pitchFamily="34" charset="0"/>
              <a:ea typeface="Questrial"/>
              <a:cs typeface="Arial" panose="020B0604020202020204" pitchFamily="34" charset="0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>
                <a:solidFill>
                  <a:srgbClr val="505555"/>
                </a:solidFill>
                <a:latin typeface="Arial" panose="020B0604020202020204" pitchFamily="34" charset="0"/>
                <a:ea typeface="Questrial"/>
                <a:cs typeface="Arial" panose="020B0604020202020204" pitchFamily="34" charset="0"/>
                <a:sym typeface="Questrial"/>
              </a:rPr>
              <a:t> </a:t>
            </a: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13" name="Google Shape;213;p2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357700" y="1132450"/>
            <a:ext cx="8800751" cy="3528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4" name="Google Shape;214;p25"/>
          <p:cNvPicPr preferRelativeResize="0"/>
          <p:nvPr/>
        </p:nvPicPr>
        <p:blipFill rotWithShape="1">
          <a:blip r:embed="rId4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28206" y="4526977"/>
            <a:ext cx="2853651" cy="2298842"/>
          </a:xfrm>
          <a:prstGeom prst="rect">
            <a:avLst/>
          </a:prstGeom>
          <a:noFill/>
          <a:ln>
            <a:noFill/>
          </a:ln>
        </p:spPr>
      </p:pic>
      <p:sp>
        <p:nvSpPr>
          <p:cNvPr id="215" name="Google Shape;215;p25"/>
          <p:cNvSpPr txBox="1"/>
          <p:nvPr/>
        </p:nvSpPr>
        <p:spPr>
          <a:xfrm>
            <a:off x="7124474" y="6188300"/>
            <a:ext cx="2077800" cy="71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>
                <a:solidFill>
                  <a:srgbClr val="505555"/>
                </a:solidFill>
                <a:latin typeface="Arial" panose="020B0604020202020204" pitchFamily="34" charset="0"/>
                <a:ea typeface="Questrial"/>
                <a:cs typeface="Arial" panose="020B0604020202020204" pitchFamily="34" charset="0"/>
                <a:sym typeface="Questrial"/>
              </a:rPr>
              <a:t>Processor</a:t>
            </a:r>
            <a:endParaRPr dirty="0"/>
          </a:p>
        </p:txBody>
      </p:sp>
      <p:cxnSp>
        <p:nvCxnSpPr>
          <p:cNvPr id="216" name="Google Shape;216;p25"/>
          <p:cNvCxnSpPr/>
          <p:nvPr/>
        </p:nvCxnSpPr>
        <p:spPr>
          <a:xfrm>
            <a:off x="4978011" y="5273931"/>
            <a:ext cx="2415582" cy="1115423"/>
          </a:xfrm>
          <a:prstGeom prst="straightConnector1">
            <a:avLst/>
          </a:prstGeom>
          <a:noFill/>
          <a:ln w="28575" cap="flat" cmpd="sng">
            <a:solidFill>
              <a:srgbClr val="FF9900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17" name="Google Shape;217;p25"/>
          <p:cNvSpPr txBox="1"/>
          <p:nvPr/>
        </p:nvSpPr>
        <p:spPr>
          <a:xfrm>
            <a:off x="10158449" y="2002250"/>
            <a:ext cx="2077800" cy="71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>
                <a:solidFill>
                  <a:srgbClr val="505555"/>
                </a:solidFill>
                <a:latin typeface="Arial" panose="020B0604020202020204" pitchFamily="34" charset="0"/>
                <a:ea typeface="Questrial"/>
                <a:cs typeface="Arial" panose="020B0604020202020204" pitchFamily="34" charset="0"/>
                <a:sym typeface="Questrial"/>
              </a:rPr>
              <a:t>Input</a:t>
            </a:r>
            <a:endParaRPr dirty="0"/>
          </a:p>
        </p:txBody>
      </p:sp>
      <p:cxnSp>
        <p:nvCxnSpPr>
          <p:cNvPr id="218" name="Google Shape;218;p25"/>
          <p:cNvCxnSpPr>
            <a:endCxn id="217" idx="1"/>
          </p:cNvCxnSpPr>
          <p:nvPr/>
        </p:nvCxnSpPr>
        <p:spPr>
          <a:xfrm rot="10800000" flipH="1">
            <a:off x="3920849" y="2361950"/>
            <a:ext cx="6237600" cy="9300"/>
          </a:xfrm>
          <a:prstGeom prst="straightConnector1">
            <a:avLst/>
          </a:prstGeom>
          <a:noFill/>
          <a:ln w="28575" cap="flat" cmpd="sng">
            <a:solidFill>
              <a:srgbClr val="FF99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19" name="Google Shape;219;p25"/>
          <p:cNvCxnSpPr/>
          <p:nvPr/>
        </p:nvCxnSpPr>
        <p:spPr>
          <a:xfrm rot="10800000" flipH="1">
            <a:off x="1279975" y="3219950"/>
            <a:ext cx="1536000" cy="1630500"/>
          </a:xfrm>
          <a:prstGeom prst="straightConnector1">
            <a:avLst/>
          </a:prstGeom>
          <a:noFill/>
          <a:ln w="28575" cap="flat" cmpd="sng">
            <a:solidFill>
              <a:srgbClr val="FF9900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p26"/>
          <p:cNvSpPr/>
          <p:nvPr/>
        </p:nvSpPr>
        <p:spPr>
          <a:xfrm>
            <a:off x="757350" y="4805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solidFill>
                  <a:schemeClr val="dk1"/>
                </a:solidFill>
                <a:latin typeface="Arial" panose="020B0604020202020204" pitchFamily="34" charset="0"/>
                <a:ea typeface="Questrial"/>
                <a:cs typeface="Arial" panose="020B0604020202020204" pitchFamily="34" charset="0"/>
                <a:sym typeface="Questrial"/>
              </a:rPr>
              <a:t>Input and output devices</a:t>
            </a:r>
            <a:endParaRPr sz="3200" b="1" dirty="0">
              <a:solidFill>
                <a:srgbClr val="505555"/>
              </a:solidFill>
              <a:latin typeface="Arial" panose="020B0604020202020204" pitchFamily="34" charset="0"/>
              <a:ea typeface="Questrial"/>
              <a:cs typeface="Arial" panose="020B0604020202020204" pitchFamily="34" charset="0"/>
              <a:sym typeface="Questrial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Arial" panose="020B0604020202020204" pitchFamily="34" charset="0"/>
              <a:ea typeface="Questrial"/>
              <a:cs typeface="Arial" panose="020B0604020202020204" pitchFamily="34" charset="0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>
                <a:solidFill>
                  <a:srgbClr val="505555"/>
                </a:solidFill>
                <a:latin typeface="Arial" panose="020B0604020202020204" pitchFamily="34" charset="0"/>
                <a:ea typeface="Questrial"/>
                <a:cs typeface="Arial" panose="020B0604020202020204" pitchFamily="34" charset="0"/>
                <a:sym typeface="Questrial"/>
              </a:rPr>
              <a:t>Input devices</a:t>
            </a:r>
            <a:endParaRPr sz="3200" dirty="0">
              <a:solidFill>
                <a:srgbClr val="505555"/>
              </a:solidFill>
              <a:latin typeface="Arial" panose="020B0604020202020204" pitchFamily="34" charset="0"/>
              <a:ea typeface="Questrial"/>
              <a:cs typeface="Arial" panose="020B0604020202020204" pitchFamily="34" charset="0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>
                <a:solidFill>
                  <a:srgbClr val="505555"/>
                </a:solidFill>
                <a:latin typeface="Arial" panose="020B0604020202020204" pitchFamily="34" charset="0"/>
                <a:ea typeface="Questrial"/>
                <a:cs typeface="Arial" panose="020B0604020202020204" pitchFamily="34" charset="0"/>
                <a:sym typeface="Questrial"/>
              </a:rPr>
              <a:t>Hardware that sends data to a computer system.</a:t>
            </a:r>
            <a:endParaRPr sz="3200" dirty="0">
              <a:solidFill>
                <a:srgbClr val="505555"/>
              </a:solidFill>
              <a:latin typeface="Arial" panose="020B0604020202020204" pitchFamily="34" charset="0"/>
              <a:ea typeface="Questrial"/>
              <a:cs typeface="Arial" panose="020B0604020202020204" pitchFamily="34" charset="0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Arial" panose="020B0604020202020204" pitchFamily="34" charset="0"/>
              <a:ea typeface="Questrial"/>
              <a:cs typeface="Arial" panose="020B0604020202020204" pitchFamily="34" charset="0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>
                <a:solidFill>
                  <a:srgbClr val="505555"/>
                </a:solidFill>
                <a:latin typeface="Arial" panose="020B0604020202020204" pitchFamily="34" charset="0"/>
                <a:ea typeface="Questrial"/>
                <a:cs typeface="Arial" panose="020B0604020202020204" pitchFamily="34" charset="0"/>
                <a:sym typeface="Questrial"/>
              </a:rPr>
              <a:t>Output devices </a:t>
            </a:r>
            <a:endParaRPr sz="3200" dirty="0">
              <a:solidFill>
                <a:srgbClr val="505555"/>
              </a:solidFill>
              <a:latin typeface="Arial" panose="020B0604020202020204" pitchFamily="34" charset="0"/>
              <a:ea typeface="Questrial"/>
              <a:cs typeface="Arial" panose="020B0604020202020204" pitchFamily="34" charset="0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>
                <a:solidFill>
                  <a:srgbClr val="505555"/>
                </a:solidFill>
                <a:latin typeface="Arial" panose="020B0604020202020204" pitchFamily="34" charset="0"/>
                <a:ea typeface="Questrial"/>
                <a:cs typeface="Arial" panose="020B0604020202020204" pitchFamily="34" charset="0"/>
                <a:sym typeface="Questrial"/>
              </a:rPr>
              <a:t>Hardware used to communicate data that has been processed.</a:t>
            </a:r>
            <a:endParaRPr sz="3200" dirty="0">
              <a:solidFill>
                <a:srgbClr val="505555"/>
              </a:solidFill>
              <a:latin typeface="Arial" panose="020B0604020202020204" pitchFamily="34" charset="0"/>
              <a:ea typeface="Questrial"/>
              <a:cs typeface="Arial" panose="020B0604020202020204" pitchFamily="34" charset="0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Arial" panose="020B0604020202020204" pitchFamily="34" charset="0"/>
              <a:ea typeface="Questrial"/>
              <a:cs typeface="Arial" panose="020B0604020202020204" pitchFamily="34" charset="0"/>
              <a:sym typeface="Quest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3200" dirty="0">
                <a:solidFill>
                  <a:srgbClr val="505555"/>
                </a:solidFill>
                <a:latin typeface="Arial" panose="020B0604020202020204" pitchFamily="34" charset="0"/>
                <a:ea typeface="Questrial"/>
                <a:cs typeface="Arial" panose="020B0604020202020204" pitchFamily="34" charset="0"/>
                <a:sym typeface="Questrial"/>
              </a:rPr>
              <a:t>You have 2 minutes to label the micro:bit inputs and outputs on your sheet</a:t>
            </a:r>
            <a:endParaRPr sz="1800" dirty="0">
              <a:solidFill>
                <a:schemeClr val="dk1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2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p27"/>
          <p:cNvSpPr/>
          <p:nvPr/>
        </p:nvSpPr>
        <p:spPr>
          <a:xfrm>
            <a:off x="757350" y="-1262575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Arial" panose="020B0604020202020204" pitchFamily="34" charset="0"/>
              <a:ea typeface="Questrial"/>
              <a:cs typeface="Arial" panose="020B0604020202020204" pitchFamily="34" charset="0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Arial" panose="020B0604020202020204" pitchFamily="34" charset="0"/>
              <a:ea typeface="Questrial"/>
              <a:cs typeface="Arial" panose="020B0604020202020204" pitchFamily="34" charset="0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Arial" panose="020B0604020202020204" pitchFamily="34" charset="0"/>
              <a:ea typeface="Questrial"/>
              <a:cs typeface="Arial" panose="020B0604020202020204" pitchFamily="34" charset="0"/>
              <a:sym typeface="Questrial"/>
            </a:endParaRPr>
          </a:p>
          <a:p>
            <a:pPr marL="0" marR="0" lvl="0" indent="0" algn="ctr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solidFill>
                  <a:schemeClr val="dk1"/>
                </a:solidFill>
                <a:latin typeface="Arial" panose="020B0604020202020204" pitchFamily="34" charset="0"/>
                <a:ea typeface="Questrial"/>
                <a:cs typeface="Arial" panose="020B0604020202020204" pitchFamily="34" charset="0"/>
                <a:sym typeface="Questrial"/>
              </a:rPr>
              <a:t>Algorithm &amp; programming challenge</a:t>
            </a:r>
            <a:r>
              <a:rPr lang="en-US" sz="4000" dirty="0">
                <a:solidFill>
                  <a:schemeClr val="dk1"/>
                </a:solidFill>
                <a:latin typeface="Arial" panose="020B0604020202020204" pitchFamily="34" charset="0"/>
                <a:ea typeface="Questrial"/>
                <a:cs typeface="Arial" panose="020B0604020202020204" pitchFamily="34" charset="0"/>
                <a:sym typeface="Questrial"/>
              </a:rPr>
              <a:t>	</a:t>
            </a:r>
            <a:endParaRPr sz="3200" dirty="0">
              <a:solidFill>
                <a:srgbClr val="505555"/>
              </a:solidFill>
              <a:latin typeface="Arial" panose="020B0604020202020204" pitchFamily="34" charset="0"/>
              <a:ea typeface="Questrial"/>
              <a:cs typeface="Arial" panose="020B0604020202020204" pitchFamily="34" charset="0"/>
              <a:sym typeface="Questrial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Arial" panose="020B0604020202020204" pitchFamily="34" charset="0"/>
              <a:ea typeface="Questrial"/>
              <a:cs typeface="Arial" panose="020B0604020202020204" pitchFamily="34" charset="0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>
                <a:solidFill>
                  <a:srgbClr val="505555"/>
                </a:solidFill>
                <a:latin typeface="Arial" panose="020B0604020202020204" pitchFamily="34" charset="0"/>
                <a:ea typeface="Questrial"/>
                <a:cs typeface="Arial" panose="020B0604020202020204" pitchFamily="34" charset="0"/>
                <a:sym typeface="Questrial"/>
              </a:rPr>
              <a:t>Write an algorithm to create a program using a micro:bit input and output device. </a:t>
            </a:r>
            <a:endParaRPr sz="3200" dirty="0">
              <a:solidFill>
                <a:srgbClr val="505555"/>
              </a:solidFill>
              <a:latin typeface="Arial" panose="020B0604020202020204" pitchFamily="34" charset="0"/>
              <a:ea typeface="Questrial"/>
              <a:cs typeface="Arial" panose="020B0604020202020204" pitchFamily="34" charset="0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Arial" panose="020B0604020202020204" pitchFamily="34" charset="0"/>
              <a:ea typeface="Questrial"/>
              <a:cs typeface="Arial" panose="020B0604020202020204" pitchFamily="34" charset="0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>
                <a:solidFill>
                  <a:srgbClr val="505555"/>
                </a:solidFill>
                <a:latin typeface="Arial" panose="020B0604020202020204" pitchFamily="34" charset="0"/>
                <a:ea typeface="Questrial"/>
                <a:cs typeface="Arial" panose="020B0604020202020204" pitchFamily="34" charset="0"/>
                <a:sym typeface="Questrial"/>
              </a:rPr>
              <a:t>Swap your algorithm with another team. </a:t>
            </a:r>
            <a:endParaRPr sz="3200" dirty="0">
              <a:solidFill>
                <a:srgbClr val="505555"/>
              </a:solidFill>
              <a:latin typeface="Arial" panose="020B0604020202020204" pitchFamily="34" charset="0"/>
              <a:ea typeface="Questrial"/>
              <a:cs typeface="Arial" panose="020B0604020202020204" pitchFamily="34" charset="0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Arial" panose="020B0604020202020204" pitchFamily="34" charset="0"/>
              <a:ea typeface="Questrial"/>
              <a:cs typeface="Arial" panose="020B0604020202020204" pitchFamily="34" charset="0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>
                <a:solidFill>
                  <a:srgbClr val="505555"/>
                </a:solidFill>
                <a:latin typeface="Arial" panose="020B0604020202020204" pitchFamily="34" charset="0"/>
                <a:ea typeface="Questrial"/>
                <a:cs typeface="Arial" panose="020B0604020202020204" pitchFamily="34" charset="0"/>
                <a:sym typeface="Questrial"/>
              </a:rPr>
              <a:t>Implement the algorithm you have been given, testing and debugging the algorithm and program as you go. </a:t>
            </a:r>
            <a:endParaRPr sz="3200" dirty="0">
              <a:solidFill>
                <a:srgbClr val="505555"/>
              </a:solidFill>
              <a:latin typeface="Arial" panose="020B0604020202020204" pitchFamily="34" charset="0"/>
              <a:ea typeface="Questrial"/>
              <a:cs typeface="Arial" panose="020B0604020202020204" pitchFamily="34" charset="0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Arial" panose="020B0604020202020204" pitchFamily="34" charset="0"/>
              <a:ea typeface="Questrial"/>
              <a:cs typeface="Arial" panose="020B0604020202020204" pitchFamily="34" charset="0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>
                <a:solidFill>
                  <a:srgbClr val="505555"/>
                </a:solidFill>
                <a:latin typeface="Arial" panose="020B0604020202020204" pitchFamily="34" charset="0"/>
                <a:ea typeface="Questrial"/>
                <a:cs typeface="Arial" panose="020B0604020202020204" pitchFamily="34" charset="0"/>
                <a:sym typeface="Questrial"/>
              </a:rPr>
              <a:t>Feedback to the other team. </a:t>
            </a:r>
            <a:endParaRPr sz="3200" dirty="0">
              <a:solidFill>
                <a:srgbClr val="505555"/>
              </a:solidFill>
              <a:latin typeface="Arial" panose="020B0604020202020204" pitchFamily="34" charset="0"/>
              <a:ea typeface="Questrial"/>
              <a:cs typeface="Arial" panose="020B0604020202020204" pitchFamily="34" charset="0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>
                <a:solidFill>
                  <a:srgbClr val="505555"/>
                </a:solidFill>
                <a:latin typeface="Arial" panose="020B0604020202020204" pitchFamily="34" charset="0"/>
                <a:ea typeface="Questrial"/>
                <a:cs typeface="Arial" panose="020B0604020202020204" pitchFamily="34" charset="0"/>
                <a:sym typeface="Questrial"/>
              </a:rPr>
              <a:t> </a:t>
            </a:r>
            <a:endParaRPr sz="1800" dirty="0">
              <a:solidFill>
                <a:schemeClr val="dk1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  <a:sym typeface="Calibri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Google Shape;237;p28"/>
          <p:cNvSpPr/>
          <p:nvPr/>
        </p:nvSpPr>
        <p:spPr>
          <a:xfrm>
            <a:off x="1012888" y="3674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n-lt"/>
              <a:ea typeface="Questrial"/>
              <a:cs typeface="Arial" panose="020B0604020202020204" pitchFamily="34" charset="0"/>
              <a:sym typeface="Questrial"/>
            </a:endParaRPr>
          </a:p>
          <a:p>
            <a:pPr marL="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solidFill>
                  <a:schemeClr val="dk1"/>
                </a:solidFill>
                <a:latin typeface="+mn-lt"/>
                <a:ea typeface="Questrial"/>
                <a:cs typeface="Arial" panose="020B0604020202020204" pitchFamily="34" charset="0"/>
                <a:sym typeface="Questrial"/>
              </a:rPr>
              <a:t>Using examples, explain the following terms:</a:t>
            </a:r>
            <a:endParaRPr sz="3200" b="1" dirty="0">
              <a:solidFill>
                <a:srgbClr val="505555"/>
              </a:solidFill>
              <a:latin typeface="+mn-lt"/>
              <a:ea typeface="Questrial"/>
              <a:cs typeface="Arial" panose="020B0604020202020204" pitchFamily="34" charset="0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n-lt"/>
              <a:ea typeface="Questrial"/>
              <a:cs typeface="Arial" panose="020B0604020202020204" pitchFamily="34" charset="0"/>
              <a:sym typeface="Questrial"/>
            </a:endParaRPr>
          </a:p>
          <a:p>
            <a:pPr marL="45720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n-lt"/>
                <a:ea typeface="Questrial"/>
                <a:cs typeface="Arial" panose="020B0604020202020204" pitchFamily="34" charset="0"/>
                <a:sym typeface="Questrial"/>
              </a:rPr>
              <a:t>input </a:t>
            </a:r>
            <a:endParaRPr sz="3200" dirty="0">
              <a:solidFill>
                <a:srgbClr val="505555"/>
              </a:solidFill>
              <a:latin typeface="+mn-lt"/>
              <a:ea typeface="Questrial"/>
              <a:cs typeface="Arial" panose="020B0604020202020204" pitchFamily="34" charset="0"/>
              <a:sym typeface="Questrial"/>
            </a:endParaRPr>
          </a:p>
          <a:p>
            <a:pPr marL="45720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n-lt"/>
                <a:ea typeface="Questrial"/>
                <a:cs typeface="Arial" panose="020B0604020202020204" pitchFamily="34" charset="0"/>
                <a:sym typeface="Questrial"/>
              </a:rPr>
              <a:t>output</a:t>
            </a:r>
            <a:endParaRPr sz="3200" dirty="0">
              <a:solidFill>
                <a:srgbClr val="505555"/>
              </a:solidFill>
              <a:latin typeface="+mn-lt"/>
              <a:ea typeface="Questrial"/>
              <a:cs typeface="Arial" panose="020B0604020202020204" pitchFamily="34" charset="0"/>
              <a:sym typeface="Questrial"/>
            </a:endParaRPr>
          </a:p>
          <a:p>
            <a:pPr marL="45720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n-lt"/>
                <a:ea typeface="Questrial"/>
                <a:cs typeface="Arial" panose="020B0604020202020204" pitchFamily="34" charset="0"/>
                <a:sym typeface="Questrial"/>
              </a:rPr>
              <a:t>computer system</a:t>
            </a:r>
            <a:endParaRPr sz="3200" dirty="0">
              <a:solidFill>
                <a:srgbClr val="505555"/>
              </a:solidFill>
              <a:latin typeface="+mn-lt"/>
              <a:ea typeface="Questrial"/>
              <a:cs typeface="Arial" panose="020B0604020202020204" pitchFamily="34" charset="0"/>
              <a:sym typeface="Questrial"/>
            </a:endParaRPr>
          </a:p>
          <a:p>
            <a:pPr marL="45720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n-lt"/>
                <a:ea typeface="Questrial"/>
                <a:cs typeface="Arial" panose="020B0604020202020204" pitchFamily="34" charset="0"/>
                <a:sym typeface="Questrial"/>
              </a:rPr>
              <a:t>hardware</a:t>
            </a:r>
            <a:endParaRPr sz="3200" dirty="0">
              <a:solidFill>
                <a:srgbClr val="505555"/>
              </a:solidFill>
              <a:latin typeface="+mn-lt"/>
              <a:ea typeface="Questrial"/>
              <a:cs typeface="Arial" panose="020B0604020202020204" pitchFamily="34" charset="0"/>
              <a:sym typeface="Questrial"/>
            </a:endParaRPr>
          </a:p>
          <a:p>
            <a:pPr marL="45720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n-lt"/>
                <a:ea typeface="Questrial"/>
                <a:cs typeface="Arial" panose="020B0604020202020204" pitchFamily="34" charset="0"/>
                <a:sym typeface="Questrial"/>
              </a:rPr>
              <a:t>software</a:t>
            </a:r>
            <a:endParaRPr sz="3200" dirty="0">
              <a:solidFill>
                <a:srgbClr val="505555"/>
              </a:solidFill>
              <a:latin typeface="+mn-lt"/>
              <a:ea typeface="Questrial"/>
              <a:cs typeface="Arial" panose="020B0604020202020204" pitchFamily="34" charset="0"/>
              <a:sym typeface="Quest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Google Shape;243;p29"/>
          <p:cNvSpPr/>
          <p:nvPr/>
        </p:nvSpPr>
        <p:spPr>
          <a:xfrm>
            <a:off x="1012888" y="4436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Arial" panose="020B0604020202020204" pitchFamily="34" charset="0"/>
              <a:ea typeface="Questrial"/>
              <a:cs typeface="Arial" panose="020B0604020202020204" pitchFamily="34" charset="0"/>
              <a:sym typeface="Questrial"/>
            </a:endParaRPr>
          </a:p>
          <a:p>
            <a:pPr marL="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solidFill>
                  <a:schemeClr val="dk1"/>
                </a:solidFill>
                <a:latin typeface="Arial" panose="020B0604020202020204" pitchFamily="34" charset="0"/>
                <a:ea typeface="Questrial"/>
                <a:cs typeface="Arial" panose="020B0604020202020204" pitchFamily="34" charset="0"/>
                <a:sym typeface="Questrial"/>
              </a:rPr>
              <a:t>Learning objectives revisited:</a:t>
            </a:r>
            <a:endParaRPr sz="3200" b="1" dirty="0">
              <a:solidFill>
                <a:srgbClr val="505555"/>
              </a:solidFill>
              <a:latin typeface="Arial" panose="020B0604020202020204" pitchFamily="34" charset="0"/>
              <a:ea typeface="Questrial"/>
              <a:cs typeface="Arial" panose="020B0604020202020204" pitchFamily="34" charset="0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Arial" panose="020B0604020202020204" pitchFamily="34" charset="0"/>
              <a:ea typeface="Questrial"/>
              <a:cs typeface="Arial" panose="020B0604020202020204" pitchFamily="34" charset="0"/>
              <a:sym typeface="Questrial"/>
            </a:endParaRPr>
          </a:p>
          <a:p>
            <a:pPr marL="457200" marR="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Arial" panose="020B0604020202020204" pitchFamily="34" charset="0"/>
                <a:ea typeface="Questrial"/>
                <a:cs typeface="Arial" panose="020B0604020202020204" pitchFamily="34" charset="0"/>
                <a:sym typeface="Questrial"/>
              </a:rPr>
              <a:t>to know and understand the common features of computer systems</a:t>
            </a:r>
            <a:endParaRPr sz="3200" dirty="0">
              <a:solidFill>
                <a:srgbClr val="505555"/>
              </a:solidFill>
              <a:latin typeface="Arial" panose="020B0604020202020204" pitchFamily="34" charset="0"/>
              <a:ea typeface="Questrial"/>
              <a:cs typeface="Arial" panose="020B0604020202020204" pitchFamily="34" charset="0"/>
              <a:sym typeface="Questrial"/>
            </a:endParaRPr>
          </a:p>
          <a:p>
            <a:pPr marL="457200" marR="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Arial" panose="020B0604020202020204" pitchFamily="34" charset="0"/>
                <a:ea typeface="Questrial"/>
                <a:cs typeface="Arial" panose="020B0604020202020204" pitchFamily="34" charset="0"/>
                <a:sym typeface="Questrial"/>
              </a:rPr>
              <a:t>to know and explain input and output devices, hardware and software</a:t>
            </a:r>
            <a:endParaRPr sz="3200" dirty="0">
              <a:solidFill>
                <a:srgbClr val="505555"/>
              </a:solidFill>
              <a:latin typeface="Arial" panose="020B0604020202020204" pitchFamily="34" charset="0"/>
              <a:ea typeface="Questrial"/>
              <a:cs typeface="Arial" panose="020B0604020202020204" pitchFamily="34" charset="0"/>
              <a:sym typeface="Questrial"/>
            </a:endParaRPr>
          </a:p>
          <a:p>
            <a:pPr marL="457200" marR="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Arial" panose="020B0604020202020204" pitchFamily="34" charset="0"/>
                <a:ea typeface="Questrial"/>
                <a:cs typeface="Arial" panose="020B0604020202020204" pitchFamily="34" charset="0"/>
                <a:sym typeface="Questrial"/>
              </a:rPr>
              <a:t>to apply understanding to writing algorithms and programming micro:bit</a:t>
            </a:r>
            <a:endParaRPr sz="3200" dirty="0">
              <a:solidFill>
                <a:srgbClr val="505555"/>
              </a:solidFill>
              <a:latin typeface="Arial" panose="020B0604020202020204" pitchFamily="34" charset="0"/>
              <a:ea typeface="Questrial"/>
              <a:cs typeface="Arial" panose="020B0604020202020204" pitchFamily="34" charset="0"/>
              <a:sym typeface="Quest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31"/>
          <p:cNvSpPr/>
          <p:nvPr/>
        </p:nvSpPr>
        <p:spPr>
          <a:xfrm>
            <a:off x="1012888" y="3674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endParaRPr sz="3200" dirty="0">
              <a:solidFill>
                <a:srgbClr val="505555"/>
              </a:solidFill>
              <a:latin typeface="Arial" panose="020B0604020202020204" pitchFamily="34" charset="0"/>
              <a:ea typeface="Questrial"/>
              <a:cs typeface="Arial" panose="020B0604020202020204" pitchFamily="34" charset="0"/>
              <a:sym typeface="Questrial"/>
            </a:endParaRPr>
          </a:p>
          <a:p>
            <a:pPr>
              <a:lnSpc>
                <a:spcPct val="106650"/>
              </a:lnSpc>
              <a:buSzPts val="1100"/>
            </a:pPr>
            <a:r>
              <a:rPr lang="en-GB" sz="4000" b="1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Copyright information</a:t>
            </a:r>
          </a:p>
          <a:p>
            <a:endParaRPr lang="en-GB" sz="3200" dirty="0">
              <a:solidFill>
                <a:srgbClr val="505555"/>
              </a:solidFill>
              <a:latin typeface="Arial" panose="020B0604020202020204" pitchFamily="34" charset="0"/>
              <a:ea typeface="Questrial"/>
              <a:cs typeface="Arial" panose="020B0604020202020204" pitchFamily="34" charset="0"/>
              <a:sym typeface="Questrial"/>
            </a:endParaRPr>
          </a:p>
          <a:p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Published by the Micro:bit Educational Foundation </a:t>
            </a:r>
            <a:r>
              <a:rPr lang="en-GB" sz="2000" b="1" u="sng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microbit.org</a:t>
            </a:r>
            <a:endParaRPr lang="en-GB" sz="20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b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Licence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: Attribution-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ShareAlike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4.0 International </a:t>
            </a:r>
            <a:r>
              <a:rPr lang="en-GB" sz="2000" u="sng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(CC BY-SA 4.0)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93091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17"/>
          <p:cNvSpPr/>
          <p:nvPr/>
        </p:nvSpPr>
        <p:spPr>
          <a:xfrm>
            <a:off x="757350" y="-805375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Arial" panose="020B0604020202020204" pitchFamily="34" charset="0"/>
              <a:ea typeface="Questrial"/>
              <a:cs typeface="Arial" panose="020B0604020202020204" pitchFamily="34" charset="0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Arial" panose="020B0604020202020204" pitchFamily="34" charset="0"/>
              <a:ea typeface="Questrial"/>
              <a:cs typeface="Arial" panose="020B0604020202020204" pitchFamily="34" charset="0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Arial" panose="020B0604020202020204" pitchFamily="34" charset="0"/>
              <a:ea typeface="Questrial"/>
              <a:cs typeface="Arial" panose="020B0604020202020204" pitchFamily="34" charset="0"/>
              <a:sym typeface="Questrial"/>
            </a:endParaRPr>
          </a:p>
          <a:p>
            <a:pPr marL="0" marR="0" lvl="0" indent="0" algn="ctr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solidFill>
                  <a:schemeClr val="dk1"/>
                </a:solidFill>
                <a:latin typeface="Arial" panose="020B0604020202020204" pitchFamily="34" charset="0"/>
                <a:ea typeface="Questrial"/>
                <a:cs typeface="Arial" panose="020B0604020202020204" pitchFamily="34" charset="0"/>
                <a:sym typeface="Questrial"/>
              </a:rPr>
              <a:t>Label your micro:bit</a:t>
            </a:r>
            <a:endParaRPr sz="4000" b="1" dirty="0">
              <a:solidFill>
                <a:schemeClr val="dk1"/>
              </a:solidFill>
              <a:latin typeface="Arial" panose="020B0604020202020204" pitchFamily="34" charset="0"/>
              <a:ea typeface="Questrial"/>
              <a:cs typeface="Arial" panose="020B0604020202020204" pitchFamily="34" charset="0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Arial" panose="020B0604020202020204" pitchFamily="34" charset="0"/>
              <a:ea typeface="Questrial"/>
              <a:cs typeface="Arial" panose="020B0604020202020204" pitchFamily="34" charset="0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>
                <a:solidFill>
                  <a:srgbClr val="505555"/>
                </a:solidFill>
                <a:latin typeface="Arial" panose="020B0604020202020204" pitchFamily="34" charset="0"/>
                <a:ea typeface="Questrial"/>
                <a:cs typeface="Arial" panose="020B0604020202020204" pitchFamily="34" charset="0"/>
                <a:sym typeface="Questrial"/>
              </a:rPr>
              <a:t> </a:t>
            </a:r>
            <a:endParaRPr sz="1800" dirty="0">
              <a:solidFill>
                <a:schemeClr val="dk1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  <a:sym typeface="Calibri"/>
            </a:endParaRPr>
          </a:p>
        </p:txBody>
      </p:sp>
      <p:pic>
        <p:nvPicPr>
          <p:cNvPr id="125" name="Google Shape;125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718025" y="2098450"/>
            <a:ext cx="8742825" cy="3546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18"/>
          <p:cNvSpPr txBox="1"/>
          <p:nvPr/>
        </p:nvSpPr>
        <p:spPr>
          <a:xfrm>
            <a:off x="272143" y="901518"/>
            <a:ext cx="10961914" cy="55519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Arial" panose="020B0604020202020204" pitchFamily="34" charset="0"/>
              <a:ea typeface="Questrial"/>
              <a:cs typeface="Arial" panose="020B0604020202020204" pitchFamily="34" charset="0"/>
              <a:sym typeface="Quest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Arial" panose="020B0604020202020204" pitchFamily="34" charset="0"/>
              <a:ea typeface="Questrial"/>
              <a:cs typeface="Arial" panose="020B0604020202020204" pitchFamily="34" charset="0"/>
              <a:sym typeface="Quest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Arial" panose="020B0604020202020204" pitchFamily="34" charset="0"/>
              <a:ea typeface="Questrial"/>
              <a:cs typeface="Arial" panose="020B0604020202020204" pitchFamily="34" charset="0"/>
              <a:sym typeface="Quest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>
                <a:solidFill>
                  <a:srgbClr val="505555"/>
                </a:solidFill>
                <a:latin typeface="Arial" panose="020B0604020202020204" pitchFamily="34" charset="0"/>
                <a:ea typeface="Questrial"/>
                <a:cs typeface="Arial" panose="020B0604020202020204" pitchFamily="34" charset="0"/>
                <a:sym typeface="Questrial"/>
              </a:rPr>
              <a:t>USB connector					Button B				</a:t>
            </a:r>
            <a:endParaRPr sz="3200" dirty="0">
              <a:solidFill>
                <a:srgbClr val="505555"/>
              </a:solidFill>
              <a:latin typeface="Arial" panose="020B0604020202020204" pitchFamily="34" charset="0"/>
              <a:ea typeface="Questrial"/>
              <a:cs typeface="Arial" panose="020B0604020202020204" pitchFamily="34" charset="0"/>
              <a:sym typeface="Quest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>
                <a:solidFill>
                  <a:srgbClr val="505555"/>
                </a:solidFill>
                <a:latin typeface="Arial" panose="020B0604020202020204" pitchFamily="34" charset="0"/>
                <a:ea typeface="Questrial"/>
                <a:cs typeface="Arial" panose="020B0604020202020204" pitchFamily="34" charset="0"/>
                <a:sym typeface="Questrial"/>
              </a:rPr>
              <a:t>Accelerometer					Bluetooth antenna</a:t>
            </a:r>
            <a:endParaRPr dirty="0">
              <a:solidFill>
                <a:schemeClr val="dk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Arial" panose="020B0604020202020204" pitchFamily="34" charset="0"/>
              <a:ea typeface="Questrial"/>
              <a:cs typeface="Arial" panose="020B0604020202020204" pitchFamily="34" charset="0"/>
              <a:sym typeface="Quest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>
                <a:solidFill>
                  <a:srgbClr val="505555"/>
                </a:solidFill>
                <a:latin typeface="Arial" panose="020B0604020202020204" pitchFamily="34" charset="0"/>
                <a:ea typeface="Questrial"/>
                <a:cs typeface="Arial" panose="020B0604020202020204" pitchFamily="34" charset="0"/>
                <a:sym typeface="Questrial"/>
              </a:rPr>
              <a:t>Radio						LED lights</a:t>
            </a:r>
            <a:endParaRPr sz="3200" dirty="0">
              <a:solidFill>
                <a:srgbClr val="505555"/>
              </a:solidFill>
              <a:latin typeface="Arial" panose="020B0604020202020204" pitchFamily="34" charset="0"/>
              <a:ea typeface="Questrial"/>
              <a:cs typeface="Arial" panose="020B0604020202020204" pitchFamily="34" charset="0"/>
              <a:sym typeface="Quest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Arial" panose="020B0604020202020204" pitchFamily="34" charset="0"/>
              <a:ea typeface="Questrial"/>
              <a:cs typeface="Arial" panose="020B0604020202020204" pitchFamily="34" charset="0"/>
              <a:sym typeface="Quest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>
                <a:solidFill>
                  <a:srgbClr val="505555"/>
                </a:solidFill>
                <a:latin typeface="Arial" panose="020B0604020202020204" pitchFamily="34" charset="0"/>
                <a:ea typeface="Questrial"/>
                <a:cs typeface="Arial" panose="020B0604020202020204" pitchFamily="34" charset="0"/>
                <a:sym typeface="Questrial"/>
              </a:rPr>
              <a:t>Button A						Processor</a:t>
            </a:r>
            <a:endParaRPr dirty="0">
              <a:solidFill>
                <a:schemeClr val="dk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Arial" panose="020B0604020202020204" pitchFamily="34" charset="0"/>
              <a:ea typeface="Questrial"/>
              <a:cs typeface="Arial" panose="020B0604020202020204" pitchFamily="34" charset="0"/>
              <a:sym typeface="Quest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>
                <a:solidFill>
                  <a:srgbClr val="505555"/>
                </a:solidFill>
                <a:latin typeface="Arial" panose="020B0604020202020204" pitchFamily="34" charset="0"/>
                <a:ea typeface="Questrial"/>
                <a:cs typeface="Arial" panose="020B0604020202020204" pitchFamily="34" charset="0"/>
                <a:sym typeface="Questrial"/>
              </a:rPr>
              <a:t>Pins							Compass</a:t>
            </a:r>
            <a:endParaRPr sz="3200" dirty="0">
              <a:solidFill>
                <a:srgbClr val="505555"/>
              </a:solidFill>
              <a:latin typeface="Arial" panose="020B0604020202020204" pitchFamily="34" charset="0"/>
              <a:ea typeface="Questrial"/>
              <a:cs typeface="Arial" panose="020B0604020202020204" pitchFamily="34" charset="0"/>
              <a:sym typeface="Quest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Arial" panose="020B0604020202020204" pitchFamily="34" charset="0"/>
              <a:ea typeface="Questrial"/>
              <a:cs typeface="Arial" panose="020B0604020202020204" pitchFamily="34" charset="0"/>
              <a:sym typeface="Quest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>
                <a:solidFill>
                  <a:srgbClr val="505555"/>
                </a:solidFill>
                <a:latin typeface="Arial" panose="020B0604020202020204" pitchFamily="34" charset="0"/>
                <a:ea typeface="Questrial"/>
                <a:cs typeface="Arial" panose="020B0604020202020204" pitchFamily="34" charset="0"/>
                <a:sym typeface="Questrial"/>
              </a:rPr>
              <a:t>Battery socket</a:t>
            </a:r>
            <a:endParaRPr sz="3200" dirty="0">
              <a:solidFill>
                <a:srgbClr val="505555"/>
              </a:solidFill>
              <a:latin typeface="Arial" panose="020B0604020202020204" pitchFamily="34" charset="0"/>
              <a:ea typeface="Questrial"/>
              <a:cs typeface="Arial" panose="020B0604020202020204" pitchFamily="34" charset="0"/>
              <a:sym typeface="Quest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Arial" panose="020B0604020202020204" pitchFamily="34" charset="0"/>
              <a:ea typeface="Questrial"/>
              <a:cs typeface="Arial" panose="020B0604020202020204" pitchFamily="34" charset="0"/>
              <a:sym typeface="Quest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>
                <a:solidFill>
                  <a:srgbClr val="505555"/>
                </a:solidFill>
                <a:latin typeface="Arial" panose="020B0604020202020204" pitchFamily="34" charset="0"/>
                <a:ea typeface="Questrial"/>
                <a:cs typeface="Arial" panose="020B0604020202020204" pitchFamily="34" charset="0"/>
                <a:sym typeface="Questrial"/>
              </a:rPr>
              <a:t>								</a:t>
            </a:r>
            <a:endParaRPr sz="3200" dirty="0">
              <a:solidFill>
                <a:srgbClr val="505555"/>
              </a:solidFill>
              <a:latin typeface="Arial" panose="020B0604020202020204" pitchFamily="34" charset="0"/>
              <a:ea typeface="Questrial"/>
              <a:cs typeface="Arial" panose="020B0604020202020204" pitchFamily="34" charset="0"/>
              <a:sym typeface="Quest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Arial" panose="020B0604020202020204" pitchFamily="34" charset="0"/>
              <a:ea typeface="Questrial"/>
              <a:cs typeface="Arial" panose="020B0604020202020204" pitchFamily="34" charset="0"/>
              <a:sym typeface="Quest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Arial" panose="020B0604020202020204" pitchFamily="34" charset="0"/>
              <a:ea typeface="Questrial"/>
              <a:cs typeface="Arial" panose="020B0604020202020204" pitchFamily="34" charset="0"/>
              <a:sym typeface="Quest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Arial" panose="020B0604020202020204" pitchFamily="34" charset="0"/>
              <a:ea typeface="Questrial"/>
              <a:cs typeface="Arial" panose="020B0604020202020204" pitchFamily="34" charset="0"/>
              <a:sym typeface="Questrial"/>
            </a:endParaRPr>
          </a:p>
        </p:txBody>
      </p:sp>
      <p:sp>
        <p:nvSpPr>
          <p:cNvPr id="133" name="Google Shape;133;p18"/>
          <p:cNvSpPr txBox="1"/>
          <p:nvPr/>
        </p:nvSpPr>
        <p:spPr>
          <a:xfrm>
            <a:off x="10296125" y="4661425"/>
            <a:ext cx="2029800" cy="111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19"/>
          <p:cNvSpPr/>
          <p:nvPr/>
        </p:nvSpPr>
        <p:spPr>
          <a:xfrm>
            <a:off x="757350" y="-805375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Arial" panose="020B0604020202020204" pitchFamily="34" charset="0"/>
              <a:ea typeface="Questrial"/>
              <a:cs typeface="Arial" panose="020B0604020202020204" pitchFamily="34" charset="0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Arial" panose="020B0604020202020204" pitchFamily="34" charset="0"/>
              <a:ea typeface="Questrial"/>
              <a:cs typeface="Arial" panose="020B0604020202020204" pitchFamily="34" charset="0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Arial" panose="020B0604020202020204" pitchFamily="34" charset="0"/>
              <a:ea typeface="Questrial"/>
              <a:cs typeface="Arial" panose="020B0604020202020204" pitchFamily="34" charset="0"/>
              <a:sym typeface="Questrial"/>
            </a:endParaRPr>
          </a:p>
          <a:p>
            <a:pPr marL="0" marR="0" lvl="0" indent="0" algn="ctr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solidFill>
                  <a:schemeClr val="dk1"/>
                </a:solidFill>
                <a:latin typeface="+mn-lt"/>
                <a:ea typeface="Questrial"/>
                <a:cs typeface="Arial" panose="020B0604020202020204" pitchFamily="34" charset="0"/>
                <a:sym typeface="Questrial"/>
              </a:rPr>
              <a:t>Label your micro:bit</a:t>
            </a:r>
            <a:endParaRPr sz="4000" b="1" dirty="0">
              <a:solidFill>
                <a:schemeClr val="dk1"/>
              </a:solidFill>
              <a:latin typeface="+mn-lt"/>
              <a:ea typeface="Questrial"/>
              <a:cs typeface="Arial" panose="020B0604020202020204" pitchFamily="34" charset="0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b="1" dirty="0">
              <a:solidFill>
                <a:srgbClr val="505555"/>
              </a:solidFill>
              <a:latin typeface="Arial" panose="020B0604020202020204" pitchFamily="34" charset="0"/>
              <a:ea typeface="Questrial"/>
              <a:cs typeface="Arial" panose="020B0604020202020204" pitchFamily="34" charset="0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>
                <a:solidFill>
                  <a:srgbClr val="505555"/>
                </a:solidFill>
                <a:latin typeface="Arial" panose="020B0604020202020204" pitchFamily="34" charset="0"/>
                <a:ea typeface="Questrial"/>
                <a:cs typeface="Arial" panose="020B0604020202020204" pitchFamily="34" charset="0"/>
                <a:sym typeface="Questrial"/>
              </a:rPr>
              <a:t> </a:t>
            </a: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42" name="Google Shape;142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641825" y="2098450"/>
            <a:ext cx="8742825" cy="3546500"/>
          </a:xfrm>
          <a:prstGeom prst="rect">
            <a:avLst/>
          </a:prstGeom>
          <a:noFill/>
          <a:ln>
            <a:noFill/>
          </a:ln>
        </p:spPr>
      </p:pic>
      <p:sp>
        <p:nvSpPr>
          <p:cNvPr id="143" name="Google Shape;143;p19"/>
          <p:cNvSpPr txBox="1"/>
          <p:nvPr/>
        </p:nvSpPr>
        <p:spPr>
          <a:xfrm>
            <a:off x="259750" y="2336175"/>
            <a:ext cx="1387800" cy="131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>
                <a:solidFill>
                  <a:srgbClr val="505555"/>
                </a:solidFill>
                <a:latin typeface="Arial" panose="020B0604020202020204" pitchFamily="34" charset="0"/>
                <a:ea typeface="Questrial"/>
                <a:cs typeface="Arial" panose="020B0604020202020204" pitchFamily="34" charset="0"/>
                <a:sym typeface="Questrial"/>
              </a:rPr>
              <a:t>LED </a:t>
            </a:r>
            <a:br>
              <a:rPr lang="en-US" sz="3200" dirty="0">
                <a:solidFill>
                  <a:srgbClr val="505555"/>
                </a:solidFill>
                <a:latin typeface="Arial" panose="020B0604020202020204" pitchFamily="34" charset="0"/>
                <a:ea typeface="Questrial"/>
                <a:cs typeface="Arial" panose="020B0604020202020204" pitchFamily="34" charset="0"/>
                <a:sym typeface="Questrial"/>
              </a:rPr>
            </a:br>
            <a:r>
              <a:rPr lang="en-US" sz="3200" dirty="0">
                <a:solidFill>
                  <a:srgbClr val="505555"/>
                </a:solidFill>
                <a:latin typeface="Arial" panose="020B0604020202020204" pitchFamily="34" charset="0"/>
                <a:ea typeface="Questrial"/>
                <a:cs typeface="Arial" panose="020B0604020202020204" pitchFamily="34" charset="0"/>
                <a:sym typeface="Questrial"/>
              </a:rPr>
              <a:t>lights</a:t>
            </a:r>
            <a:endParaRPr dirty="0"/>
          </a:p>
        </p:txBody>
      </p:sp>
      <p:sp>
        <p:nvSpPr>
          <p:cNvPr id="144" name="Google Shape;144;p19"/>
          <p:cNvSpPr txBox="1"/>
          <p:nvPr/>
        </p:nvSpPr>
        <p:spPr>
          <a:xfrm>
            <a:off x="1188050" y="1194975"/>
            <a:ext cx="3000000" cy="117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>
                <a:solidFill>
                  <a:srgbClr val="505555"/>
                </a:solidFill>
                <a:latin typeface="Arial" panose="020B0604020202020204" pitchFamily="34" charset="0"/>
                <a:ea typeface="Questrial"/>
                <a:cs typeface="Arial" panose="020B0604020202020204" pitchFamily="34" charset="0"/>
                <a:sym typeface="Questrial"/>
              </a:rPr>
              <a:t>USB connector</a:t>
            </a:r>
            <a:endParaRPr dirty="0"/>
          </a:p>
        </p:txBody>
      </p:sp>
      <p:sp>
        <p:nvSpPr>
          <p:cNvPr id="145" name="Google Shape;145;p19"/>
          <p:cNvSpPr txBox="1"/>
          <p:nvPr/>
        </p:nvSpPr>
        <p:spPr>
          <a:xfrm>
            <a:off x="-76200" y="3646225"/>
            <a:ext cx="1797000" cy="111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>
                <a:solidFill>
                  <a:srgbClr val="505555"/>
                </a:solidFill>
                <a:latin typeface="Arial" panose="020B0604020202020204" pitchFamily="34" charset="0"/>
                <a:ea typeface="Questrial"/>
                <a:cs typeface="Arial" panose="020B0604020202020204" pitchFamily="34" charset="0"/>
                <a:sym typeface="Questrial"/>
              </a:rPr>
              <a:t>Button A</a:t>
            </a:r>
            <a:endParaRPr dirty="0"/>
          </a:p>
        </p:txBody>
      </p:sp>
      <p:sp>
        <p:nvSpPr>
          <p:cNvPr id="146" name="Google Shape;146;p19"/>
          <p:cNvSpPr txBox="1"/>
          <p:nvPr/>
        </p:nvSpPr>
        <p:spPr>
          <a:xfrm>
            <a:off x="4687875" y="1313425"/>
            <a:ext cx="1797000" cy="111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>
                <a:solidFill>
                  <a:srgbClr val="505555"/>
                </a:solidFill>
                <a:latin typeface="Arial" panose="020B0604020202020204" pitchFamily="34" charset="0"/>
                <a:ea typeface="Questrial"/>
                <a:cs typeface="Arial" panose="020B0604020202020204" pitchFamily="34" charset="0"/>
                <a:sym typeface="Questrial"/>
              </a:rPr>
              <a:t>Button B</a:t>
            </a:r>
            <a:endParaRPr dirty="0"/>
          </a:p>
        </p:txBody>
      </p:sp>
      <p:sp>
        <p:nvSpPr>
          <p:cNvPr id="147" name="Google Shape;147;p19"/>
          <p:cNvSpPr txBox="1"/>
          <p:nvPr/>
        </p:nvSpPr>
        <p:spPr>
          <a:xfrm>
            <a:off x="7517600" y="5644950"/>
            <a:ext cx="3526800" cy="111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>
                <a:solidFill>
                  <a:srgbClr val="505555"/>
                </a:solidFill>
                <a:latin typeface="Arial" panose="020B0604020202020204" pitchFamily="34" charset="0"/>
                <a:ea typeface="Questrial"/>
                <a:cs typeface="Arial" panose="020B0604020202020204" pitchFamily="34" charset="0"/>
                <a:sym typeface="Questrial"/>
              </a:rPr>
              <a:t>Accelerometer</a:t>
            </a:r>
            <a:endParaRPr dirty="0"/>
          </a:p>
        </p:txBody>
      </p:sp>
      <p:sp>
        <p:nvSpPr>
          <p:cNvPr id="148" name="Google Shape;148;p19"/>
          <p:cNvSpPr txBox="1"/>
          <p:nvPr/>
        </p:nvSpPr>
        <p:spPr>
          <a:xfrm>
            <a:off x="4770400" y="5582225"/>
            <a:ext cx="2067300" cy="111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>
                <a:solidFill>
                  <a:srgbClr val="505555"/>
                </a:solidFill>
                <a:latin typeface="Arial" panose="020B0604020202020204" pitchFamily="34" charset="0"/>
                <a:ea typeface="Questrial"/>
                <a:cs typeface="Arial" panose="020B0604020202020204" pitchFamily="34" charset="0"/>
                <a:sym typeface="Questrial"/>
              </a:rPr>
              <a:t>Compass</a:t>
            </a:r>
            <a:endParaRPr dirty="0"/>
          </a:p>
        </p:txBody>
      </p:sp>
      <p:sp>
        <p:nvSpPr>
          <p:cNvPr id="149" name="Google Shape;149;p19"/>
          <p:cNvSpPr txBox="1"/>
          <p:nvPr/>
        </p:nvSpPr>
        <p:spPr>
          <a:xfrm>
            <a:off x="10296125" y="4661425"/>
            <a:ext cx="2029800" cy="111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>
                <a:solidFill>
                  <a:srgbClr val="505555"/>
                </a:solidFill>
                <a:latin typeface="Arial" panose="020B0604020202020204" pitchFamily="34" charset="0"/>
                <a:ea typeface="Questrial"/>
                <a:cs typeface="Arial" panose="020B0604020202020204" pitchFamily="34" charset="0"/>
                <a:sym typeface="Questrial"/>
              </a:rPr>
              <a:t>Processor</a:t>
            </a:r>
            <a:endParaRPr dirty="0"/>
          </a:p>
        </p:txBody>
      </p:sp>
      <p:sp>
        <p:nvSpPr>
          <p:cNvPr id="150" name="Google Shape;150;p19"/>
          <p:cNvSpPr txBox="1"/>
          <p:nvPr/>
        </p:nvSpPr>
        <p:spPr>
          <a:xfrm>
            <a:off x="10262950" y="1226175"/>
            <a:ext cx="1910700" cy="111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>
                <a:solidFill>
                  <a:srgbClr val="505555"/>
                </a:solidFill>
                <a:latin typeface="Arial" panose="020B0604020202020204" pitchFamily="34" charset="0"/>
                <a:ea typeface="Questrial"/>
                <a:cs typeface="Arial" panose="020B0604020202020204" pitchFamily="34" charset="0"/>
                <a:sym typeface="Questrial"/>
              </a:rPr>
              <a:t>Battery socket</a:t>
            </a:r>
            <a:endParaRPr dirty="0"/>
          </a:p>
        </p:txBody>
      </p:sp>
      <p:sp>
        <p:nvSpPr>
          <p:cNvPr id="151" name="Google Shape;151;p19"/>
          <p:cNvSpPr txBox="1"/>
          <p:nvPr/>
        </p:nvSpPr>
        <p:spPr>
          <a:xfrm>
            <a:off x="10308450" y="2905700"/>
            <a:ext cx="2487000" cy="111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>
                <a:solidFill>
                  <a:srgbClr val="505555"/>
                </a:solidFill>
                <a:latin typeface="Arial" panose="020B0604020202020204" pitchFamily="34" charset="0"/>
                <a:ea typeface="Questrial"/>
                <a:cs typeface="Arial" panose="020B0604020202020204" pitchFamily="34" charset="0"/>
                <a:sym typeface="Questrial"/>
              </a:rPr>
              <a:t>Bluetooth</a:t>
            </a:r>
            <a:endParaRPr sz="3200" dirty="0">
              <a:solidFill>
                <a:srgbClr val="505555"/>
              </a:solidFill>
              <a:latin typeface="Arial" panose="020B0604020202020204" pitchFamily="34" charset="0"/>
              <a:ea typeface="Questrial"/>
              <a:cs typeface="Arial" panose="020B0604020202020204" pitchFamily="34" charset="0"/>
              <a:sym typeface="Quest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>
                <a:solidFill>
                  <a:srgbClr val="505555"/>
                </a:solidFill>
                <a:latin typeface="Arial" panose="020B0604020202020204" pitchFamily="34" charset="0"/>
                <a:ea typeface="Questrial"/>
                <a:cs typeface="Arial" panose="020B0604020202020204" pitchFamily="34" charset="0"/>
                <a:sym typeface="Questrial"/>
              </a:rPr>
              <a:t>antenna</a:t>
            </a:r>
            <a:endParaRPr sz="3200" dirty="0">
              <a:solidFill>
                <a:srgbClr val="505555"/>
              </a:solidFill>
              <a:latin typeface="Arial" panose="020B0604020202020204" pitchFamily="34" charset="0"/>
              <a:ea typeface="Questrial"/>
              <a:cs typeface="Arial" panose="020B0604020202020204" pitchFamily="34" charset="0"/>
              <a:sym typeface="Questrial"/>
            </a:endParaRPr>
          </a:p>
        </p:txBody>
      </p:sp>
      <p:sp>
        <p:nvSpPr>
          <p:cNvPr id="152" name="Google Shape;152;p19"/>
          <p:cNvSpPr txBox="1"/>
          <p:nvPr/>
        </p:nvSpPr>
        <p:spPr>
          <a:xfrm>
            <a:off x="6984700" y="1345925"/>
            <a:ext cx="1910700" cy="111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>
                <a:solidFill>
                  <a:srgbClr val="505555"/>
                </a:solidFill>
                <a:latin typeface="Arial" panose="020B0604020202020204" pitchFamily="34" charset="0"/>
                <a:ea typeface="Questrial"/>
                <a:cs typeface="Arial" panose="020B0604020202020204" pitchFamily="34" charset="0"/>
                <a:sym typeface="Questrial"/>
              </a:rPr>
              <a:t>Radio</a:t>
            </a:r>
            <a:endParaRPr dirty="0"/>
          </a:p>
        </p:txBody>
      </p:sp>
      <p:sp>
        <p:nvSpPr>
          <p:cNvPr id="153" name="Google Shape;153;p19"/>
          <p:cNvSpPr txBox="1"/>
          <p:nvPr/>
        </p:nvSpPr>
        <p:spPr>
          <a:xfrm>
            <a:off x="179350" y="5482800"/>
            <a:ext cx="1797000" cy="111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>
                <a:solidFill>
                  <a:srgbClr val="505555"/>
                </a:solidFill>
                <a:latin typeface="Arial" panose="020B0604020202020204" pitchFamily="34" charset="0"/>
                <a:ea typeface="Questrial"/>
                <a:cs typeface="Arial" panose="020B0604020202020204" pitchFamily="34" charset="0"/>
                <a:sym typeface="Questrial"/>
              </a:rPr>
              <a:t>Pins</a:t>
            </a:r>
            <a:endParaRPr dirty="0"/>
          </a:p>
        </p:txBody>
      </p:sp>
      <p:cxnSp>
        <p:nvCxnSpPr>
          <p:cNvPr id="154" name="Google Shape;154;p19"/>
          <p:cNvCxnSpPr/>
          <p:nvPr/>
        </p:nvCxnSpPr>
        <p:spPr>
          <a:xfrm>
            <a:off x="3381850" y="1940175"/>
            <a:ext cx="437100" cy="356400"/>
          </a:xfrm>
          <a:prstGeom prst="straightConnector1">
            <a:avLst/>
          </a:prstGeom>
          <a:noFill/>
          <a:ln w="28575" cap="flat" cmpd="sng">
            <a:solidFill>
              <a:srgbClr val="FF99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55" name="Google Shape;155;p19"/>
          <p:cNvCxnSpPr/>
          <p:nvPr/>
        </p:nvCxnSpPr>
        <p:spPr>
          <a:xfrm>
            <a:off x="5367825" y="2022250"/>
            <a:ext cx="21600" cy="1822200"/>
          </a:xfrm>
          <a:prstGeom prst="straightConnector1">
            <a:avLst/>
          </a:prstGeom>
          <a:noFill/>
          <a:ln w="28575" cap="flat" cmpd="sng">
            <a:solidFill>
              <a:srgbClr val="FF99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56" name="Google Shape;156;p19"/>
          <p:cNvCxnSpPr/>
          <p:nvPr/>
        </p:nvCxnSpPr>
        <p:spPr>
          <a:xfrm>
            <a:off x="1005425" y="2755150"/>
            <a:ext cx="2133900" cy="923100"/>
          </a:xfrm>
          <a:prstGeom prst="straightConnector1">
            <a:avLst/>
          </a:prstGeom>
          <a:noFill/>
          <a:ln w="28575" cap="flat" cmpd="sng">
            <a:solidFill>
              <a:srgbClr val="FF99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57" name="Google Shape;157;p19"/>
          <p:cNvCxnSpPr/>
          <p:nvPr/>
        </p:nvCxnSpPr>
        <p:spPr>
          <a:xfrm rot="10800000" flipH="1">
            <a:off x="1360825" y="3988150"/>
            <a:ext cx="741000" cy="148200"/>
          </a:xfrm>
          <a:prstGeom prst="straightConnector1">
            <a:avLst/>
          </a:prstGeom>
          <a:noFill/>
          <a:ln w="28575" cap="flat" cmpd="sng">
            <a:solidFill>
              <a:srgbClr val="FF99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58" name="Google Shape;158;p19"/>
          <p:cNvCxnSpPr/>
          <p:nvPr/>
        </p:nvCxnSpPr>
        <p:spPr>
          <a:xfrm flipH="1">
            <a:off x="1040925" y="5429800"/>
            <a:ext cx="1128300" cy="571500"/>
          </a:xfrm>
          <a:prstGeom prst="straightConnector1">
            <a:avLst/>
          </a:prstGeom>
          <a:noFill/>
          <a:ln w="28575" cap="flat" cmpd="sng">
            <a:solidFill>
              <a:srgbClr val="FF99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59" name="Google Shape;159;p19"/>
          <p:cNvCxnSpPr>
            <a:endCxn id="150" idx="1"/>
          </p:cNvCxnSpPr>
          <p:nvPr/>
        </p:nvCxnSpPr>
        <p:spPr>
          <a:xfrm rot="10800000" flipH="1">
            <a:off x="9781750" y="1781175"/>
            <a:ext cx="481200" cy="495900"/>
          </a:xfrm>
          <a:prstGeom prst="straightConnector1">
            <a:avLst/>
          </a:prstGeom>
          <a:noFill/>
          <a:ln w="28575" cap="flat" cmpd="sng">
            <a:solidFill>
              <a:srgbClr val="FF99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60" name="Google Shape;160;p19"/>
          <p:cNvCxnSpPr/>
          <p:nvPr/>
        </p:nvCxnSpPr>
        <p:spPr>
          <a:xfrm>
            <a:off x="7073575" y="2586900"/>
            <a:ext cx="3748200" cy="1020300"/>
          </a:xfrm>
          <a:prstGeom prst="straightConnector1">
            <a:avLst/>
          </a:prstGeom>
          <a:noFill/>
          <a:ln w="28575" cap="flat" cmpd="sng">
            <a:solidFill>
              <a:srgbClr val="FF99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61" name="Google Shape;161;p19"/>
          <p:cNvCxnSpPr/>
          <p:nvPr/>
        </p:nvCxnSpPr>
        <p:spPr>
          <a:xfrm flipH="1">
            <a:off x="6925438" y="2022250"/>
            <a:ext cx="441600" cy="416400"/>
          </a:xfrm>
          <a:prstGeom prst="straightConnector1">
            <a:avLst/>
          </a:prstGeom>
          <a:noFill/>
          <a:ln w="28575" cap="flat" cmpd="sng">
            <a:solidFill>
              <a:srgbClr val="FF99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62" name="Google Shape;162;p19"/>
          <p:cNvCxnSpPr/>
          <p:nvPr/>
        </p:nvCxnSpPr>
        <p:spPr>
          <a:xfrm>
            <a:off x="6984700" y="3250800"/>
            <a:ext cx="3726600" cy="1720800"/>
          </a:xfrm>
          <a:prstGeom prst="straightConnector1">
            <a:avLst/>
          </a:prstGeom>
          <a:noFill/>
          <a:ln w="28575" cap="flat" cmpd="sng">
            <a:solidFill>
              <a:srgbClr val="FF99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63" name="Google Shape;163;p19"/>
          <p:cNvCxnSpPr/>
          <p:nvPr/>
        </p:nvCxnSpPr>
        <p:spPr>
          <a:xfrm>
            <a:off x="6642425" y="4729200"/>
            <a:ext cx="2250000" cy="1320300"/>
          </a:xfrm>
          <a:prstGeom prst="straightConnector1">
            <a:avLst/>
          </a:prstGeom>
          <a:noFill/>
          <a:ln w="28575" cap="flat" cmpd="sng">
            <a:solidFill>
              <a:srgbClr val="FF99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64" name="Google Shape;164;p19"/>
          <p:cNvCxnSpPr/>
          <p:nvPr/>
        </p:nvCxnSpPr>
        <p:spPr>
          <a:xfrm flipH="1">
            <a:off x="6143900" y="4311525"/>
            <a:ext cx="458100" cy="1697700"/>
          </a:xfrm>
          <a:prstGeom prst="straightConnector1">
            <a:avLst/>
          </a:prstGeom>
          <a:noFill/>
          <a:ln w="28575" cap="flat" cmpd="sng">
            <a:solidFill>
              <a:srgbClr val="FF9900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20"/>
          <p:cNvSpPr/>
          <p:nvPr/>
        </p:nvSpPr>
        <p:spPr>
          <a:xfrm>
            <a:off x="1012888" y="4436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n-lt"/>
              <a:ea typeface="Questrial"/>
              <a:cs typeface="Arial" panose="020B0604020202020204" pitchFamily="34" charset="0"/>
              <a:sym typeface="Questrial"/>
            </a:endParaRPr>
          </a:p>
          <a:p>
            <a:pPr marL="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solidFill>
                  <a:schemeClr val="dk1"/>
                </a:solidFill>
                <a:latin typeface="+mn-lt"/>
                <a:ea typeface="Questrial"/>
                <a:cs typeface="Arial" panose="020B0604020202020204" pitchFamily="34" charset="0"/>
                <a:sym typeface="Questrial"/>
              </a:rPr>
              <a:t>Learning objectives:</a:t>
            </a:r>
            <a:endParaRPr sz="3200" b="1" dirty="0">
              <a:solidFill>
                <a:srgbClr val="505555"/>
              </a:solidFill>
              <a:latin typeface="+mn-lt"/>
              <a:ea typeface="Questrial"/>
              <a:cs typeface="Arial" panose="020B0604020202020204" pitchFamily="34" charset="0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n-lt"/>
              <a:ea typeface="Questrial"/>
              <a:cs typeface="Arial" panose="020B0604020202020204" pitchFamily="34" charset="0"/>
              <a:sym typeface="Questrial"/>
            </a:endParaRPr>
          </a:p>
          <a:p>
            <a:pPr marL="457200" marR="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n-lt"/>
                <a:ea typeface="Questrial"/>
                <a:cs typeface="Arial" panose="020B0604020202020204" pitchFamily="34" charset="0"/>
                <a:sym typeface="Questrial"/>
              </a:rPr>
              <a:t>to know and understand the common features of computer systems</a:t>
            </a:r>
            <a:endParaRPr sz="3200" dirty="0">
              <a:solidFill>
                <a:srgbClr val="505555"/>
              </a:solidFill>
              <a:latin typeface="+mn-lt"/>
              <a:ea typeface="Questrial"/>
              <a:cs typeface="Arial" panose="020B0604020202020204" pitchFamily="34" charset="0"/>
              <a:sym typeface="Questrial"/>
            </a:endParaRPr>
          </a:p>
          <a:p>
            <a:pPr marL="457200" marR="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n-lt"/>
                <a:ea typeface="Questrial"/>
                <a:cs typeface="Arial" panose="020B0604020202020204" pitchFamily="34" charset="0"/>
                <a:sym typeface="Questrial"/>
              </a:rPr>
              <a:t>to know and explain input and output devices, hardware and software</a:t>
            </a:r>
            <a:endParaRPr sz="3200" dirty="0">
              <a:solidFill>
                <a:srgbClr val="505555"/>
              </a:solidFill>
              <a:latin typeface="+mn-lt"/>
              <a:ea typeface="Questrial"/>
              <a:cs typeface="Arial" panose="020B0604020202020204" pitchFamily="34" charset="0"/>
              <a:sym typeface="Questrial"/>
            </a:endParaRPr>
          </a:p>
          <a:p>
            <a:pPr marL="457200" marR="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n-lt"/>
                <a:ea typeface="Questrial"/>
                <a:cs typeface="Arial" panose="020B0604020202020204" pitchFamily="34" charset="0"/>
                <a:sym typeface="Questrial"/>
              </a:rPr>
              <a:t>to apply understanding to writing algorithms and programming micro:bit</a:t>
            </a:r>
            <a:endParaRPr sz="3200" dirty="0">
              <a:solidFill>
                <a:srgbClr val="505555"/>
              </a:solidFill>
              <a:latin typeface="+mn-lt"/>
              <a:ea typeface="Questrial"/>
              <a:cs typeface="Arial" panose="020B0604020202020204" pitchFamily="34" charset="0"/>
              <a:sym typeface="Quest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21"/>
          <p:cNvSpPr/>
          <p:nvPr/>
        </p:nvSpPr>
        <p:spPr>
          <a:xfrm>
            <a:off x="757350" y="506723"/>
            <a:ext cx="10677300" cy="9791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solidFill>
                  <a:schemeClr val="dk1"/>
                </a:solidFill>
                <a:latin typeface="+mn-lt"/>
                <a:ea typeface="Questrial"/>
                <a:cs typeface="Arial" panose="020B0604020202020204" pitchFamily="34" charset="0"/>
                <a:sym typeface="Questrial"/>
              </a:rPr>
              <a:t>Hardware</a:t>
            </a:r>
            <a:endParaRPr sz="3200" b="1" dirty="0">
              <a:solidFill>
                <a:srgbClr val="505555"/>
              </a:solidFill>
              <a:latin typeface="+mn-lt"/>
              <a:ea typeface="Questrial"/>
              <a:cs typeface="Arial" panose="020B0604020202020204" pitchFamily="34" charset="0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n-lt"/>
              <a:ea typeface="Questrial"/>
              <a:cs typeface="Arial" panose="020B0604020202020204" pitchFamily="34" charset="0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n-lt"/>
              <a:ea typeface="Questrial"/>
              <a:cs typeface="Arial" panose="020B0604020202020204" pitchFamily="34" charset="0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n-lt"/>
              <a:ea typeface="Questrial"/>
              <a:cs typeface="Arial" panose="020B0604020202020204" pitchFamily="34" charset="0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n-lt"/>
              <a:ea typeface="Questrial"/>
              <a:cs typeface="Arial" panose="020B0604020202020204" pitchFamily="34" charset="0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n-lt"/>
              <a:ea typeface="Questrial"/>
              <a:cs typeface="Arial" panose="020B0604020202020204" pitchFamily="34" charset="0"/>
              <a:sym typeface="Questrial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n-lt"/>
              <a:ea typeface="Questrial"/>
              <a:cs typeface="Arial" panose="020B0604020202020204" pitchFamily="34" charset="0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>
                <a:solidFill>
                  <a:srgbClr val="505555"/>
                </a:solidFill>
                <a:latin typeface="+mn-lt"/>
                <a:ea typeface="Questrial"/>
                <a:cs typeface="Arial" panose="020B0604020202020204" pitchFamily="34" charset="0"/>
                <a:sym typeface="Questrial"/>
              </a:rPr>
              <a:t> </a:t>
            </a:r>
            <a:endParaRPr sz="1800" dirty="0">
              <a:solidFill>
                <a:schemeClr val="dk1"/>
              </a:solidFill>
              <a:latin typeface="+mn-lt"/>
              <a:ea typeface="Calibri"/>
              <a:cs typeface="Calibri"/>
              <a:sym typeface="Calibri"/>
            </a:endParaRPr>
          </a:p>
        </p:txBody>
      </p:sp>
      <p:pic>
        <p:nvPicPr>
          <p:cNvPr id="177" name="Google Shape;177;p21"/>
          <p:cNvPicPr preferRelativeResize="0"/>
          <p:nvPr/>
        </p:nvPicPr>
        <p:blipFill>
          <a:blip r:embed="rId3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26375" y="2465075"/>
            <a:ext cx="4726149" cy="3798875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Google Shape;176;p21">
            <a:extLst>
              <a:ext uri="{FF2B5EF4-FFF2-40B4-BE49-F238E27FC236}">
                <a16:creationId xmlns:a16="http://schemas.microsoft.com/office/drawing/2014/main" id="{A3DED138-752F-3A4E-8F65-E8B66E192789}"/>
              </a:ext>
            </a:extLst>
          </p:cNvPr>
          <p:cNvSpPr/>
          <p:nvPr/>
        </p:nvSpPr>
        <p:spPr>
          <a:xfrm>
            <a:off x="1150799" y="1485899"/>
            <a:ext cx="10677300" cy="9791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>
                <a:solidFill>
                  <a:srgbClr val="505555"/>
                </a:solidFill>
                <a:latin typeface="+mn-lt"/>
                <a:ea typeface="Questrial"/>
                <a:cs typeface="Arial" panose="020B0604020202020204" pitchFamily="34" charset="0"/>
                <a:sym typeface="Questrial"/>
              </a:rPr>
              <a:t>The physical parts of a computer system</a:t>
            </a:r>
            <a:endParaRPr sz="3200" dirty="0">
              <a:solidFill>
                <a:srgbClr val="505555"/>
              </a:solidFill>
              <a:latin typeface="+mn-lt"/>
              <a:ea typeface="Questrial"/>
              <a:cs typeface="Arial" panose="020B0604020202020204" pitchFamily="34" charset="0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n-lt"/>
              <a:ea typeface="Questrial"/>
              <a:cs typeface="Arial" panose="020B0604020202020204" pitchFamily="34" charset="0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n-lt"/>
              <a:ea typeface="Questrial"/>
              <a:cs typeface="Arial" panose="020B0604020202020204" pitchFamily="34" charset="0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n-lt"/>
              <a:ea typeface="Questrial"/>
              <a:cs typeface="Arial" panose="020B0604020202020204" pitchFamily="34" charset="0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n-lt"/>
              <a:ea typeface="Questrial"/>
              <a:cs typeface="Arial" panose="020B0604020202020204" pitchFamily="34" charset="0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n-lt"/>
              <a:ea typeface="Questrial"/>
              <a:cs typeface="Arial" panose="020B0604020202020204" pitchFamily="34" charset="0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n-lt"/>
              <a:ea typeface="Questrial"/>
              <a:cs typeface="Arial" panose="020B0604020202020204" pitchFamily="34" charset="0"/>
              <a:sym typeface="Questrial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n-lt"/>
              <a:ea typeface="Questrial"/>
              <a:cs typeface="Arial" panose="020B0604020202020204" pitchFamily="34" charset="0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>
                <a:solidFill>
                  <a:srgbClr val="505555"/>
                </a:solidFill>
                <a:latin typeface="+mn-lt"/>
                <a:ea typeface="Questrial"/>
                <a:cs typeface="Arial" panose="020B0604020202020204" pitchFamily="34" charset="0"/>
                <a:sym typeface="Questrial"/>
              </a:rPr>
              <a:t> </a:t>
            </a:r>
            <a:endParaRPr sz="1800" dirty="0">
              <a:solidFill>
                <a:schemeClr val="dk1"/>
              </a:solidFill>
              <a:latin typeface="+mn-lt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22"/>
          <p:cNvSpPr/>
          <p:nvPr/>
        </p:nvSpPr>
        <p:spPr>
          <a:xfrm>
            <a:off x="756187" y="437638"/>
            <a:ext cx="116787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solidFill>
                  <a:schemeClr val="dk1"/>
                </a:solidFill>
                <a:latin typeface="+mn-lt"/>
                <a:ea typeface="Questrial"/>
                <a:cs typeface="Arial" panose="020B0604020202020204" pitchFamily="34" charset="0"/>
                <a:sym typeface="Questrial"/>
              </a:rPr>
              <a:t>micro:bit hardware: what am I?</a:t>
            </a:r>
            <a:endParaRPr sz="3200" b="1" dirty="0">
              <a:solidFill>
                <a:srgbClr val="505555"/>
              </a:solidFill>
              <a:latin typeface="+mn-lt"/>
              <a:ea typeface="Questrial"/>
              <a:cs typeface="Arial" panose="020B0604020202020204" pitchFamily="34" charset="0"/>
              <a:sym typeface="Questrial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800" dirty="0">
              <a:solidFill>
                <a:srgbClr val="505555"/>
              </a:solidFill>
              <a:latin typeface="+mn-lt"/>
              <a:ea typeface="Questrial"/>
              <a:cs typeface="Arial" panose="020B0604020202020204" pitchFamily="34" charset="0"/>
              <a:sym typeface="Questrial"/>
            </a:endParaRPr>
          </a:p>
          <a:p>
            <a:pPr marL="457200" marR="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AutoNum type="arabicPeriod"/>
            </a:pPr>
            <a:r>
              <a:rPr lang="en-US" sz="2800" dirty="0">
                <a:solidFill>
                  <a:srgbClr val="505555"/>
                </a:solidFill>
                <a:latin typeface="+mn-lt"/>
                <a:ea typeface="Questrial"/>
                <a:cs typeface="Arial" panose="020B0604020202020204" pitchFamily="34" charset="0"/>
                <a:sym typeface="Questrial"/>
              </a:rPr>
              <a:t>There are 25 of me. I can display text, images and numbers. </a:t>
            </a:r>
            <a:endParaRPr sz="2800" dirty="0">
              <a:solidFill>
                <a:srgbClr val="505555"/>
              </a:solidFill>
              <a:latin typeface="+mn-lt"/>
              <a:ea typeface="Questrial"/>
              <a:cs typeface="Arial" panose="020B0604020202020204" pitchFamily="34" charset="0"/>
              <a:sym typeface="Questrial"/>
            </a:endParaRPr>
          </a:p>
          <a:p>
            <a:pPr marL="0" marR="0" lvl="0" indent="4572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>
                <a:solidFill>
                  <a:srgbClr val="505555"/>
                </a:solidFill>
                <a:latin typeface="+mn-lt"/>
                <a:ea typeface="Questrial"/>
                <a:cs typeface="Arial" panose="020B0604020202020204" pitchFamily="34" charset="0"/>
                <a:sym typeface="Questrial"/>
              </a:rPr>
              <a:t>LED (light emitting diode)</a:t>
            </a:r>
            <a:endParaRPr sz="2800" dirty="0">
              <a:solidFill>
                <a:srgbClr val="505555"/>
              </a:solidFill>
              <a:latin typeface="+mn-lt"/>
              <a:ea typeface="Questrial"/>
              <a:cs typeface="Arial" panose="020B0604020202020204" pitchFamily="34" charset="0"/>
              <a:sym typeface="Questrial"/>
            </a:endParaRPr>
          </a:p>
          <a:p>
            <a:pPr marL="0" marR="0" lvl="0" indent="457200" algn="l" rtl="0">
              <a:spcBef>
                <a:spcPts val="0"/>
              </a:spcBef>
              <a:spcAft>
                <a:spcPts val="0"/>
              </a:spcAft>
              <a:buNone/>
            </a:pPr>
            <a:endParaRPr sz="2800" dirty="0">
              <a:solidFill>
                <a:srgbClr val="505555"/>
              </a:solidFill>
              <a:latin typeface="+mn-lt"/>
              <a:ea typeface="Questrial"/>
              <a:cs typeface="Arial" panose="020B0604020202020204" pitchFamily="34" charset="0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>
                <a:solidFill>
                  <a:srgbClr val="505555"/>
                </a:solidFill>
                <a:latin typeface="+mn-lt"/>
                <a:ea typeface="Questrial"/>
                <a:cs typeface="Arial" panose="020B0604020202020204" pitchFamily="34" charset="0"/>
                <a:sym typeface="Questrial"/>
              </a:rPr>
              <a:t>2. I detect the earth’s magnetic field</a:t>
            </a:r>
            <a:endParaRPr sz="2800" dirty="0">
              <a:solidFill>
                <a:srgbClr val="505555"/>
              </a:solidFill>
              <a:latin typeface="+mn-lt"/>
              <a:ea typeface="Questrial"/>
              <a:cs typeface="Arial" panose="020B0604020202020204" pitchFamily="34" charset="0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>
                <a:solidFill>
                  <a:srgbClr val="505555"/>
                </a:solidFill>
                <a:latin typeface="+mn-lt"/>
                <a:ea typeface="Questrial"/>
                <a:cs typeface="Arial" panose="020B0604020202020204" pitchFamily="34" charset="0"/>
                <a:sym typeface="Questrial"/>
              </a:rPr>
              <a:t>	compass</a:t>
            </a:r>
            <a:endParaRPr sz="2800" dirty="0">
              <a:solidFill>
                <a:srgbClr val="505555"/>
              </a:solidFill>
              <a:latin typeface="+mn-lt"/>
              <a:ea typeface="Questrial"/>
              <a:cs typeface="Arial" panose="020B0604020202020204" pitchFamily="34" charset="0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800" dirty="0">
              <a:solidFill>
                <a:srgbClr val="505555"/>
              </a:solidFill>
              <a:latin typeface="+mn-lt"/>
              <a:ea typeface="Questrial"/>
              <a:cs typeface="Arial" panose="020B0604020202020204" pitchFamily="34" charset="0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>
                <a:solidFill>
                  <a:srgbClr val="505555"/>
                </a:solidFill>
                <a:latin typeface="+mn-lt"/>
                <a:ea typeface="Questrial"/>
                <a:cs typeface="Arial" panose="020B0604020202020204" pitchFamily="34" charset="0"/>
                <a:sym typeface="Questrial"/>
              </a:rPr>
              <a:t>3. I can be used to communicate wirelessly</a:t>
            </a:r>
            <a:endParaRPr sz="2800" dirty="0">
              <a:solidFill>
                <a:srgbClr val="505555"/>
              </a:solidFill>
              <a:latin typeface="+mn-lt"/>
              <a:ea typeface="Questrial"/>
              <a:cs typeface="Arial" panose="020B0604020202020204" pitchFamily="34" charset="0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>
                <a:solidFill>
                  <a:srgbClr val="505555"/>
                </a:solidFill>
                <a:latin typeface="+mn-lt"/>
                <a:ea typeface="Questrial"/>
                <a:cs typeface="Arial" panose="020B0604020202020204" pitchFamily="34" charset="0"/>
                <a:sym typeface="Questrial"/>
              </a:rPr>
              <a:t>	radio and/or Bluetooth </a:t>
            </a:r>
            <a:endParaRPr sz="2800" dirty="0">
              <a:solidFill>
                <a:srgbClr val="505555"/>
              </a:solidFill>
              <a:latin typeface="+mn-lt"/>
              <a:ea typeface="Questrial"/>
              <a:cs typeface="Arial" panose="020B0604020202020204" pitchFamily="34" charset="0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800" dirty="0">
              <a:solidFill>
                <a:srgbClr val="505555"/>
              </a:solidFill>
              <a:latin typeface="+mn-lt"/>
              <a:ea typeface="Questrial"/>
              <a:cs typeface="Arial" panose="020B0604020202020204" pitchFamily="34" charset="0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>
                <a:solidFill>
                  <a:srgbClr val="505555"/>
                </a:solidFill>
                <a:latin typeface="+mn-lt"/>
                <a:ea typeface="Questrial"/>
                <a:cs typeface="Arial" panose="020B0604020202020204" pitchFamily="34" charset="0"/>
                <a:sym typeface="Questrial"/>
              </a:rPr>
              <a:t>4. I can be used to connect micro:bit to a computer</a:t>
            </a:r>
            <a:endParaRPr sz="2800" dirty="0">
              <a:solidFill>
                <a:srgbClr val="505555"/>
              </a:solidFill>
              <a:latin typeface="+mn-lt"/>
              <a:ea typeface="Questrial"/>
              <a:cs typeface="Arial" panose="020B0604020202020204" pitchFamily="34" charset="0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>
                <a:solidFill>
                  <a:srgbClr val="505555"/>
                </a:solidFill>
                <a:latin typeface="+mn-lt"/>
                <a:ea typeface="Questrial"/>
                <a:cs typeface="Arial" panose="020B0604020202020204" pitchFamily="34" charset="0"/>
                <a:sym typeface="Questrial"/>
              </a:rPr>
              <a:t>	USB connector</a:t>
            </a:r>
            <a:endParaRPr sz="2800" dirty="0">
              <a:solidFill>
                <a:schemeClr val="dk1"/>
              </a:solidFill>
              <a:latin typeface="+mn-lt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8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8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23"/>
          <p:cNvSpPr/>
          <p:nvPr/>
        </p:nvSpPr>
        <p:spPr>
          <a:xfrm>
            <a:off x="757350" y="174401"/>
            <a:ext cx="10677300" cy="8460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solidFill>
                  <a:schemeClr val="dk1"/>
                </a:solidFill>
                <a:latin typeface="Arial" panose="020B0604020202020204" pitchFamily="34" charset="0"/>
                <a:ea typeface="Questrial"/>
                <a:cs typeface="Arial" panose="020B0604020202020204" pitchFamily="34" charset="0"/>
                <a:sym typeface="Questrial"/>
              </a:rPr>
              <a:t>Software</a:t>
            </a:r>
            <a:endParaRPr sz="3200" b="1" dirty="0">
              <a:solidFill>
                <a:srgbClr val="505555"/>
              </a:solidFill>
              <a:latin typeface="Arial" panose="020B0604020202020204" pitchFamily="34" charset="0"/>
              <a:ea typeface="Questrial"/>
              <a:cs typeface="Arial" panose="020B0604020202020204" pitchFamily="34" charset="0"/>
              <a:sym typeface="Questrial"/>
            </a:endParaRPr>
          </a:p>
        </p:txBody>
      </p:sp>
      <p:pic>
        <p:nvPicPr>
          <p:cNvPr id="190" name="Google Shape;190;p23"/>
          <p:cNvPicPr preferRelativeResize="0"/>
          <p:nvPr/>
        </p:nvPicPr>
        <p:blipFill rotWithShape="1">
          <a:blip r:embed="rId3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825625" y="2065625"/>
            <a:ext cx="5304225" cy="3331037"/>
          </a:xfrm>
          <a:prstGeom prst="rect">
            <a:avLst/>
          </a:prstGeom>
          <a:noFill/>
          <a:ln>
            <a:noFill/>
          </a:ln>
        </p:spPr>
      </p:pic>
      <p:pic>
        <p:nvPicPr>
          <p:cNvPr id="191" name="Google Shape;191;p23"/>
          <p:cNvPicPr preferRelativeResize="0"/>
          <p:nvPr/>
        </p:nvPicPr>
        <p:blipFill rotWithShape="1">
          <a:blip r:embed="rId4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751550" y="2006425"/>
            <a:ext cx="3691724" cy="352845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Google Shape;189;p23">
            <a:extLst>
              <a:ext uri="{FF2B5EF4-FFF2-40B4-BE49-F238E27FC236}">
                <a16:creationId xmlns:a16="http://schemas.microsoft.com/office/drawing/2014/main" id="{4119A768-FD1E-F64F-875E-892A926FCCF3}"/>
              </a:ext>
            </a:extLst>
          </p:cNvPr>
          <p:cNvSpPr/>
          <p:nvPr/>
        </p:nvSpPr>
        <p:spPr>
          <a:xfrm>
            <a:off x="757350" y="1126900"/>
            <a:ext cx="10677300" cy="11162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>
                <a:solidFill>
                  <a:srgbClr val="505555"/>
                </a:solidFill>
                <a:latin typeface="Arial" panose="020B0604020202020204" pitchFamily="34" charset="0"/>
                <a:ea typeface="Questrial"/>
                <a:cs typeface="Arial" panose="020B0604020202020204" pitchFamily="34" charset="0"/>
                <a:sym typeface="Questrial"/>
              </a:rPr>
              <a:t>The programs that run on a computer</a:t>
            </a:r>
          </a:p>
        </p:txBody>
      </p:sp>
      <p:sp>
        <p:nvSpPr>
          <p:cNvPr id="6" name="Google Shape;189;p23">
            <a:extLst>
              <a:ext uri="{FF2B5EF4-FFF2-40B4-BE49-F238E27FC236}">
                <a16:creationId xmlns:a16="http://schemas.microsoft.com/office/drawing/2014/main" id="{99F3D8B0-6658-6E46-9E0D-B42710B2A3A9}"/>
              </a:ext>
            </a:extLst>
          </p:cNvPr>
          <p:cNvSpPr/>
          <p:nvPr/>
        </p:nvSpPr>
        <p:spPr>
          <a:xfrm>
            <a:off x="452550" y="5534875"/>
            <a:ext cx="10677300" cy="11162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>
                <a:solidFill>
                  <a:srgbClr val="505555"/>
                </a:solidFill>
                <a:latin typeface="Arial" panose="020B0604020202020204" pitchFamily="34" charset="0"/>
                <a:ea typeface="Questrial"/>
                <a:cs typeface="Arial" panose="020B0604020202020204" pitchFamily="34" charset="0"/>
                <a:sym typeface="Questrial"/>
              </a:rPr>
              <a:t>e.g. a showing random numbers in dice (above)</a:t>
            </a:r>
            <a:br>
              <a:rPr lang="en-US" sz="3200" dirty="0">
                <a:solidFill>
                  <a:srgbClr val="505555"/>
                </a:solidFill>
                <a:latin typeface="Arial" panose="020B0604020202020204" pitchFamily="34" charset="0"/>
                <a:ea typeface="Questrial"/>
                <a:cs typeface="Arial" panose="020B0604020202020204" pitchFamily="34" charset="0"/>
                <a:sym typeface="Questrial"/>
              </a:rPr>
            </a:br>
            <a:r>
              <a:rPr lang="en-US" sz="3200" dirty="0">
                <a:solidFill>
                  <a:srgbClr val="505555"/>
                </a:solidFill>
                <a:latin typeface="Arial" panose="020B0604020202020204" pitchFamily="34" charset="0"/>
                <a:ea typeface="Questrial"/>
                <a:cs typeface="Arial" panose="020B0604020202020204" pitchFamily="34" charset="0"/>
                <a:sym typeface="Questrial"/>
              </a:rPr>
              <a:t>or counting steps in a step counter, points in a game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24"/>
          <p:cNvSpPr/>
          <p:nvPr/>
        </p:nvSpPr>
        <p:spPr>
          <a:xfrm>
            <a:off x="757350" y="-1262575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Arial" panose="020B0604020202020204" pitchFamily="34" charset="0"/>
              <a:ea typeface="Questrial"/>
              <a:cs typeface="Arial" panose="020B0604020202020204" pitchFamily="34" charset="0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Arial" panose="020B0604020202020204" pitchFamily="34" charset="0"/>
              <a:ea typeface="Questrial"/>
              <a:cs typeface="Arial" panose="020B0604020202020204" pitchFamily="34" charset="0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Arial" panose="020B0604020202020204" pitchFamily="34" charset="0"/>
              <a:ea typeface="Questrial"/>
              <a:cs typeface="Arial" panose="020B0604020202020204" pitchFamily="34" charset="0"/>
              <a:sym typeface="Questrial"/>
            </a:endParaRPr>
          </a:p>
          <a:p>
            <a:pPr marL="0" marR="0" lvl="0" indent="0" algn="ctr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solidFill>
                  <a:schemeClr val="dk1"/>
                </a:solidFill>
                <a:latin typeface="Arial" panose="020B0604020202020204" pitchFamily="34" charset="0"/>
                <a:ea typeface="Questrial"/>
                <a:cs typeface="Arial" panose="020B0604020202020204" pitchFamily="34" charset="0"/>
                <a:sym typeface="Questrial"/>
              </a:rPr>
              <a:t>Computer systems </a:t>
            </a:r>
            <a:endParaRPr sz="3200" b="1" dirty="0">
              <a:solidFill>
                <a:srgbClr val="505555"/>
              </a:solidFill>
              <a:latin typeface="Arial" panose="020B0604020202020204" pitchFamily="34" charset="0"/>
              <a:ea typeface="Questrial"/>
              <a:cs typeface="Arial" panose="020B0604020202020204" pitchFamily="34" charset="0"/>
              <a:sym typeface="Questrial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200" b="1" dirty="0">
              <a:solidFill>
                <a:srgbClr val="505555"/>
              </a:solidFill>
              <a:latin typeface="Arial" panose="020B0604020202020204" pitchFamily="34" charset="0"/>
              <a:ea typeface="Questrial"/>
              <a:cs typeface="Arial" panose="020B0604020202020204" pitchFamily="34" charset="0"/>
              <a:sym typeface="Quest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b="1" dirty="0">
              <a:solidFill>
                <a:srgbClr val="505555"/>
              </a:solidFill>
              <a:latin typeface="Arial" panose="020B0604020202020204" pitchFamily="34" charset="0"/>
              <a:ea typeface="Questrial"/>
              <a:cs typeface="Arial" panose="020B0604020202020204" pitchFamily="34" charset="0"/>
              <a:sym typeface="Quest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Arial" panose="020B0604020202020204" pitchFamily="34" charset="0"/>
              <a:ea typeface="Questrial"/>
              <a:cs typeface="Arial" panose="020B0604020202020204" pitchFamily="34" charset="0"/>
              <a:sym typeface="Quest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3200" dirty="0">
              <a:solidFill>
                <a:srgbClr val="505555"/>
              </a:solidFill>
              <a:latin typeface="Arial" panose="020B0604020202020204" pitchFamily="34" charset="0"/>
              <a:ea typeface="Questrial"/>
              <a:cs typeface="Arial" panose="020B0604020202020204" pitchFamily="34" charset="0"/>
              <a:sym typeface="Quest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3200" dirty="0">
              <a:solidFill>
                <a:srgbClr val="505555"/>
              </a:solidFill>
              <a:latin typeface="Arial" panose="020B0604020202020204" pitchFamily="34" charset="0"/>
              <a:ea typeface="Questrial"/>
              <a:cs typeface="Arial" panose="020B0604020202020204" pitchFamily="34" charset="0"/>
              <a:sym typeface="Quest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3200" dirty="0">
              <a:solidFill>
                <a:srgbClr val="505555"/>
              </a:solidFill>
              <a:latin typeface="Arial" panose="020B0604020202020204" pitchFamily="34" charset="0"/>
              <a:ea typeface="Questrial"/>
              <a:cs typeface="Arial" panose="020B0604020202020204" pitchFamily="34" charset="0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Arial" panose="020B0604020202020204" pitchFamily="34" charset="0"/>
              <a:ea typeface="Questrial"/>
              <a:cs typeface="Arial" panose="020B0604020202020204" pitchFamily="34" charset="0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Arial" panose="020B0604020202020204" pitchFamily="34" charset="0"/>
              <a:ea typeface="Questrial"/>
              <a:cs typeface="Arial" panose="020B0604020202020204" pitchFamily="34" charset="0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Arial" panose="020B0604020202020204" pitchFamily="34" charset="0"/>
              <a:ea typeface="Questrial"/>
              <a:cs typeface="Arial" panose="020B0604020202020204" pitchFamily="34" charset="0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Arial" panose="020B0604020202020204" pitchFamily="34" charset="0"/>
              <a:ea typeface="Questrial"/>
              <a:cs typeface="Arial" panose="020B0604020202020204" pitchFamily="34" charset="0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Arial" panose="020B0604020202020204" pitchFamily="34" charset="0"/>
              <a:ea typeface="Questrial"/>
              <a:cs typeface="Arial" panose="020B0604020202020204" pitchFamily="34" charset="0"/>
              <a:sym typeface="Questrial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Arial" panose="020B0604020202020204" pitchFamily="34" charset="0"/>
              <a:ea typeface="Questrial"/>
              <a:cs typeface="Arial" panose="020B0604020202020204" pitchFamily="34" charset="0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>
                <a:solidFill>
                  <a:srgbClr val="505555"/>
                </a:solidFill>
                <a:latin typeface="Arial" panose="020B0604020202020204" pitchFamily="34" charset="0"/>
                <a:ea typeface="Questrial"/>
                <a:cs typeface="Arial" panose="020B0604020202020204" pitchFamily="34" charset="0"/>
                <a:sym typeface="Questrial"/>
              </a:rPr>
              <a:t> </a:t>
            </a: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98" name="Google Shape;198;p2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695625" y="2477550"/>
            <a:ext cx="8800751" cy="3528450"/>
          </a:xfrm>
          <a:prstGeom prst="rect">
            <a:avLst/>
          </a:prstGeom>
          <a:noFill/>
          <a:ln>
            <a:noFill/>
          </a:ln>
        </p:spPr>
      </p:pic>
      <p:sp>
        <p:nvSpPr>
          <p:cNvPr id="199" name="Google Shape;199;p24"/>
          <p:cNvSpPr/>
          <p:nvPr/>
        </p:nvSpPr>
        <p:spPr>
          <a:xfrm>
            <a:off x="679225" y="1203775"/>
            <a:ext cx="3004500" cy="902700"/>
          </a:xfrm>
          <a:prstGeom prst="rect">
            <a:avLst/>
          </a:prstGeom>
          <a:solidFill>
            <a:srgbClr val="48C48D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0" name="Google Shape;200;p24"/>
          <p:cNvSpPr/>
          <p:nvPr/>
        </p:nvSpPr>
        <p:spPr>
          <a:xfrm>
            <a:off x="4671575" y="1261850"/>
            <a:ext cx="3004500" cy="902700"/>
          </a:xfrm>
          <a:prstGeom prst="rect">
            <a:avLst/>
          </a:prstGeom>
          <a:solidFill>
            <a:srgbClr val="6D9EEB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1" name="Google Shape;201;p24"/>
          <p:cNvSpPr/>
          <p:nvPr/>
        </p:nvSpPr>
        <p:spPr>
          <a:xfrm>
            <a:off x="8816325" y="1203775"/>
            <a:ext cx="3004500" cy="902700"/>
          </a:xfrm>
          <a:prstGeom prst="rect">
            <a:avLst/>
          </a:prstGeom>
          <a:solidFill>
            <a:srgbClr val="F1C23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2" name="Google Shape;202;p24"/>
          <p:cNvSpPr txBox="1"/>
          <p:nvPr/>
        </p:nvSpPr>
        <p:spPr>
          <a:xfrm>
            <a:off x="1523575" y="1295425"/>
            <a:ext cx="1215300" cy="71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>
                <a:solidFill>
                  <a:srgbClr val="505555"/>
                </a:solidFill>
                <a:latin typeface="Arial" panose="020B0604020202020204" pitchFamily="34" charset="0"/>
                <a:ea typeface="Questrial"/>
                <a:cs typeface="Arial" panose="020B0604020202020204" pitchFamily="34" charset="0"/>
                <a:sym typeface="Questrial"/>
              </a:rPr>
              <a:t>Input</a:t>
            </a:r>
            <a:endParaRPr dirty="0"/>
          </a:p>
        </p:txBody>
      </p:sp>
      <p:sp>
        <p:nvSpPr>
          <p:cNvPr id="203" name="Google Shape;203;p24"/>
          <p:cNvSpPr txBox="1"/>
          <p:nvPr/>
        </p:nvSpPr>
        <p:spPr>
          <a:xfrm>
            <a:off x="5192400" y="1353500"/>
            <a:ext cx="2150700" cy="71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>
                <a:solidFill>
                  <a:srgbClr val="505555"/>
                </a:solidFill>
                <a:latin typeface="Arial" panose="020B0604020202020204" pitchFamily="34" charset="0"/>
                <a:ea typeface="Questrial"/>
                <a:cs typeface="Arial" panose="020B0604020202020204" pitchFamily="34" charset="0"/>
                <a:sym typeface="Questrial"/>
              </a:rPr>
              <a:t>Process</a:t>
            </a:r>
            <a:endParaRPr dirty="0"/>
          </a:p>
        </p:txBody>
      </p:sp>
      <p:sp>
        <p:nvSpPr>
          <p:cNvPr id="204" name="Google Shape;204;p24"/>
          <p:cNvSpPr txBox="1"/>
          <p:nvPr/>
        </p:nvSpPr>
        <p:spPr>
          <a:xfrm>
            <a:off x="9634725" y="1353500"/>
            <a:ext cx="1539300" cy="71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>
                <a:solidFill>
                  <a:srgbClr val="505555"/>
                </a:solidFill>
                <a:latin typeface="Arial" panose="020B0604020202020204" pitchFamily="34" charset="0"/>
                <a:ea typeface="Questrial"/>
                <a:cs typeface="Arial" panose="020B0604020202020204" pitchFamily="34" charset="0"/>
                <a:sym typeface="Questrial"/>
              </a:rPr>
              <a:t>Output</a:t>
            </a:r>
            <a:endParaRPr dirty="0"/>
          </a:p>
        </p:txBody>
      </p:sp>
      <p:cxnSp>
        <p:nvCxnSpPr>
          <p:cNvPr id="205" name="Google Shape;205;p24"/>
          <p:cNvCxnSpPr/>
          <p:nvPr/>
        </p:nvCxnSpPr>
        <p:spPr>
          <a:xfrm>
            <a:off x="3759900" y="1713200"/>
            <a:ext cx="835500" cy="0"/>
          </a:xfrm>
          <a:prstGeom prst="straightConnector1">
            <a:avLst/>
          </a:prstGeom>
          <a:noFill/>
          <a:ln w="76200" cap="flat" cmpd="sng">
            <a:solidFill>
              <a:srgbClr val="FF9900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206" name="Google Shape;206;p24"/>
          <p:cNvCxnSpPr/>
          <p:nvPr/>
        </p:nvCxnSpPr>
        <p:spPr>
          <a:xfrm>
            <a:off x="7828450" y="1655125"/>
            <a:ext cx="835500" cy="0"/>
          </a:xfrm>
          <a:prstGeom prst="straightConnector1">
            <a:avLst/>
          </a:prstGeom>
          <a:noFill/>
          <a:ln w="76200" cap="flat" cmpd="sng">
            <a:solidFill>
              <a:srgbClr val="FF9900"/>
            </a:solidFill>
            <a:prstDash val="solid"/>
            <a:round/>
            <a:headEnd type="none" w="med" len="med"/>
            <a:tailEnd type="triangle" w="med" len="med"/>
          </a:ln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318</Words>
  <Application>Microsoft Macintosh PowerPoint</Application>
  <PresentationFormat>Widescreen</PresentationFormat>
  <Paragraphs>180</Paragraphs>
  <Slides>15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Cabin</vt:lpstr>
      <vt:lpstr>Calibri</vt:lpstr>
      <vt:lpstr>Noto Sans Symbols</vt:lpstr>
      <vt:lpstr>Questrial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5: Computer system fundamentals 1</dc:title>
  <dc:subject/>
  <dc:creator>Micro:bit Educational Foundation </dc:creator>
  <cp:keywords/>
  <dc:description/>
  <cp:lastModifiedBy>Giles Booth</cp:lastModifiedBy>
  <cp:revision>10</cp:revision>
  <dcterms:modified xsi:type="dcterms:W3CDTF">2019-10-29T13:47:13Z</dcterms:modified>
  <cp:category/>
</cp:coreProperties>
</file>