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3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C943A5F-3898-483E-951C-291018B61429}">
  <a:tblStyle styleId="{EC943A5F-3898-483E-951C-291018B6142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EDBC180-3289-409B-B69D-6B1B9527BB5B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0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598ad471f2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g598ad471f2_0_6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Establish that by identify what they buy, the retailers can identify other similar products they may be interested in and target advertising.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Also knowing if you visit a certain shop more than others can be used to identify when and where you do your shopping.</a:t>
            </a:r>
            <a:endParaRPr/>
          </a:p>
        </p:txBody>
      </p:sp>
      <p:sp>
        <p:nvSpPr>
          <p:cNvPr id="167" name="Google Shape;167;g598ad471f2_0_6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98ad471f2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g598ad471f2_0_7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g598ad471f2_0_7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98ad471f2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9" name="Google Shape;179;g598ad471f2_0_8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g598ad471f2_0_8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98ad471f2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598ad471f2_0_8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dirty="0"/>
              <a:t>We are giving information on the types of </a:t>
            </a:r>
            <a:r>
              <a:rPr lang="en-US" dirty="0" err="1"/>
              <a:t>programmes</a:t>
            </a:r>
            <a:r>
              <a:rPr lang="en-US" dirty="0"/>
              <a:t> we like to watch, the music we listen to, the books we read, what time of day we get up, when we are away on holiday etc.  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598ad471f2_0_8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98ad471f2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g598ad471f2_0_9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g598ad471f2_0_9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598ad471f2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g598ad471f2_0_9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g598ad471f2_0_9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59a219a42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g59a219a42b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g59a219a42b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59a219a42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1" name="Google Shape;211;g59a219a42b_0_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g59a219a42b_0_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59a219a42b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8" name="Google Shape;218;g59a219a42b_0_2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g59a219a42b_0_2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952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98ad471f2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598ad471f2_0_2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598ad471f2_0_2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98ad471f2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598ad471f2_0_3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598ad471f2_0_3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598ad471f2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g598ad471f2_0_4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g598ad471f2_0_4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98ad471f2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g598ad471f2_0_5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598ad471f2_0_5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598ad471f2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g598ad471f2_0_1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g598ad471f2_0_1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98ad471f2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g598ad471f2_0_6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g598ad471f2_0_6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052CDC-4403-6747-B3B5-322D9135FC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Data handling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1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6046B6D-E4DF-9F4F-AF29-AB33D81E4C0C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Who else has your data?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If you have loyalty cards (e.g., Game Rewards) or accounts with online retailers, you will be sharing your data with them.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Why might a retailer want your data?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5"/>
          <p:cNvSpPr/>
          <p:nvPr/>
        </p:nvSpPr>
        <p:spPr>
          <a:xfrm>
            <a:off x="1012900" y="367400"/>
            <a:ext cx="68427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Who might have my data?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Complete the activity sheet by identifying the types of data each organisation might have about you.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Select one piece of data and give an example of how they might use this data.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76" name="Google Shape;17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08000" y="1025225"/>
            <a:ext cx="3743325" cy="4962525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How is your data collected?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School requests your data from your parent(s)/carer(s)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We may give organisations permission to collect our data when we accept </a:t>
            </a:r>
            <a:r>
              <a:rPr lang="en-US" sz="3200" i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‘terms and conditions’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on websites or when registering a new device.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How is your data collected?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Many of us have internet-connected devices in our homes such central heating systems, smart 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tvs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, digital assistants, etc.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data might such devices be collecting?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might they use this data?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How is your data used?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Recently, there have been cases of companies who have misused people’s data or not kept it secure.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3" name="Picture 2" descr="A screen shot of a phone&#10;&#10;Description automatically generated">
            <a:extLst>
              <a:ext uri="{FF2B5EF4-FFF2-40B4-BE49-F238E27FC236}">
                <a16:creationId xmlns:a16="http://schemas.microsoft.com/office/drawing/2014/main" id="{A9C34ECB-0129-51DE-E69D-573B491A9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5879" y="3088887"/>
            <a:ext cx="4103649" cy="351741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9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what data is.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classify data.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identify ways that data might be used.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What data can you find?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208" name="Google Shape;208;p30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5638" y="1767648"/>
            <a:ext cx="2260725" cy="4438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What data can you find?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215" name="Google Shape;215;p31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6925" y="1656824"/>
            <a:ext cx="2298150" cy="459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What data can you find?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222" name="Google Shape;222;p32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5638" y="1767648"/>
            <a:ext cx="2260725" cy="4438198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32"/>
          <p:cNvSpPr txBox="1"/>
          <p:nvPr/>
        </p:nvSpPr>
        <p:spPr>
          <a:xfrm>
            <a:off x="512275" y="1900850"/>
            <a:ext cx="38844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First name: Matilda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24" name="Google Shape;224;p32"/>
          <p:cNvSpPr txBox="1"/>
          <p:nvPr/>
        </p:nvSpPr>
        <p:spPr>
          <a:xfrm>
            <a:off x="648150" y="3979300"/>
            <a:ext cx="38844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Last name: Ramsay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25" name="Google Shape;225;p32"/>
          <p:cNvSpPr txBox="1"/>
          <p:nvPr/>
        </p:nvSpPr>
        <p:spPr>
          <a:xfrm>
            <a:off x="1648875" y="4793950"/>
            <a:ext cx="24624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Age:17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26" name="Google Shape;226;p32"/>
          <p:cNvSpPr txBox="1"/>
          <p:nvPr/>
        </p:nvSpPr>
        <p:spPr>
          <a:xfrm>
            <a:off x="416625" y="2900250"/>
            <a:ext cx="49269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Date of birth: 08.01.2006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27" name="Google Shape;227;p32"/>
          <p:cNvSpPr txBox="1"/>
          <p:nvPr/>
        </p:nvSpPr>
        <p:spPr>
          <a:xfrm>
            <a:off x="7384975" y="1709825"/>
            <a:ext cx="429475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Place of birth: London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28" name="Google Shape;228;p32"/>
          <p:cNvSpPr txBox="1"/>
          <p:nvPr/>
        </p:nvSpPr>
        <p:spPr>
          <a:xfrm>
            <a:off x="7253150" y="3094400"/>
            <a:ext cx="46086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Number of siblings: 4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29" name="Google Shape;229;p32"/>
          <p:cNvSpPr txBox="1"/>
          <p:nvPr/>
        </p:nvSpPr>
        <p:spPr>
          <a:xfrm>
            <a:off x="7300849" y="4239350"/>
            <a:ext cx="4649963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Favourite emoji: cherries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30" name="Google Shape;230;p32"/>
          <p:cNvSpPr txBox="1"/>
          <p:nvPr/>
        </p:nvSpPr>
        <p:spPr>
          <a:xfrm>
            <a:off x="1388250" y="5851450"/>
            <a:ext cx="46086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Favourite colour: green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31" name="Google Shape;231;p32"/>
          <p:cNvSpPr txBox="1"/>
          <p:nvPr/>
        </p:nvSpPr>
        <p:spPr>
          <a:xfrm>
            <a:off x="7496300" y="5384300"/>
            <a:ext cx="41223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Home: Los Angeles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665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665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  <a:br>
              <a:rPr lang="en-GB" sz="3200" dirty="0"/>
            </a:b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880343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what data is.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classify data.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identify ways that data might be used.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Who am I?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Select a well-known person and research information about them.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type of information could you find out?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What is your person’s...?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512275" y="2405725"/>
            <a:ext cx="24624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first name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24" name="Google Shape;124;p18"/>
          <p:cNvSpPr txBox="1"/>
          <p:nvPr/>
        </p:nvSpPr>
        <p:spPr>
          <a:xfrm>
            <a:off x="648150" y="3979300"/>
            <a:ext cx="24624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last name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25" name="Google Shape;125;p18"/>
          <p:cNvSpPr txBox="1"/>
          <p:nvPr/>
        </p:nvSpPr>
        <p:spPr>
          <a:xfrm>
            <a:off x="4287400" y="2132150"/>
            <a:ext cx="24624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age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26" name="Google Shape;126;p18"/>
          <p:cNvSpPr txBox="1"/>
          <p:nvPr/>
        </p:nvSpPr>
        <p:spPr>
          <a:xfrm>
            <a:off x="3464800" y="4151900"/>
            <a:ext cx="24624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date of birth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27" name="Google Shape;127;p18"/>
          <p:cNvSpPr txBox="1"/>
          <p:nvPr/>
        </p:nvSpPr>
        <p:spPr>
          <a:xfrm>
            <a:off x="7384975" y="1709825"/>
            <a:ext cx="33564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place of birth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28" name="Google Shape;128;p18"/>
          <p:cNvSpPr txBox="1"/>
          <p:nvPr/>
        </p:nvSpPr>
        <p:spPr>
          <a:xfrm>
            <a:off x="5976250" y="2767325"/>
            <a:ext cx="46086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number of siblings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29" name="Google Shape;129;p18"/>
          <p:cNvSpPr txBox="1"/>
          <p:nvPr/>
        </p:nvSpPr>
        <p:spPr>
          <a:xfrm>
            <a:off x="7772425" y="4151900"/>
            <a:ext cx="35805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favourite food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30" name="Google Shape;130;p18"/>
          <p:cNvSpPr txBox="1"/>
          <p:nvPr/>
        </p:nvSpPr>
        <p:spPr>
          <a:xfrm>
            <a:off x="1388250" y="5552875"/>
            <a:ext cx="35805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favourite colour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31" name="Google Shape;131;p18"/>
          <p:cNvSpPr txBox="1"/>
          <p:nvPr/>
        </p:nvSpPr>
        <p:spPr>
          <a:xfrm>
            <a:off x="8421925" y="5683150"/>
            <a:ext cx="3580500" cy="10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nationality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What is data?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Data is stored in computers. 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Data can be split into two parts: the </a:t>
            </a: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name 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and the </a:t>
            </a: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value.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Date of birth: 23.02.1987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Data names and data values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graphicFrame>
        <p:nvGraphicFramePr>
          <p:cNvPr id="144" name="Google Shape;144;p20"/>
          <p:cNvGraphicFramePr/>
          <p:nvPr>
            <p:extLst>
              <p:ext uri="{D42A27DB-BD31-4B8C-83A1-F6EECF244321}">
                <p14:modId xmlns:p14="http://schemas.microsoft.com/office/powerpoint/2010/main" val="4010689854"/>
              </p:ext>
            </p:extLst>
          </p:nvPr>
        </p:nvGraphicFramePr>
        <p:xfrm>
          <a:off x="952500" y="1882950"/>
          <a:ext cx="10287000" cy="3959425"/>
        </p:xfrm>
        <a:graphic>
          <a:graphicData uri="http://schemas.openxmlformats.org/drawingml/2006/table">
            <a:tbl>
              <a:tblPr>
                <a:noFill/>
                <a:tableStyleId>{EC943A5F-3898-483E-951C-291018B61429}</a:tableStyleId>
              </a:tblPr>
              <a:tblGrid>
                <a:gridCol w="514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 dirty="0">
                          <a:solidFill>
                            <a:srgbClr val="505555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Examples of data names</a:t>
                      </a:r>
                      <a:endParaRPr sz="3200" dirty="0">
                        <a:solidFill>
                          <a:srgbClr val="505555"/>
                        </a:solidFill>
                        <a:latin typeface="+mj-lt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3200" dirty="0">
                          <a:solidFill>
                            <a:srgbClr val="505555"/>
                          </a:solidFill>
                          <a:latin typeface="+mj-lt"/>
                          <a:ea typeface="Questrial"/>
                          <a:cs typeface="Questrial"/>
                          <a:sym typeface="Questrial"/>
                        </a:rPr>
                        <a:t>Examples of data values</a:t>
                      </a:r>
                      <a:endParaRPr dirty="0">
                        <a:latin typeface="+mj-l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3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+mj-l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+mj-l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Grouping data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Discuss with your partner possible ways that your data could be grouped.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Think about: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the data is written.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If the data will always be correct.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Grouping data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graphicFrame>
        <p:nvGraphicFramePr>
          <p:cNvPr id="157" name="Google Shape;157;p22"/>
          <p:cNvGraphicFramePr/>
          <p:nvPr>
            <p:extLst>
              <p:ext uri="{D42A27DB-BD31-4B8C-83A1-F6EECF244321}">
                <p14:modId xmlns:p14="http://schemas.microsoft.com/office/powerpoint/2010/main" val="3254222968"/>
              </p:ext>
            </p:extLst>
          </p:nvPr>
        </p:nvGraphicFramePr>
        <p:xfrm>
          <a:off x="1294650" y="1844825"/>
          <a:ext cx="8887575" cy="4723139"/>
        </p:xfrm>
        <a:graphic>
          <a:graphicData uri="http://schemas.openxmlformats.org/drawingml/2006/table">
            <a:tbl>
              <a:tblPr>
                <a:noFill/>
                <a:tableStyleId>{FEDBC180-3289-409B-B69D-6B1B9527BB5B}</a:tableStyleId>
              </a:tblPr>
              <a:tblGrid>
                <a:gridCol w="130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1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8900" marR="889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rgbClr val="505555"/>
                          </a:solidFill>
                          <a:latin typeface="Arial" panose="020B0604020202020204" pitchFamily="34" charset="0"/>
                          <a:ea typeface="Questrial"/>
                          <a:cs typeface="Arial" panose="020B0604020202020204" pitchFamily="34" charset="0"/>
                          <a:sym typeface="Questrial"/>
                        </a:rPr>
                        <a:t>Will stay the same</a:t>
                      </a:r>
                      <a:endParaRPr sz="2000" b="1" dirty="0">
                        <a:solidFill>
                          <a:srgbClr val="505555"/>
                        </a:solidFill>
                        <a:latin typeface="Arial" panose="020B0604020202020204" pitchFamily="34" charset="0"/>
                        <a:ea typeface="Questrial"/>
                        <a:cs typeface="Arial" panose="020B0604020202020204" pitchFamily="34" charset="0"/>
                        <a:sym typeface="Questrial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8900" marR="889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dirty="0">
                          <a:solidFill>
                            <a:srgbClr val="505555"/>
                          </a:solidFill>
                          <a:latin typeface="Arial" panose="020B0604020202020204" pitchFamily="34" charset="0"/>
                          <a:ea typeface="Questrial"/>
                          <a:cs typeface="Arial" panose="020B0604020202020204" pitchFamily="34" charset="0"/>
                          <a:sym typeface="Questrial"/>
                        </a:rPr>
                        <a:t>Will / may change</a:t>
                      </a:r>
                      <a:endParaRPr sz="2000" b="1" dirty="0">
                        <a:solidFill>
                          <a:srgbClr val="505555"/>
                        </a:solidFill>
                        <a:latin typeface="Arial" panose="020B0604020202020204" pitchFamily="34" charset="0"/>
                        <a:ea typeface="Questrial"/>
                        <a:cs typeface="Arial" panose="020B0604020202020204" pitchFamily="34" charset="0"/>
                        <a:sym typeface="Questrial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9775">
                <a:tc>
                  <a:txBody>
                    <a:bodyPr/>
                    <a:lstStyle/>
                    <a:p>
                      <a:pPr marL="7620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>
                          <a:solidFill>
                            <a:srgbClr val="505555"/>
                          </a:solidFill>
                          <a:latin typeface="Arial" panose="020B0604020202020204" pitchFamily="34" charset="0"/>
                          <a:ea typeface="Questrial"/>
                          <a:cs typeface="Arial" panose="020B0604020202020204" pitchFamily="34" charset="0"/>
                          <a:sym typeface="Questrial"/>
                        </a:rPr>
                        <a:t>Written in words</a:t>
                      </a:r>
                      <a:endParaRPr sz="2000" dirty="0">
                        <a:solidFill>
                          <a:srgbClr val="505555"/>
                        </a:solidFill>
                        <a:latin typeface="Arial" panose="020B0604020202020204" pitchFamily="34" charset="0"/>
                        <a:ea typeface="Questrial"/>
                        <a:cs typeface="Arial" panose="020B0604020202020204" pitchFamily="34" charset="0"/>
                        <a:sym typeface="Questrial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9775">
                <a:tc>
                  <a:txBody>
                    <a:bodyPr/>
                    <a:lstStyle/>
                    <a:p>
                      <a:pPr marL="76200" marR="7620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rgbClr val="505555"/>
                          </a:solidFill>
                          <a:latin typeface="Arial" panose="020B0604020202020204" pitchFamily="34" charset="0"/>
                          <a:ea typeface="Questrial"/>
                          <a:cs typeface="Arial" panose="020B0604020202020204" pitchFamily="34" charset="0"/>
                          <a:sym typeface="Questrial"/>
                        </a:rPr>
                        <a:t>Written in numbers</a:t>
                      </a:r>
                      <a:endParaRPr sz="2000">
                        <a:solidFill>
                          <a:srgbClr val="505555"/>
                        </a:solidFill>
                        <a:latin typeface="Arial" panose="020B0604020202020204" pitchFamily="34" charset="0"/>
                        <a:ea typeface="Questrial"/>
                        <a:cs typeface="Arial" panose="020B0604020202020204" pitchFamily="34" charset="0"/>
                        <a:sym typeface="Questrial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8900" marR="889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Who has your data?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 school has some of your data on its computer system.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data do you think the school has on its pupils?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Why do you think the school has this data?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Which other organisations might have your data?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659</Words>
  <Application>Microsoft Macintosh PowerPoint</Application>
  <PresentationFormat>Widescreen</PresentationFormat>
  <Paragraphs>175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Anna Smirnova</cp:lastModifiedBy>
  <cp:revision>10</cp:revision>
  <dcterms:modified xsi:type="dcterms:W3CDTF">2023-09-14T11:27:13Z</dcterms:modified>
</cp:coreProperties>
</file>