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1" r:id="rId1"/>
  </p:sldMasterIdLst>
  <p:notesMasterIdLst>
    <p:notesMasterId r:id="rId10"/>
  </p:notesMasterIdLst>
  <p:sldIdLst>
    <p:sldId id="256" r:id="rId2"/>
    <p:sldId id="257" r:id="rId3"/>
    <p:sldId id="279" r:id="rId4"/>
    <p:sldId id="280" r:id="rId5"/>
    <p:sldId id="282" r:id="rId6"/>
    <p:sldId id="281" r:id="rId7"/>
    <p:sldId id="278" r:id="rId8"/>
    <p:sldId id="277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1758030-3F2C-484A-B40E-17ACCCEAF240}">
  <a:tblStyle styleId="{11758030-3F2C-484A-B40E-17ACCCEAF240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3974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89370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5416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940006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495084b5b7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g495084b5b7_0_16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g495084b5b7_0_16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1226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00C800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20868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 dirty="0"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3D4C29-1314-FB40-A64F-9E1D27AC98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1039" y="6084464"/>
            <a:ext cx="10922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ython.microbit.org/v/2#import:" TargetMode="External"/><Relationship Id="rId5" Type="http://schemas.openxmlformats.org/officeDocument/2006/relationships/hyperlink" Target="https://makecode.microbit.org/#pub:_bRWa3tCk3adh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8.xml"/><Relationship Id="rId1" Type="http://schemas.openxmlformats.org/officeDocument/2006/relationships/video" Target="https://www.youtube.com/embed/kc31WZ80Rxw?feature=oembed" TargetMode="External"/><Relationship Id="rId4" Type="http://schemas.openxmlformats.org/officeDocument/2006/relationships/hyperlink" Target="https://microbit.org/projects/make-it-code-it/energy-light-timer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528830" y="2787849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en-GB" sz="8000" b="1" dirty="0">
                <a:solidFill>
                  <a:schemeClr val="lt1"/>
                </a:solidFill>
                <a:latin typeface="+mj-lt"/>
                <a:sym typeface="Questrial"/>
              </a:rPr>
              <a:t>Energy awareness</a:t>
            </a:r>
            <a:endParaRPr sz="1400" b="1" i="0" u="none" strike="noStrike" cap="none" dirty="0">
              <a:solidFill>
                <a:srgbClr val="000000"/>
              </a:solidFill>
              <a:latin typeface="+mj-lt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u="none" strike="noStrike" cap="none" dirty="0">
                <a:solidFill>
                  <a:schemeClr val="lt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Lesson 3</a:t>
            </a:r>
            <a:r>
              <a:rPr lang="en-US" sz="6000" dirty="0">
                <a:solidFill>
                  <a:schemeClr val="lt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 – data collecting</a:t>
            </a: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4ADCF12-2B02-8141-981A-91DEA15BFE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2064" y="1084414"/>
            <a:ext cx="2387871" cy="113322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u="none" strike="noStrike" cap="none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Learning objectives</a:t>
            </a: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8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To calibrate and deploy a data logger (micro:bit light timer)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To collect environmental data (light usage) over time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25400" lvl="0">
              <a:lnSpc>
                <a:spcPct val="115000"/>
              </a:lnSpc>
              <a:buClr>
                <a:srgbClr val="505555"/>
              </a:buClr>
              <a:buSzPts val="3200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u="none" strike="noStrike" cap="none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Recap</a:t>
            </a: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8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Review the calibration readings gathered in the last lesson for each area you’re going to monitor.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What did you decide about which locations might allow reliable collection of data, and why?</a:t>
            </a:r>
          </a:p>
        </p:txBody>
      </p:sp>
    </p:spTree>
    <p:extLst>
      <p:ext uri="{BB962C8B-B14F-4D97-AF65-F5344CB8AC3E}">
        <p14:creationId xmlns:p14="http://schemas.microsoft.com/office/powerpoint/2010/main" val="3498289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u="none" strike="noStrike" cap="none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Make an energy timer</a:t>
            </a: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8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</p:txBody>
      </p:sp>
      <p:pic>
        <p:nvPicPr>
          <p:cNvPr id="3" name="Picture 2" descr="Graphical user interface&#10;&#10;Description automatically generated">
            <a:extLst>
              <a:ext uri="{FF2B5EF4-FFF2-40B4-BE49-F238E27FC236}">
                <a16:creationId xmlns:a16="http://schemas.microsoft.com/office/drawing/2014/main" id="{52EB84E2-24F2-D248-B618-69A5A052D4B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6244" y="1944507"/>
            <a:ext cx="4401675" cy="3659369"/>
          </a:xfrm>
          <a:prstGeom prst="rect">
            <a:avLst/>
          </a:prstGeom>
        </p:spPr>
      </p:pic>
      <p:pic>
        <p:nvPicPr>
          <p:cNvPr id="5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8AB09D3B-4D15-5B46-B956-0496AA2F2D1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2888" y="1119910"/>
            <a:ext cx="6153356" cy="4840603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64E74E53-65B6-2745-8425-5148CE7FF147}"/>
              </a:ext>
            </a:extLst>
          </p:cNvPr>
          <p:cNvSpPr/>
          <p:nvPr/>
        </p:nvSpPr>
        <p:spPr>
          <a:xfrm>
            <a:off x="6771502" y="1606378"/>
            <a:ext cx="1915298" cy="171141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4C7768-E837-3F49-9834-5F30D52FBF9F}"/>
              </a:ext>
            </a:extLst>
          </p:cNvPr>
          <p:cNvSpPr txBox="1"/>
          <p:nvPr/>
        </p:nvSpPr>
        <p:spPr>
          <a:xfrm>
            <a:off x="1012888" y="6132252"/>
            <a:ext cx="5764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Open the project in </a:t>
            </a:r>
            <a:r>
              <a:rPr lang="en-GB" sz="2400" dirty="0">
                <a:hlinkClick r:id="rId5"/>
              </a:rPr>
              <a:t>MakeCode</a:t>
            </a:r>
            <a:r>
              <a:rPr lang="en-GB" sz="2400" dirty="0"/>
              <a:t> or </a:t>
            </a:r>
            <a:r>
              <a:rPr lang="en-GB" sz="2400" dirty="0">
                <a:hlinkClick r:id="rId6"/>
              </a:rPr>
              <a:t>Python</a:t>
            </a:r>
            <a:endParaRPr lang="en-GB" sz="2400" dirty="0"/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A2F34DC0-A421-0A4E-83C3-90B1669ADF33}"/>
              </a:ext>
            </a:extLst>
          </p:cNvPr>
          <p:cNvSpPr/>
          <p:nvPr/>
        </p:nvSpPr>
        <p:spPr>
          <a:xfrm rot="20305285">
            <a:off x="5841909" y="2817238"/>
            <a:ext cx="1019257" cy="349439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03D8FB8-688B-EC46-8C2F-4489C52A9DC5}"/>
              </a:ext>
            </a:extLst>
          </p:cNvPr>
          <p:cNvSpPr/>
          <p:nvPr/>
        </p:nvSpPr>
        <p:spPr>
          <a:xfrm>
            <a:off x="729049" y="1944507"/>
            <a:ext cx="3262183" cy="786336"/>
          </a:xfrm>
          <a:prstGeom prst="ellipse">
            <a:avLst/>
          </a:prstGeom>
          <a:noFill/>
          <a:ln w="38100">
            <a:solidFill>
              <a:srgbClr val="00C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121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10DA0-B17E-6C4B-BD78-2C0FC1F7F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dirty="0">
                <a:latin typeface="+mj-lt"/>
              </a:rPr>
              <a:t>Optional video</a:t>
            </a:r>
          </a:p>
        </p:txBody>
      </p:sp>
      <p:pic>
        <p:nvPicPr>
          <p:cNvPr id="3" name="Online Media 2" descr="Energy light timer">
            <a:hlinkClick r:id="" action="ppaction://media"/>
            <a:extLst>
              <a:ext uri="{FF2B5EF4-FFF2-40B4-BE49-F238E27FC236}">
                <a16:creationId xmlns:a16="http://schemas.microsoft.com/office/drawing/2014/main" id="{CE68D1E1-12E0-6F4D-8FAF-8CD59B3FE12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01474" y="1325563"/>
            <a:ext cx="8589052" cy="485281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B00D78B-85CC-A04F-93A9-44FB08496CF0}"/>
              </a:ext>
            </a:extLst>
          </p:cNvPr>
          <p:cNvSpPr txBox="1"/>
          <p:nvPr/>
        </p:nvSpPr>
        <p:spPr>
          <a:xfrm>
            <a:off x="990115" y="6359895"/>
            <a:ext cx="51058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hlinkClick r:id="rId4"/>
              </a:rPr>
              <a:t>https://microbit.org/projects/make-it-code-it/energy-light-timer/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3395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u="none" strike="noStrike" cap="none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Collect data</a:t>
            </a: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8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Place micro:bit(s) attached to battery packs in your chosen locations.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Test with lights on and off.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Press reset button on back to clear the time recorded.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Leave for a period of time, then collect and press button B to read time.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Record time.</a:t>
            </a:r>
          </a:p>
        </p:txBody>
      </p:sp>
    </p:spTree>
    <p:extLst>
      <p:ext uri="{BB962C8B-B14F-4D97-AF65-F5344CB8AC3E}">
        <p14:creationId xmlns:p14="http://schemas.microsoft.com/office/powerpoint/2010/main" val="3385422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Recap l</a:t>
            </a:r>
            <a:r>
              <a:rPr lang="en-US" sz="4000" u="none" strike="noStrike" cap="none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earning objectives</a:t>
            </a:r>
            <a:endParaRPr sz="32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800" u="none" strike="noStrike" cap="none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ea typeface="Questrial"/>
                <a:cs typeface="Arial" panose="020B0604020202020204" pitchFamily="34" charset="0"/>
                <a:sym typeface="Questrial"/>
              </a:rPr>
              <a:t>To calibrate and deploy a data logger (micro:bit light timer)</a:t>
            </a: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2800" dirty="0">
                <a:solidFill>
                  <a:schemeClr val="tx1"/>
                </a:solidFill>
                <a:ea typeface="Questrial"/>
                <a:cs typeface="Arial" panose="020B0604020202020204" pitchFamily="34" charset="0"/>
                <a:sym typeface="Questrial"/>
              </a:rPr>
              <a:t>To collect environmental data (light usage) over time</a:t>
            </a:r>
          </a:p>
          <a:p>
            <a:pPr marL="25400" lvl="0">
              <a:lnSpc>
                <a:spcPct val="115000"/>
              </a:lnSpc>
              <a:buClr>
                <a:srgbClr val="505555"/>
              </a:buClr>
              <a:buSzPts val="3200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  <a:p>
            <a:pPr marL="25400" lvl="0">
              <a:lnSpc>
                <a:spcPct val="115000"/>
              </a:lnSpc>
              <a:buClr>
                <a:srgbClr val="505555"/>
              </a:buClr>
              <a:buSzPts val="3200"/>
            </a:pPr>
            <a:r>
              <a:rPr lang="en-US" sz="2800" dirty="0">
                <a:solidFill>
                  <a:schemeClr val="tx1"/>
                </a:solidFill>
                <a:latin typeface="+mj-lt"/>
                <a:ea typeface="Questrial"/>
                <a:cs typeface="Arial" panose="020B0604020202020204" pitchFamily="34" charset="0"/>
                <a:sym typeface="Questrial"/>
              </a:rPr>
              <a:t>What do you expect to discover?</a:t>
            </a:r>
          </a:p>
          <a:p>
            <a:pPr marL="25400" lvl="0">
              <a:lnSpc>
                <a:spcPct val="115000"/>
              </a:lnSpc>
              <a:buClr>
                <a:srgbClr val="505555"/>
              </a:buClr>
              <a:buSzPts val="3200"/>
            </a:pPr>
            <a:endParaRPr lang="en-US" sz="2800" dirty="0">
              <a:solidFill>
                <a:schemeClr val="tx1"/>
              </a:solidFill>
              <a:latin typeface="+mj-lt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1993585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>
              <a:lnSpc>
                <a:spcPct val="106650"/>
              </a:lnSpc>
              <a:buSzPts val="1100"/>
            </a:pPr>
            <a:r>
              <a:rPr lang="en-GB" sz="4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Licensing information</a:t>
            </a:r>
          </a:p>
          <a:p>
            <a:endParaRPr lang="en-GB"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Published by the Micro:bit Educational Foundation </a:t>
            </a:r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microbit.org</a:t>
            </a:r>
            <a:endParaRPr lang="en-GB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Licence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: Attribution-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ShareAlike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4.0 International </a:t>
            </a: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(CC BY-SA 4.0)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024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213</Words>
  <Application>Microsoft Macintosh PowerPoint</Application>
  <PresentationFormat>Widescreen</PresentationFormat>
  <Paragraphs>42</Paragraphs>
  <Slides>8</Slides>
  <Notes>7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Cabin</vt:lpstr>
      <vt:lpstr>Calibri</vt:lpstr>
      <vt:lpstr>Noto Sans Symbols</vt:lpstr>
      <vt:lpstr>Questrial</vt:lpstr>
      <vt:lpstr>Office Theme</vt:lpstr>
      <vt:lpstr>PowerPoint Presentation</vt:lpstr>
      <vt:lpstr>PowerPoint Presentation</vt:lpstr>
      <vt:lpstr>PowerPoint Presentation</vt:lpstr>
      <vt:lpstr>PowerPoint Presentation</vt:lpstr>
      <vt:lpstr>Optional video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Giles Booth</cp:lastModifiedBy>
  <cp:revision>35</cp:revision>
  <dcterms:modified xsi:type="dcterms:W3CDTF">2021-03-08T11:02:34Z</dcterms:modified>
</cp:coreProperties>
</file>