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70" r:id="rId2"/>
    <p:sldId id="258" r:id="rId3"/>
    <p:sldId id="288" r:id="rId4"/>
    <p:sldId id="286" r:id="rId5"/>
    <p:sldId id="285" r:id="rId6"/>
    <p:sldId id="277" r:id="rId7"/>
    <p:sldId id="284" r:id="rId8"/>
    <p:sldId id="278" r:id="rId9"/>
    <p:sldId id="279" r:id="rId10"/>
    <p:sldId id="289" r:id="rId11"/>
    <p:sldId id="281" r:id="rId12"/>
    <p:sldId id="282" r:id="rId13"/>
    <p:sldId id="283" r:id="rId14"/>
    <p:sldId id="265" r:id="rId15"/>
    <p:sldId id="266"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35" userDrawn="1">
          <p15:clr>
            <a:srgbClr val="A4A3A4"/>
          </p15:clr>
        </p15:guide>
        <p15:guide id="2" pos="226" userDrawn="1">
          <p15:clr>
            <a:srgbClr val="A4A3A4"/>
          </p15:clr>
        </p15:guide>
        <p15:guide id="3" orient="horz" pos="577" userDrawn="1">
          <p15:clr>
            <a:srgbClr val="A4A3A4"/>
          </p15:clr>
        </p15:guide>
        <p15:guide id="4" pos="55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00"/>
    <a:srgbClr val="7BCDC2"/>
    <a:srgbClr val="6C4BC1"/>
    <a:srgbClr val="2A92D6"/>
    <a:srgbClr val="CD0365"/>
    <a:srgbClr val="00A002"/>
    <a:srgbClr val="00C802"/>
    <a:srgbClr val="7BCDC3"/>
    <a:srgbClr val="CE0364"/>
    <a:srgbClr val="E764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40"/>
    <p:restoredTop sz="76463"/>
  </p:normalViewPr>
  <p:slideViewPr>
    <p:cSldViewPr snapToGrid="0">
      <p:cViewPr varScale="1">
        <p:scale>
          <a:sx n="128" d="100"/>
          <a:sy n="128" d="100"/>
        </p:scale>
        <p:origin x="2232" y="176"/>
      </p:cViewPr>
      <p:guideLst>
        <p:guide orient="horz" pos="2935"/>
        <p:guide pos="226"/>
        <p:guide orient="horz" pos="577"/>
        <p:guide pos="5534"/>
      </p:guideLst>
    </p:cSldViewPr>
  </p:slideViewPr>
  <p:outlineViewPr>
    <p:cViewPr>
      <p:scale>
        <a:sx n="33" d="100"/>
        <a:sy n="33" d="100"/>
      </p:scale>
      <p:origin x="0" y="-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D24ED936-2CAA-5747-8503-5C7862767742}" type="datetimeFigureOut">
              <a:rPr lang="en-GB" smtClean="0"/>
              <a:pPr/>
              <a:t>24/04/2024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9091831F-4EB0-A94A-A132-4C9A8B82ADF3}" type="slidenum">
              <a:rPr lang="en-GB" smtClean="0"/>
              <a:pPr/>
              <a:t>‹#›</a:t>
            </a:fld>
            <a:endParaRPr lang="en-GB" dirty="0"/>
          </a:p>
        </p:txBody>
      </p:sp>
    </p:spTree>
    <p:extLst>
      <p:ext uri="{BB962C8B-B14F-4D97-AF65-F5344CB8AC3E}">
        <p14:creationId xmlns:p14="http://schemas.microsoft.com/office/powerpoint/2010/main" val="2463534896"/>
      </p:ext>
    </p:extLst>
  </p:cSld>
  <p:clrMap bg1="lt1" tx1="dk1" bg2="lt2" tx2="dk2" accent1="accent1" accent2="accent2" accent3="accent3" accent4="accent4" accent5="accent5" accent6="accent6" hlink="hlink" folHlink="folHlink"/>
  <p:notesStyle>
    <a:lvl1pPr marL="0" algn="l" defTabSz="685800" rtl="0" eaLnBrk="1" latinLnBrk="0" hangingPunct="1">
      <a:defRPr sz="900" b="0" i="0" kern="1200">
        <a:solidFill>
          <a:schemeClr val="tx1"/>
        </a:solidFill>
        <a:latin typeface="Arial" panose="020B0604020202020204" pitchFamily="34" charset="0"/>
        <a:ea typeface="+mn-ea"/>
        <a:cs typeface="+mn-cs"/>
      </a:defRPr>
    </a:lvl1pPr>
    <a:lvl2pPr marL="342900" algn="l" defTabSz="685800" rtl="0" eaLnBrk="1" latinLnBrk="0" hangingPunct="1">
      <a:defRPr sz="900" b="0" i="0" kern="1200">
        <a:solidFill>
          <a:schemeClr val="tx1"/>
        </a:solidFill>
        <a:latin typeface="Arial" panose="020B0604020202020204" pitchFamily="34" charset="0"/>
        <a:ea typeface="+mn-ea"/>
        <a:cs typeface="+mn-cs"/>
      </a:defRPr>
    </a:lvl2pPr>
    <a:lvl3pPr marL="685800" algn="l" defTabSz="685800" rtl="0" eaLnBrk="1" latinLnBrk="0" hangingPunct="1">
      <a:defRPr sz="900" b="0" i="0" kern="1200">
        <a:solidFill>
          <a:schemeClr val="tx1"/>
        </a:solidFill>
        <a:latin typeface="Arial" panose="020B0604020202020204" pitchFamily="34" charset="0"/>
        <a:ea typeface="+mn-ea"/>
        <a:cs typeface="+mn-cs"/>
      </a:defRPr>
    </a:lvl3pPr>
    <a:lvl4pPr marL="1028700" algn="l" defTabSz="685800" rtl="0" eaLnBrk="1" latinLnBrk="0" hangingPunct="1">
      <a:defRPr sz="900" b="0" i="0" kern="1200">
        <a:solidFill>
          <a:schemeClr val="tx1"/>
        </a:solidFill>
        <a:latin typeface="Arial" panose="020B0604020202020204" pitchFamily="34" charset="0"/>
        <a:ea typeface="+mn-ea"/>
        <a:cs typeface="+mn-cs"/>
      </a:defRPr>
    </a:lvl4pPr>
    <a:lvl5pPr marL="1371600" algn="l" defTabSz="685800" rtl="0" eaLnBrk="1" latinLnBrk="0" hangingPunct="1">
      <a:defRPr sz="900" b="0" i="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bit.io/lessons-step-code-video"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91831F-4EB0-A94A-A132-4C9A8B82ADF3}" type="slidenum">
              <a:rPr lang="en-GB" smtClean="0"/>
              <a:pPr/>
              <a:t>1</a:t>
            </a:fld>
            <a:endParaRPr lang="en-GB" dirty="0"/>
          </a:p>
        </p:txBody>
      </p:sp>
    </p:spTree>
    <p:extLst>
      <p:ext uri="{BB962C8B-B14F-4D97-AF65-F5344CB8AC3E}">
        <p14:creationId xmlns:p14="http://schemas.microsoft.com/office/powerpoint/2010/main" val="985168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optionally share this online step-by-step tutorial with your students to follow individually.</a:t>
            </a:r>
          </a:p>
        </p:txBody>
      </p:sp>
      <p:sp>
        <p:nvSpPr>
          <p:cNvPr id="4" name="Slide Number Placeholder 3"/>
          <p:cNvSpPr>
            <a:spLocks noGrp="1"/>
          </p:cNvSpPr>
          <p:nvPr>
            <p:ph type="sldNum" sz="quarter" idx="5"/>
          </p:nvPr>
        </p:nvSpPr>
        <p:spPr/>
        <p:txBody>
          <a:bodyPr/>
          <a:lstStyle/>
          <a:p>
            <a:fld id="{9091831F-4EB0-A94A-A132-4C9A8B82ADF3}" type="slidenum">
              <a:rPr lang="en-GB" smtClean="0"/>
              <a:t>10</a:t>
            </a:fld>
            <a:endParaRPr lang="en-GB"/>
          </a:p>
        </p:txBody>
      </p:sp>
    </p:spTree>
    <p:extLst>
      <p:ext uri="{BB962C8B-B14F-4D97-AF65-F5344CB8AC3E}">
        <p14:creationId xmlns:p14="http://schemas.microsoft.com/office/powerpoint/2010/main" val="3406960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Arial" panose="020B0604020202020204" pitchFamily="34" charset="0"/>
              <a:buChar char="•"/>
              <a:tabLst>
                <a:tab pos="2286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Does it work as you expect?</a:t>
            </a:r>
          </a:p>
          <a:p>
            <a:pPr marL="742950" lvl="1" indent="-285750">
              <a:buFont typeface="Arial" panose="020B0604020202020204" pitchFamily="34" charset="0"/>
              <a:buChar char="•"/>
              <a:tabLst>
                <a:tab pos="6858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If not, do you need to debug the code and download it again?</a:t>
            </a:r>
          </a:p>
          <a:p>
            <a:pPr marL="342900" lvl="0" indent="-342900">
              <a:buFont typeface="Arial" panose="020B0604020202020204" pitchFamily="34" charset="0"/>
              <a:buChar char="•"/>
              <a:tabLst>
                <a:tab pos="2286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How good is the project?</a:t>
            </a:r>
          </a:p>
          <a:p>
            <a:pPr marL="742950" lvl="1" indent="-285750">
              <a:buFont typeface="Arial" panose="020B0604020202020204" pitchFamily="34" charset="0"/>
              <a:buChar char="•"/>
              <a:tabLst>
                <a:tab pos="6858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Can you think of anyone who would like this project and find it useful of enjoyable?</a:t>
            </a:r>
          </a:p>
          <a:p>
            <a:pPr marL="742950" lvl="1" indent="-285750">
              <a:buFont typeface="Arial" panose="020B0604020202020204" pitchFamily="34" charset="0"/>
              <a:buChar char="•"/>
              <a:tabLst>
                <a:tab pos="6858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How could you improve it?</a:t>
            </a:r>
          </a:p>
          <a:p>
            <a:pPr marL="742950" lvl="1" indent="-285750">
              <a:buFont typeface="Arial" panose="020B0604020202020204" pitchFamily="34" charset="0"/>
              <a:buChar char="•"/>
              <a:tabLst>
                <a:tab pos="6858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Students may find the display hard to read, that they have to stamp their legs to record steps, or that it counts fewer steps than they expected. See ‘Extend’ below for some ideas for improving the project.</a:t>
            </a:r>
          </a:p>
          <a:p>
            <a:pPr marL="342900" lvl="0" indent="-342900">
              <a:buFont typeface="Arial" panose="020B0604020202020204" pitchFamily="34" charset="0"/>
              <a:buChar char="•"/>
              <a:tabLst>
                <a:tab pos="2286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Could it have other uses?</a:t>
            </a:r>
          </a:p>
          <a:p>
            <a:pPr marL="342900" lvl="0" indent="-342900">
              <a:buFont typeface="Arial" panose="020B0604020202020204" pitchFamily="34" charset="0"/>
              <a:buChar char="•"/>
              <a:tabLst>
                <a:tab pos="2286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How does it work?</a:t>
            </a:r>
          </a:p>
          <a:p>
            <a:pPr marL="742950" lvl="1" indent="-285750">
              <a:buFont typeface="Arial" panose="020B0604020202020204" pitchFamily="34" charset="0"/>
              <a:buChar char="•"/>
              <a:tabLst>
                <a:tab pos="685800" algn="l"/>
              </a:tabLst>
            </a:pPr>
            <a:r>
              <a:rPr lang="en-GB" sz="1200" dirty="0">
                <a:effectLst/>
                <a:latin typeface="Arial" panose="020B0604020202020204" pitchFamily="34" charset="0"/>
                <a:ea typeface="Calibri" panose="020F0502020204030204" pitchFamily="34" charset="0"/>
                <a:cs typeface="Times New Roman" panose="02020603050405020304" pitchFamily="18" charset="0"/>
              </a:rPr>
              <a:t>Encourage students to think about how it works when using it.</a:t>
            </a:r>
          </a:p>
          <a:p>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091831F-4EB0-A94A-A132-4C9A8B82ADF3}" type="slidenum">
              <a:rPr lang="en-GB" smtClean="0"/>
              <a:t>11</a:t>
            </a:fld>
            <a:endParaRPr lang="en-GB"/>
          </a:p>
        </p:txBody>
      </p:sp>
    </p:spTree>
    <p:extLst>
      <p:ext uri="{BB962C8B-B14F-4D97-AF65-F5344CB8AC3E}">
        <p14:creationId xmlns:p14="http://schemas.microsoft.com/office/powerpoint/2010/main" val="2326251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Arial" panose="020B0604020202020204" pitchFamily="34" charset="0"/>
              <a:buChar char="•"/>
              <a:tabLst>
                <a:tab pos="457200" algn="l"/>
              </a:tabLst>
            </a:pPr>
            <a:r>
              <a:rPr lang="en-GB" sz="900" dirty="0">
                <a:effectLst/>
                <a:latin typeface="Arial" panose="020B0604020202020204" pitchFamily="34" charset="0"/>
                <a:ea typeface="Calibri" panose="020F0502020204030204" pitchFamily="34" charset="0"/>
                <a:cs typeface="Times New Roman" panose="02020603050405020304" pitchFamily="18" charset="0"/>
              </a:rPr>
              <a:t>Add an ‘on button A pressed’ block to show the step count when you press button A – this means you can read the step count at any time without having to shake the micro:bit.</a:t>
            </a:r>
          </a:p>
          <a:p>
            <a:pPr marL="342900" lvl="0" indent="-342900">
              <a:buFont typeface="Arial" panose="020B0604020202020204" pitchFamily="34" charset="0"/>
              <a:buChar char="•"/>
              <a:tabLst>
                <a:tab pos="457200" algn="l"/>
              </a:tabLst>
            </a:pPr>
            <a:r>
              <a:rPr lang="en-GB" sz="900" dirty="0">
                <a:effectLst/>
                <a:latin typeface="Arial" panose="020B0604020202020204" pitchFamily="34" charset="0"/>
                <a:ea typeface="Calibri" panose="020F0502020204030204" pitchFamily="34" charset="0"/>
                <a:cs typeface="Times New Roman" panose="02020603050405020304" pitchFamily="18" charset="0"/>
              </a:rPr>
              <a:t>Assess how accurate your step counter is. If the step counter is attached to one leg, it may be counting </a:t>
            </a:r>
            <a:r>
              <a:rPr lang="en-GB" sz="900" b="1" dirty="0">
                <a:effectLst/>
                <a:latin typeface="Arial" panose="020B0604020202020204" pitchFamily="34" charset="0"/>
                <a:ea typeface="Calibri" panose="020F0502020204030204" pitchFamily="34" charset="0"/>
                <a:cs typeface="Times New Roman" panose="02020603050405020304" pitchFamily="18" charset="0"/>
              </a:rPr>
              <a:t>strides</a:t>
            </a:r>
            <a:r>
              <a:rPr lang="en-GB" sz="900" dirty="0">
                <a:effectLst/>
                <a:latin typeface="Arial" panose="020B0604020202020204" pitchFamily="34" charset="0"/>
                <a:ea typeface="Calibri" panose="020F0502020204030204" pitchFamily="34" charset="0"/>
                <a:cs typeface="Times New Roman" panose="02020603050405020304" pitchFamily="18" charset="0"/>
              </a:rPr>
              <a:t> rather than steps, counting every </a:t>
            </a:r>
            <a:r>
              <a:rPr lang="en-GB" sz="900" b="1" dirty="0">
                <a:effectLst/>
                <a:latin typeface="Arial" panose="020B0604020202020204" pitchFamily="34" charset="0"/>
                <a:ea typeface="Calibri" panose="020F0502020204030204" pitchFamily="34" charset="0"/>
                <a:cs typeface="Times New Roman" panose="02020603050405020304" pitchFamily="18" charset="0"/>
              </a:rPr>
              <a:t>other</a:t>
            </a:r>
            <a:r>
              <a:rPr lang="en-GB" sz="900" dirty="0">
                <a:effectLst/>
                <a:latin typeface="Arial" panose="020B0604020202020204" pitchFamily="34" charset="0"/>
                <a:ea typeface="Calibri" panose="020F0502020204030204" pitchFamily="34" charset="0"/>
                <a:cs typeface="Times New Roman" panose="02020603050405020304" pitchFamily="18" charset="0"/>
              </a:rPr>
              <a:t> step. Students could compensate for this by using Maths blocks to multiply the ‘step’ variable by 2 when it’s shown on the LED display.</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9091831F-4EB0-A94A-A132-4C9A8B82ADF3}" type="slidenum">
              <a:rPr lang="en-GB" smtClean="0"/>
              <a:t>12</a:t>
            </a:fld>
            <a:endParaRPr lang="en-GB"/>
          </a:p>
        </p:txBody>
      </p:sp>
    </p:spTree>
    <p:extLst>
      <p:ext uri="{BB962C8B-B14F-4D97-AF65-F5344CB8AC3E}">
        <p14:creationId xmlns:p14="http://schemas.microsoft.com/office/powerpoint/2010/main" val="400454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dirty="0">
                <a:effectLst/>
                <a:latin typeface="Arial" panose="020B0604020202020204" pitchFamily="34" charset="0"/>
                <a:ea typeface="Calibri" panose="020F0502020204030204" pitchFamily="34" charset="0"/>
              </a:rPr>
              <a:t>Ask:</a:t>
            </a:r>
          </a:p>
          <a:p>
            <a:pPr marL="342900" lvl="0" indent="-342900">
              <a:buFont typeface="Symbol" pitchFamily="2" charset="2"/>
              <a:buChar char=""/>
            </a:pPr>
            <a:r>
              <a:rPr lang="en-GB" sz="900" dirty="0">
                <a:effectLst/>
                <a:latin typeface="Arial" panose="020B0604020202020204" pitchFamily="34" charset="0"/>
                <a:ea typeface="Calibri" panose="020F0502020204030204" pitchFamily="34" charset="0"/>
              </a:rPr>
              <a:t>How does your step counter work? How accurate is it? (This will vary. It could depend on where or how micro:bits were attached. Students may also discover that the step counter counts every other step, or how many strides they took, rather than steps.)</a:t>
            </a:r>
          </a:p>
          <a:p>
            <a:pPr marL="342900" lvl="0" indent="-342900">
              <a:buFont typeface="Symbol" pitchFamily="2" charset="2"/>
              <a:buChar char=""/>
            </a:pPr>
            <a:r>
              <a:rPr lang="en-GB" sz="900" dirty="0">
                <a:effectLst/>
                <a:latin typeface="Arial" panose="020B0604020202020204" pitchFamily="34" charset="0"/>
                <a:ea typeface="Calibri" panose="020F0502020204030204" pitchFamily="34" charset="0"/>
              </a:rPr>
              <a:t>How could you improve it? (e.g. multiply the step count by 2, add a button press to show the step count)</a:t>
            </a:r>
          </a:p>
          <a:p>
            <a:pPr marL="342900" lvl="0" indent="-342900">
              <a:buFont typeface="Symbol" pitchFamily="2" charset="2"/>
              <a:buChar char=""/>
            </a:pPr>
            <a:r>
              <a:rPr lang="en-GB" sz="900" dirty="0">
                <a:effectLst/>
                <a:latin typeface="Arial" panose="020B0604020202020204" pitchFamily="34" charset="0"/>
                <a:ea typeface="Calibri" panose="020F0502020204030204" pitchFamily="34" charset="0"/>
              </a:rPr>
              <a:t>Why do we use variables in the code? (So the micro:bit keeps track of how many steps we took.)</a:t>
            </a:r>
          </a:p>
          <a:p>
            <a:pPr marL="342900" lvl="0" indent="-342900">
              <a:buFont typeface="Symbol" pitchFamily="2" charset="2"/>
              <a:buChar char=""/>
            </a:pPr>
            <a:r>
              <a:rPr lang="en-GB" sz="900" dirty="0">
                <a:effectLst/>
                <a:latin typeface="Arial" panose="020B0604020202020204" pitchFamily="34" charset="0"/>
                <a:ea typeface="Calibri" panose="020F0502020204030204" pitchFamily="34" charset="0"/>
              </a:rPr>
              <a:t>What job does the accelerometer do in a step counter? (It senses movement)</a:t>
            </a:r>
          </a:p>
        </p:txBody>
      </p:sp>
      <p:sp>
        <p:nvSpPr>
          <p:cNvPr id="4" name="Slide Number Placeholder 3"/>
          <p:cNvSpPr>
            <a:spLocks noGrp="1"/>
          </p:cNvSpPr>
          <p:nvPr>
            <p:ph type="sldNum" sz="quarter" idx="5"/>
          </p:nvPr>
        </p:nvSpPr>
        <p:spPr/>
        <p:txBody>
          <a:bodyPr/>
          <a:lstStyle/>
          <a:p>
            <a:fld id="{9091831F-4EB0-A94A-A132-4C9A8B82ADF3}" type="slidenum">
              <a:rPr lang="en-GB" smtClean="0"/>
              <a:t>13</a:t>
            </a:fld>
            <a:endParaRPr lang="en-GB"/>
          </a:p>
        </p:txBody>
      </p:sp>
    </p:spTree>
    <p:extLst>
      <p:ext uri="{BB962C8B-B14F-4D97-AF65-F5344CB8AC3E}">
        <p14:creationId xmlns:p14="http://schemas.microsoft.com/office/powerpoint/2010/main" val="993954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91831F-4EB0-A94A-A132-4C9A8B82ADF3}" type="slidenum">
              <a:rPr lang="en-GB" smtClean="0"/>
              <a:pPr/>
              <a:t>14</a:t>
            </a:fld>
            <a:endParaRPr lang="en-GB" dirty="0"/>
          </a:p>
        </p:txBody>
      </p:sp>
    </p:spTree>
    <p:extLst>
      <p:ext uri="{BB962C8B-B14F-4D97-AF65-F5344CB8AC3E}">
        <p14:creationId xmlns:p14="http://schemas.microsoft.com/office/powerpoint/2010/main" val="3298715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91831F-4EB0-A94A-A132-4C9A8B82ADF3}" type="slidenum">
              <a:rPr lang="en-GB" smtClean="0"/>
              <a:pPr/>
              <a:t>15</a:t>
            </a:fld>
            <a:endParaRPr lang="en-GB" dirty="0"/>
          </a:p>
        </p:txBody>
      </p:sp>
    </p:spTree>
    <p:extLst>
      <p:ext uri="{BB962C8B-B14F-4D97-AF65-F5344CB8AC3E}">
        <p14:creationId xmlns:p14="http://schemas.microsoft.com/office/powerpoint/2010/main" val="3661149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91831F-4EB0-A94A-A132-4C9A8B82ADF3}" type="slidenum">
              <a:rPr lang="en-GB" smtClean="0"/>
              <a:t>2</a:t>
            </a:fld>
            <a:endParaRPr lang="en-GB"/>
          </a:p>
        </p:txBody>
      </p:sp>
    </p:spTree>
    <p:extLst>
      <p:ext uri="{BB962C8B-B14F-4D97-AF65-F5344CB8AC3E}">
        <p14:creationId xmlns:p14="http://schemas.microsoft.com/office/powerpoint/2010/main" val="1181559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We’ll be making a Rock, paper, scissors game using the accelerometer in lesson six in this series.</a:t>
            </a:r>
          </a:p>
          <a:p>
            <a:endParaRPr lang="en-GB" dirty="0"/>
          </a:p>
        </p:txBody>
      </p:sp>
      <p:sp>
        <p:nvSpPr>
          <p:cNvPr id="4" name="Slide Number Placeholder 3"/>
          <p:cNvSpPr>
            <a:spLocks noGrp="1"/>
          </p:cNvSpPr>
          <p:nvPr>
            <p:ph type="sldNum" sz="quarter" idx="5"/>
          </p:nvPr>
        </p:nvSpPr>
        <p:spPr/>
        <p:txBody>
          <a:bodyPr/>
          <a:lstStyle/>
          <a:p>
            <a:fld id="{9091831F-4EB0-A94A-A132-4C9A8B82ADF3}" type="slidenum">
              <a:rPr lang="en-GB" smtClean="0"/>
              <a:t>3</a:t>
            </a:fld>
            <a:endParaRPr lang="en-GB"/>
          </a:p>
        </p:txBody>
      </p:sp>
    </p:spTree>
    <p:extLst>
      <p:ext uri="{BB962C8B-B14F-4D97-AF65-F5344CB8AC3E}">
        <p14:creationId xmlns:p14="http://schemas.microsoft.com/office/powerpoint/2010/main" val="1367945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u="none" dirty="0">
                <a:effectLst/>
                <a:latin typeface="Arial" panose="020B0604020202020204" pitchFamily="34" charset="0"/>
                <a:ea typeface="Calibri" panose="020F0502020204030204" pitchFamily="34" charset="0"/>
              </a:rPr>
              <a:t>Explain</a:t>
            </a:r>
            <a:r>
              <a:rPr lang="en-GB" sz="900" dirty="0">
                <a:effectLst/>
                <a:latin typeface="Arial" panose="020B0604020202020204" pitchFamily="34" charset="0"/>
                <a:ea typeface="Calibri" panose="020F0502020204030204" pitchFamily="34" charset="0"/>
              </a:rPr>
              <a:t> that the </a:t>
            </a:r>
            <a:r>
              <a:rPr lang="en-GB" sz="900" b="1" dirty="0">
                <a:effectLst/>
                <a:latin typeface="Arial" panose="020B0604020202020204" pitchFamily="34" charset="0"/>
                <a:ea typeface="Calibri" panose="020F0502020204030204" pitchFamily="34" charset="0"/>
              </a:rPr>
              <a:t>accelerometer</a:t>
            </a:r>
            <a:r>
              <a:rPr lang="en-GB" sz="900" dirty="0">
                <a:effectLst/>
                <a:latin typeface="Arial" panose="020B0604020202020204" pitchFamily="34" charset="0"/>
                <a:ea typeface="Calibri" panose="020F0502020204030204" pitchFamily="34" charset="0"/>
              </a:rPr>
              <a:t> is a </a:t>
            </a:r>
            <a:r>
              <a:rPr lang="en-GB" sz="900" b="1" dirty="0">
                <a:effectLst/>
                <a:latin typeface="Arial" panose="020B0604020202020204" pitchFamily="34" charset="0"/>
                <a:ea typeface="Calibri" panose="020F0502020204030204" pitchFamily="34" charset="0"/>
              </a:rPr>
              <a:t>sensor input </a:t>
            </a:r>
            <a:r>
              <a:rPr lang="en-GB" sz="900" dirty="0">
                <a:effectLst/>
                <a:latin typeface="Arial" panose="020B0604020202020204" pitchFamily="34" charset="0"/>
                <a:ea typeface="Calibri" panose="020F0502020204030204" pitchFamily="34" charset="0"/>
              </a:rPr>
              <a:t>that senses when you shake your micro:bit.</a:t>
            </a:r>
          </a:p>
          <a:p>
            <a:r>
              <a:rPr lang="en-GB" sz="900" dirty="0">
                <a:effectLst/>
                <a:latin typeface="Arial" panose="020B0604020202020204" pitchFamily="34" charset="0"/>
                <a:ea typeface="Calibri" panose="020F0502020204030204" pitchFamily="34" charset="0"/>
              </a:rPr>
              <a:t>Students may have already used accelerometers to count steps using phones, watches or fitness trackers.</a:t>
            </a:r>
          </a:p>
          <a:p>
            <a:r>
              <a:rPr lang="en-GB" sz="900" dirty="0">
                <a:effectLst/>
                <a:latin typeface="Arial" panose="020B0604020202020204" pitchFamily="34" charset="0"/>
                <a:ea typeface="Calibri" panose="020F0502020204030204" pitchFamily="34" charset="0"/>
              </a:rPr>
              <a:t>The accelerometer is labelled on the back of the micro:bit, so you can see where it is – even though it’s tiny, it contains moving parts that react to movement.</a:t>
            </a:r>
            <a:br>
              <a:rPr lang="en-GB" sz="900" dirty="0">
                <a:effectLst/>
                <a:latin typeface="Arial" panose="020B0604020202020204" pitchFamily="34" charset="0"/>
                <a:ea typeface="Calibri" panose="020F0502020204030204" pitchFamily="34" charset="0"/>
              </a:rPr>
            </a:br>
            <a:r>
              <a:rPr lang="en-GB" sz="900" b="1" dirty="0">
                <a:effectLst/>
                <a:latin typeface="Arial" panose="020B0604020202020204" pitchFamily="34" charset="0"/>
                <a:ea typeface="Calibri" panose="020F0502020204030204" pitchFamily="34" charset="0"/>
              </a:rPr>
              <a:t>Variables</a:t>
            </a:r>
            <a:r>
              <a:rPr lang="en-GB" sz="900" dirty="0">
                <a:effectLst/>
                <a:latin typeface="Arial" panose="020B0604020202020204" pitchFamily="34" charset="0"/>
                <a:ea typeface="Calibri" panose="020F0502020204030204" pitchFamily="34" charset="0"/>
              </a:rPr>
              <a:t> help us count how many steps we’ve taken. They are containers for storing data which can be accessed and updated while a program is running.</a:t>
            </a:r>
            <a:endParaRPr lang="en-GB" dirty="0"/>
          </a:p>
        </p:txBody>
      </p:sp>
      <p:sp>
        <p:nvSpPr>
          <p:cNvPr id="4" name="Slide Number Placeholder 3"/>
          <p:cNvSpPr>
            <a:spLocks noGrp="1"/>
          </p:cNvSpPr>
          <p:nvPr>
            <p:ph type="sldNum" sz="quarter" idx="5"/>
          </p:nvPr>
        </p:nvSpPr>
        <p:spPr/>
        <p:txBody>
          <a:bodyPr/>
          <a:lstStyle/>
          <a:p>
            <a:fld id="{9091831F-4EB0-A94A-A132-4C9A8B82ADF3}" type="slidenum">
              <a:rPr lang="en-GB" smtClean="0"/>
              <a:t>4</a:t>
            </a:fld>
            <a:endParaRPr lang="en-GB"/>
          </a:p>
        </p:txBody>
      </p:sp>
    </p:spTree>
    <p:extLst>
      <p:ext uri="{BB962C8B-B14F-4D97-AF65-F5344CB8AC3E}">
        <p14:creationId xmlns:p14="http://schemas.microsoft.com/office/powerpoint/2010/main" val="2400130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91831F-4EB0-A94A-A132-4C9A8B82ADF3}" type="slidenum">
              <a:rPr lang="en-GB" smtClean="0"/>
              <a:pPr/>
              <a:t>5</a:t>
            </a:fld>
            <a:endParaRPr lang="en-GB" dirty="0"/>
          </a:p>
        </p:txBody>
      </p:sp>
    </p:spTree>
    <p:extLst>
      <p:ext uri="{BB962C8B-B14F-4D97-AF65-F5344CB8AC3E}">
        <p14:creationId xmlns:p14="http://schemas.microsoft.com/office/powerpoint/2010/main" val="467110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dirty="0">
                <a:effectLst/>
                <a:latin typeface="Arial" panose="020B0604020202020204" pitchFamily="34" charset="0"/>
                <a:ea typeface="Calibri" panose="020F0502020204030204" pitchFamily="34" charset="0"/>
              </a:rPr>
              <a:t>You can follow the link to open the completed code in the editor.</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dirty="0">
              <a:effectLst/>
              <a:latin typeface="Arial" panose="020B0604020202020204" pitchFamily="34" charset="0"/>
              <a:ea typeface="Calibri" panose="020F0502020204030204" pitchFamily="34" charset="0"/>
            </a:endParaRPr>
          </a:p>
          <a:p>
            <a:r>
              <a:rPr lang="en-GB" dirty="0"/>
              <a:t>It’s a good idea to set variables to a known value at the start of a computer program.</a:t>
            </a:r>
          </a:p>
          <a:p>
            <a:r>
              <a:rPr lang="en-GB" sz="900" dirty="0">
                <a:effectLst/>
                <a:latin typeface="Arial" panose="020B0604020202020204" pitchFamily="34" charset="0"/>
                <a:ea typeface="Calibri" panose="020F0502020204030204" pitchFamily="34" charset="0"/>
              </a:rPr>
              <a:t>The order of blocks is important – the code must show the ‘steps’ variable number on the LED display </a:t>
            </a:r>
            <a:r>
              <a:rPr lang="en-GB" sz="900" b="1" dirty="0">
                <a:effectLst/>
                <a:latin typeface="Arial" panose="020B0604020202020204" pitchFamily="34" charset="0"/>
                <a:ea typeface="Calibri" panose="020F0502020204030204" pitchFamily="34" charset="0"/>
              </a:rPr>
              <a:t>after</a:t>
            </a:r>
            <a:r>
              <a:rPr lang="en-GB" sz="900" dirty="0">
                <a:effectLst/>
                <a:latin typeface="Arial" panose="020B0604020202020204" pitchFamily="34" charset="0"/>
                <a:ea typeface="Calibri" panose="020F0502020204030204" pitchFamily="34" charset="0"/>
              </a:rPr>
              <a:t> it’s been updated, or the count will be out-of-date!</a:t>
            </a: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9091831F-4EB0-A94A-A132-4C9A8B82ADF3}" type="slidenum">
              <a:rPr lang="en-GB" smtClean="0"/>
              <a:t>6</a:t>
            </a:fld>
            <a:endParaRPr lang="en-GB"/>
          </a:p>
        </p:txBody>
      </p:sp>
    </p:spTree>
    <p:extLst>
      <p:ext uri="{BB962C8B-B14F-4D97-AF65-F5344CB8AC3E}">
        <p14:creationId xmlns:p14="http://schemas.microsoft.com/office/powerpoint/2010/main" val="1492009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dirty="0">
                <a:effectLst/>
                <a:latin typeface="Arial" panose="020B0604020202020204" pitchFamily="34" charset="0"/>
                <a:ea typeface="Calibri" panose="020F0502020204030204" pitchFamily="34" charset="0"/>
              </a:rPr>
              <a:t>You can follow the link to open a new MakeCode project and model building the code yourself – or use slide 8 to show a YouTube coding video, or slide 9 to show an animated GIF of building the code if YouTube is blocked in your school.</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dirty="0">
              <a:effectLst/>
              <a:latin typeface="Arial" panose="020B0604020202020204" pitchFamily="34" charset="0"/>
              <a:ea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dirty="0">
              <a:effectLst/>
              <a:latin typeface="Arial" panose="020B0604020202020204" pitchFamily="34" charset="0"/>
              <a:ea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dirty="0">
              <a:effectLst/>
              <a:latin typeface="Arial" panose="020B0604020202020204" pitchFamily="34" charset="0"/>
              <a:ea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9091831F-4EB0-A94A-A132-4C9A8B82ADF3}" type="slidenum">
              <a:rPr lang="en-GB" smtClean="0"/>
              <a:t>7</a:t>
            </a:fld>
            <a:endParaRPr lang="en-GB"/>
          </a:p>
        </p:txBody>
      </p:sp>
    </p:spTree>
    <p:extLst>
      <p:ext uri="{BB962C8B-B14F-4D97-AF65-F5344CB8AC3E}">
        <p14:creationId xmlns:p14="http://schemas.microsoft.com/office/powerpoint/2010/main" val="2073974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Optionally share this YouTube coding video with your class: </a:t>
            </a:r>
            <a:r>
              <a:rPr lang="en-GB" sz="1800" u="sng" dirty="0">
                <a:solidFill>
                  <a:srgbClr val="0563C1"/>
                </a:solidFill>
                <a:effectLst/>
                <a:latin typeface="Arial" panose="020B0604020202020204" pitchFamily="34" charset="0"/>
                <a:ea typeface="Calibri" panose="020F0502020204030204" pitchFamily="34" charset="0"/>
                <a:hlinkClick r:id="rId3"/>
              </a:rPr>
              <a:t>https://mbit.io/lessons-step-code-video</a:t>
            </a:r>
            <a:r>
              <a:rPr lang="en-GB" sz="1800" dirty="0">
                <a:effectLst/>
                <a:latin typeface="Arial" panose="020B0604020202020204" pitchFamily="34" charset="0"/>
                <a:ea typeface="Calibri" panose="020F0502020204030204" pitchFamily="34" charset="0"/>
              </a:rPr>
              <a:t> </a:t>
            </a:r>
            <a:endParaRPr lang="en-GB" dirty="0">
              <a:effectLst/>
            </a:endParaRPr>
          </a:p>
        </p:txBody>
      </p:sp>
      <p:sp>
        <p:nvSpPr>
          <p:cNvPr id="4" name="Slide Number Placeholder 3"/>
          <p:cNvSpPr>
            <a:spLocks noGrp="1"/>
          </p:cNvSpPr>
          <p:nvPr>
            <p:ph type="sldNum" sz="quarter" idx="5"/>
          </p:nvPr>
        </p:nvSpPr>
        <p:spPr/>
        <p:txBody>
          <a:bodyPr/>
          <a:lstStyle/>
          <a:p>
            <a:fld id="{9091831F-4EB0-A94A-A132-4C9A8B82ADF3}" type="slidenum">
              <a:rPr lang="en-GB" smtClean="0"/>
              <a:t>8</a:t>
            </a:fld>
            <a:endParaRPr lang="en-GB"/>
          </a:p>
        </p:txBody>
      </p:sp>
    </p:spTree>
    <p:extLst>
      <p:ext uri="{BB962C8B-B14F-4D97-AF65-F5344CB8AC3E}">
        <p14:creationId xmlns:p14="http://schemas.microsoft.com/office/powerpoint/2010/main" val="1679680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Animated GIF of building the code you can share with your students, if YouTube is blocked in your school.</a:t>
            </a:r>
          </a:p>
        </p:txBody>
      </p:sp>
      <p:sp>
        <p:nvSpPr>
          <p:cNvPr id="4" name="Slide Number Placeholder 3"/>
          <p:cNvSpPr>
            <a:spLocks noGrp="1"/>
          </p:cNvSpPr>
          <p:nvPr>
            <p:ph type="sldNum" sz="quarter" idx="5"/>
          </p:nvPr>
        </p:nvSpPr>
        <p:spPr/>
        <p:txBody>
          <a:bodyPr/>
          <a:lstStyle/>
          <a:p>
            <a:fld id="{9091831F-4EB0-A94A-A132-4C9A8B82ADF3}" type="slidenum">
              <a:rPr lang="en-GB" smtClean="0"/>
              <a:t>9</a:t>
            </a:fld>
            <a:endParaRPr lang="en-GB"/>
          </a:p>
        </p:txBody>
      </p:sp>
    </p:spTree>
    <p:extLst>
      <p:ext uri="{BB962C8B-B14F-4D97-AF65-F5344CB8AC3E}">
        <p14:creationId xmlns:p14="http://schemas.microsoft.com/office/powerpoint/2010/main" val="40439940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20" name="Graphic 19">
            <a:extLst>
              <a:ext uri="{FF2B5EF4-FFF2-40B4-BE49-F238E27FC236}">
                <a16:creationId xmlns:a16="http://schemas.microsoft.com/office/drawing/2014/main" id="{CA74D6D6-39CE-742B-6D4C-33E566EF856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0109" y="897013"/>
            <a:ext cx="2720606" cy="445616"/>
          </a:xfrm>
          <a:prstGeom prst="rect">
            <a:avLst/>
          </a:prstGeom>
        </p:spPr>
      </p:pic>
      <p:sp>
        <p:nvSpPr>
          <p:cNvPr id="37" name="TextBox 36">
            <a:extLst>
              <a:ext uri="{FF2B5EF4-FFF2-40B4-BE49-F238E27FC236}">
                <a16:creationId xmlns:a16="http://schemas.microsoft.com/office/drawing/2014/main" id="{EAB0DE2E-6079-1441-7D04-CBCCBD273E09}"/>
              </a:ext>
            </a:extLst>
          </p:cNvPr>
          <p:cNvSpPr txBox="1"/>
          <p:nvPr userDrawn="1"/>
        </p:nvSpPr>
        <p:spPr>
          <a:xfrm>
            <a:off x="732370" y="1507510"/>
            <a:ext cx="3666744" cy="923330"/>
          </a:xfrm>
          <a:prstGeom prst="rect">
            <a:avLst/>
          </a:prstGeom>
          <a:noFill/>
        </p:spPr>
        <p:txBody>
          <a:bodyPr wrap="square" rtlCol="0">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sz="2000" b="0" i="0" kern="1200" dirty="0">
                <a:solidFill>
                  <a:srgbClr val="00A000"/>
                </a:solidFill>
                <a:latin typeface="Arial" panose="020B0604020202020204" pitchFamily="34" charset="0"/>
                <a:ea typeface="+mn-ea"/>
                <a:cs typeface="+mn-cs"/>
              </a:rPr>
              <a:t>First lessons with </a:t>
            </a:r>
            <a:r>
              <a:rPr lang="en-GB" sz="2000" b="0" i="0" kern="1200" dirty="0" err="1">
                <a:solidFill>
                  <a:srgbClr val="00A000"/>
                </a:solidFill>
                <a:latin typeface="Arial" panose="020B0604020202020204" pitchFamily="34" charset="0"/>
                <a:ea typeface="+mn-ea"/>
                <a:cs typeface="+mn-cs"/>
              </a:rPr>
              <a:t>MakeCode</a:t>
            </a:r>
            <a:r>
              <a:rPr lang="en-GB" sz="2000" b="0" i="0" kern="1200" dirty="0">
                <a:solidFill>
                  <a:srgbClr val="00A000"/>
                </a:solidFill>
                <a:latin typeface="Arial" panose="020B0604020202020204" pitchFamily="34" charset="0"/>
                <a:ea typeface="+mn-ea"/>
                <a:cs typeface="+mn-cs"/>
              </a:rPr>
              <a:t> and the </a:t>
            </a:r>
            <a:r>
              <a:rPr lang="en-GB" sz="2000" b="0" i="0" kern="1200" dirty="0" err="1">
                <a:solidFill>
                  <a:srgbClr val="00A000"/>
                </a:solidFill>
                <a:latin typeface="Arial" panose="020B0604020202020204" pitchFamily="34" charset="0"/>
                <a:ea typeface="+mn-ea"/>
                <a:cs typeface="+mn-cs"/>
              </a:rPr>
              <a:t>micro:bit</a:t>
            </a:r>
            <a:endParaRPr lang="en-GB" sz="2000" b="0" i="0" kern="1200" dirty="0">
              <a:solidFill>
                <a:srgbClr val="00A000"/>
              </a:solidFill>
              <a:latin typeface="Arial" panose="020B0604020202020204" pitchFamily="34" charset="0"/>
              <a:ea typeface="+mn-ea"/>
              <a:cs typeface="+mn-cs"/>
            </a:endParaRPr>
          </a:p>
          <a:p>
            <a:endParaRPr lang="en-US" dirty="0">
              <a:solidFill>
                <a:srgbClr val="00C802"/>
              </a:solidFill>
            </a:endParaRPr>
          </a:p>
        </p:txBody>
      </p:sp>
      <p:sp>
        <p:nvSpPr>
          <p:cNvPr id="2" name="Title 1"/>
          <p:cNvSpPr>
            <a:spLocks noGrp="1"/>
          </p:cNvSpPr>
          <p:nvPr>
            <p:ph type="ctrTitle" hasCustomPrompt="1"/>
          </p:nvPr>
        </p:nvSpPr>
        <p:spPr>
          <a:xfrm>
            <a:off x="819185" y="2344694"/>
            <a:ext cx="5019621" cy="1218795"/>
          </a:xfrm>
        </p:spPr>
        <p:txBody>
          <a:bodyPr wrap="square" lIns="0" tIns="0" rIns="0" bIns="0" anchor="t" anchorCtr="0">
            <a:spAutoFit/>
          </a:bodyPr>
          <a:lstStyle>
            <a:lvl1pPr algn="l">
              <a:defRPr sz="4400">
                <a:solidFill>
                  <a:srgbClr val="000000"/>
                </a:solidFill>
              </a:defRPr>
            </a:lvl1pPr>
          </a:lstStyle>
          <a:p>
            <a:r>
              <a:rPr lang="en-GB" dirty="0"/>
              <a:t>Click to edit Lesson Title</a:t>
            </a:r>
            <a:endParaRPr lang="en-US" dirty="0"/>
          </a:p>
        </p:txBody>
      </p:sp>
    </p:spTree>
    <p:extLst>
      <p:ext uri="{BB962C8B-B14F-4D97-AF65-F5344CB8AC3E}">
        <p14:creationId xmlns:p14="http://schemas.microsoft.com/office/powerpoint/2010/main" val="16193048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FED73E-0167-86BC-76AB-525A021F4D39}"/>
              </a:ext>
            </a:extLst>
          </p:cNvPr>
          <p:cNvPicPr>
            <a:picLocks noChangeAspect="1"/>
          </p:cNvPicPr>
          <p:nvPr userDrawn="1"/>
        </p:nvPicPr>
        <p:blipFill>
          <a:blip r:embed="rId2"/>
          <a:srcRect/>
          <a:stretch/>
        </p:blipFill>
        <p:spPr>
          <a:xfrm>
            <a:off x="1" y="-190499"/>
            <a:ext cx="9143998" cy="5333999"/>
          </a:xfrm>
          <a:prstGeom prst="rect">
            <a:avLst/>
          </a:prstGeom>
        </p:spPr>
      </p:pic>
      <p:sp>
        <p:nvSpPr>
          <p:cNvPr id="7" name="Freeform 6">
            <a:extLst>
              <a:ext uri="{FF2B5EF4-FFF2-40B4-BE49-F238E27FC236}">
                <a16:creationId xmlns:a16="http://schemas.microsoft.com/office/drawing/2014/main" id="{0D9C7407-B083-E1DD-02C9-633979839614}"/>
              </a:ext>
            </a:extLst>
          </p:cNvPr>
          <p:cNvSpPr/>
          <p:nvPr userDrawn="1"/>
        </p:nvSpPr>
        <p:spPr>
          <a:xfrm>
            <a:off x="4078224" y="713232"/>
            <a:ext cx="1069848" cy="987552"/>
          </a:xfrm>
          <a:custGeom>
            <a:avLst/>
            <a:gdLst>
              <a:gd name="connsiteX0" fmla="*/ 228600 w 1069848"/>
              <a:gd name="connsiteY0" fmla="*/ 36576 h 987552"/>
              <a:gd name="connsiteX1" fmla="*/ 0 w 1069848"/>
              <a:gd name="connsiteY1" fmla="*/ 658368 h 987552"/>
              <a:gd name="connsiteX2" fmla="*/ 109728 w 1069848"/>
              <a:gd name="connsiteY2" fmla="*/ 859536 h 987552"/>
              <a:gd name="connsiteX3" fmla="*/ 356616 w 1069848"/>
              <a:gd name="connsiteY3" fmla="*/ 877824 h 987552"/>
              <a:gd name="connsiteX4" fmla="*/ 640080 w 1069848"/>
              <a:gd name="connsiteY4" fmla="*/ 987552 h 987552"/>
              <a:gd name="connsiteX5" fmla="*/ 1014984 w 1069848"/>
              <a:gd name="connsiteY5" fmla="*/ 969264 h 987552"/>
              <a:gd name="connsiteX6" fmla="*/ 1042416 w 1069848"/>
              <a:gd name="connsiteY6" fmla="*/ 722376 h 987552"/>
              <a:gd name="connsiteX7" fmla="*/ 1069848 w 1069848"/>
              <a:gd name="connsiteY7" fmla="*/ 246888 h 987552"/>
              <a:gd name="connsiteX8" fmla="*/ 850392 w 1069848"/>
              <a:gd name="connsiteY8" fmla="*/ 0 h 987552"/>
              <a:gd name="connsiteX9" fmla="*/ 228600 w 1069848"/>
              <a:gd name="connsiteY9" fmla="*/ 36576 h 98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848" h="987552">
                <a:moveTo>
                  <a:pt x="228600" y="36576"/>
                </a:moveTo>
                <a:lnTo>
                  <a:pt x="0" y="658368"/>
                </a:lnTo>
                <a:lnTo>
                  <a:pt x="109728" y="859536"/>
                </a:lnTo>
                <a:lnTo>
                  <a:pt x="356616" y="877824"/>
                </a:lnTo>
                <a:lnTo>
                  <a:pt x="640080" y="987552"/>
                </a:lnTo>
                <a:lnTo>
                  <a:pt x="1014984" y="969264"/>
                </a:lnTo>
                <a:lnTo>
                  <a:pt x="1042416" y="722376"/>
                </a:lnTo>
                <a:lnTo>
                  <a:pt x="1069848" y="246888"/>
                </a:lnTo>
                <a:lnTo>
                  <a:pt x="850392" y="0"/>
                </a:lnTo>
                <a:lnTo>
                  <a:pt x="228600" y="36576"/>
                </a:lnTo>
                <a:close/>
              </a:path>
            </a:pathLst>
          </a:custGeom>
          <a:solidFill>
            <a:srgbClr val="00C8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black, darkness, black and white&#10;&#10;Description automatically generated">
            <a:extLst>
              <a:ext uri="{FF2B5EF4-FFF2-40B4-BE49-F238E27FC236}">
                <a16:creationId xmlns:a16="http://schemas.microsoft.com/office/drawing/2014/main" id="{68087F39-7CDA-9F46-E5A8-0C76F1518E1B}"/>
              </a:ext>
            </a:extLst>
          </p:cNvPr>
          <p:cNvPicPr>
            <a:picLocks noChangeAspect="1"/>
          </p:cNvPicPr>
          <p:nvPr userDrawn="1"/>
        </p:nvPicPr>
        <p:blipFill>
          <a:blip r:embed="rId3"/>
          <a:stretch>
            <a:fillRect/>
          </a:stretch>
        </p:blipFill>
        <p:spPr>
          <a:xfrm>
            <a:off x="4146248" y="540140"/>
            <a:ext cx="1143000" cy="1143000"/>
          </a:xfrm>
          <a:prstGeom prst="rect">
            <a:avLst/>
          </a:prstGeom>
        </p:spPr>
      </p:pic>
      <p:pic>
        <p:nvPicPr>
          <p:cNvPr id="9" name="Picture 8" descr="A picture containing black, darkness&#10;&#10;Description automatically generated">
            <a:extLst>
              <a:ext uri="{FF2B5EF4-FFF2-40B4-BE49-F238E27FC236}">
                <a16:creationId xmlns:a16="http://schemas.microsoft.com/office/drawing/2014/main" id="{21DC12E8-204E-F4E8-7FC1-FCD1CE4F859C}"/>
              </a:ext>
            </a:extLst>
          </p:cNvPr>
          <p:cNvPicPr>
            <a:picLocks noChangeAspect="1"/>
          </p:cNvPicPr>
          <p:nvPr userDrawn="1"/>
        </p:nvPicPr>
        <p:blipFill>
          <a:blip r:embed="rId4"/>
          <a:stretch>
            <a:fillRect/>
          </a:stretch>
        </p:blipFill>
        <p:spPr>
          <a:xfrm>
            <a:off x="3851352" y="1080172"/>
            <a:ext cx="521768" cy="474335"/>
          </a:xfrm>
          <a:prstGeom prst="rect">
            <a:avLst/>
          </a:prstGeom>
        </p:spPr>
      </p:pic>
      <p:pic>
        <p:nvPicPr>
          <p:cNvPr id="10" name="Graphic 9">
            <a:extLst>
              <a:ext uri="{FF2B5EF4-FFF2-40B4-BE49-F238E27FC236}">
                <a16:creationId xmlns:a16="http://schemas.microsoft.com/office/drawing/2014/main" id="{A61ABD73-16C4-FA58-8483-B41A7EB0BE0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87581" y="897013"/>
            <a:ext cx="2720606" cy="445616"/>
          </a:xfrm>
          <a:prstGeom prst="rect">
            <a:avLst/>
          </a:prstGeom>
        </p:spPr>
      </p:pic>
      <p:sp>
        <p:nvSpPr>
          <p:cNvPr id="11" name="Freeform 10">
            <a:extLst>
              <a:ext uri="{FF2B5EF4-FFF2-40B4-BE49-F238E27FC236}">
                <a16:creationId xmlns:a16="http://schemas.microsoft.com/office/drawing/2014/main" id="{5F77100A-86A2-4447-B25A-CF248D74DA30}"/>
              </a:ext>
            </a:extLst>
          </p:cNvPr>
          <p:cNvSpPr/>
          <p:nvPr userDrawn="1"/>
        </p:nvSpPr>
        <p:spPr>
          <a:xfrm>
            <a:off x="301752" y="3374136"/>
            <a:ext cx="1380744" cy="1435608"/>
          </a:xfrm>
          <a:custGeom>
            <a:avLst/>
            <a:gdLst>
              <a:gd name="connsiteX0" fmla="*/ 365760 w 1380744"/>
              <a:gd name="connsiteY0" fmla="*/ 219456 h 1435608"/>
              <a:gd name="connsiteX1" fmla="*/ 411480 w 1380744"/>
              <a:gd name="connsiteY1" fmla="*/ 192024 h 1435608"/>
              <a:gd name="connsiteX2" fmla="*/ 722376 w 1380744"/>
              <a:gd name="connsiteY2" fmla="*/ 0 h 1435608"/>
              <a:gd name="connsiteX3" fmla="*/ 1097280 w 1380744"/>
              <a:gd name="connsiteY3" fmla="*/ 82296 h 1435608"/>
              <a:gd name="connsiteX4" fmla="*/ 1335024 w 1380744"/>
              <a:gd name="connsiteY4" fmla="*/ 292608 h 1435608"/>
              <a:gd name="connsiteX5" fmla="*/ 1380744 w 1380744"/>
              <a:gd name="connsiteY5" fmla="*/ 630936 h 1435608"/>
              <a:gd name="connsiteX6" fmla="*/ 1298448 w 1380744"/>
              <a:gd name="connsiteY6" fmla="*/ 950976 h 1435608"/>
              <a:gd name="connsiteX7" fmla="*/ 1115568 w 1380744"/>
              <a:gd name="connsiteY7" fmla="*/ 1207008 h 1435608"/>
              <a:gd name="connsiteX8" fmla="*/ 685800 w 1380744"/>
              <a:gd name="connsiteY8" fmla="*/ 1426464 h 1435608"/>
              <a:gd name="connsiteX9" fmla="*/ 265176 w 1380744"/>
              <a:gd name="connsiteY9" fmla="*/ 1435608 h 1435608"/>
              <a:gd name="connsiteX10" fmla="*/ 0 w 1380744"/>
              <a:gd name="connsiteY10" fmla="*/ 1307592 h 1435608"/>
              <a:gd name="connsiteX11" fmla="*/ 18288 w 1380744"/>
              <a:gd name="connsiteY11" fmla="*/ 804672 h 1435608"/>
              <a:gd name="connsiteX12" fmla="*/ 365760 w 1380744"/>
              <a:gd name="connsiteY12" fmla="*/ 219456 h 143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744" h="1435608">
                <a:moveTo>
                  <a:pt x="365760" y="219456"/>
                </a:moveTo>
                <a:lnTo>
                  <a:pt x="411480" y="192024"/>
                </a:lnTo>
                <a:lnTo>
                  <a:pt x="722376" y="0"/>
                </a:lnTo>
                <a:lnTo>
                  <a:pt x="1097280" y="82296"/>
                </a:lnTo>
                <a:lnTo>
                  <a:pt x="1335024" y="292608"/>
                </a:lnTo>
                <a:lnTo>
                  <a:pt x="1380744" y="630936"/>
                </a:lnTo>
                <a:lnTo>
                  <a:pt x="1298448" y="950976"/>
                </a:lnTo>
                <a:lnTo>
                  <a:pt x="1115568" y="1207008"/>
                </a:lnTo>
                <a:lnTo>
                  <a:pt x="685800" y="1426464"/>
                </a:lnTo>
                <a:lnTo>
                  <a:pt x="265176" y="1435608"/>
                </a:lnTo>
                <a:lnTo>
                  <a:pt x="0" y="1307592"/>
                </a:lnTo>
                <a:lnTo>
                  <a:pt x="18288" y="804672"/>
                </a:lnTo>
                <a:lnTo>
                  <a:pt x="365760" y="219456"/>
                </a:lnTo>
                <a:close/>
              </a:path>
            </a:pathLst>
          </a:custGeom>
          <a:solidFill>
            <a:srgbClr val="00C8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and white image of a bird&#10;&#10;Description automatically generated with low confidence">
            <a:extLst>
              <a:ext uri="{FF2B5EF4-FFF2-40B4-BE49-F238E27FC236}">
                <a16:creationId xmlns:a16="http://schemas.microsoft.com/office/drawing/2014/main" id="{3D786174-A8C3-4389-DE85-62A48775A5BB}"/>
              </a:ext>
            </a:extLst>
          </p:cNvPr>
          <p:cNvPicPr>
            <a:picLocks noChangeAspect="1"/>
          </p:cNvPicPr>
          <p:nvPr userDrawn="1"/>
        </p:nvPicPr>
        <p:blipFill>
          <a:blip r:embed="rId7"/>
          <a:stretch>
            <a:fillRect/>
          </a:stretch>
        </p:blipFill>
        <p:spPr>
          <a:xfrm>
            <a:off x="245036" y="3539017"/>
            <a:ext cx="1282700" cy="1130300"/>
          </a:xfrm>
          <a:prstGeom prst="rect">
            <a:avLst/>
          </a:prstGeom>
        </p:spPr>
      </p:pic>
      <p:pic>
        <p:nvPicPr>
          <p:cNvPr id="13" name="Picture 12" descr="A picture containing black, darkness, black and white&#10;&#10;Description automatically generated">
            <a:extLst>
              <a:ext uri="{FF2B5EF4-FFF2-40B4-BE49-F238E27FC236}">
                <a16:creationId xmlns:a16="http://schemas.microsoft.com/office/drawing/2014/main" id="{1EF8D2CE-A49A-DCF3-A065-D0B8B894925A}"/>
              </a:ext>
            </a:extLst>
          </p:cNvPr>
          <p:cNvPicPr>
            <a:picLocks noChangeAspect="1"/>
          </p:cNvPicPr>
          <p:nvPr userDrawn="1"/>
        </p:nvPicPr>
        <p:blipFill>
          <a:blip r:embed="rId8"/>
          <a:stretch>
            <a:fillRect/>
          </a:stretch>
        </p:blipFill>
        <p:spPr>
          <a:xfrm>
            <a:off x="72859" y="4527005"/>
            <a:ext cx="482600" cy="317500"/>
          </a:xfrm>
          <a:prstGeom prst="rect">
            <a:avLst/>
          </a:prstGeom>
        </p:spPr>
      </p:pic>
    </p:spTree>
    <p:extLst>
      <p:ext uri="{BB962C8B-B14F-4D97-AF65-F5344CB8AC3E}">
        <p14:creationId xmlns:p14="http://schemas.microsoft.com/office/powerpoint/2010/main" val="330078818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699592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92932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97018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137034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410126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99FC9EB-1597-3ACA-1037-BAC59508C622}"/>
              </a:ext>
            </a:extLst>
          </p:cNvPr>
          <p:cNvSpPr>
            <a:spLocks noGrp="1"/>
          </p:cNvSpPr>
          <p:nvPr>
            <p:ph type="title" hasCustomPrompt="1"/>
          </p:nvPr>
        </p:nvSpPr>
        <p:spPr>
          <a:xfrm>
            <a:off x="425535" y="190998"/>
            <a:ext cx="4007764" cy="794403"/>
          </a:xfrm>
        </p:spPr>
        <p:txBody>
          <a:bodyPr wrap="none" lIns="0" tIns="180000" rIns="0" bIns="180000">
            <a:spAutoFit/>
          </a:bodyPr>
          <a:lstStyle>
            <a:lvl1pPr marL="179388" indent="-134938">
              <a:tabLst/>
              <a:defRPr lang="en-US" sz="2800" b="1" i="0" kern="1200" dirty="0">
                <a:solidFill>
                  <a:srgbClr val="000000"/>
                </a:solidFill>
                <a:latin typeface="Arial" panose="020B0604020202020204" pitchFamily="34" charset="0"/>
                <a:ea typeface="+mj-ea"/>
                <a:cs typeface="+mj-cs"/>
              </a:defRPr>
            </a:lvl1pPr>
          </a:lstStyle>
          <a:p>
            <a:pPr marL="180000" lvl="0" indent="0" algn="l" defTabSz="685800" rtl="0" eaLnBrk="1" latinLnBrk="0" hangingPunct="1">
              <a:lnSpc>
                <a:spcPct val="100000"/>
              </a:lnSpc>
              <a:spcBef>
                <a:spcPct val="0"/>
              </a:spcBef>
              <a:buFont typeface="Arial" panose="020B0604020202020204" pitchFamily="34" charset="0"/>
              <a:buNone/>
            </a:pPr>
            <a:r>
              <a:rPr lang="en-GB" dirty="0"/>
              <a:t>Click to edit slide title</a:t>
            </a:r>
            <a:endParaRPr lang="en-US" dirty="0"/>
          </a:p>
        </p:txBody>
      </p:sp>
    </p:spTree>
    <p:extLst>
      <p:ext uri="{BB962C8B-B14F-4D97-AF65-F5344CB8AC3E}">
        <p14:creationId xmlns:p14="http://schemas.microsoft.com/office/powerpoint/2010/main" val="221444894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b="0" i="0">
                <a:solidFill>
                  <a:schemeClr val="tx1">
                    <a:tint val="75000"/>
                  </a:schemeClr>
                </a:solidFill>
                <a:latin typeface="Arial" panose="020B0604020202020204" pitchFamily="34" charset="0"/>
              </a:defRPr>
            </a:lvl1pPr>
          </a:lstStyle>
          <a:p>
            <a:fld id="{C22D24B5-F34A-D34D-8D5A-0ACCE9A2D434}" type="datetimeFigureOut">
              <a:rPr lang="en-GB" smtClean="0"/>
              <a:pPr/>
              <a:t>24/04/2024</a:t>
            </a:fld>
            <a:endParaRPr lang="en-GB"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b="0" i="0">
                <a:solidFill>
                  <a:schemeClr val="tx1">
                    <a:tint val="7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b="0" i="0">
                <a:solidFill>
                  <a:schemeClr val="tx1">
                    <a:tint val="75000"/>
                  </a:schemeClr>
                </a:solidFill>
                <a:latin typeface="Arial" panose="020B0604020202020204" pitchFamily="34" charset="0"/>
              </a:defRPr>
            </a:lvl1pPr>
          </a:lstStyle>
          <a:p>
            <a:fld id="{82A9FFA3-44FD-EE4B-B909-2843D831AAA3}" type="slidenum">
              <a:rPr lang="en-GB" smtClean="0"/>
              <a:pPr/>
              <a:t>‹#›</a:t>
            </a:fld>
            <a:endParaRPr lang="en-GB" dirty="0"/>
          </a:p>
        </p:txBody>
      </p:sp>
    </p:spTree>
    <p:extLst>
      <p:ext uri="{BB962C8B-B14F-4D97-AF65-F5344CB8AC3E}">
        <p14:creationId xmlns:p14="http://schemas.microsoft.com/office/powerpoint/2010/main" val="160295195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6" r:id="rId3"/>
    <p:sldLayoutId id="2147483680" r:id="rId4"/>
    <p:sldLayoutId id="2147483674" r:id="rId5"/>
    <p:sldLayoutId id="2147483678" r:id="rId6"/>
    <p:sldLayoutId id="2147483679" r:id="rId7"/>
    <p:sldLayoutId id="2147483676" r:id="rId8"/>
  </p:sldLayoutIdLst>
  <p:txStyles>
    <p:titleStyle>
      <a:lvl1pPr algn="l" defTabSz="685800" rtl="0" eaLnBrk="1" latinLnBrk="0" hangingPunct="1">
        <a:lnSpc>
          <a:spcPct val="90000"/>
        </a:lnSpc>
        <a:spcBef>
          <a:spcPct val="0"/>
        </a:spcBef>
        <a:buNone/>
        <a:defRPr sz="3300" b="1" i="0" kern="120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jp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1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hyperlink" Target="https://mbit.io/tutorial-step-counter"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slides/_rels/slide11.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 Id="rId9" Type="http://schemas.openxmlformats.org/officeDocument/2006/relationships/image" Target="../media/image73.jpeg"/></Relationships>
</file>

<file path=ppt/slides/_rels/slide12.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77.sv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svg"/><Relationship Id="rId9" Type="http://schemas.openxmlformats.org/officeDocument/2006/relationships/image" Target="../media/image80.png"/></Relationships>
</file>

<file path=ppt/slides/_rels/slide13.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34.png"/><Relationship Id="rId7" Type="http://schemas.openxmlformats.org/officeDocument/2006/relationships/image" Target="../media/image84.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83.svg"/><Relationship Id="rId5" Type="http://schemas.openxmlformats.org/officeDocument/2006/relationships/image" Target="../media/image36.png"/><Relationship Id="rId10" Type="http://schemas.openxmlformats.org/officeDocument/2006/relationships/image" Target="../media/image53.png"/><Relationship Id="rId4" Type="http://schemas.openxmlformats.org/officeDocument/2006/relationships/image" Target="../media/image82.svg"/><Relationship Id="rId9" Type="http://schemas.openxmlformats.org/officeDocument/2006/relationships/image" Target="../media/image37.svg"/></Relationships>
</file>

<file path=ppt/slides/_rels/slide14.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90.jp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89.svg"/><Relationship Id="rId5" Type="http://schemas.openxmlformats.org/officeDocument/2006/relationships/image" Target="../media/image88.png"/><Relationship Id="rId4" Type="http://schemas.openxmlformats.org/officeDocument/2006/relationships/image" Target="../media/image87.svg"/></Relationships>
</file>

<file path=ppt/slides/_rels/slide15.xml.rels><?xml version="1.0" encoding="UTF-8" standalone="yes"?>
<Relationships xmlns="http://schemas.openxmlformats.org/package/2006/relationships"><Relationship Id="rId8" Type="http://schemas.openxmlformats.org/officeDocument/2006/relationships/image" Target="../media/image94.svg"/><Relationship Id="rId13" Type="http://schemas.openxmlformats.org/officeDocument/2006/relationships/image" Target="../media/image99.png"/><Relationship Id="rId3" Type="http://schemas.openxmlformats.org/officeDocument/2006/relationships/hyperlink" Target="https://creativecommons.org/licenses/by-sa/4.0/" TargetMode="External"/><Relationship Id="rId7" Type="http://schemas.openxmlformats.org/officeDocument/2006/relationships/image" Target="../media/image93.png"/><Relationship Id="rId12" Type="http://schemas.openxmlformats.org/officeDocument/2006/relationships/image" Target="../media/image98.sv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2.svg"/><Relationship Id="rId11" Type="http://schemas.openxmlformats.org/officeDocument/2006/relationships/image" Target="../media/image97.png"/><Relationship Id="rId5" Type="http://schemas.openxmlformats.org/officeDocument/2006/relationships/image" Target="../media/image91.png"/><Relationship Id="rId10" Type="http://schemas.openxmlformats.org/officeDocument/2006/relationships/image" Target="../media/image96.svg"/><Relationship Id="rId4" Type="http://schemas.openxmlformats.org/officeDocument/2006/relationships/hyperlink" Target="https://microbit.org/teach" TargetMode="External"/><Relationship Id="rId9" Type="http://schemas.openxmlformats.org/officeDocument/2006/relationships/image" Target="../media/image95.png"/><Relationship Id="rId14" Type="http://schemas.openxmlformats.org/officeDocument/2006/relationships/image" Target="../media/image100.svg"/></Relationships>
</file>

<file path=ppt/slides/_rels/slide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svg"/><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4.png"/><Relationship Id="rId3" Type="http://schemas.openxmlformats.org/officeDocument/2006/relationships/notesSlide" Target="../notesSlides/notesSlide3.xml"/><Relationship Id="rId7" Type="http://schemas.openxmlformats.org/officeDocument/2006/relationships/image" Target="../media/image12.png"/><Relationship Id="rId12" Type="http://schemas.openxmlformats.org/officeDocument/2006/relationships/image" Target="../media/image21.svg"/><Relationship Id="rId2" Type="http://schemas.openxmlformats.org/officeDocument/2006/relationships/slideLayout" Target="../slideLayouts/slideLayout8.xml"/><Relationship Id="rId1" Type="http://schemas.openxmlformats.org/officeDocument/2006/relationships/video" Target="https://www.youtube.com/embed/UT35ODxvmS0?feature=oembed" TargetMode="External"/><Relationship Id="rId6" Type="http://schemas.openxmlformats.org/officeDocument/2006/relationships/image" Target="../media/image17.svg"/><Relationship Id="rId11" Type="http://schemas.openxmlformats.org/officeDocument/2006/relationships/image" Target="../media/image20.pn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33.jpeg"/><Relationship Id="rId9" Type="http://schemas.openxmlformats.org/officeDocument/2006/relationships/image" Target="../media/image18.png"/><Relationship Id="rId14" Type="http://schemas.openxmlformats.org/officeDocument/2006/relationships/image" Target="../media/image15.svg"/></Relationships>
</file>

<file path=ppt/slides/_rels/slide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slides/_rels/slide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5.xml"/><Relationship Id="rId7" Type="http://schemas.openxmlformats.org/officeDocument/2006/relationships/image" Target="../media/image47.svg"/><Relationship Id="rId2" Type="http://schemas.openxmlformats.org/officeDocument/2006/relationships/slideLayout" Target="../slideLayouts/slideLayout8.xml"/><Relationship Id="rId1" Type="http://schemas.openxmlformats.org/officeDocument/2006/relationships/video" Target="https://www.youtube.com/embed/bSANf_njTSk?feature=oembed" TargetMode="External"/><Relationship Id="rId6" Type="http://schemas.openxmlformats.org/officeDocument/2006/relationships/image" Target="../media/image46.png"/><Relationship Id="rId11" Type="http://schemas.openxmlformats.org/officeDocument/2006/relationships/image" Target="../media/image48.jpeg"/><Relationship Id="rId5" Type="http://schemas.openxmlformats.org/officeDocument/2006/relationships/image" Target="../media/image45.svg"/><Relationship Id="rId10" Type="http://schemas.openxmlformats.org/officeDocument/2006/relationships/hyperlink" Target="https://youtu.be/bSANf_njTSk" TargetMode="External"/><Relationship Id="rId4" Type="http://schemas.openxmlformats.org/officeDocument/2006/relationships/image" Target="../media/image44.png"/><Relationship Id="rId9" Type="http://schemas.openxmlformats.org/officeDocument/2006/relationships/image" Target="../media/image41.svg"/></Relationships>
</file>

<file path=ppt/slides/_rels/slide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png"/><Relationship Id="rId7" Type="http://schemas.openxmlformats.org/officeDocument/2006/relationships/image" Target="../media/image52.sv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51.png"/><Relationship Id="rId5" Type="http://schemas.openxmlformats.org/officeDocument/2006/relationships/hyperlink" Target="https://makecode.microbit.org/#pub:_E6uhUWKEqL1L" TargetMode="External"/><Relationship Id="rId4" Type="http://schemas.openxmlformats.org/officeDocument/2006/relationships/image" Target="../media/image50.svg"/></Relationships>
</file>

<file path=ppt/slides/_rels/slide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hyperlink" Target="https://makecode.microbit.org/" TargetMode="External"/><Relationship Id="rId7" Type="http://schemas.openxmlformats.org/officeDocument/2006/relationships/image" Target="../media/image55.sv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54.png"/><Relationship Id="rId5" Type="http://schemas.openxmlformats.org/officeDocument/2006/relationships/image" Target="../media/image50.svg"/><Relationship Id="rId10" Type="http://schemas.openxmlformats.org/officeDocument/2006/relationships/image" Target="../media/image53.png"/><Relationship Id="rId4" Type="http://schemas.openxmlformats.org/officeDocument/2006/relationships/image" Target="../media/image49.png"/><Relationship Id="rId9" Type="http://schemas.openxmlformats.org/officeDocument/2006/relationships/image" Target="../media/image57.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60.jpeg"/><Relationship Id="rId2" Type="http://schemas.openxmlformats.org/officeDocument/2006/relationships/slideLayout" Target="../slideLayouts/slideLayout8.xml"/><Relationship Id="rId1" Type="http://schemas.openxmlformats.org/officeDocument/2006/relationships/video" Target="https://www.youtube.com/embed/PI0L19vbhtc?feature=oembed" TargetMode="External"/><Relationship Id="rId6" Type="http://schemas.openxmlformats.org/officeDocument/2006/relationships/hyperlink" Target="https://mbit.io/lessons-step-code-video" TargetMode="External"/><Relationship Id="rId5" Type="http://schemas.openxmlformats.org/officeDocument/2006/relationships/image" Target="../media/image59.svg"/><Relationship Id="rId4" Type="http://schemas.openxmlformats.org/officeDocument/2006/relationships/image" Target="../media/image58.png"/></Relationships>
</file>

<file path=ppt/slides/_rels/slide9.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gif"/><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4A7B3-BBFD-C41B-2D57-44083B9B9032}"/>
              </a:ext>
            </a:extLst>
          </p:cNvPr>
          <p:cNvSpPr>
            <a:spLocks noGrp="1"/>
          </p:cNvSpPr>
          <p:nvPr>
            <p:ph type="ctrTitle"/>
          </p:nvPr>
        </p:nvSpPr>
        <p:spPr>
          <a:xfrm>
            <a:off x="822202" y="2344694"/>
            <a:ext cx="5019621" cy="1107996"/>
          </a:xfrm>
        </p:spPr>
        <p:txBody>
          <a:bodyPr/>
          <a:lstStyle/>
          <a:p>
            <a:r>
              <a:rPr lang="en-US" sz="4000" dirty="0"/>
              <a:t>Lesson 4</a:t>
            </a:r>
            <a:br>
              <a:rPr lang="en-US" sz="4000" dirty="0"/>
            </a:br>
            <a:r>
              <a:rPr lang="en-US" sz="4000" dirty="0"/>
              <a:t>Step counter</a:t>
            </a:r>
          </a:p>
        </p:txBody>
      </p:sp>
      <p:pic>
        <p:nvPicPr>
          <p:cNvPr id="11" name="Picture 32">
            <a:extLst>
              <a:ext uri="{FF2B5EF4-FFF2-40B4-BE49-F238E27FC236}">
                <a16:creationId xmlns:a16="http://schemas.microsoft.com/office/drawing/2014/main" id="{580E9A66-575F-E272-BC25-1A2B1544DF1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08342" y="359344"/>
            <a:ext cx="384837" cy="264576"/>
          </a:xfrm>
          <a:prstGeom prst="rect">
            <a:avLst/>
          </a:prstGeom>
        </p:spPr>
      </p:pic>
      <p:pic>
        <p:nvPicPr>
          <p:cNvPr id="13" name="Picture 35">
            <a:extLst>
              <a:ext uri="{FF2B5EF4-FFF2-40B4-BE49-F238E27FC236}">
                <a16:creationId xmlns:a16="http://schemas.microsoft.com/office/drawing/2014/main" id="{CC2E1D63-D041-9FA6-F5EB-94BF914BF18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704325" y="4079647"/>
            <a:ext cx="274996" cy="274996"/>
          </a:xfrm>
          <a:prstGeom prst="rect">
            <a:avLst/>
          </a:prstGeom>
        </p:spPr>
      </p:pic>
      <p:pic>
        <p:nvPicPr>
          <p:cNvPr id="16" name="Graphic 15">
            <a:extLst>
              <a:ext uri="{FF2B5EF4-FFF2-40B4-BE49-F238E27FC236}">
                <a16:creationId xmlns:a16="http://schemas.microsoft.com/office/drawing/2014/main" id="{47B28B8D-1DFE-1972-DB4E-AE7B858749DA}"/>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7835011">
            <a:off x="7989074" y="4431981"/>
            <a:ext cx="445888" cy="445888"/>
          </a:xfrm>
          <a:prstGeom prst="rect">
            <a:avLst/>
          </a:prstGeom>
        </p:spPr>
      </p:pic>
      <p:pic>
        <p:nvPicPr>
          <p:cNvPr id="17" name="Graphic 16">
            <a:extLst>
              <a:ext uri="{FF2B5EF4-FFF2-40B4-BE49-F238E27FC236}">
                <a16:creationId xmlns:a16="http://schemas.microsoft.com/office/drawing/2014/main" id="{A0006E4D-DF7C-CFB3-950C-A8E5AF37FB8C}"/>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92242" y="389760"/>
            <a:ext cx="292203" cy="309391"/>
          </a:xfrm>
          <a:prstGeom prst="rect">
            <a:avLst/>
          </a:prstGeom>
        </p:spPr>
      </p:pic>
      <p:pic>
        <p:nvPicPr>
          <p:cNvPr id="18" name="Graphic 17">
            <a:extLst>
              <a:ext uri="{FF2B5EF4-FFF2-40B4-BE49-F238E27FC236}">
                <a16:creationId xmlns:a16="http://schemas.microsoft.com/office/drawing/2014/main" id="{B63C0EBD-D3DD-AE2E-E98C-62212735A537}"/>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9722687">
            <a:off x="8319242" y="198988"/>
            <a:ext cx="386114" cy="579171"/>
          </a:xfrm>
          <a:prstGeom prst="rect">
            <a:avLst/>
          </a:prstGeom>
        </p:spPr>
      </p:pic>
      <p:pic>
        <p:nvPicPr>
          <p:cNvPr id="19" name="Graphic 18">
            <a:extLst>
              <a:ext uri="{FF2B5EF4-FFF2-40B4-BE49-F238E27FC236}">
                <a16:creationId xmlns:a16="http://schemas.microsoft.com/office/drawing/2014/main" id="{B018AFF8-1E2D-92C4-889C-DE2C381CC647}"/>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087194">
            <a:off x="7827624" y="515820"/>
            <a:ext cx="208450" cy="208450"/>
          </a:xfrm>
          <a:prstGeom prst="rect">
            <a:avLst/>
          </a:prstGeom>
        </p:spPr>
      </p:pic>
      <p:pic>
        <p:nvPicPr>
          <p:cNvPr id="3" name="Picture 2">
            <a:extLst>
              <a:ext uri="{FF2B5EF4-FFF2-40B4-BE49-F238E27FC236}">
                <a16:creationId xmlns:a16="http://schemas.microsoft.com/office/drawing/2014/main" id="{2CEE4763-E7E3-AB8E-928C-D83CD9A351A5}"/>
              </a:ext>
              <a:ext uri="{C183D7F6-B498-43B3-948B-1728B52AA6E4}">
                <adec:decorative xmlns:adec="http://schemas.microsoft.com/office/drawing/2017/decorative" val="1"/>
              </a:ext>
            </a:extLst>
          </p:cNvPr>
          <p:cNvPicPr>
            <a:picLocks noChangeAspect="1"/>
          </p:cNvPicPr>
          <p:nvPr/>
        </p:nvPicPr>
        <p:blipFill>
          <a:blip r:embed="rId15"/>
          <a:srcRect/>
          <a:stretch/>
        </p:blipFill>
        <p:spPr>
          <a:xfrm>
            <a:off x="5077373" y="1056565"/>
            <a:ext cx="3707853" cy="2780890"/>
          </a:xfrm>
          <a:prstGeom prst="rect">
            <a:avLst/>
          </a:prstGeom>
        </p:spPr>
      </p:pic>
    </p:spTree>
    <p:extLst>
      <p:ext uri="{BB962C8B-B14F-4D97-AF65-F5344CB8AC3E}">
        <p14:creationId xmlns:p14="http://schemas.microsoft.com/office/powerpoint/2010/main" val="2822075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671114" y="212542"/>
            <a:ext cx="6303008" cy="751314"/>
          </a:xfrm>
        </p:spPr>
        <p:txBody>
          <a:bodyPr/>
          <a:lstStyle/>
          <a:p>
            <a:pPr marL="182563"/>
            <a:r>
              <a:rPr lang="en-GB" dirty="0">
                <a:solidFill>
                  <a:srgbClr val="E7645C"/>
                </a:solidFill>
              </a:rPr>
              <a:t>Create:    </a:t>
            </a:r>
            <a:r>
              <a:rPr lang="en-GB" dirty="0">
                <a:solidFill>
                  <a:schemeClr val="tx1"/>
                </a:solidFill>
              </a:rPr>
              <a:t>step-by-step online tutorial</a:t>
            </a: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378141" y="246868"/>
            <a:ext cx="1796648" cy="664481"/>
          </a:xfrm>
          <a:prstGeom prst="roundRect">
            <a:avLst>
              <a:gd name="adj" fmla="val 50000"/>
            </a:avLst>
          </a:prstGeom>
          <a:noFill/>
          <a:ln w="82550">
            <a:solidFill>
              <a:srgbClr val="E764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0CD7EC0C-285C-4109-5C8A-32EBD0D88D4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42139" y="403248"/>
            <a:ext cx="381563" cy="404007"/>
          </a:xfrm>
          <a:prstGeom prst="rect">
            <a:avLst/>
          </a:prstGeom>
        </p:spPr>
      </p:pic>
      <p:pic>
        <p:nvPicPr>
          <p:cNvPr id="26" name="Graphic 25">
            <a:extLst>
              <a:ext uri="{FF2B5EF4-FFF2-40B4-BE49-F238E27FC236}">
                <a16:creationId xmlns:a16="http://schemas.microsoft.com/office/drawing/2014/main" id="{E5C2F07E-5D25-21F4-4DC6-0DA35ECEE09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5300000">
            <a:off x="8161432" y="710326"/>
            <a:ext cx="422148" cy="402046"/>
          </a:xfrm>
          <a:prstGeom prst="rect">
            <a:avLst/>
          </a:prstGeom>
        </p:spPr>
      </p:pic>
      <p:sp>
        <p:nvSpPr>
          <p:cNvPr id="4" name="TextBox 3">
            <a:extLst>
              <a:ext uri="{FF2B5EF4-FFF2-40B4-BE49-F238E27FC236}">
                <a16:creationId xmlns:a16="http://schemas.microsoft.com/office/drawing/2014/main" id="{F1CECE93-BB65-4F09-5B01-E029A06C6707}"/>
              </a:ext>
            </a:extLst>
          </p:cNvPr>
          <p:cNvSpPr txBox="1"/>
          <p:nvPr/>
        </p:nvSpPr>
        <p:spPr>
          <a:xfrm>
            <a:off x="427316" y="1397286"/>
            <a:ext cx="6490879" cy="584775"/>
          </a:xfrm>
          <a:prstGeom prst="rect">
            <a:avLst/>
          </a:prstGeom>
          <a:noFill/>
        </p:spPr>
        <p:txBody>
          <a:bodyPr wrap="none" rtlCol="0">
            <a:spAutoFit/>
          </a:bodyPr>
          <a:lstStyle/>
          <a:p>
            <a:r>
              <a:rPr lang="en-GB" sz="3200" dirty="0">
                <a:latin typeface="Arial" panose="020B0604020202020204" pitchFamily="34" charset="0"/>
                <a:cs typeface="Arial" panose="020B0604020202020204" pitchFamily="34" charset="0"/>
                <a:hlinkClick r:id="rId7"/>
              </a:rPr>
              <a:t>https://mbit.io/tutorial-step-counter</a:t>
            </a:r>
            <a:r>
              <a:rPr lang="en-GB" sz="3200" dirty="0">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F5392618-D6B1-C925-C769-083BF5005AFB}"/>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427316" y="2228231"/>
            <a:ext cx="5464353" cy="2463206"/>
          </a:xfrm>
          <a:prstGeom prst="rect">
            <a:avLst/>
          </a:prstGeom>
        </p:spPr>
      </p:pic>
    </p:spTree>
    <p:extLst>
      <p:ext uri="{BB962C8B-B14F-4D97-AF65-F5344CB8AC3E}">
        <p14:creationId xmlns:p14="http://schemas.microsoft.com/office/powerpoint/2010/main" val="678397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671114" y="212542"/>
            <a:ext cx="1527662" cy="751314"/>
          </a:xfrm>
        </p:spPr>
        <p:txBody>
          <a:bodyPr/>
          <a:lstStyle/>
          <a:p>
            <a:pPr marL="182563"/>
            <a:r>
              <a:rPr lang="en-GB" dirty="0">
                <a:solidFill>
                  <a:srgbClr val="2A92D6"/>
                </a:solidFill>
              </a:rPr>
              <a:t>Evaluate</a:t>
            </a: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378141" y="246868"/>
            <a:ext cx="2117924" cy="664481"/>
          </a:xfrm>
          <a:prstGeom prst="roundRect">
            <a:avLst>
              <a:gd name="adj" fmla="val 50000"/>
            </a:avLst>
          </a:prstGeom>
          <a:noFill/>
          <a:ln w="82550">
            <a:solidFill>
              <a:srgbClr val="2A92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B721A38A-EF20-8D95-C2A3-D6290ECB71B1}"/>
              </a:ext>
            </a:extLst>
          </p:cNvPr>
          <p:cNvSpPr txBox="1">
            <a:spLocks/>
          </p:cNvSpPr>
          <p:nvPr/>
        </p:nvSpPr>
        <p:spPr>
          <a:xfrm>
            <a:off x="425534" y="1324737"/>
            <a:ext cx="4868842" cy="2743251"/>
          </a:xfrm>
          <a:prstGeom prst="rect">
            <a:avLst/>
          </a:prstGeom>
          <a:ln>
            <a:noFill/>
          </a:ln>
        </p:spPr>
        <p:txBody>
          <a:bodyPr vert="horz" wrap="square" lIns="91440" tIns="45720" rIns="91440" bIns="4572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350" indent="0">
              <a:lnSpc>
                <a:spcPct val="110000"/>
              </a:lnSpc>
              <a:spcBef>
                <a:spcPts val="0"/>
              </a:spcBef>
              <a:spcAft>
                <a:spcPts val="1800"/>
              </a:spcAft>
              <a:buClr>
                <a:srgbClr val="3FB6FE"/>
              </a:buClr>
              <a:buSzPct val="100000"/>
              <a:buNone/>
            </a:pPr>
            <a:r>
              <a:rPr lang="en-GB" sz="1800" dirty="0"/>
              <a:t>Download your code to a micro:bit</a:t>
            </a:r>
          </a:p>
          <a:p>
            <a:pPr marL="293687" indent="-285750">
              <a:lnSpc>
                <a:spcPct val="110000"/>
              </a:lnSpc>
              <a:spcBef>
                <a:spcPts val="0"/>
              </a:spcBef>
              <a:spcAft>
                <a:spcPts val="1200"/>
              </a:spcAft>
              <a:buClr>
                <a:srgbClr val="3FB6FE"/>
              </a:buClr>
              <a:buSzPct val="100000"/>
              <a:buFont typeface="Wingdings" pitchFamily="2" charset="2"/>
              <a:buChar char="§"/>
            </a:pPr>
            <a:r>
              <a:rPr lang="en-GB" sz="1800" dirty="0"/>
              <a:t>Does it work as you expect? </a:t>
            </a:r>
          </a:p>
          <a:p>
            <a:pPr marL="293687" indent="-285750">
              <a:lnSpc>
                <a:spcPct val="110000"/>
              </a:lnSpc>
              <a:spcBef>
                <a:spcPts val="0"/>
              </a:spcBef>
              <a:spcAft>
                <a:spcPts val="1200"/>
              </a:spcAft>
              <a:buClr>
                <a:srgbClr val="3FB6FE"/>
              </a:buClr>
              <a:buSzPct val="100000"/>
              <a:buFont typeface="Wingdings" pitchFamily="2" charset="2"/>
              <a:buChar char="§"/>
            </a:pPr>
            <a:r>
              <a:rPr lang="en-GB" sz="1800" kern="100" dirty="0">
                <a:effectLst/>
                <a:latin typeface="Arial" panose="020B0604020202020204" pitchFamily="34" charset="0"/>
                <a:ea typeface="Calibri" panose="020F0502020204030204" pitchFamily="34" charset="0"/>
              </a:rPr>
              <a:t>How good is the project?</a:t>
            </a:r>
          </a:p>
          <a:p>
            <a:pPr marL="293687" indent="-285750">
              <a:lnSpc>
                <a:spcPct val="110000"/>
              </a:lnSpc>
              <a:spcBef>
                <a:spcPts val="0"/>
              </a:spcBef>
              <a:spcAft>
                <a:spcPts val="1200"/>
              </a:spcAft>
              <a:buClr>
                <a:srgbClr val="3FB6FE"/>
              </a:buClr>
              <a:buSzPct val="100000"/>
              <a:buFont typeface="Wingdings" pitchFamily="2" charset="2"/>
              <a:buChar char="§"/>
            </a:pPr>
            <a:r>
              <a:rPr lang="en-GB" sz="1800" kern="100" dirty="0">
                <a:effectLst/>
                <a:latin typeface="Arial" panose="020B0604020202020204" pitchFamily="34" charset="0"/>
                <a:ea typeface="Calibri" panose="020F0502020204030204" pitchFamily="34" charset="0"/>
              </a:rPr>
              <a:t>Could it have other uses?</a:t>
            </a:r>
          </a:p>
          <a:p>
            <a:pPr marL="293687" indent="-285750">
              <a:lnSpc>
                <a:spcPct val="110000"/>
              </a:lnSpc>
              <a:spcBef>
                <a:spcPts val="0"/>
              </a:spcBef>
              <a:spcAft>
                <a:spcPts val="1200"/>
              </a:spcAft>
              <a:buClr>
                <a:srgbClr val="3FB6FE"/>
              </a:buClr>
              <a:buSzPct val="100000"/>
              <a:buFont typeface="Wingdings" pitchFamily="2" charset="2"/>
              <a:buChar char="§"/>
            </a:pPr>
            <a:r>
              <a:rPr lang="en-GB" sz="1800" kern="100" dirty="0">
                <a:ea typeface="Calibri" panose="020F0502020204030204" pitchFamily="34" charset="0"/>
              </a:rPr>
              <a:t>How does it work?</a:t>
            </a:r>
            <a:endParaRPr lang="en-GB" sz="1800" kern="100" dirty="0">
              <a:effectLst/>
              <a:latin typeface="Arial" panose="020B0604020202020204" pitchFamily="34" charset="0"/>
              <a:ea typeface="Calibri" panose="020F0502020204030204" pitchFamily="34" charset="0"/>
            </a:endParaRPr>
          </a:p>
          <a:p>
            <a:pPr marL="293687" indent="-285750">
              <a:lnSpc>
                <a:spcPct val="110000"/>
              </a:lnSpc>
              <a:spcBef>
                <a:spcPts val="0"/>
              </a:spcBef>
              <a:spcAft>
                <a:spcPts val="1200"/>
              </a:spcAft>
              <a:buClr>
                <a:srgbClr val="3FB6FE"/>
              </a:buClr>
              <a:buSzPct val="100000"/>
              <a:buFont typeface="Wingdings" pitchFamily="2" charset="2"/>
              <a:buChar char="§"/>
            </a:pPr>
            <a:endParaRPr lang="en-GB" sz="1800" dirty="0"/>
          </a:p>
        </p:txBody>
      </p:sp>
      <p:pic>
        <p:nvPicPr>
          <p:cNvPr id="9" name="Graphic 8">
            <a:extLst>
              <a:ext uri="{FF2B5EF4-FFF2-40B4-BE49-F238E27FC236}">
                <a16:creationId xmlns:a16="http://schemas.microsoft.com/office/drawing/2014/main" id="{963125A2-0C38-ADD9-91D6-3D6ECF3616F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092633">
            <a:off x="5331720" y="246128"/>
            <a:ext cx="515680" cy="546013"/>
          </a:xfrm>
          <a:prstGeom prst="rect">
            <a:avLst/>
          </a:prstGeom>
        </p:spPr>
      </p:pic>
      <p:pic>
        <p:nvPicPr>
          <p:cNvPr id="10" name="Graphic 9">
            <a:extLst>
              <a:ext uri="{FF2B5EF4-FFF2-40B4-BE49-F238E27FC236}">
                <a16:creationId xmlns:a16="http://schemas.microsoft.com/office/drawing/2014/main" id="{BA469B92-5986-1E2B-FB5B-697933BCEDB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7835011">
            <a:off x="8117303" y="4375727"/>
            <a:ext cx="457286" cy="457286"/>
          </a:xfrm>
          <a:prstGeom prst="rect">
            <a:avLst/>
          </a:prstGeom>
        </p:spPr>
      </p:pic>
      <p:pic>
        <p:nvPicPr>
          <p:cNvPr id="11" name="Graphic 10">
            <a:extLst>
              <a:ext uri="{FF2B5EF4-FFF2-40B4-BE49-F238E27FC236}">
                <a16:creationId xmlns:a16="http://schemas.microsoft.com/office/drawing/2014/main" id="{5E03D74E-8E7B-9E83-BC76-D1B24B45C40D}"/>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16576" y="1030193"/>
            <a:ext cx="177800" cy="177800"/>
          </a:xfrm>
          <a:prstGeom prst="rect">
            <a:avLst/>
          </a:prstGeom>
        </p:spPr>
      </p:pic>
      <p:pic>
        <p:nvPicPr>
          <p:cNvPr id="3" name="Picture 2">
            <a:extLst>
              <a:ext uri="{FF2B5EF4-FFF2-40B4-BE49-F238E27FC236}">
                <a16:creationId xmlns:a16="http://schemas.microsoft.com/office/drawing/2014/main" id="{086DF2EE-47E1-425B-60CC-7740F59A3D5E}"/>
              </a:ext>
              <a:ext uri="{C183D7F6-B498-43B3-948B-1728B52AA6E4}">
                <adec:decorative xmlns:adec="http://schemas.microsoft.com/office/drawing/2017/decorative" val="1"/>
              </a:ext>
            </a:extLst>
          </p:cNvPr>
          <p:cNvPicPr>
            <a:picLocks noChangeAspect="1"/>
          </p:cNvPicPr>
          <p:nvPr/>
        </p:nvPicPr>
        <p:blipFill>
          <a:blip r:embed="rId9"/>
          <a:srcRect/>
          <a:stretch/>
        </p:blipFill>
        <p:spPr>
          <a:xfrm>
            <a:off x="5113278" y="1324737"/>
            <a:ext cx="3375528" cy="2531646"/>
          </a:xfrm>
          <a:prstGeom prst="rect">
            <a:avLst/>
          </a:prstGeom>
        </p:spPr>
      </p:pic>
    </p:spTree>
    <p:extLst>
      <p:ext uri="{BB962C8B-B14F-4D97-AF65-F5344CB8AC3E}">
        <p14:creationId xmlns:p14="http://schemas.microsoft.com/office/powerpoint/2010/main" val="37311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671114" y="212542"/>
            <a:ext cx="1744067" cy="751314"/>
          </a:xfrm>
        </p:spPr>
        <p:txBody>
          <a:bodyPr/>
          <a:lstStyle/>
          <a:p>
            <a:pPr marL="182563"/>
            <a:r>
              <a:rPr lang="en-GB" dirty="0">
                <a:solidFill>
                  <a:srgbClr val="6C4BC1"/>
                </a:solidFill>
              </a:rPr>
              <a:t>Extend     </a:t>
            </a:r>
            <a:endParaRPr lang="en-GB" dirty="0">
              <a:solidFill>
                <a:srgbClr val="3FB6FE"/>
              </a:solidFill>
            </a:endParaRP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378141" y="246868"/>
            <a:ext cx="1920216" cy="664481"/>
          </a:xfrm>
          <a:prstGeom prst="roundRect">
            <a:avLst>
              <a:gd name="adj" fmla="val 50000"/>
            </a:avLst>
          </a:prstGeom>
          <a:noFill/>
          <a:ln w="82550">
            <a:solidFill>
              <a:srgbClr val="6C4B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4B131759-9774-7648-E136-E035FABE2AE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45959">
            <a:off x="7664010" y="142523"/>
            <a:ext cx="1051069" cy="1152786"/>
          </a:xfrm>
          <a:prstGeom prst="rect">
            <a:avLst/>
          </a:prstGeom>
        </p:spPr>
      </p:pic>
      <p:sp>
        <p:nvSpPr>
          <p:cNvPr id="4" name="Content Placeholder 2">
            <a:extLst>
              <a:ext uri="{FF2B5EF4-FFF2-40B4-BE49-F238E27FC236}">
                <a16:creationId xmlns:a16="http://schemas.microsoft.com/office/drawing/2014/main" id="{A2322E4D-B75A-6D45-FB88-F3692A8F99F4}"/>
              </a:ext>
            </a:extLst>
          </p:cNvPr>
          <p:cNvSpPr txBox="1">
            <a:spLocks/>
          </p:cNvSpPr>
          <p:nvPr/>
        </p:nvSpPr>
        <p:spPr>
          <a:xfrm>
            <a:off x="908019" y="1448766"/>
            <a:ext cx="3519015" cy="1936941"/>
          </a:xfrm>
          <a:prstGeom prst="rect">
            <a:avLst/>
          </a:prstGeom>
        </p:spPr>
        <p:txBody>
          <a:bodyPr vert="horz" wrap="square" lIns="91440" tIns="45720" rIns="91440" bIns="4572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937" indent="0">
              <a:lnSpc>
                <a:spcPct val="110000"/>
              </a:lnSpc>
              <a:spcBef>
                <a:spcPts val="0"/>
              </a:spcBef>
              <a:spcAft>
                <a:spcPts val="3000"/>
              </a:spcAft>
              <a:buSzPct val="100000"/>
              <a:buNone/>
            </a:pPr>
            <a:r>
              <a:rPr lang="en-GB" sz="1800" dirty="0"/>
              <a:t>Add blocks to show the step count when you press button A.</a:t>
            </a:r>
          </a:p>
          <a:p>
            <a:pPr marL="0" indent="0">
              <a:buNone/>
            </a:pPr>
            <a:r>
              <a:rPr lang="en-GB" sz="1800" dirty="0"/>
              <a:t>If it’s counting too few steps, modify the code using Maths blocks to fix this.</a:t>
            </a:r>
          </a:p>
        </p:txBody>
      </p:sp>
      <p:pic>
        <p:nvPicPr>
          <p:cNvPr id="6" name="Graphic 5">
            <a:extLst>
              <a:ext uri="{FF2B5EF4-FFF2-40B4-BE49-F238E27FC236}">
                <a16:creationId xmlns:a16="http://schemas.microsoft.com/office/drawing/2014/main" id="{1F2E6B9D-7527-6DDE-1368-BEA91ACE9864}"/>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1315139">
            <a:off x="546229" y="1518640"/>
            <a:ext cx="292100" cy="292100"/>
          </a:xfrm>
          <a:prstGeom prst="rect">
            <a:avLst/>
          </a:prstGeom>
        </p:spPr>
      </p:pic>
      <p:pic>
        <p:nvPicPr>
          <p:cNvPr id="12" name="Graphic 11">
            <a:extLst>
              <a:ext uri="{FF2B5EF4-FFF2-40B4-BE49-F238E27FC236}">
                <a16:creationId xmlns:a16="http://schemas.microsoft.com/office/drawing/2014/main" id="{B8BFA18F-AC93-1BD3-B2C4-0349C0C774C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1229540">
            <a:off x="546698" y="2499120"/>
            <a:ext cx="292100" cy="292100"/>
          </a:xfrm>
          <a:prstGeom prst="rect">
            <a:avLst/>
          </a:prstGeom>
        </p:spPr>
      </p:pic>
      <p:pic>
        <p:nvPicPr>
          <p:cNvPr id="14" name="Graphic 13">
            <a:extLst>
              <a:ext uri="{FF2B5EF4-FFF2-40B4-BE49-F238E27FC236}">
                <a16:creationId xmlns:a16="http://schemas.microsoft.com/office/drawing/2014/main" id="{B2EF4893-BCC8-AEDA-8752-9AF01CB3D25F}"/>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722687">
            <a:off x="8258452" y="3817642"/>
            <a:ext cx="511517" cy="767276"/>
          </a:xfrm>
          <a:prstGeom prst="rect">
            <a:avLst/>
          </a:prstGeom>
        </p:spPr>
      </p:pic>
      <p:pic>
        <p:nvPicPr>
          <p:cNvPr id="15" name="Graphic 14">
            <a:extLst>
              <a:ext uri="{FF2B5EF4-FFF2-40B4-BE49-F238E27FC236}">
                <a16:creationId xmlns:a16="http://schemas.microsoft.com/office/drawing/2014/main" id="{56133DAE-A415-1E5D-60B9-1E315979ABC5}"/>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7194">
            <a:off x="4031127" y="4640867"/>
            <a:ext cx="208450" cy="208450"/>
          </a:xfrm>
          <a:prstGeom prst="rect">
            <a:avLst/>
          </a:prstGeom>
        </p:spPr>
      </p:pic>
      <p:pic>
        <p:nvPicPr>
          <p:cNvPr id="7" name="Picture 6" descr="On button A pressed &#10;Show number steps&#10; ">
            <a:extLst>
              <a:ext uri="{FF2B5EF4-FFF2-40B4-BE49-F238E27FC236}">
                <a16:creationId xmlns:a16="http://schemas.microsoft.com/office/drawing/2014/main" id="{ACA0077D-63CF-A972-CEC4-FD9C9F716A60}"/>
              </a:ext>
            </a:extLst>
          </p:cNvPr>
          <p:cNvPicPr>
            <a:picLocks noChangeAspect="1"/>
          </p:cNvPicPr>
          <p:nvPr/>
        </p:nvPicPr>
        <p:blipFill>
          <a:blip r:embed="rId9"/>
          <a:stretch>
            <a:fillRect/>
          </a:stretch>
        </p:blipFill>
        <p:spPr>
          <a:xfrm>
            <a:off x="4524323" y="718916"/>
            <a:ext cx="2416370" cy="1322902"/>
          </a:xfrm>
          <a:prstGeom prst="rect">
            <a:avLst/>
          </a:prstGeom>
        </p:spPr>
      </p:pic>
      <p:pic>
        <p:nvPicPr>
          <p:cNvPr id="8" name="Picture 7" descr="On shake&#10;Change steps by 1&#10;Show number steps x 2">
            <a:extLst>
              <a:ext uri="{FF2B5EF4-FFF2-40B4-BE49-F238E27FC236}">
                <a16:creationId xmlns:a16="http://schemas.microsoft.com/office/drawing/2014/main" id="{AE1B13B6-55B8-8BBC-A8BB-32D517C09C50}"/>
              </a:ext>
            </a:extLst>
          </p:cNvPr>
          <p:cNvPicPr>
            <a:picLocks noChangeAspect="1"/>
          </p:cNvPicPr>
          <p:nvPr/>
        </p:nvPicPr>
        <p:blipFill>
          <a:blip r:embed="rId10"/>
          <a:stretch>
            <a:fillRect/>
          </a:stretch>
        </p:blipFill>
        <p:spPr>
          <a:xfrm>
            <a:off x="4499792" y="2645170"/>
            <a:ext cx="3395228" cy="1869766"/>
          </a:xfrm>
          <a:prstGeom prst="rect">
            <a:avLst/>
          </a:prstGeom>
        </p:spPr>
      </p:pic>
    </p:spTree>
    <p:extLst>
      <p:ext uri="{BB962C8B-B14F-4D97-AF65-F5344CB8AC3E}">
        <p14:creationId xmlns:p14="http://schemas.microsoft.com/office/powerpoint/2010/main" val="131614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671114" y="212542"/>
            <a:ext cx="6819174" cy="751314"/>
          </a:xfrm>
        </p:spPr>
        <p:txBody>
          <a:bodyPr/>
          <a:lstStyle/>
          <a:p>
            <a:pPr marL="182563"/>
            <a:r>
              <a:rPr lang="en-GB" dirty="0">
                <a:solidFill>
                  <a:schemeClr val="tx1"/>
                </a:solidFill>
              </a:rPr>
              <a:t>Share:</a:t>
            </a:r>
            <a:r>
              <a:rPr lang="en-GB" dirty="0">
                <a:solidFill>
                  <a:srgbClr val="7BCDC3"/>
                </a:solidFill>
              </a:rPr>
              <a:t>     </a:t>
            </a:r>
            <a:r>
              <a:rPr lang="en-GB" dirty="0">
                <a:solidFill>
                  <a:schemeClr val="tx1"/>
                </a:solidFill>
              </a:rPr>
              <a:t>revisit the learning objectives</a:t>
            </a:r>
            <a:endParaRPr lang="en-GB" dirty="0">
              <a:solidFill>
                <a:srgbClr val="3FB6FE"/>
              </a:solidFill>
            </a:endParaRP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378141" y="246868"/>
            <a:ext cx="1734864" cy="664481"/>
          </a:xfrm>
          <a:prstGeom prst="roundRect">
            <a:avLst>
              <a:gd name="adj" fmla="val 50000"/>
            </a:avLst>
          </a:prstGeom>
          <a:noFill/>
          <a:ln w="82550">
            <a:solidFill>
              <a:srgbClr val="7BCD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76C878E6-BFB2-5213-F728-A40F40F32371}"/>
              </a:ext>
            </a:extLst>
          </p:cNvPr>
          <p:cNvSpPr txBox="1">
            <a:spLocks/>
          </p:cNvSpPr>
          <p:nvPr/>
        </p:nvSpPr>
        <p:spPr>
          <a:xfrm>
            <a:off x="367714" y="1262178"/>
            <a:ext cx="4470445" cy="1012719"/>
          </a:xfrm>
          <a:prstGeom prst="roundRect">
            <a:avLst>
              <a:gd name="adj" fmla="val 9134"/>
            </a:avLst>
          </a:prstGeom>
          <a:noFill/>
          <a:ln w="38100">
            <a:solidFill>
              <a:srgbClr val="7BCDC2"/>
            </a:solidFill>
          </a:ln>
        </p:spPr>
        <p:txBody>
          <a:bodyPr vert="horz" wrap="square" lIns="720000" tIns="108000" rIns="180000" bIns="10800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800" dirty="0"/>
              <a:t>I can turn my micro:bit into a step counter using the accelerometer and variables.</a:t>
            </a:r>
          </a:p>
        </p:txBody>
      </p:sp>
      <p:sp>
        <p:nvSpPr>
          <p:cNvPr id="9" name="Content Placeholder 2">
            <a:extLst>
              <a:ext uri="{FF2B5EF4-FFF2-40B4-BE49-F238E27FC236}">
                <a16:creationId xmlns:a16="http://schemas.microsoft.com/office/drawing/2014/main" id="{EB41B08B-5F87-BDA0-5675-67053AB5ACBB}"/>
              </a:ext>
            </a:extLst>
          </p:cNvPr>
          <p:cNvSpPr txBox="1">
            <a:spLocks/>
          </p:cNvSpPr>
          <p:nvPr/>
        </p:nvSpPr>
        <p:spPr>
          <a:xfrm>
            <a:off x="367714" y="2522893"/>
            <a:ext cx="4487447" cy="1012719"/>
          </a:xfrm>
          <a:prstGeom prst="roundRect">
            <a:avLst>
              <a:gd name="adj" fmla="val 9134"/>
            </a:avLst>
          </a:prstGeom>
          <a:noFill/>
          <a:ln w="38100">
            <a:solidFill>
              <a:srgbClr val="7BCDC2"/>
            </a:solidFill>
          </a:ln>
        </p:spPr>
        <p:txBody>
          <a:bodyPr vert="horz" wrap="square" lIns="720000" tIns="108000" rIns="180000" bIns="10800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800" dirty="0"/>
              <a:t>I can explain that variables are containers for storing data which can be accessed and updated.</a:t>
            </a:r>
          </a:p>
        </p:txBody>
      </p:sp>
      <p:pic>
        <p:nvPicPr>
          <p:cNvPr id="10" name="Graphic 9">
            <a:extLst>
              <a:ext uri="{FF2B5EF4-FFF2-40B4-BE49-F238E27FC236}">
                <a16:creationId xmlns:a16="http://schemas.microsoft.com/office/drawing/2014/main" id="{C8F4F329-F093-BC54-A209-F5EC0B5397A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5447" y="2612648"/>
            <a:ext cx="439631" cy="498248"/>
          </a:xfrm>
          <a:prstGeom prst="rect">
            <a:avLst/>
          </a:prstGeom>
        </p:spPr>
      </p:pic>
      <p:pic>
        <p:nvPicPr>
          <p:cNvPr id="11" name="Graphic 10">
            <a:extLst>
              <a:ext uri="{FF2B5EF4-FFF2-40B4-BE49-F238E27FC236}">
                <a16:creationId xmlns:a16="http://schemas.microsoft.com/office/drawing/2014/main" id="{563AC40D-1F5A-A3FA-7246-F741197E1DE4}"/>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9679" y="1357624"/>
            <a:ext cx="454285" cy="498248"/>
          </a:xfrm>
          <a:prstGeom prst="rect">
            <a:avLst/>
          </a:prstGeom>
        </p:spPr>
      </p:pic>
      <p:pic>
        <p:nvPicPr>
          <p:cNvPr id="17" name="Graphic 16">
            <a:extLst>
              <a:ext uri="{FF2B5EF4-FFF2-40B4-BE49-F238E27FC236}">
                <a16:creationId xmlns:a16="http://schemas.microsoft.com/office/drawing/2014/main" id="{BB9B3FD5-B7F3-0035-BA01-DDC973AD4304}"/>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82460">
            <a:off x="7560427" y="357406"/>
            <a:ext cx="1384654" cy="1117164"/>
          </a:xfrm>
          <a:prstGeom prst="rect">
            <a:avLst/>
          </a:prstGeom>
        </p:spPr>
      </p:pic>
      <p:sp>
        <p:nvSpPr>
          <p:cNvPr id="3" name="Content Placeholder 2">
            <a:extLst>
              <a:ext uri="{FF2B5EF4-FFF2-40B4-BE49-F238E27FC236}">
                <a16:creationId xmlns:a16="http://schemas.microsoft.com/office/drawing/2014/main" id="{6E49CEE6-809E-F47E-9B82-EE257F8FA7C3}"/>
              </a:ext>
            </a:extLst>
          </p:cNvPr>
          <p:cNvSpPr txBox="1">
            <a:spLocks/>
          </p:cNvSpPr>
          <p:nvPr/>
        </p:nvSpPr>
        <p:spPr>
          <a:xfrm>
            <a:off x="378141" y="3778079"/>
            <a:ext cx="4487447" cy="1012719"/>
          </a:xfrm>
          <a:prstGeom prst="roundRect">
            <a:avLst>
              <a:gd name="adj" fmla="val 9134"/>
            </a:avLst>
          </a:prstGeom>
          <a:noFill/>
          <a:ln w="38100">
            <a:solidFill>
              <a:srgbClr val="7BCDC2"/>
            </a:solidFill>
          </a:ln>
        </p:spPr>
        <p:txBody>
          <a:bodyPr vert="horz" wrap="square" lIns="720000" tIns="108000" rIns="180000" bIns="10800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800" dirty="0"/>
              <a:t>I can explain that the accelerometer is a sensor, an input that senses movement. </a:t>
            </a:r>
          </a:p>
        </p:txBody>
      </p:sp>
      <p:pic>
        <p:nvPicPr>
          <p:cNvPr id="4" name="Graphic 3">
            <a:extLst>
              <a:ext uri="{FF2B5EF4-FFF2-40B4-BE49-F238E27FC236}">
                <a16:creationId xmlns:a16="http://schemas.microsoft.com/office/drawing/2014/main" id="{9323F4F5-21C6-985B-9B93-67185697624E}"/>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9"/>
              </a:ext>
            </a:extLst>
          </a:blip>
          <a:stretch>
            <a:fillRect/>
          </a:stretch>
        </p:blipFill>
        <p:spPr>
          <a:xfrm rot="1469451">
            <a:off x="575756" y="3882956"/>
            <a:ext cx="454285" cy="498248"/>
          </a:xfrm>
          <a:prstGeom prst="rect">
            <a:avLst/>
          </a:prstGeom>
        </p:spPr>
      </p:pic>
      <p:pic>
        <p:nvPicPr>
          <p:cNvPr id="5" name="Content Placeholder 6" descr="On start &#10;Set steps to 0&#10;&#10;On shake&#10;Change steps by 1&#10;Show number - steps ">
            <a:extLst>
              <a:ext uri="{FF2B5EF4-FFF2-40B4-BE49-F238E27FC236}">
                <a16:creationId xmlns:a16="http://schemas.microsoft.com/office/drawing/2014/main" id="{9F5B5474-6C37-FD8C-A27E-3EC95D311FE1}"/>
              </a:ext>
            </a:extLst>
          </p:cNvPr>
          <p:cNvPicPr>
            <a:picLocks noChangeAspect="1"/>
          </p:cNvPicPr>
          <p:nvPr/>
        </p:nvPicPr>
        <p:blipFill>
          <a:blip r:embed="rId10"/>
          <a:stretch>
            <a:fillRect/>
          </a:stretch>
        </p:blipFill>
        <p:spPr>
          <a:xfrm>
            <a:off x="5226584" y="1247090"/>
            <a:ext cx="2691332" cy="3508158"/>
          </a:xfrm>
          <a:prstGeom prst="rect">
            <a:avLst/>
          </a:prstGeom>
        </p:spPr>
      </p:pic>
    </p:spTree>
    <p:extLst>
      <p:ext uri="{BB962C8B-B14F-4D97-AF65-F5344CB8AC3E}">
        <p14:creationId xmlns:p14="http://schemas.microsoft.com/office/powerpoint/2010/main" val="1319018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37E87-19DC-35C4-C5EC-56D808DC38F4}"/>
              </a:ext>
            </a:extLst>
          </p:cNvPr>
          <p:cNvSpPr>
            <a:spLocks noGrp="1"/>
          </p:cNvSpPr>
          <p:nvPr>
            <p:ph type="title"/>
          </p:nvPr>
        </p:nvSpPr>
        <p:spPr/>
        <p:txBody>
          <a:bodyPr/>
          <a:lstStyle/>
          <a:p>
            <a:pPr marL="182563"/>
            <a:r>
              <a:rPr lang="en-GB" dirty="0"/>
              <a:t>Next steps</a:t>
            </a:r>
          </a:p>
        </p:txBody>
      </p:sp>
      <p:sp>
        <p:nvSpPr>
          <p:cNvPr id="3" name="Content Placeholder 2">
            <a:extLst>
              <a:ext uri="{FF2B5EF4-FFF2-40B4-BE49-F238E27FC236}">
                <a16:creationId xmlns:a16="http://schemas.microsoft.com/office/drawing/2014/main" id="{7905D8CB-9B0B-B2FE-8270-D7327593F9F3}"/>
              </a:ext>
            </a:extLst>
          </p:cNvPr>
          <p:cNvSpPr>
            <a:spLocks noGrp="1"/>
          </p:cNvSpPr>
          <p:nvPr>
            <p:ph sz="half" idx="4294967295"/>
          </p:nvPr>
        </p:nvSpPr>
        <p:spPr>
          <a:xfrm>
            <a:off x="425535" y="1349371"/>
            <a:ext cx="3870325" cy="2964914"/>
          </a:xfrm>
        </p:spPr>
        <p:txBody>
          <a:bodyPr wrap="square">
            <a:spAutoFit/>
          </a:bodyPr>
          <a:lstStyle/>
          <a:p>
            <a:r>
              <a:rPr lang="en-GB" sz="2000" dirty="0"/>
              <a:t>Today we used the </a:t>
            </a:r>
            <a:r>
              <a:rPr lang="en-GB" sz="2000" b="1" dirty="0"/>
              <a:t>accelerometer</a:t>
            </a:r>
            <a:r>
              <a:rPr lang="en-GB" sz="2000" dirty="0"/>
              <a:t> sensor input that can sense when you shake your micro:bit to make a step counter.</a:t>
            </a:r>
          </a:p>
          <a:p>
            <a:r>
              <a:rPr lang="en-GB" sz="2000" dirty="0"/>
              <a:t>Next time, we’re going to use another micro:bit sensor and </a:t>
            </a:r>
            <a:r>
              <a:rPr lang="en-GB" sz="2000" b="1" dirty="0"/>
              <a:t>logic</a:t>
            </a:r>
            <a:r>
              <a:rPr lang="en-GB" sz="2000" dirty="0"/>
              <a:t> to turn LED lights on automatically when it gets dark.</a:t>
            </a:r>
          </a:p>
        </p:txBody>
      </p:sp>
      <p:pic>
        <p:nvPicPr>
          <p:cNvPr id="11" name="Graphic 10">
            <a:extLst>
              <a:ext uri="{FF2B5EF4-FFF2-40B4-BE49-F238E27FC236}">
                <a16:creationId xmlns:a16="http://schemas.microsoft.com/office/drawing/2014/main" id="{81165D5A-05F4-C292-B9CC-E121A75C774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8000000">
            <a:off x="5047815" y="4249113"/>
            <a:ext cx="301504" cy="258432"/>
          </a:xfrm>
          <a:prstGeom prst="rect">
            <a:avLst/>
          </a:prstGeom>
        </p:spPr>
      </p:pic>
      <p:pic>
        <p:nvPicPr>
          <p:cNvPr id="14" name="Picture 26">
            <a:extLst>
              <a:ext uri="{FF2B5EF4-FFF2-40B4-BE49-F238E27FC236}">
                <a16:creationId xmlns:a16="http://schemas.microsoft.com/office/drawing/2014/main" id="{F485E33E-9A7B-7F3D-A386-1202F4F63EF2}"/>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251704" y="221362"/>
            <a:ext cx="1191605" cy="794403"/>
          </a:xfrm>
          <a:prstGeom prst="rect">
            <a:avLst/>
          </a:prstGeom>
        </p:spPr>
      </p:pic>
      <p:pic>
        <p:nvPicPr>
          <p:cNvPr id="4" name="Picture 3">
            <a:extLst>
              <a:ext uri="{FF2B5EF4-FFF2-40B4-BE49-F238E27FC236}">
                <a16:creationId xmlns:a16="http://schemas.microsoft.com/office/drawing/2014/main" id="{207140C7-0995-46E2-9812-016BC7BEBFC3}"/>
              </a:ext>
              <a:ext uri="{C183D7F6-B498-43B3-948B-1728B52AA6E4}">
                <adec:decorative xmlns:adec="http://schemas.microsoft.com/office/drawing/2017/decorative" val="1"/>
              </a:ext>
            </a:extLst>
          </p:cNvPr>
          <p:cNvPicPr>
            <a:picLocks noChangeAspect="1"/>
          </p:cNvPicPr>
          <p:nvPr/>
        </p:nvPicPr>
        <p:blipFill>
          <a:blip r:embed="rId7"/>
          <a:srcRect/>
          <a:stretch/>
        </p:blipFill>
        <p:spPr>
          <a:xfrm>
            <a:off x="4538547" y="1369466"/>
            <a:ext cx="4365461" cy="2453389"/>
          </a:xfrm>
          <a:prstGeom prst="rect">
            <a:avLst/>
          </a:prstGeom>
        </p:spPr>
      </p:pic>
    </p:spTree>
    <p:extLst>
      <p:ext uri="{BB962C8B-B14F-4D97-AF65-F5344CB8AC3E}">
        <p14:creationId xmlns:p14="http://schemas.microsoft.com/office/powerpoint/2010/main" val="340402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itle 2">
            <a:extLst>
              <a:ext uri="{FF2B5EF4-FFF2-40B4-BE49-F238E27FC236}">
                <a16:creationId xmlns:a16="http://schemas.microsoft.com/office/drawing/2014/main" id="{A6576971-27D3-2E83-FB51-9968853DBEC9}"/>
              </a:ext>
            </a:extLst>
          </p:cNvPr>
          <p:cNvSpPr txBox="1">
            <a:spLocks/>
          </p:cNvSpPr>
          <p:nvPr/>
        </p:nvSpPr>
        <p:spPr>
          <a:xfrm>
            <a:off x="701328" y="4051111"/>
            <a:ext cx="7871639" cy="708697"/>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6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0000"/>
              </a:lnSpc>
              <a:spcBef>
                <a:spcPts val="0"/>
              </a:spcBef>
            </a:pPr>
            <a:r>
              <a:rPr lang="en-GB" dirty="0">
                <a:solidFill>
                  <a:srgbClr val="000000"/>
                </a:solidFill>
                <a:ea typeface="Calibri" panose="020F0502020204030204" pitchFamily="34" charset="0"/>
              </a:rPr>
              <a:t>This content is published by the </a:t>
            </a:r>
            <a:r>
              <a:rPr lang="en-GB" dirty="0" err="1">
                <a:solidFill>
                  <a:srgbClr val="000000"/>
                </a:solidFill>
                <a:ea typeface="Calibri" panose="020F0502020204030204" pitchFamily="34" charset="0"/>
              </a:rPr>
              <a:t>Micro:bit</a:t>
            </a:r>
            <a:r>
              <a:rPr lang="en-GB" dirty="0">
                <a:solidFill>
                  <a:srgbClr val="000000"/>
                </a:solidFill>
                <a:ea typeface="Calibri" panose="020F0502020204030204" pitchFamily="34" charset="0"/>
              </a:rPr>
              <a:t> Educational Foundation under a </a:t>
            </a:r>
            <a:br>
              <a:rPr lang="en-GB" dirty="0">
                <a:solidFill>
                  <a:srgbClr val="000000"/>
                </a:solidFill>
                <a:ea typeface="Calibri" panose="020F0502020204030204" pitchFamily="34" charset="0"/>
              </a:rPr>
            </a:br>
            <a:r>
              <a:rPr lang="en-GB" u="sng" dirty="0">
                <a:solidFill>
                  <a:srgbClr val="000000"/>
                </a:solidFill>
                <a:ea typeface="Calibri" panose="020F0502020204030204" pitchFamily="34" charset="0"/>
                <a:hlinkClick r:id="rId3">
                  <a:extLst>
                    <a:ext uri="{A12FA001-AC4F-418D-AE19-62706E023703}">
                      <ahyp:hlinkClr xmlns:ahyp="http://schemas.microsoft.com/office/drawing/2018/hyperlinkcolor" val="tx"/>
                    </a:ext>
                  </a:extLst>
                </a:hlinkClick>
              </a:rPr>
              <a:t>Creative Commons Attribution-ShareAlike 4.0 International (CC BY-SA 4.0)</a:t>
            </a:r>
            <a:r>
              <a:rPr lang="en-GB" dirty="0">
                <a:solidFill>
                  <a:srgbClr val="000000"/>
                </a:solidFill>
                <a:ea typeface="Calibri" panose="020F0502020204030204" pitchFamily="34" charset="0"/>
              </a:rPr>
              <a:t> licence</a:t>
            </a:r>
            <a:endParaRPr lang="en-GB" dirty="0">
              <a:solidFill>
                <a:srgbClr val="000000"/>
              </a:solidFill>
            </a:endParaRPr>
          </a:p>
        </p:txBody>
      </p:sp>
      <p:sp>
        <p:nvSpPr>
          <p:cNvPr id="2" name="Title 1">
            <a:extLst>
              <a:ext uri="{FF2B5EF4-FFF2-40B4-BE49-F238E27FC236}">
                <a16:creationId xmlns:a16="http://schemas.microsoft.com/office/drawing/2014/main" id="{B6D1E3B7-4797-9827-995D-A3FBACE312A6}"/>
              </a:ext>
            </a:extLst>
          </p:cNvPr>
          <p:cNvSpPr>
            <a:spLocks noGrp="1"/>
          </p:cNvSpPr>
          <p:nvPr>
            <p:ph type="ctrTitle"/>
          </p:nvPr>
        </p:nvSpPr>
        <p:spPr>
          <a:xfrm>
            <a:off x="819185" y="3012206"/>
            <a:ext cx="5019621" cy="780983"/>
          </a:xfrm>
        </p:spPr>
        <p:txBody>
          <a:bodyPr/>
          <a:lstStyle/>
          <a:p>
            <a:pPr>
              <a:lnSpc>
                <a:spcPct val="110000"/>
              </a:lnSpc>
            </a:pPr>
            <a:r>
              <a:rPr lang="en-GB" sz="2400" dirty="0"/>
              <a:t>Visit </a:t>
            </a:r>
            <a:r>
              <a:rPr lang="en-GB" sz="2400" dirty="0">
                <a:solidFill>
                  <a:srgbClr val="00A000"/>
                </a:solidFill>
                <a:hlinkClick r:id="rId4">
                  <a:extLst>
                    <a:ext uri="{A12FA001-AC4F-418D-AE19-62706E023703}">
                      <ahyp:hlinkClr xmlns:ahyp="http://schemas.microsoft.com/office/drawing/2018/hyperlinkcolor" val="tx"/>
                    </a:ext>
                  </a:extLst>
                </a:hlinkClick>
              </a:rPr>
              <a:t>microbit.org/teach</a:t>
            </a:r>
            <a:r>
              <a:rPr lang="en-GB" sz="2400" dirty="0">
                <a:solidFill>
                  <a:srgbClr val="00A002"/>
                </a:solidFill>
              </a:rPr>
              <a:t> </a:t>
            </a:r>
            <a:r>
              <a:rPr lang="en-GB" sz="2400" b="0" dirty="0"/>
              <a:t>for more lessons, projects, courses and help</a:t>
            </a:r>
          </a:p>
        </p:txBody>
      </p:sp>
      <p:pic>
        <p:nvPicPr>
          <p:cNvPr id="7" name="Graphic 6">
            <a:extLst>
              <a:ext uri="{FF2B5EF4-FFF2-40B4-BE49-F238E27FC236}">
                <a16:creationId xmlns:a16="http://schemas.microsoft.com/office/drawing/2014/main" id="{B59DB16B-C0C0-F95E-F95E-D32AAACA6F0E}"/>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3887540" y="2135306"/>
            <a:ext cx="1175509" cy="726050"/>
          </a:xfrm>
          <a:prstGeom prst="rect">
            <a:avLst/>
          </a:prstGeom>
        </p:spPr>
      </p:pic>
      <p:pic>
        <p:nvPicPr>
          <p:cNvPr id="9" name="Graphic 8">
            <a:extLst>
              <a:ext uri="{FF2B5EF4-FFF2-40B4-BE49-F238E27FC236}">
                <a16:creationId xmlns:a16="http://schemas.microsoft.com/office/drawing/2014/main" id="{8A13E4D5-F906-3AFC-569D-97006BD35759}"/>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589501">
            <a:off x="7785632" y="1427237"/>
            <a:ext cx="713099" cy="618019"/>
          </a:xfrm>
          <a:prstGeom prst="rect">
            <a:avLst/>
          </a:prstGeom>
        </p:spPr>
      </p:pic>
      <p:pic>
        <p:nvPicPr>
          <p:cNvPr id="11" name="Graphic 10">
            <a:extLst>
              <a:ext uri="{FF2B5EF4-FFF2-40B4-BE49-F238E27FC236}">
                <a16:creationId xmlns:a16="http://schemas.microsoft.com/office/drawing/2014/main" id="{FA642FD1-E430-9AD5-E723-6D656393C3A1}"/>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72967" y="233350"/>
            <a:ext cx="190748" cy="529855"/>
          </a:xfrm>
          <a:prstGeom prst="rect">
            <a:avLst/>
          </a:prstGeom>
        </p:spPr>
      </p:pic>
      <p:pic>
        <p:nvPicPr>
          <p:cNvPr id="12" name="Graphic 11">
            <a:extLst>
              <a:ext uri="{FF2B5EF4-FFF2-40B4-BE49-F238E27FC236}">
                <a16:creationId xmlns:a16="http://schemas.microsoft.com/office/drawing/2014/main" id="{FFADD1BE-DDB6-4B80-7464-AB048E4F9F39}"/>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7891768">
            <a:off x="7349223" y="771976"/>
            <a:ext cx="533936" cy="462744"/>
          </a:xfrm>
          <a:prstGeom prst="rect">
            <a:avLst/>
          </a:prstGeom>
        </p:spPr>
      </p:pic>
      <p:pic>
        <p:nvPicPr>
          <p:cNvPr id="14" name="Graphic 13">
            <a:extLst>
              <a:ext uri="{FF2B5EF4-FFF2-40B4-BE49-F238E27FC236}">
                <a16:creationId xmlns:a16="http://schemas.microsoft.com/office/drawing/2014/main" id="{4FC5B1F1-B395-199C-4433-4A992110BB49}"/>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0623016">
            <a:off x="6595498" y="2166548"/>
            <a:ext cx="1123640" cy="866808"/>
          </a:xfrm>
          <a:prstGeom prst="rect">
            <a:avLst/>
          </a:prstGeom>
        </p:spPr>
      </p:pic>
      <p:pic>
        <p:nvPicPr>
          <p:cNvPr id="16" name="Graphic 15">
            <a:extLst>
              <a:ext uri="{FF2B5EF4-FFF2-40B4-BE49-F238E27FC236}">
                <a16:creationId xmlns:a16="http://schemas.microsoft.com/office/drawing/2014/main" id="{EDC258A1-2B1F-BE7D-B62D-FBC31BB245AC}"/>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356648" y="1584448"/>
            <a:ext cx="937937" cy="987302"/>
          </a:xfrm>
          <a:prstGeom prst="rect">
            <a:avLst/>
          </a:prstGeom>
        </p:spPr>
      </p:pic>
    </p:spTree>
    <p:extLst>
      <p:ext uri="{BB962C8B-B14F-4D97-AF65-F5344CB8AC3E}">
        <p14:creationId xmlns:p14="http://schemas.microsoft.com/office/powerpoint/2010/main" val="3682579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08AD7-039E-1FCA-9A38-FAF0AF42ECA2}"/>
              </a:ext>
            </a:extLst>
          </p:cNvPr>
          <p:cNvSpPr>
            <a:spLocks noGrp="1"/>
          </p:cNvSpPr>
          <p:nvPr>
            <p:ph type="title"/>
          </p:nvPr>
        </p:nvSpPr>
        <p:spPr>
          <a:xfrm>
            <a:off x="231782" y="215733"/>
            <a:ext cx="4047757" cy="794403"/>
          </a:xfrm>
        </p:spPr>
        <p:txBody>
          <a:bodyPr lIns="72000" tIns="180000" rIns="72000" bIns="180000" anchor="t" anchorCtr="0">
            <a:spAutoFit/>
          </a:bodyPr>
          <a:lstStyle/>
          <a:p>
            <a:pPr marL="180000">
              <a:lnSpc>
                <a:spcPct val="100000"/>
              </a:lnSpc>
            </a:pPr>
            <a:r>
              <a:rPr lang="en-GB" sz="2800" dirty="0">
                <a:solidFill>
                  <a:srgbClr val="00A002"/>
                </a:solidFill>
              </a:rPr>
              <a:t>Recap:</a:t>
            </a:r>
            <a:r>
              <a:rPr lang="en-GB" sz="2800" dirty="0">
                <a:solidFill>
                  <a:srgbClr val="00C802"/>
                </a:solidFill>
              </a:rPr>
              <a:t> </a:t>
            </a:r>
            <a:r>
              <a:rPr lang="en-GB" dirty="0"/>
              <a:t>emotion badge</a:t>
            </a:r>
            <a:endParaRPr lang="en-GB" sz="2800" dirty="0">
              <a:solidFill>
                <a:srgbClr val="000000"/>
              </a:solidFill>
            </a:endParaRPr>
          </a:p>
        </p:txBody>
      </p:sp>
      <p:sp>
        <p:nvSpPr>
          <p:cNvPr id="3" name="Content Placeholder 2">
            <a:extLst>
              <a:ext uri="{FF2B5EF4-FFF2-40B4-BE49-F238E27FC236}">
                <a16:creationId xmlns:a16="http://schemas.microsoft.com/office/drawing/2014/main" id="{199EFAC8-C804-9833-EFD1-685A82774DF9}"/>
              </a:ext>
            </a:extLst>
          </p:cNvPr>
          <p:cNvSpPr>
            <a:spLocks noGrp="1"/>
          </p:cNvSpPr>
          <p:nvPr>
            <p:ph sz="half" idx="4294967295"/>
          </p:nvPr>
        </p:nvSpPr>
        <p:spPr>
          <a:xfrm>
            <a:off x="231782" y="1073114"/>
            <a:ext cx="3851395" cy="3728136"/>
          </a:xfrm>
        </p:spPr>
        <p:txBody>
          <a:bodyPr wrap="square">
            <a:spAutoFit/>
          </a:bodyPr>
          <a:lstStyle/>
          <a:p>
            <a:pPr marL="350837" indent="-342900">
              <a:lnSpc>
                <a:spcPct val="110000"/>
              </a:lnSpc>
              <a:spcBef>
                <a:spcPts val="0"/>
              </a:spcBef>
              <a:spcAft>
                <a:spcPts val="1200"/>
              </a:spcAft>
              <a:buSzPct val="100000"/>
              <a:buBlip>
                <a:blip r:embed="rId3">
                  <a:extLst>
                    <a:ext uri="{96DAC541-7B7A-43D3-8B79-37D633B846F1}">
                      <asvg:svgBlip xmlns:asvg="http://schemas.microsoft.com/office/drawing/2016/SVG/main" r:embed="rId4"/>
                    </a:ext>
                  </a:extLst>
                </a:blip>
              </a:buBlip>
            </a:pPr>
            <a:r>
              <a:rPr lang="en-GB" sz="1800" dirty="0"/>
              <a:t>Last time we used different </a:t>
            </a:r>
            <a:r>
              <a:rPr lang="en-GB" sz="1800" b="1" dirty="0"/>
              <a:t>button inputs</a:t>
            </a:r>
            <a:r>
              <a:rPr lang="en-GB" sz="1800" dirty="0"/>
              <a:t> to show different emotions on the micro:bit’s LED display output. </a:t>
            </a:r>
          </a:p>
          <a:p>
            <a:pPr marL="350837" indent="-342900">
              <a:lnSpc>
                <a:spcPct val="110000"/>
              </a:lnSpc>
              <a:spcBef>
                <a:spcPts val="0"/>
              </a:spcBef>
              <a:spcAft>
                <a:spcPts val="1200"/>
              </a:spcAft>
              <a:buSzPct val="100000"/>
              <a:buBlip>
                <a:blip r:embed="rId3">
                  <a:extLst>
                    <a:ext uri="{96DAC541-7B7A-43D3-8B79-37D633B846F1}">
                      <asvg:svgBlip xmlns:asvg="http://schemas.microsoft.com/office/drawing/2016/SVG/main" r:embed="rId4"/>
                    </a:ext>
                  </a:extLst>
                </a:blip>
              </a:buBlip>
            </a:pPr>
            <a:r>
              <a:rPr lang="en-GB" sz="1800" dirty="0">
                <a:ea typeface="Calibri" panose="020F0502020204030204" pitchFamily="34" charset="0"/>
              </a:rPr>
              <a:t>You may also have used the ‘on shake’ block to show other emotion images when you shake your micro:bit.</a:t>
            </a:r>
          </a:p>
          <a:p>
            <a:pPr marL="350837" indent="-342900">
              <a:lnSpc>
                <a:spcPct val="110000"/>
              </a:lnSpc>
              <a:spcBef>
                <a:spcPts val="0"/>
              </a:spcBef>
              <a:spcAft>
                <a:spcPts val="1200"/>
              </a:spcAft>
              <a:buSzPct val="100000"/>
              <a:buBlip>
                <a:blip r:embed="rId3">
                  <a:extLst>
                    <a:ext uri="{96DAC541-7B7A-43D3-8B79-37D633B846F1}">
                      <asvg:svgBlip xmlns:asvg="http://schemas.microsoft.com/office/drawing/2016/SVG/main" r:embed="rId4"/>
                    </a:ext>
                  </a:extLst>
                </a:blip>
              </a:buBlip>
            </a:pPr>
            <a:r>
              <a:rPr lang="en-GB" sz="1800" dirty="0">
                <a:ea typeface="Calibri" panose="020F0502020204030204" pitchFamily="34" charset="0"/>
              </a:rPr>
              <a:t>The micro:bit’s accelerometer senses when it’s shaken. We’ll be using it today.</a:t>
            </a:r>
          </a:p>
        </p:txBody>
      </p:sp>
      <p:pic>
        <p:nvPicPr>
          <p:cNvPr id="4" name="Picture 3" descr="micro:bit showing a smiley face ">
            <a:extLst>
              <a:ext uri="{FF2B5EF4-FFF2-40B4-BE49-F238E27FC236}">
                <a16:creationId xmlns:a16="http://schemas.microsoft.com/office/drawing/2014/main" id="{79E4E718-2FD5-4AF6-3769-C30963C967AB}"/>
              </a:ext>
            </a:extLst>
          </p:cNvPr>
          <p:cNvPicPr>
            <a:picLocks noChangeAspect="1"/>
          </p:cNvPicPr>
          <p:nvPr/>
        </p:nvPicPr>
        <p:blipFill>
          <a:blip r:embed="rId5"/>
          <a:stretch>
            <a:fillRect/>
          </a:stretch>
        </p:blipFill>
        <p:spPr>
          <a:xfrm>
            <a:off x="6755327" y="597558"/>
            <a:ext cx="1241562" cy="996393"/>
          </a:xfrm>
          <a:prstGeom prst="rect">
            <a:avLst/>
          </a:prstGeom>
        </p:spPr>
      </p:pic>
      <p:pic>
        <p:nvPicPr>
          <p:cNvPr id="5" name="Picture 4" descr="micro:bit showing a sad face ">
            <a:extLst>
              <a:ext uri="{FF2B5EF4-FFF2-40B4-BE49-F238E27FC236}">
                <a16:creationId xmlns:a16="http://schemas.microsoft.com/office/drawing/2014/main" id="{94F599EF-CD51-F1A5-A69D-2B1A2E4A7165}"/>
              </a:ext>
            </a:extLst>
          </p:cNvPr>
          <p:cNvPicPr>
            <a:picLocks noChangeAspect="1"/>
          </p:cNvPicPr>
          <p:nvPr/>
        </p:nvPicPr>
        <p:blipFill>
          <a:blip r:embed="rId6"/>
          <a:stretch>
            <a:fillRect/>
          </a:stretch>
        </p:blipFill>
        <p:spPr>
          <a:xfrm>
            <a:off x="6755327" y="1776821"/>
            <a:ext cx="1241562" cy="996393"/>
          </a:xfrm>
          <a:prstGeom prst="rect">
            <a:avLst/>
          </a:prstGeom>
        </p:spPr>
      </p:pic>
      <p:pic>
        <p:nvPicPr>
          <p:cNvPr id="8" name="Graphic 7" descr="Pointing hand">
            <a:extLst>
              <a:ext uri="{FF2B5EF4-FFF2-40B4-BE49-F238E27FC236}">
                <a16:creationId xmlns:a16="http://schemas.microsoft.com/office/drawing/2014/main" id="{E58C6ED9-CF54-AE6A-7D2A-3AA5587359F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58655" y="786442"/>
            <a:ext cx="719049" cy="719049"/>
          </a:xfrm>
          <a:prstGeom prst="rect">
            <a:avLst/>
          </a:prstGeom>
        </p:spPr>
      </p:pic>
      <p:pic>
        <p:nvPicPr>
          <p:cNvPr id="9" name="Graphic 8" descr="Pointing hand">
            <a:extLst>
              <a:ext uri="{FF2B5EF4-FFF2-40B4-BE49-F238E27FC236}">
                <a16:creationId xmlns:a16="http://schemas.microsoft.com/office/drawing/2014/main" id="{07D485FE-C31E-E811-0992-FFA28BD724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7771259" y="1820471"/>
            <a:ext cx="719049" cy="719049"/>
          </a:xfrm>
          <a:prstGeom prst="rect">
            <a:avLst/>
          </a:prstGeom>
        </p:spPr>
      </p:pic>
      <p:pic>
        <p:nvPicPr>
          <p:cNvPr id="10" name="Picture 9" descr="micro:bit showing a face on the LED display ">
            <a:extLst>
              <a:ext uri="{FF2B5EF4-FFF2-40B4-BE49-F238E27FC236}">
                <a16:creationId xmlns:a16="http://schemas.microsoft.com/office/drawing/2014/main" id="{A797BC91-F46C-C95A-9404-288B486B7916}"/>
              </a:ext>
            </a:extLst>
          </p:cNvPr>
          <p:cNvPicPr>
            <a:picLocks noChangeAspect="1"/>
          </p:cNvPicPr>
          <p:nvPr/>
        </p:nvPicPr>
        <p:blipFill>
          <a:blip r:embed="rId9"/>
          <a:stretch>
            <a:fillRect/>
          </a:stretch>
        </p:blipFill>
        <p:spPr>
          <a:xfrm>
            <a:off x="4905962" y="2706756"/>
            <a:ext cx="1352693" cy="2162900"/>
          </a:xfrm>
          <a:prstGeom prst="rect">
            <a:avLst/>
          </a:prstGeom>
        </p:spPr>
      </p:pic>
      <p:pic>
        <p:nvPicPr>
          <p:cNvPr id="11" name="Picture 10" descr="micro:bit showing a face on LED display">
            <a:extLst>
              <a:ext uri="{FF2B5EF4-FFF2-40B4-BE49-F238E27FC236}">
                <a16:creationId xmlns:a16="http://schemas.microsoft.com/office/drawing/2014/main" id="{C83757CC-6BF5-64DD-9DC7-440071265F7A}"/>
              </a:ext>
            </a:extLst>
          </p:cNvPr>
          <p:cNvPicPr>
            <a:picLocks noChangeAspect="1"/>
          </p:cNvPicPr>
          <p:nvPr/>
        </p:nvPicPr>
        <p:blipFill>
          <a:blip r:embed="rId10"/>
          <a:stretch>
            <a:fillRect/>
          </a:stretch>
        </p:blipFill>
        <p:spPr>
          <a:xfrm rot="691544">
            <a:off x="6936113" y="3220960"/>
            <a:ext cx="1654793" cy="1330119"/>
          </a:xfrm>
          <a:prstGeom prst="rect">
            <a:avLst/>
          </a:prstGeom>
        </p:spPr>
      </p:pic>
      <p:pic>
        <p:nvPicPr>
          <p:cNvPr id="12" name="Graphic 11" descr="Hands ">
            <a:extLst>
              <a:ext uri="{FF2B5EF4-FFF2-40B4-BE49-F238E27FC236}">
                <a16:creationId xmlns:a16="http://schemas.microsoft.com/office/drawing/2014/main" id="{56DA827B-CF97-C11A-BC64-D74A204D7AB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10693" y="3394985"/>
            <a:ext cx="1633938" cy="1633938"/>
          </a:xfrm>
          <a:prstGeom prst="rect">
            <a:avLst/>
          </a:prstGeom>
        </p:spPr>
      </p:pic>
    </p:spTree>
    <p:extLst>
      <p:ext uri="{BB962C8B-B14F-4D97-AF65-F5344CB8AC3E}">
        <p14:creationId xmlns:p14="http://schemas.microsoft.com/office/powerpoint/2010/main" val="417066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08AD7-039E-1FCA-9A38-FAF0AF42ECA2}"/>
              </a:ext>
            </a:extLst>
          </p:cNvPr>
          <p:cNvSpPr>
            <a:spLocks noGrp="1"/>
          </p:cNvSpPr>
          <p:nvPr>
            <p:ph type="title"/>
          </p:nvPr>
        </p:nvSpPr>
        <p:spPr>
          <a:xfrm>
            <a:off x="231782" y="215733"/>
            <a:ext cx="5346189" cy="794403"/>
          </a:xfrm>
        </p:spPr>
        <p:txBody>
          <a:bodyPr lIns="72000" tIns="180000" rIns="72000" bIns="180000" anchor="t" anchorCtr="0">
            <a:spAutoFit/>
          </a:bodyPr>
          <a:lstStyle/>
          <a:p>
            <a:pPr marL="180000">
              <a:lnSpc>
                <a:spcPct val="100000"/>
              </a:lnSpc>
            </a:pPr>
            <a:r>
              <a:rPr lang="en-GB" dirty="0">
                <a:solidFill>
                  <a:schemeClr val="tx1"/>
                </a:solidFill>
              </a:rPr>
              <a:t>Introducing the accelerometer</a:t>
            </a:r>
            <a:endParaRPr lang="en-GB" sz="2800" dirty="0">
              <a:solidFill>
                <a:schemeClr val="tx1"/>
              </a:solidFill>
            </a:endParaRPr>
          </a:p>
        </p:txBody>
      </p:sp>
      <p:pic>
        <p:nvPicPr>
          <p:cNvPr id="6" name="Online Media 5" descr="micro:bit accelerometer video">
            <a:hlinkClick r:id="" action="ppaction://media"/>
            <a:extLst>
              <a:ext uri="{FF2B5EF4-FFF2-40B4-BE49-F238E27FC236}">
                <a16:creationId xmlns:a16="http://schemas.microsoft.com/office/drawing/2014/main" id="{903DCAA9-9F3F-66B8-2ECD-223FCD4E3234}"/>
              </a:ext>
            </a:extLst>
          </p:cNvPr>
          <p:cNvPicPr>
            <a:picLocks noRot="1" noChangeAspect="1"/>
          </p:cNvPicPr>
          <p:nvPr>
            <a:videoFile r:link="rId1"/>
          </p:nvPr>
        </p:nvPicPr>
        <p:blipFill>
          <a:blip r:embed="rId4"/>
          <a:stretch>
            <a:fillRect/>
          </a:stretch>
        </p:blipFill>
        <p:spPr>
          <a:xfrm>
            <a:off x="1384854" y="1123051"/>
            <a:ext cx="6374291" cy="3601640"/>
          </a:xfrm>
          <a:prstGeom prst="rect">
            <a:avLst/>
          </a:prstGeom>
        </p:spPr>
      </p:pic>
      <p:pic>
        <p:nvPicPr>
          <p:cNvPr id="7" name="Graphic 6">
            <a:extLst>
              <a:ext uri="{FF2B5EF4-FFF2-40B4-BE49-F238E27FC236}">
                <a16:creationId xmlns:a16="http://schemas.microsoft.com/office/drawing/2014/main" id="{20BC4FC2-C40F-961E-EC4C-2CB76110D3C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5998" y="1326462"/>
            <a:ext cx="292203" cy="309391"/>
          </a:xfrm>
          <a:prstGeom prst="rect">
            <a:avLst/>
          </a:prstGeom>
        </p:spPr>
      </p:pic>
      <p:pic>
        <p:nvPicPr>
          <p:cNvPr id="13" name="Picture 35">
            <a:extLst>
              <a:ext uri="{FF2B5EF4-FFF2-40B4-BE49-F238E27FC236}">
                <a16:creationId xmlns:a16="http://schemas.microsoft.com/office/drawing/2014/main" id="{5DA85F84-85AF-069C-7391-236C56D2FCAF}"/>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51532" y="4124252"/>
            <a:ext cx="274996" cy="274996"/>
          </a:xfrm>
          <a:prstGeom prst="rect">
            <a:avLst/>
          </a:prstGeom>
        </p:spPr>
      </p:pic>
      <p:pic>
        <p:nvPicPr>
          <p:cNvPr id="14" name="Graphic 13">
            <a:extLst>
              <a:ext uri="{FF2B5EF4-FFF2-40B4-BE49-F238E27FC236}">
                <a16:creationId xmlns:a16="http://schemas.microsoft.com/office/drawing/2014/main" id="{83087AC0-C25F-9E25-7C4C-9D5630700E32}"/>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9722687">
            <a:off x="8319242" y="198988"/>
            <a:ext cx="386114" cy="579171"/>
          </a:xfrm>
          <a:prstGeom prst="rect">
            <a:avLst/>
          </a:prstGeom>
        </p:spPr>
      </p:pic>
      <p:pic>
        <p:nvPicPr>
          <p:cNvPr id="15" name="Graphic 14">
            <a:extLst>
              <a:ext uri="{FF2B5EF4-FFF2-40B4-BE49-F238E27FC236}">
                <a16:creationId xmlns:a16="http://schemas.microsoft.com/office/drawing/2014/main" id="{4BE5C23F-8782-87A5-BC72-CC9D68569EDD}"/>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087194">
            <a:off x="7827624" y="515820"/>
            <a:ext cx="208450" cy="208450"/>
          </a:xfrm>
          <a:prstGeom prst="rect">
            <a:avLst/>
          </a:prstGeom>
        </p:spPr>
      </p:pic>
      <p:pic>
        <p:nvPicPr>
          <p:cNvPr id="16" name="Graphic 15">
            <a:extLst>
              <a:ext uri="{FF2B5EF4-FFF2-40B4-BE49-F238E27FC236}">
                <a16:creationId xmlns:a16="http://schemas.microsoft.com/office/drawing/2014/main" id="{4B76F001-7633-41C1-2836-315133B9F294}"/>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7835011">
            <a:off x="8194810" y="4339087"/>
            <a:ext cx="445888" cy="445888"/>
          </a:xfrm>
          <a:prstGeom prst="rect">
            <a:avLst/>
          </a:prstGeom>
        </p:spPr>
      </p:pic>
    </p:spTree>
    <p:extLst>
      <p:ext uri="{BB962C8B-B14F-4D97-AF65-F5344CB8AC3E}">
        <p14:creationId xmlns:p14="http://schemas.microsoft.com/office/powerpoint/2010/main" val="413502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671114" y="212542"/>
            <a:ext cx="4881144" cy="751314"/>
          </a:xfrm>
        </p:spPr>
        <p:txBody>
          <a:bodyPr/>
          <a:lstStyle/>
          <a:p>
            <a:pPr marL="182563"/>
            <a:r>
              <a:rPr lang="en-GB" dirty="0">
                <a:solidFill>
                  <a:srgbClr val="CD0365"/>
                </a:solidFill>
              </a:rPr>
              <a:t>Think:</a:t>
            </a:r>
            <a:r>
              <a:rPr lang="en-GB" dirty="0">
                <a:solidFill>
                  <a:srgbClr val="CE0364"/>
                </a:solidFill>
              </a:rPr>
              <a:t>     </a:t>
            </a:r>
            <a:r>
              <a:rPr lang="en-GB" sz="2800" dirty="0">
                <a:solidFill>
                  <a:srgbClr val="000000"/>
                </a:solidFill>
              </a:rPr>
              <a:t>learning objectives</a:t>
            </a:r>
            <a:endParaRPr lang="en-GB" dirty="0">
              <a:solidFill>
                <a:srgbClr val="CE0364"/>
              </a:solidFill>
            </a:endParaRP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378141" y="246868"/>
            <a:ext cx="1724980" cy="664481"/>
          </a:xfrm>
          <a:prstGeom prst="roundRect">
            <a:avLst>
              <a:gd name="adj" fmla="val 50000"/>
            </a:avLst>
          </a:prstGeom>
          <a:noFill/>
          <a:ln w="82550">
            <a:solidFill>
              <a:srgbClr val="CE03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4C44F27-90B1-C3C7-0CD3-A05CCB43B011}"/>
              </a:ext>
            </a:extLst>
          </p:cNvPr>
          <p:cNvSpPr txBox="1">
            <a:spLocks/>
          </p:cNvSpPr>
          <p:nvPr/>
        </p:nvSpPr>
        <p:spPr>
          <a:xfrm>
            <a:off x="496564" y="1235709"/>
            <a:ext cx="4470445" cy="1012719"/>
          </a:xfrm>
          <a:prstGeom prst="roundRect">
            <a:avLst>
              <a:gd name="adj" fmla="val 9134"/>
            </a:avLst>
          </a:prstGeom>
          <a:noFill/>
          <a:ln w="38100">
            <a:solidFill>
              <a:srgbClr val="CD0365"/>
            </a:solidFill>
          </a:ln>
        </p:spPr>
        <p:txBody>
          <a:bodyPr vert="horz" wrap="square" lIns="720000" tIns="108000" rIns="180000" bIns="10800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800" dirty="0"/>
              <a:t>I can turn my micro:bit into a step counter using the accelerometer and variables.</a:t>
            </a:r>
          </a:p>
        </p:txBody>
      </p:sp>
      <p:sp>
        <p:nvSpPr>
          <p:cNvPr id="4" name="Content Placeholder 2">
            <a:extLst>
              <a:ext uri="{FF2B5EF4-FFF2-40B4-BE49-F238E27FC236}">
                <a16:creationId xmlns:a16="http://schemas.microsoft.com/office/drawing/2014/main" id="{A1FC7C6C-E0BA-4298-1C30-FF12374E35D3}"/>
              </a:ext>
            </a:extLst>
          </p:cNvPr>
          <p:cNvSpPr txBox="1">
            <a:spLocks/>
          </p:cNvSpPr>
          <p:nvPr/>
        </p:nvSpPr>
        <p:spPr>
          <a:xfrm>
            <a:off x="479562" y="2534403"/>
            <a:ext cx="4487447" cy="1012719"/>
          </a:xfrm>
          <a:prstGeom prst="roundRect">
            <a:avLst>
              <a:gd name="adj" fmla="val 9134"/>
            </a:avLst>
          </a:prstGeom>
          <a:noFill/>
          <a:ln w="38100">
            <a:solidFill>
              <a:srgbClr val="CD0365"/>
            </a:solidFill>
          </a:ln>
        </p:spPr>
        <p:txBody>
          <a:bodyPr vert="horz" wrap="square" lIns="720000" tIns="108000" rIns="180000" bIns="10800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800" dirty="0"/>
              <a:t>I can explain that the accelerometer is a sensor, an input that senses movement. </a:t>
            </a:r>
          </a:p>
        </p:txBody>
      </p:sp>
      <p:pic>
        <p:nvPicPr>
          <p:cNvPr id="10" name="Graphic 9">
            <a:extLst>
              <a:ext uri="{FF2B5EF4-FFF2-40B4-BE49-F238E27FC236}">
                <a16:creationId xmlns:a16="http://schemas.microsoft.com/office/drawing/2014/main" id="{4A646EBF-78EB-6791-556B-D8B5317F0C4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9583" y="2632746"/>
            <a:ext cx="439631" cy="498248"/>
          </a:xfrm>
          <a:prstGeom prst="rect">
            <a:avLst/>
          </a:prstGeom>
        </p:spPr>
      </p:pic>
      <p:pic>
        <p:nvPicPr>
          <p:cNvPr id="11" name="Graphic 10">
            <a:extLst>
              <a:ext uri="{FF2B5EF4-FFF2-40B4-BE49-F238E27FC236}">
                <a16:creationId xmlns:a16="http://schemas.microsoft.com/office/drawing/2014/main" id="{5D146C90-43F0-F2A4-BB91-6F74E18D220E}"/>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6172" y="1526635"/>
            <a:ext cx="454285" cy="498248"/>
          </a:xfrm>
          <a:prstGeom prst="rect">
            <a:avLst/>
          </a:prstGeom>
        </p:spPr>
      </p:pic>
      <p:pic>
        <p:nvPicPr>
          <p:cNvPr id="12" name="Graphic 11">
            <a:extLst>
              <a:ext uri="{FF2B5EF4-FFF2-40B4-BE49-F238E27FC236}">
                <a16:creationId xmlns:a16="http://schemas.microsoft.com/office/drawing/2014/main" id="{6E9AE5A1-62B3-E38C-0FBA-CB4CFD692BBD}"/>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861505">
            <a:off x="6516053" y="1857043"/>
            <a:ext cx="1530767" cy="1989998"/>
          </a:xfrm>
          <a:prstGeom prst="rect">
            <a:avLst/>
          </a:prstGeom>
        </p:spPr>
      </p:pic>
      <p:pic>
        <p:nvPicPr>
          <p:cNvPr id="14" name="Graphic 13">
            <a:extLst>
              <a:ext uri="{FF2B5EF4-FFF2-40B4-BE49-F238E27FC236}">
                <a16:creationId xmlns:a16="http://schemas.microsoft.com/office/drawing/2014/main" id="{7B86F873-6D24-644F-43F7-945293CA26AC}"/>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02453" y="664527"/>
            <a:ext cx="381563" cy="404007"/>
          </a:xfrm>
          <a:prstGeom prst="rect">
            <a:avLst/>
          </a:prstGeom>
        </p:spPr>
      </p:pic>
      <p:pic>
        <p:nvPicPr>
          <p:cNvPr id="18" name="Graphic 17">
            <a:extLst>
              <a:ext uri="{FF2B5EF4-FFF2-40B4-BE49-F238E27FC236}">
                <a16:creationId xmlns:a16="http://schemas.microsoft.com/office/drawing/2014/main" id="{2B3E8857-067A-744B-864D-34EF9B2C251F}"/>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5300000">
            <a:off x="7809781" y="258336"/>
            <a:ext cx="422148" cy="402046"/>
          </a:xfrm>
          <a:prstGeom prst="rect">
            <a:avLst/>
          </a:prstGeom>
        </p:spPr>
      </p:pic>
      <p:sp>
        <p:nvSpPr>
          <p:cNvPr id="15" name="Content Placeholder 2">
            <a:extLst>
              <a:ext uri="{FF2B5EF4-FFF2-40B4-BE49-F238E27FC236}">
                <a16:creationId xmlns:a16="http://schemas.microsoft.com/office/drawing/2014/main" id="{E5DF32C5-7DF9-0008-87E8-63D4A8CB5287}"/>
              </a:ext>
            </a:extLst>
          </p:cNvPr>
          <p:cNvSpPr txBox="1">
            <a:spLocks/>
          </p:cNvSpPr>
          <p:nvPr/>
        </p:nvSpPr>
        <p:spPr>
          <a:xfrm>
            <a:off x="479562" y="3836906"/>
            <a:ext cx="4470445" cy="1012719"/>
          </a:xfrm>
          <a:prstGeom prst="roundRect">
            <a:avLst>
              <a:gd name="adj" fmla="val 9134"/>
            </a:avLst>
          </a:prstGeom>
          <a:noFill/>
          <a:ln w="38100">
            <a:solidFill>
              <a:srgbClr val="CD0365"/>
            </a:solidFill>
          </a:ln>
        </p:spPr>
        <p:txBody>
          <a:bodyPr vert="horz" wrap="square" lIns="720000" tIns="108000" rIns="180000" bIns="10800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800" dirty="0"/>
              <a:t>I can explain that variables are containers for storing data which can be accessed and updated.</a:t>
            </a:r>
          </a:p>
        </p:txBody>
      </p:sp>
      <p:pic>
        <p:nvPicPr>
          <p:cNvPr id="16" name="Graphic 15">
            <a:extLst>
              <a:ext uri="{FF2B5EF4-FFF2-40B4-BE49-F238E27FC236}">
                <a16:creationId xmlns:a16="http://schemas.microsoft.com/office/drawing/2014/main" id="{D7E7F066-9C3B-0B5D-E643-796AAD9E0E0D}"/>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469451">
            <a:off x="686969" y="3969855"/>
            <a:ext cx="454285" cy="498248"/>
          </a:xfrm>
          <a:prstGeom prst="rect">
            <a:avLst/>
          </a:prstGeom>
        </p:spPr>
      </p:pic>
    </p:spTree>
    <p:extLst>
      <p:ext uri="{BB962C8B-B14F-4D97-AF65-F5344CB8AC3E}">
        <p14:creationId xmlns:p14="http://schemas.microsoft.com/office/powerpoint/2010/main" val="2803665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92060-A889-CF78-0F74-D25A1E865ADC}"/>
              </a:ext>
            </a:extLst>
          </p:cNvPr>
          <p:cNvSpPr>
            <a:spLocks noGrp="1"/>
          </p:cNvSpPr>
          <p:nvPr>
            <p:ph type="title"/>
          </p:nvPr>
        </p:nvSpPr>
        <p:spPr>
          <a:xfrm>
            <a:off x="619931" y="104191"/>
            <a:ext cx="7415492" cy="751314"/>
          </a:xfrm>
        </p:spPr>
        <p:txBody>
          <a:bodyPr/>
          <a:lstStyle/>
          <a:p>
            <a:pPr marL="182563"/>
            <a:r>
              <a:rPr lang="en-GB" dirty="0">
                <a:solidFill>
                  <a:srgbClr val="CE0364"/>
                </a:solidFill>
              </a:rPr>
              <a:t>  Think:      </a:t>
            </a:r>
            <a:r>
              <a:rPr lang="en-GB" dirty="0">
                <a:solidFill>
                  <a:schemeClr val="tx1"/>
                </a:solidFill>
              </a:rPr>
              <a:t>step counter</a:t>
            </a:r>
            <a:r>
              <a:rPr lang="en-GB" sz="2800" dirty="0">
                <a:solidFill>
                  <a:srgbClr val="000000"/>
                </a:solidFill>
              </a:rPr>
              <a:t> introduction video </a:t>
            </a:r>
            <a:endParaRPr lang="en-GB" dirty="0">
              <a:solidFill>
                <a:srgbClr val="CE0364"/>
              </a:solidFill>
            </a:endParaRPr>
          </a:p>
        </p:txBody>
      </p:sp>
      <p:sp>
        <p:nvSpPr>
          <p:cNvPr id="4" name="Rounded Rectangle 3">
            <a:extLst>
              <a:ext uri="{FF2B5EF4-FFF2-40B4-BE49-F238E27FC236}">
                <a16:creationId xmlns:a16="http://schemas.microsoft.com/office/drawing/2014/main" id="{CDCBBFD4-58FA-4E3F-3FD4-13EC3CA35AB0}"/>
              </a:ext>
              <a:ext uri="{C183D7F6-B498-43B3-948B-1728B52AA6E4}">
                <adec:decorative xmlns:adec="http://schemas.microsoft.com/office/drawing/2017/decorative" val="1"/>
              </a:ext>
            </a:extLst>
          </p:cNvPr>
          <p:cNvSpPr/>
          <p:nvPr/>
        </p:nvSpPr>
        <p:spPr>
          <a:xfrm>
            <a:off x="518561" y="147607"/>
            <a:ext cx="1724980" cy="664481"/>
          </a:xfrm>
          <a:prstGeom prst="roundRect">
            <a:avLst>
              <a:gd name="adj" fmla="val 50000"/>
            </a:avLst>
          </a:prstGeom>
          <a:noFill/>
          <a:ln w="82550">
            <a:solidFill>
              <a:srgbClr val="CD03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C305574E-91B2-9460-6283-BD4A417440B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5105" y="1436419"/>
            <a:ext cx="601738" cy="681970"/>
          </a:xfrm>
          <a:prstGeom prst="rect">
            <a:avLst/>
          </a:prstGeom>
        </p:spPr>
      </p:pic>
      <p:pic>
        <p:nvPicPr>
          <p:cNvPr id="6" name="Graphic 5">
            <a:extLst>
              <a:ext uri="{FF2B5EF4-FFF2-40B4-BE49-F238E27FC236}">
                <a16:creationId xmlns:a16="http://schemas.microsoft.com/office/drawing/2014/main" id="{B777004A-0A40-0C34-DCE2-BD974FEE69D6}"/>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60541" y="3524290"/>
            <a:ext cx="948994" cy="1233690"/>
          </a:xfrm>
          <a:prstGeom prst="rect">
            <a:avLst/>
          </a:prstGeom>
        </p:spPr>
      </p:pic>
      <p:pic>
        <p:nvPicPr>
          <p:cNvPr id="7" name="Graphic 6">
            <a:extLst>
              <a:ext uri="{FF2B5EF4-FFF2-40B4-BE49-F238E27FC236}">
                <a16:creationId xmlns:a16="http://schemas.microsoft.com/office/drawing/2014/main" id="{2914CD13-406F-367D-E318-B34C3A6D55B1}"/>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1947" y="3922724"/>
            <a:ext cx="359833" cy="381000"/>
          </a:xfrm>
          <a:prstGeom prst="rect">
            <a:avLst/>
          </a:prstGeom>
        </p:spPr>
      </p:pic>
      <p:sp>
        <p:nvSpPr>
          <p:cNvPr id="8" name="TextBox 7">
            <a:extLst>
              <a:ext uri="{FF2B5EF4-FFF2-40B4-BE49-F238E27FC236}">
                <a16:creationId xmlns:a16="http://schemas.microsoft.com/office/drawing/2014/main" id="{DBBE396F-B762-6A30-4524-84BB90A959D9}"/>
              </a:ext>
            </a:extLst>
          </p:cNvPr>
          <p:cNvSpPr txBox="1"/>
          <p:nvPr/>
        </p:nvSpPr>
        <p:spPr>
          <a:xfrm>
            <a:off x="157615" y="4749138"/>
            <a:ext cx="7592400" cy="307777"/>
          </a:xfrm>
          <a:prstGeom prst="rect">
            <a:avLst/>
          </a:prstGeom>
          <a:noFill/>
        </p:spPr>
        <p:txBody>
          <a:bodyPr wrap="square">
            <a:spAutoFit/>
          </a:bodyPr>
          <a:lstStyle/>
          <a:p>
            <a:r>
              <a:rPr lang="en-GB" sz="1400" dirty="0">
                <a:effectLst/>
                <a:latin typeface="Arial" panose="020B0604020202020204" pitchFamily="34" charset="0"/>
                <a:ea typeface="Calibri" panose="020F0502020204030204" pitchFamily="34" charset="0"/>
                <a:cs typeface="Arial" panose="020B0604020202020204" pitchFamily="34" charset="0"/>
              </a:rPr>
              <a:t>Optionally play video: </a:t>
            </a:r>
            <a:r>
              <a:rPr lang="en-GB" sz="1400" dirty="0">
                <a:effectLst/>
                <a:latin typeface="Arial" panose="020B0604020202020204" pitchFamily="34" charset="0"/>
                <a:ea typeface="Calibri" panose="020F0502020204030204" pitchFamily="34" charset="0"/>
                <a:hlinkClick r:id="rId10"/>
              </a:rPr>
              <a:t>https://youtu.be/bSANf_njTSk</a:t>
            </a:r>
            <a:r>
              <a:rPr lang="en-GB" sz="1400" dirty="0">
                <a:latin typeface="Arial" panose="020B0604020202020204" pitchFamily="34" charset="0"/>
                <a:ea typeface="Calibri" panose="020F0502020204030204" pitchFamily="34" charset="0"/>
              </a:rPr>
              <a:t> </a:t>
            </a:r>
            <a:endParaRPr lang="en-US" sz="1400" dirty="0">
              <a:latin typeface="Arial" panose="020B0604020202020204" pitchFamily="34" charset="0"/>
              <a:cs typeface="Arial" panose="020B0604020202020204" pitchFamily="34" charset="0"/>
            </a:endParaRPr>
          </a:p>
        </p:txBody>
      </p:sp>
      <p:pic>
        <p:nvPicPr>
          <p:cNvPr id="10" name="Online Media 9" descr="Step counter introduction">
            <a:hlinkClick r:id="" action="ppaction://media"/>
            <a:extLst>
              <a:ext uri="{FF2B5EF4-FFF2-40B4-BE49-F238E27FC236}">
                <a16:creationId xmlns:a16="http://schemas.microsoft.com/office/drawing/2014/main" id="{B09F05A2-7314-2945-6C28-C8FEEFB9C702}"/>
              </a:ext>
            </a:extLst>
          </p:cNvPr>
          <p:cNvPicPr>
            <a:picLocks noRot="1" noChangeAspect="1"/>
          </p:cNvPicPr>
          <p:nvPr>
            <a:videoFile r:link="rId1"/>
          </p:nvPr>
        </p:nvPicPr>
        <p:blipFill>
          <a:blip r:embed="rId11"/>
          <a:stretch>
            <a:fillRect/>
          </a:stretch>
        </p:blipFill>
        <p:spPr>
          <a:xfrm>
            <a:off x="1385232" y="1001915"/>
            <a:ext cx="6364783" cy="3596103"/>
          </a:xfrm>
          <a:prstGeom prst="rect">
            <a:avLst/>
          </a:prstGeom>
        </p:spPr>
      </p:pic>
    </p:spTree>
    <p:extLst>
      <p:ext uri="{BB962C8B-B14F-4D97-AF65-F5344CB8AC3E}">
        <p14:creationId xmlns:p14="http://schemas.microsoft.com/office/powerpoint/2010/main" val="141345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671114" y="212542"/>
            <a:ext cx="4704814" cy="751314"/>
          </a:xfrm>
        </p:spPr>
        <p:txBody>
          <a:bodyPr/>
          <a:lstStyle/>
          <a:p>
            <a:pPr marL="182563"/>
            <a:r>
              <a:rPr lang="en-GB" dirty="0">
                <a:solidFill>
                  <a:srgbClr val="E7645C"/>
                </a:solidFill>
              </a:rPr>
              <a:t>Create:    </a:t>
            </a:r>
            <a:r>
              <a:rPr lang="en-GB" dirty="0">
                <a:solidFill>
                  <a:schemeClr val="tx1"/>
                </a:solidFill>
              </a:rPr>
              <a:t>examine the code</a:t>
            </a: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378141" y="246868"/>
            <a:ext cx="1796648" cy="664481"/>
          </a:xfrm>
          <a:prstGeom prst="roundRect">
            <a:avLst>
              <a:gd name="adj" fmla="val 50000"/>
            </a:avLst>
          </a:prstGeom>
          <a:noFill/>
          <a:ln w="82550">
            <a:solidFill>
              <a:srgbClr val="E764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77887F49-F02D-8E6E-A3C7-EF21994008E0}"/>
              </a:ext>
            </a:extLst>
          </p:cNvPr>
          <p:cNvSpPr txBox="1">
            <a:spLocks/>
          </p:cNvSpPr>
          <p:nvPr/>
        </p:nvSpPr>
        <p:spPr>
          <a:xfrm>
            <a:off x="3847170" y="1335984"/>
            <a:ext cx="5030129" cy="3697359"/>
          </a:xfrm>
          <a:prstGeom prst="rect">
            <a:avLst/>
          </a:prstGeom>
        </p:spPr>
        <p:txBody>
          <a:bodyPr vert="horz" wrap="square" lIns="91440" tIns="45720" rIns="91440" bIns="4572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50837" indent="-342900">
              <a:lnSpc>
                <a:spcPct val="110000"/>
              </a:lnSpc>
              <a:spcBef>
                <a:spcPts val="0"/>
              </a:spcBef>
              <a:spcAft>
                <a:spcPts val="1200"/>
              </a:spcAft>
              <a:buClr>
                <a:srgbClr val="E7645C"/>
              </a:buClr>
              <a:buSzPct val="100000"/>
              <a:buFont typeface="Wingdings" pitchFamily="2" charset="2"/>
              <a:buChar char="§"/>
            </a:pPr>
            <a:r>
              <a:rPr lang="en-GB" sz="1600" dirty="0"/>
              <a:t>At the start the code sets a variable called ‘steps’ to 0.</a:t>
            </a:r>
          </a:p>
          <a:p>
            <a:pPr marL="350837" indent="-342900">
              <a:lnSpc>
                <a:spcPct val="110000"/>
              </a:lnSpc>
              <a:spcBef>
                <a:spcPts val="0"/>
              </a:spcBef>
              <a:spcAft>
                <a:spcPts val="1200"/>
              </a:spcAft>
              <a:buClr>
                <a:srgbClr val="E7645C"/>
              </a:buClr>
              <a:buSzPct val="100000"/>
              <a:buFont typeface="Wingdings" pitchFamily="2" charset="2"/>
              <a:buChar char="§"/>
            </a:pPr>
            <a:r>
              <a:rPr lang="en-GB" sz="1600" dirty="0"/>
              <a:t>The ‘steps’ variable keeps track of how many steps we’ve taken.</a:t>
            </a:r>
          </a:p>
          <a:p>
            <a:pPr marL="350837" indent="-342900">
              <a:lnSpc>
                <a:spcPct val="110000"/>
              </a:lnSpc>
              <a:spcBef>
                <a:spcPts val="0"/>
              </a:spcBef>
              <a:spcAft>
                <a:spcPts val="1200"/>
              </a:spcAft>
              <a:buClr>
                <a:srgbClr val="E7645C"/>
              </a:buClr>
              <a:buSzPct val="100000"/>
              <a:buFont typeface="Wingdings" pitchFamily="2" charset="2"/>
              <a:buChar char="§"/>
            </a:pPr>
            <a:r>
              <a:rPr lang="en-GB" sz="1600" dirty="0"/>
              <a:t>When the accelerometer input senses a shake, the ‘change’ block adds 1 to the number stored in the ‘steps’ variable.</a:t>
            </a:r>
          </a:p>
          <a:p>
            <a:pPr marL="350837" indent="-342900">
              <a:lnSpc>
                <a:spcPct val="110000"/>
              </a:lnSpc>
              <a:spcBef>
                <a:spcPts val="0"/>
              </a:spcBef>
              <a:spcAft>
                <a:spcPts val="1200"/>
              </a:spcAft>
              <a:buClr>
                <a:srgbClr val="E7645C"/>
              </a:buClr>
              <a:buSzPct val="100000"/>
              <a:buFont typeface="Wingdings" pitchFamily="2" charset="2"/>
              <a:buChar char="§"/>
            </a:pPr>
            <a:r>
              <a:rPr lang="en-GB" sz="1600" dirty="0"/>
              <a:t>After the ‘steps’ variable is updated, ‘show number’ displays the new count on the LED display output.</a:t>
            </a:r>
          </a:p>
          <a:p>
            <a:pPr marL="7937" indent="0">
              <a:lnSpc>
                <a:spcPct val="110000"/>
              </a:lnSpc>
              <a:spcBef>
                <a:spcPts val="0"/>
              </a:spcBef>
              <a:spcAft>
                <a:spcPts val="1200"/>
              </a:spcAft>
              <a:buClr>
                <a:srgbClr val="E7645C"/>
              </a:buClr>
              <a:buSzPct val="100000"/>
              <a:buNone/>
            </a:pPr>
            <a:endParaRPr lang="en-GB" sz="1800" dirty="0"/>
          </a:p>
        </p:txBody>
      </p:sp>
      <p:pic>
        <p:nvPicPr>
          <p:cNvPr id="19" name="Graphic 18">
            <a:extLst>
              <a:ext uri="{FF2B5EF4-FFF2-40B4-BE49-F238E27FC236}">
                <a16:creationId xmlns:a16="http://schemas.microsoft.com/office/drawing/2014/main" id="{64B5A6DC-F474-5506-4C5F-D8447A15AAE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7289720" y="134886"/>
            <a:ext cx="997458" cy="1125337"/>
          </a:xfrm>
          <a:prstGeom prst="rect">
            <a:avLst/>
          </a:prstGeom>
        </p:spPr>
      </p:pic>
      <p:sp>
        <p:nvSpPr>
          <p:cNvPr id="4" name="TextBox 3">
            <a:extLst>
              <a:ext uri="{FF2B5EF4-FFF2-40B4-BE49-F238E27FC236}">
                <a16:creationId xmlns:a16="http://schemas.microsoft.com/office/drawing/2014/main" id="{B6B9DB4B-5C94-ACAE-7E5F-8CF0997CB636}"/>
              </a:ext>
            </a:extLst>
          </p:cNvPr>
          <p:cNvSpPr txBox="1"/>
          <p:nvPr/>
        </p:nvSpPr>
        <p:spPr>
          <a:xfrm>
            <a:off x="620431" y="4818865"/>
            <a:ext cx="3802571" cy="279692"/>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Teacher: open the </a:t>
            </a:r>
            <a:r>
              <a:rPr lang="en-GB" sz="1200" dirty="0">
                <a:latin typeface="Arial" panose="020B0604020202020204" pitchFamily="34" charset="0"/>
                <a:cs typeface="Arial" panose="020B0604020202020204" pitchFamily="34" charset="0"/>
                <a:hlinkClick r:id="rId5"/>
              </a:rPr>
              <a:t>completed code</a:t>
            </a:r>
            <a:r>
              <a:rPr lang="en-GB" sz="1200" dirty="0">
                <a:latin typeface="Arial" panose="020B0604020202020204" pitchFamily="34" charset="0"/>
                <a:cs typeface="Arial" panose="020B0604020202020204" pitchFamily="34" charset="0"/>
              </a:rPr>
              <a:t> in the editor</a:t>
            </a:r>
          </a:p>
        </p:txBody>
      </p:sp>
      <p:pic>
        <p:nvPicPr>
          <p:cNvPr id="6" name="Graphic 5" descr="Teacher">
            <a:extLst>
              <a:ext uri="{FF2B5EF4-FFF2-40B4-BE49-F238E27FC236}">
                <a16:creationId xmlns:a16="http://schemas.microsoft.com/office/drawing/2014/main" id="{8C5B518E-94B7-1DA0-BC3D-A6CAF4D3B9D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5851" y="4708351"/>
            <a:ext cx="484580" cy="484580"/>
          </a:xfrm>
          <a:prstGeom prst="rect">
            <a:avLst/>
          </a:prstGeom>
        </p:spPr>
      </p:pic>
      <p:pic>
        <p:nvPicPr>
          <p:cNvPr id="3" name="Content Placeholder 6" descr="Code showing:&#10;On start&#10;Set steps to 0&#10;&#10;On shake &#10;Change steps by 1&#10;Show number - steps ">
            <a:extLst>
              <a:ext uri="{FF2B5EF4-FFF2-40B4-BE49-F238E27FC236}">
                <a16:creationId xmlns:a16="http://schemas.microsoft.com/office/drawing/2014/main" id="{CD54E58B-AFF9-20FD-DDCA-60FAE985F333}"/>
              </a:ext>
            </a:extLst>
          </p:cNvPr>
          <p:cNvPicPr>
            <a:picLocks noChangeAspect="1"/>
          </p:cNvPicPr>
          <p:nvPr/>
        </p:nvPicPr>
        <p:blipFill>
          <a:blip r:embed="rId8"/>
          <a:stretch>
            <a:fillRect/>
          </a:stretch>
        </p:blipFill>
        <p:spPr>
          <a:xfrm>
            <a:off x="378141" y="1165019"/>
            <a:ext cx="2645916" cy="3448958"/>
          </a:xfrm>
          <a:prstGeom prst="rect">
            <a:avLst/>
          </a:prstGeom>
        </p:spPr>
      </p:pic>
    </p:spTree>
    <p:extLst>
      <p:ext uri="{BB962C8B-B14F-4D97-AF65-F5344CB8AC3E}">
        <p14:creationId xmlns:p14="http://schemas.microsoft.com/office/powerpoint/2010/main" val="21218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671114" y="212542"/>
            <a:ext cx="4122924" cy="751314"/>
          </a:xfrm>
        </p:spPr>
        <p:txBody>
          <a:bodyPr/>
          <a:lstStyle/>
          <a:p>
            <a:pPr marL="182563"/>
            <a:r>
              <a:rPr lang="en-GB" dirty="0">
                <a:solidFill>
                  <a:srgbClr val="E7645C"/>
                </a:solidFill>
              </a:rPr>
              <a:t>Create:    </a:t>
            </a:r>
            <a:r>
              <a:rPr lang="en-GB" dirty="0">
                <a:solidFill>
                  <a:schemeClr val="tx1"/>
                </a:solidFill>
              </a:rPr>
              <a:t>build the code</a:t>
            </a: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378141" y="246868"/>
            <a:ext cx="1796648" cy="664481"/>
          </a:xfrm>
          <a:prstGeom prst="roundRect">
            <a:avLst>
              <a:gd name="adj" fmla="val 50000"/>
            </a:avLst>
          </a:prstGeom>
          <a:noFill/>
          <a:ln w="82550">
            <a:solidFill>
              <a:srgbClr val="E764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77887F49-F02D-8E6E-A3C7-EF21994008E0}"/>
              </a:ext>
            </a:extLst>
          </p:cNvPr>
          <p:cNvSpPr txBox="1">
            <a:spLocks/>
          </p:cNvSpPr>
          <p:nvPr/>
        </p:nvSpPr>
        <p:spPr>
          <a:xfrm>
            <a:off x="4572000" y="1723877"/>
            <a:ext cx="4219575" cy="743152"/>
          </a:xfrm>
          <a:prstGeom prst="rect">
            <a:avLst/>
          </a:prstGeom>
        </p:spPr>
        <p:txBody>
          <a:bodyPr vert="horz" lIns="91440" tIns="45720" rIns="91440" bIns="4572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50837" indent="-342900">
              <a:lnSpc>
                <a:spcPct val="110000"/>
              </a:lnSpc>
              <a:spcBef>
                <a:spcPts val="0"/>
              </a:spcBef>
              <a:spcAft>
                <a:spcPts val="1200"/>
              </a:spcAft>
              <a:buClr>
                <a:srgbClr val="E7645C"/>
              </a:buClr>
              <a:buSzPct val="100000"/>
              <a:buFont typeface="Wingdings" pitchFamily="2" charset="2"/>
              <a:buChar char="§"/>
            </a:pPr>
            <a:r>
              <a:rPr lang="en-GB" sz="2000" dirty="0"/>
              <a:t>Open a new MakeCode project </a:t>
            </a:r>
            <a:r>
              <a:rPr lang="en-GB" sz="2000" dirty="0">
                <a:hlinkClick r:id="rId3"/>
              </a:rPr>
              <a:t>https://makecode.microbit.org/</a:t>
            </a:r>
            <a:endParaRPr lang="en-GB" sz="2000" dirty="0"/>
          </a:p>
        </p:txBody>
      </p:sp>
      <p:pic>
        <p:nvPicPr>
          <p:cNvPr id="19" name="Graphic 18">
            <a:extLst>
              <a:ext uri="{FF2B5EF4-FFF2-40B4-BE49-F238E27FC236}">
                <a16:creationId xmlns:a16="http://schemas.microsoft.com/office/drawing/2014/main" id="{64B5A6DC-F474-5506-4C5F-D8447A15AAE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7289720" y="134886"/>
            <a:ext cx="997458" cy="1125337"/>
          </a:xfrm>
          <a:prstGeom prst="rect">
            <a:avLst/>
          </a:prstGeom>
        </p:spPr>
      </p:pic>
      <p:pic>
        <p:nvPicPr>
          <p:cNvPr id="20" name="Graphic 19">
            <a:extLst>
              <a:ext uri="{FF2B5EF4-FFF2-40B4-BE49-F238E27FC236}">
                <a16:creationId xmlns:a16="http://schemas.microsoft.com/office/drawing/2014/main" id="{B8CD15B7-7314-CDF8-4778-8F467DCB778A}"/>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92008" y="1196284"/>
            <a:ext cx="409214" cy="281335"/>
          </a:xfrm>
          <a:prstGeom prst="rect">
            <a:avLst/>
          </a:prstGeom>
        </p:spPr>
      </p:pic>
      <p:pic>
        <p:nvPicPr>
          <p:cNvPr id="21" name="Graphic 20">
            <a:extLst>
              <a:ext uri="{FF2B5EF4-FFF2-40B4-BE49-F238E27FC236}">
                <a16:creationId xmlns:a16="http://schemas.microsoft.com/office/drawing/2014/main" id="{A5B0366E-5255-A16A-C2B2-4AAD59DC0C24}"/>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8141" y="4668032"/>
            <a:ext cx="228600" cy="228600"/>
          </a:xfrm>
          <a:prstGeom prst="rect">
            <a:avLst/>
          </a:prstGeom>
        </p:spPr>
      </p:pic>
      <p:pic>
        <p:nvPicPr>
          <p:cNvPr id="3" name="Content Placeholder 6" descr="Code showing:&#10;&#10;On start&#10;Set steps to 0&#10;&#10;On shake&#10;Change steps by 1&#10;Show number - steps ">
            <a:extLst>
              <a:ext uri="{FF2B5EF4-FFF2-40B4-BE49-F238E27FC236}">
                <a16:creationId xmlns:a16="http://schemas.microsoft.com/office/drawing/2014/main" id="{D72DACE1-1EC6-9BA5-93AA-9BDA6BD27701}"/>
              </a:ext>
            </a:extLst>
          </p:cNvPr>
          <p:cNvPicPr>
            <a:picLocks noChangeAspect="1"/>
          </p:cNvPicPr>
          <p:nvPr/>
        </p:nvPicPr>
        <p:blipFill>
          <a:blip r:embed="rId10"/>
          <a:stretch>
            <a:fillRect/>
          </a:stretch>
        </p:blipFill>
        <p:spPr>
          <a:xfrm>
            <a:off x="742707" y="1196284"/>
            <a:ext cx="2635397" cy="3435247"/>
          </a:xfrm>
          <a:prstGeom prst="rect">
            <a:avLst/>
          </a:prstGeom>
        </p:spPr>
      </p:pic>
    </p:spTree>
    <p:extLst>
      <p:ext uri="{BB962C8B-B14F-4D97-AF65-F5344CB8AC3E}">
        <p14:creationId xmlns:p14="http://schemas.microsoft.com/office/powerpoint/2010/main" val="775187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671114" y="212542"/>
            <a:ext cx="3903313" cy="751314"/>
          </a:xfrm>
        </p:spPr>
        <p:txBody>
          <a:bodyPr/>
          <a:lstStyle/>
          <a:p>
            <a:pPr marL="182563"/>
            <a:r>
              <a:rPr lang="en-GB" dirty="0">
                <a:solidFill>
                  <a:srgbClr val="E7645C"/>
                </a:solidFill>
              </a:rPr>
              <a:t>Create:    </a:t>
            </a:r>
            <a:r>
              <a:rPr lang="en-GB" dirty="0">
                <a:solidFill>
                  <a:schemeClr val="tx1"/>
                </a:solidFill>
              </a:rPr>
              <a:t>coding video</a:t>
            </a: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378141" y="246868"/>
            <a:ext cx="1796648" cy="664481"/>
          </a:xfrm>
          <a:prstGeom prst="roundRect">
            <a:avLst>
              <a:gd name="adj" fmla="val 50000"/>
            </a:avLst>
          </a:prstGeom>
          <a:noFill/>
          <a:ln w="82550">
            <a:solidFill>
              <a:srgbClr val="E764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aphic 14">
            <a:extLst>
              <a:ext uri="{FF2B5EF4-FFF2-40B4-BE49-F238E27FC236}">
                <a16:creationId xmlns:a16="http://schemas.microsoft.com/office/drawing/2014/main" id="{0BB49AC9-868D-1C66-E5C4-DF1AD4AA8907}"/>
              </a:ext>
              <a:ext uri="{C183D7F6-B498-43B3-948B-1728B52AA6E4}">
                <adec:decorative xmlns:adec="http://schemas.microsoft.com/office/drawing/2017/decorative" val="1"/>
              </a:ext>
            </a:extLst>
          </p:cNvPr>
          <p:cNvGrpSpPr/>
          <p:nvPr/>
        </p:nvGrpSpPr>
        <p:grpSpPr>
          <a:xfrm rot="4042785">
            <a:off x="8099769" y="568887"/>
            <a:ext cx="600756" cy="609019"/>
            <a:chOff x="7572716" y="3272053"/>
            <a:chExt cx="489367" cy="496098"/>
          </a:xfrm>
          <a:solidFill>
            <a:srgbClr val="E7645C"/>
          </a:solidFill>
        </p:grpSpPr>
        <p:sp>
          <p:nvSpPr>
            <p:cNvPr id="10" name="Freeform 9">
              <a:extLst>
                <a:ext uri="{FF2B5EF4-FFF2-40B4-BE49-F238E27FC236}">
                  <a16:creationId xmlns:a16="http://schemas.microsoft.com/office/drawing/2014/main" id="{0545FB07-C2EC-9A64-671E-769FB633AE3F}"/>
                </a:ext>
              </a:extLst>
            </p:cNvPr>
            <p:cNvSpPr/>
            <p:nvPr/>
          </p:nvSpPr>
          <p:spPr>
            <a:xfrm>
              <a:off x="7572716" y="3522735"/>
              <a:ext cx="167067" cy="91963"/>
            </a:xfrm>
            <a:custGeom>
              <a:avLst/>
              <a:gdLst>
                <a:gd name="connsiteX0" fmla="*/ 21100 w 167067"/>
                <a:gd name="connsiteY0" fmla="*/ 33814 h 91963"/>
                <a:gd name="connsiteX1" fmla="*/ 128680 w 167067"/>
                <a:gd name="connsiteY1" fmla="*/ 1277 h 91963"/>
                <a:gd name="connsiteX2" fmla="*/ 165788 w 167067"/>
                <a:gd name="connsiteY2" fmla="*/ 21063 h 91963"/>
                <a:gd name="connsiteX3" fmla="*/ 145968 w 167067"/>
                <a:gd name="connsiteY3" fmla="*/ 58107 h 91963"/>
                <a:gd name="connsiteX4" fmla="*/ 38387 w 167067"/>
                <a:gd name="connsiteY4" fmla="*/ 90645 h 91963"/>
                <a:gd name="connsiteX5" fmla="*/ 29798 w 167067"/>
                <a:gd name="connsiteY5" fmla="*/ 91964 h 91963"/>
                <a:gd name="connsiteX6" fmla="*/ 1279 w 167067"/>
                <a:gd name="connsiteY6" fmla="*/ 70859 h 91963"/>
                <a:gd name="connsiteX7" fmla="*/ 21100 w 167067"/>
                <a:gd name="connsiteY7" fmla="*/ 33814 h 9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67" h="91963">
                  <a:moveTo>
                    <a:pt x="21100" y="33814"/>
                  </a:moveTo>
                  <a:lnTo>
                    <a:pt x="128680" y="1277"/>
                  </a:lnTo>
                  <a:cubicBezTo>
                    <a:pt x="144316" y="-3450"/>
                    <a:pt x="161053" y="5344"/>
                    <a:pt x="165788" y="21063"/>
                  </a:cubicBezTo>
                  <a:cubicBezTo>
                    <a:pt x="170523" y="36782"/>
                    <a:pt x="161714" y="53381"/>
                    <a:pt x="145968" y="58107"/>
                  </a:cubicBezTo>
                  <a:lnTo>
                    <a:pt x="38387" y="90645"/>
                  </a:lnTo>
                  <a:cubicBezTo>
                    <a:pt x="35524" y="91524"/>
                    <a:pt x="32661" y="91964"/>
                    <a:pt x="29798" y="91964"/>
                  </a:cubicBezTo>
                  <a:cubicBezTo>
                    <a:pt x="17025" y="91964"/>
                    <a:pt x="5243" y="83720"/>
                    <a:pt x="1279" y="70859"/>
                  </a:cubicBezTo>
                  <a:cubicBezTo>
                    <a:pt x="-3456" y="55140"/>
                    <a:pt x="5353" y="38541"/>
                    <a:pt x="21100" y="33814"/>
                  </a:cubicBezTo>
                  <a:close/>
                </a:path>
              </a:pathLst>
            </a:custGeom>
            <a:grpFill/>
            <a:ln w="1094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4AAC90B-832E-7C73-28CD-3CD04CDE292E}"/>
                </a:ext>
              </a:extLst>
            </p:cNvPr>
            <p:cNvSpPr/>
            <p:nvPr/>
          </p:nvSpPr>
          <p:spPr>
            <a:xfrm>
              <a:off x="7869358" y="3566964"/>
              <a:ext cx="141636" cy="136113"/>
            </a:xfrm>
            <a:custGeom>
              <a:avLst/>
              <a:gdLst>
                <a:gd name="connsiteX0" fmla="*/ 133528 w 141636"/>
                <a:gd name="connsiteY0" fmla="*/ 126660 h 136113"/>
                <a:gd name="connsiteX1" fmla="*/ 111836 w 141636"/>
                <a:gd name="connsiteY1" fmla="*/ 136113 h 136113"/>
                <a:gd name="connsiteX2" fmla="*/ 91465 w 141636"/>
                <a:gd name="connsiteY2" fmla="*/ 128089 h 136113"/>
                <a:gd name="connsiteX3" fmla="*/ 9430 w 141636"/>
                <a:gd name="connsiteY3" fmla="*/ 51362 h 136113"/>
                <a:gd name="connsiteX4" fmla="*/ 8109 w 141636"/>
                <a:gd name="connsiteY4" fmla="*/ 9371 h 136113"/>
                <a:gd name="connsiteX5" fmla="*/ 50172 w 141636"/>
                <a:gd name="connsiteY5" fmla="*/ 8052 h 136113"/>
                <a:gd name="connsiteX6" fmla="*/ 132206 w 141636"/>
                <a:gd name="connsiteY6" fmla="*/ 84779 h 136113"/>
                <a:gd name="connsiteX7" fmla="*/ 133528 w 141636"/>
                <a:gd name="connsiteY7" fmla="*/ 126770 h 13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636" h="136113">
                  <a:moveTo>
                    <a:pt x="133528" y="126660"/>
                  </a:moveTo>
                  <a:cubicBezTo>
                    <a:pt x="127692" y="132925"/>
                    <a:pt x="119764" y="136113"/>
                    <a:pt x="111836" y="136113"/>
                  </a:cubicBezTo>
                  <a:cubicBezTo>
                    <a:pt x="104568" y="136113"/>
                    <a:pt x="97190" y="133475"/>
                    <a:pt x="91465" y="128089"/>
                  </a:cubicBezTo>
                  <a:lnTo>
                    <a:pt x="9430" y="51362"/>
                  </a:lnTo>
                  <a:cubicBezTo>
                    <a:pt x="-2572" y="40150"/>
                    <a:pt x="-3233" y="21353"/>
                    <a:pt x="8109" y="9371"/>
                  </a:cubicBezTo>
                  <a:cubicBezTo>
                    <a:pt x="19341" y="-2610"/>
                    <a:pt x="38170" y="-3160"/>
                    <a:pt x="50172" y="8052"/>
                  </a:cubicBezTo>
                  <a:lnTo>
                    <a:pt x="132206" y="84779"/>
                  </a:lnTo>
                  <a:cubicBezTo>
                    <a:pt x="144209" y="95991"/>
                    <a:pt x="144869" y="114788"/>
                    <a:pt x="133528" y="126770"/>
                  </a:cubicBezTo>
                  <a:close/>
                </a:path>
              </a:pathLst>
            </a:custGeom>
            <a:grpFill/>
            <a:ln w="1094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3903159E-5795-90AC-7812-E5D19B0875C8}"/>
                </a:ext>
              </a:extLst>
            </p:cNvPr>
            <p:cNvSpPr/>
            <p:nvPr/>
          </p:nvSpPr>
          <p:spPr>
            <a:xfrm>
              <a:off x="7895017" y="3425342"/>
              <a:ext cx="167067" cy="91963"/>
            </a:xfrm>
            <a:custGeom>
              <a:avLst/>
              <a:gdLst>
                <a:gd name="connsiteX0" fmla="*/ 21100 w 167067"/>
                <a:gd name="connsiteY0" fmla="*/ 33814 h 91963"/>
                <a:gd name="connsiteX1" fmla="*/ 128680 w 167067"/>
                <a:gd name="connsiteY1" fmla="*/ 1277 h 91963"/>
                <a:gd name="connsiteX2" fmla="*/ 165788 w 167067"/>
                <a:gd name="connsiteY2" fmla="*/ 21063 h 91963"/>
                <a:gd name="connsiteX3" fmla="*/ 145968 w 167067"/>
                <a:gd name="connsiteY3" fmla="*/ 58107 h 91963"/>
                <a:gd name="connsiteX4" fmla="*/ 38387 w 167067"/>
                <a:gd name="connsiteY4" fmla="*/ 90645 h 91963"/>
                <a:gd name="connsiteX5" fmla="*/ 29798 w 167067"/>
                <a:gd name="connsiteY5" fmla="*/ 91964 h 91963"/>
                <a:gd name="connsiteX6" fmla="*/ 1279 w 167067"/>
                <a:gd name="connsiteY6" fmla="*/ 70859 h 91963"/>
                <a:gd name="connsiteX7" fmla="*/ 21100 w 167067"/>
                <a:gd name="connsiteY7" fmla="*/ 33814 h 9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67" h="91963">
                  <a:moveTo>
                    <a:pt x="21100" y="33814"/>
                  </a:moveTo>
                  <a:lnTo>
                    <a:pt x="128680" y="1277"/>
                  </a:lnTo>
                  <a:cubicBezTo>
                    <a:pt x="144316" y="-3450"/>
                    <a:pt x="161053" y="5344"/>
                    <a:pt x="165788" y="21063"/>
                  </a:cubicBezTo>
                  <a:cubicBezTo>
                    <a:pt x="170523" y="36782"/>
                    <a:pt x="161714" y="53381"/>
                    <a:pt x="145968" y="58107"/>
                  </a:cubicBezTo>
                  <a:lnTo>
                    <a:pt x="38387" y="90645"/>
                  </a:lnTo>
                  <a:cubicBezTo>
                    <a:pt x="35524" y="91524"/>
                    <a:pt x="32661" y="91964"/>
                    <a:pt x="29798" y="91964"/>
                  </a:cubicBezTo>
                  <a:cubicBezTo>
                    <a:pt x="17025" y="91964"/>
                    <a:pt x="5243" y="83720"/>
                    <a:pt x="1279" y="70859"/>
                  </a:cubicBezTo>
                  <a:cubicBezTo>
                    <a:pt x="-3456" y="55140"/>
                    <a:pt x="5353" y="38541"/>
                    <a:pt x="21100" y="33814"/>
                  </a:cubicBezTo>
                  <a:close/>
                </a:path>
              </a:pathLst>
            </a:custGeom>
            <a:grpFill/>
            <a:ln w="1094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B81FA62-271E-841C-E57A-A42F5BE87CBC}"/>
                </a:ext>
              </a:extLst>
            </p:cNvPr>
            <p:cNvSpPr/>
            <p:nvPr/>
          </p:nvSpPr>
          <p:spPr>
            <a:xfrm>
              <a:off x="7813147" y="3272053"/>
              <a:ext cx="85145" cy="168636"/>
            </a:xfrm>
            <a:custGeom>
              <a:avLst/>
              <a:gdLst>
                <a:gd name="connsiteX0" fmla="*/ 785 w 85145"/>
                <a:gd name="connsiteY0" fmla="*/ 132142 h 168636"/>
                <a:gd name="connsiteX1" fmla="*/ 26331 w 85145"/>
                <a:gd name="connsiteY1" fmla="*/ 22988 h 168636"/>
                <a:gd name="connsiteX2" fmla="*/ 62118 w 85145"/>
                <a:gd name="connsiteY2" fmla="*/ 783 h 168636"/>
                <a:gd name="connsiteX3" fmla="*/ 84360 w 85145"/>
                <a:gd name="connsiteY3" fmla="*/ 36508 h 168636"/>
                <a:gd name="connsiteX4" fmla="*/ 58814 w 85145"/>
                <a:gd name="connsiteY4" fmla="*/ 145662 h 168636"/>
                <a:gd name="connsiteX5" fmla="*/ 29854 w 85145"/>
                <a:gd name="connsiteY5" fmla="*/ 168636 h 168636"/>
                <a:gd name="connsiteX6" fmla="*/ 23028 w 85145"/>
                <a:gd name="connsiteY6" fmla="*/ 167867 h 168636"/>
                <a:gd name="connsiteX7" fmla="*/ 785 w 85145"/>
                <a:gd name="connsiteY7" fmla="*/ 132142 h 168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45" h="168636">
                  <a:moveTo>
                    <a:pt x="785" y="132142"/>
                  </a:moveTo>
                  <a:lnTo>
                    <a:pt x="26331" y="22988"/>
                  </a:lnTo>
                  <a:cubicBezTo>
                    <a:pt x="30075" y="7049"/>
                    <a:pt x="46151" y="-2954"/>
                    <a:pt x="62118" y="783"/>
                  </a:cubicBezTo>
                  <a:cubicBezTo>
                    <a:pt x="78084" y="4521"/>
                    <a:pt x="88104" y="20460"/>
                    <a:pt x="84360" y="36508"/>
                  </a:cubicBezTo>
                  <a:lnTo>
                    <a:pt x="58814" y="145662"/>
                  </a:lnTo>
                  <a:cubicBezTo>
                    <a:pt x="55621" y="159403"/>
                    <a:pt x="43398" y="168636"/>
                    <a:pt x="29854" y="168636"/>
                  </a:cubicBezTo>
                  <a:cubicBezTo>
                    <a:pt x="27652" y="168636"/>
                    <a:pt x="25340" y="168417"/>
                    <a:pt x="23028" y="167867"/>
                  </a:cubicBezTo>
                  <a:cubicBezTo>
                    <a:pt x="7061" y="164130"/>
                    <a:pt x="-2959" y="148191"/>
                    <a:pt x="785" y="132142"/>
                  </a:cubicBezTo>
                  <a:close/>
                </a:path>
              </a:pathLst>
            </a:custGeom>
            <a:grpFill/>
            <a:ln w="10949"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3BFC306-00A7-A42B-8618-1F9ADC24ECCA}"/>
                </a:ext>
              </a:extLst>
            </p:cNvPr>
            <p:cNvSpPr/>
            <p:nvPr/>
          </p:nvSpPr>
          <p:spPr>
            <a:xfrm>
              <a:off x="7736508" y="3599549"/>
              <a:ext cx="85145" cy="168602"/>
            </a:xfrm>
            <a:custGeom>
              <a:avLst/>
              <a:gdLst>
                <a:gd name="connsiteX0" fmla="*/ 62118 w 85145"/>
                <a:gd name="connsiteY0" fmla="*/ 749 h 168602"/>
                <a:gd name="connsiteX1" fmla="*/ 84360 w 85145"/>
                <a:gd name="connsiteY1" fmla="*/ 36474 h 168602"/>
                <a:gd name="connsiteX2" fmla="*/ 58814 w 85145"/>
                <a:gd name="connsiteY2" fmla="*/ 145628 h 168602"/>
                <a:gd name="connsiteX3" fmla="*/ 29854 w 85145"/>
                <a:gd name="connsiteY3" fmla="*/ 168602 h 168602"/>
                <a:gd name="connsiteX4" fmla="*/ 23028 w 85145"/>
                <a:gd name="connsiteY4" fmla="*/ 167833 h 168602"/>
                <a:gd name="connsiteX5" fmla="*/ 785 w 85145"/>
                <a:gd name="connsiteY5" fmla="*/ 132108 h 168602"/>
                <a:gd name="connsiteX6" fmla="*/ 26331 w 85145"/>
                <a:gd name="connsiteY6" fmla="*/ 22954 h 168602"/>
                <a:gd name="connsiteX7" fmla="*/ 62118 w 85145"/>
                <a:gd name="connsiteY7" fmla="*/ 749 h 16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45" h="168602">
                  <a:moveTo>
                    <a:pt x="62118" y="749"/>
                  </a:moveTo>
                  <a:cubicBezTo>
                    <a:pt x="78084" y="4486"/>
                    <a:pt x="88104" y="20425"/>
                    <a:pt x="84360" y="36474"/>
                  </a:cubicBezTo>
                  <a:lnTo>
                    <a:pt x="58814" y="145628"/>
                  </a:lnTo>
                  <a:cubicBezTo>
                    <a:pt x="55621" y="159369"/>
                    <a:pt x="43398" y="168602"/>
                    <a:pt x="29854" y="168602"/>
                  </a:cubicBezTo>
                  <a:cubicBezTo>
                    <a:pt x="27652" y="168602"/>
                    <a:pt x="25340" y="168382"/>
                    <a:pt x="23028" y="167833"/>
                  </a:cubicBezTo>
                  <a:cubicBezTo>
                    <a:pt x="7061" y="164095"/>
                    <a:pt x="-2959" y="148156"/>
                    <a:pt x="785" y="132108"/>
                  </a:cubicBezTo>
                  <a:lnTo>
                    <a:pt x="26331" y="22954"/>
                  </a:lnTo>
                  <a:cubicBezTo>
                    <a:pt x="30075" y="7015"/>
                    <a:pt x="46041" y="-2878"/>
                    <a:pt x="62118" y="749"/>
                  </a:cubicBezTo>
                  <a:close/>
                </a:path>
              </a:pathLst>
            </a:custGeom>
            <a:grpFill/>
            <a:ln w="10949"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21E0A8FD-3E76-5260-D5BF-DAF19039E879}"/>
                </a:ext>
              </a:extLst>
            </p:cNvPr>
            <p:cNvSpPr/>
            <p:nvPr/>
          </p:nvSpPr>
          <p:spPr>
            <a:xfrm>
              <a:off x="7623695" y="3337114"/>
              <a:ext cx="141636" cy="136113"/>
            </a:xfrm>
            <a:custGeom>
              <a:avLst/>
              <a:gdLst>
                <a:gd name="connsiteX0" fmla="*/ 132206 w 141636"/>
                <a:gd name="connsiteY0" fmla="*/ 84669 h 136113"/>
                <a:gd name="connsiteX1" fmla="*/ 133528 w 141636"/>
                <a:gd name="connsiteY1" fmla="*/ 126660 h 136113"/>
                <a:gd name="connsiteX2" fmla="*/ 111836 w 141636"/>
                <a:gd name="connsiteY2" fmla="*/ 136113 h 136113"/>
                <a:gd name="connsiteX3" fmla="*/ 91465 w 141636"/>
                <a:gd name="connsiteY3" fmla="*/ 128089 h 136113"/>
                <a:gd name="connsiteX4" fmla="*/ 9430 w 141636"/>
                <a:gd name="connsiteY4" fmla="*/ 51362 h 136113"/>
                <a:gd name="connsiteX5" fmla="*/ 8109 w 141636"/>
                <a:gd name="connsiteY5" fmla="*/ 9371 h 136113"/>
                <a:gd name="connsiteX6" fmla="*/ 50172 w 141636"/>
                <a:gd name="connsiteY6" fmla="*/ 8052 h 136113"/>
                <a:gd name="connsiteX7" fmla="*/ 132206 w 141636"/>
                <a:gd name="connsiteY7" fmla="*/ 84779 h 13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636" h="136113">
                  <a:moveTo>
                    <a:pt x="132206" y="84669"/>
                  </a:moveTo>
                  <a:cubicBezTo>
                    <a:pt x="144209" y="95881"/>
                    <a:pt x="144869" y="114678"/>
                    <a:pt x="133528" y="126660"/>
                  </a:cubicBezTo>
                  <a:cubicBezTo>
                    <a:pt x="127692" y="132925"/>
                    <a:pt x="119764" y="136113"/>
                    <a:pt x="111836" y="136113"/>
                  </a:cubicBezTo>
                  <a:cubicBezTo>
                    <a:pt x="104568" y="136113"/>
                    <a:pt x="97191" y="133475"/>
                    <a:pt x="91465" y="128089"/>
                  </a:cubicBezTo>
                  <a:lnTo>
                    <a:pt x="9430" y="51362"/>
                  </a:lnTo>
                  <a:cubicBezTo>
                    <a:pt x="-2572" y="40150"/>
                    <a:pt x="-3233" y="21353"/>
                    <a:pt x="8109" y="9371"/>
                  </a:cubicBezTo>
                  <a:cubicBezTo>
                    <a:pt x="19341" y="-2610"/>
                    <a:pt x="38170" y="-3160"/>
                    <a:pt x="50172" y="8052"/>
                  </a:cubicBezTo>
                  <a:lnTo>
                    <a:pt x="132206" y="84779"/>
                  </a:lnTo>
                  <a:close/>
                </a:path>
              </a:pathLst>
            </a:custGeom>
            <a:grpFill/>
            <a:ln w="10949" cap="flat">
              <a:noFill/>
              <a:prstDash val="solid"/>
              <a:miter/>
            </a:ln>
          </p:spPr>
          <p:txBody>
            <a:bodyPr rtlCol="0" anchor="ctr"/>
            <a:lstStyle/>
            <a:p>
              <a:endParaRPr lang="en-US"/>
            </a:p>
          </p:txBody>
        </p:sp>
      </p:grpSp>
      <p:pic>
        <p:nvPicPr>
          <p:cNvPr id="23" name="Graphic 22">
            <a:extLst>
              <a:ext uri="{FF2B5EF4-FFF2-40B4-BE49-F238E27FC236}">
                <a16:creationId xmlns:a16="http://schemas.microsoft.com/office/drawing/2014/main" id="{4BCDD320-4690-C8C2-1C69-396045FCF2F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48894" y="383175"/>
            <a:ext cx="177800" cy="177800"/>
          </a:xfrm>
          <a:prstGeom prst="rect">
            <a:avLst/>
          </a:prstGeom>
        </p:spPr>
      </p:pic>
      <p:sp>
        <p:nvSpPr>
          <p:cNvPr id="4" name="TextBox 3">
            <a:extLst>
              <a:ext uri="{FF2B5EF4-FFF2-40B4-BE49-F238E27FC236}">
                <a16:creationId xmlns:a16="http://schemas.microsoft.com/office/drawing/2014/main" id="{830EC2AB-E926-3905-9614-E6FBE2A4BBC7}"/>
              </a:ext>
            </a:extLst>
          </p:cNvPr>
          <p:cNvSpPr txBox="1"/>
          <p:nvPr/>
        </p:nvSpPr>
        <p:spPr>
          <a:xfrm>
            <a:off x="336769" y="4660098"/>
            <a:ext cx="6353513" cy="307777"/>
          </a:xfrm>
          <a:prstGeom prst="rect">
            <a:avLst/>
          </a:prstGeom>
          <a:noFill/>
        </p:spPr>
        <p:txBody>
          <a:bodyPr wrap="square">
            <a:spAutoFit/>
          </a:bodyPr>
          <a:lstStyle/>
          <a:p>
            <a:r>
              <a:rPr lang="en-GB" sz="1400" dirty="0">
                <a:latin typeface="Arial" panose="020B0604020202020204" pitchFamily="34" charset="0"/>
                <a:cs typeface="Arial" panose="020B0604020202020204" pitchFamily="34" charset="0"/>
              </a:rPr>
              <a:t>YouTube coding video: </a:t>
            </a:r>
            <a:r>
              <a:rPr lang="en-GB" sz="1400" dirty="0">
                <a:latin typeface="Arial" panose="020B0604020202020204" pitchFamily="34" charset="0"/>
                <a:cs typeface="Arial" panose="020B0604020202020204" pitchFamily="34" charset="0"/>
                <a:hlinkClick r:id="rId6"/>
              </a:rPr>
              <a:t>https://mbit.io/lessons-step-code-video</a:t>
            </a:r>
            <a:r>
              <a:rPr lang="en-GB" sz="14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pic>
        <p:nvPicPr>
          <p:cNvPr id="3" name="Online Media 5" descr="Step counter coding video ">
            <a:hlinkClick r:id="" action="ppaction://media"/>
            <a:extLst>
              <a:ext uri="{FF2B5EF4-FFF2-40B4-BE49-F238E27FC236}">
                <a16:creationId xmlns:a16="http://schemas.microsoft.com/office/drawing/2014/main" id="{F2B98C42-3A08-E481-A92C-13318695C62D}"/>
              </a:ext>
            </a:extLst>
          </p:cNvPr>
          <p:cNvPicPr>
            <a:picLocks noRot="1" noChangeAspect="1"/>
          </p:cNvPicPr>
          <p:nvPr>
            <a:videoFile r:link="rId1"/>
          </p:nvPr>
        </p:nvPicPr>
        <p:blipFill>
          <a:blip r:embed="rId7"/>
          <a:stretch>
            <a:fillRect/>
          </a:stretch>
        </p:blipFill>
        <p:spPr>
          <a:xfrm>
            <a:off x="1602013" y="1182334"/>
            <a:ext cx="5939974" cy="3355793"/>
          </a:xfrm>
          <a:prstGeom prst="rect">
            <a:avLst/>
          </a:prstGeom>
        </p:spPr>
      </p:pic>
    </p:spTree>
    <p:extLst>
      <p:ext uri="{BB962C8B-B14F-4D97-AF65-F5344CB8AC3E}">
        <p14:creationId xmlns:p14="http://schemas.microsoft.com/office/powerpoint/2010/main" val="161609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BA9F-A6D2-AED6-3527-90E2B69C549C}"/>
              </a:ext>
            </a:extLst>
          </p:cNvPr>
          <p:cNvSpPr>
            <a:spLocks noGrp="1"/>
          </p:cNvSpPr>
          <p:nvPr>
            <p:ph type="title"/>
          </p:nvPr>
        </p:nvSpPr>
        <p:spPr>
          <a:xfrm>
            <a:off x="671114" y="212542"/>
            <a:ext cx="4661533" cy="751314"/>
          </a:xfrm>
        </p:spPr>
        <p:txBody>
          <a:bodyPr/>
          <a:lstStyle/>
          <a:p>
            <a:pPr marL="182563"/>
            <a:r>
              <a:rPr lang="en-GB" dirty="0">
                <a:solidFill>
                  <a:srgbClr val="E7645C"/>
                </a:solidFill>
              </a:rPr>
              <a:t>Create:    </a:t>
            </a:r>
            <a:r>
              <a:rPr lang="en-GB" dirty="0">
                <a:solidFill>
                  <a:schemeClr val="tx1"/>
                </a:solidFill>
              </a:rPr>
              <a:t>coding animation</a:t>
            </a:r>
          </a:p>
        </p:txBody>
      </p:sp>
      <p:sp>
        <p:nvSpPr>
          <p:cNvPr id="13" name="Rounded Rectangle 12">
            <a:extLst>
              <a:ext uri="{FF2B5EF4-FFF2-40B4-BE49-F238E27FC236}">
                <a16:creationId xmlns:a16="http://schemas.microsoft.com/office/drawing/2014/main" id="{F0E652F2-A8E2-1754-049A-8F2425A05950}"/>
              </a:ext>
              <a:ext uri="{C183D7F6-B498-43B3-948B-1728B52AA6E4}">
                <adec:decorative xmlns:adec="http://schemas.microsoft.com/office/drawing/2017/decorative" val="1"/>
              </a:ext>
            </a:extLst>
          </p:cNvPr>
          <p:cNvSpPr/>
          <p:nvPr/>
        </p:nvSpPr>
        <p:spPr>
          <a:xfrm>
            <a:off x="378141" y="246868"/>
            <a:ext cx="1796648" cy="664481"/>
          </a:xfrm>
          <a:prstGeom prst="roundRect">
            <a:avLst>
              <a:gd name="adj" fmla="val 50000"/>
            </a:avLst>
          </a:prstGeom>
          <a:noFill/>
          <a:ln w="82550">
            <a:solidFill>
              <a:srgbClr val="E764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a:extLst>
              <a:ext uri="{FF2B5EF4-FFF2-40B4-BE49-F238E27FC236}">
                <a16:creationId xmlns:a16="http://schemas.microsoft.com/office/drawing/2014/main" id="{0CD7EC0C-285C-4109-5C8A-32EBD0D88D4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42139" y="403248"/>
            <a:ext cx="381563" cy="404007"/>
          </a:xfrm>
          <a:prstGeom prst="rect">
            <a:avLst/>
          </a:prstGeom>
        </p:spPr>
      </p:pic>
      <p:pic>
        <p:nvPicPr>
          <p:cNvPr id="26" name="Graphic 25">
            <a:extLst>
              <a:ext uri="{FF2B5EF4-FFF2-40B4-BE49-F238E27FC236}">
                <a16:creationId xmlns:a16="http://schemas.microsoft.com/office/drawing/2014/main" id="{E5C2F07E-5D25-21F4-4DC6-0DA35ECEE09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5300000">
            <a:off x="8161432" y="710326"/>
            <a:ext cx="422148" cy="402046"/>
          </a:xfrm>
          <a:prstGeom prst="rect">
            <a:avLst/>
          </a:prstGeom>
        </p:spPr>
      </p:pic>
      <p:pic>
        <p:nvPicPr>
          <p:cNvPr id="4" name="Content Placeholder 6" descr="Animated GIF showing how to build the code.">
            <a:extLst>
              <a:ext uri="{FF2B5EF4-FFF2-40B4-BE49-F238E27FC236}">
                <a16:creationId xmlns:a16="http://schemas.microsoft.com/office/drawing/2014/main" id="{82CE0407-C69D-A554-39EC-2714A23CD1BF}"/>
              </a:ext>
            </a:extLst>
          </p:cNvPr>
          <p:cNvPicPr>
            <a:picLocks noChangeAspect="1"/>
          </p:cNvPicPr>
          <p:nvPr/>
        </p:nvPicPr>
        <p:blipFill>
          <a:blip r:embed="rId7"/>
          <a:stretch>
            <a:fillRect/>
          </a:stretch>
        </p:blipFill>
        <p:spPr>
          <a:xfrm>
            <a:off x="1484423" y="1280009"/>
            <a:ext cx="6175154" cy="3334756"/>
          </a:xfrm>
          <a:prstGeom prst="rect">
            <a:avLst/>
          </a:prstGeom>
        </p:spPr>
      </p:pic>
    </p:spTree>
    <p:extLst>
      <p:ext uri="{BB962C8B-B14F-4D97-AF65-F5344CB8AC3E}">
        <p14:creationId xmlns:p14="http://schemas.microsoft.com/office/powerpoint/2010/main" val="27364961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1939</TotalTime>
  <Words>1138</Words>
  <Application>Microsoft Macintosh PowerPoint</Application>
  <PresentationFormat>On-screen Show (16:9)</PresentationFormat>
  <Paragraphs>88</Paragraphs>
  <Slides>15</Slides>
  <Notes>15</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Symbol</vt:lpstr>
      <vt:lpstr>Wingdings</vt:lpstr>
      <vt:lpstr>Office Theme</vt:lpstr>
      <vt:lpstr>Lesson 4 Step counter</vt:lpstr>
      <vt:lpstr>Recap: emotion badge</vt:lpstr>
      <vt:lpstr>Introducing the accelerometer</vt:lpstr>
      <vt:lpstr>Think:     learning objectives</vt:lpstr>
      <vt:lpstr>  Think:      step counter introduction video </vt:lpstr>
      <vt:lpstr>Create:    examine the code</vt:lpstr>
      <vt:lpstr>Create:    build the code</vt:lpstr>
      <vt:lpstr>Create:    coding video</vt:lpstr>
      <vt:lpstr>Create:    coding animation</vt:lpstr>
      <vt:lpstr>Create:    step-by-step online tutorial</vt:lpstr>
      <vt:lpstr>Evaluate</vt:lpstr>
      <vt:lpstr>Extend     </vt:lpstr>
      <vt:lpstr>Share:     revisit the learning objectives</vt:lpstr>
      <vt:lpstr>Next steps</vt:lpstr>
      <vt:lpstr>Visit microbit.org/teach for more lessons, projects, courses and help</vt:lpstr>
    </vt:vector>
  </TitlesOfParts>
  <Manager/>
  <Company>Micro:bit Educational Foundation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Name badge</dc:title>
  <dc:subject/>
  <dc:creator>Micro:bit Educational Foundation</dc:creator>
  <cp:keywords/>
  <dc:description>Updated 24 Apr 24</dc:description>
  <cp:lastModifiedBy>Giles Booth</cp:lastModifiedBy>
  <cp:revision>265</cp:revision>
  <dcterms:created xsi:type="dcterms:W3CDTF">2023-03-14T10:37:03Z</dcterms:created>
  <dcterms:modified xsi:type="dcterms:W3CDTF">2024-04-24T13:17:14Z</dcterms:modified>
  <cp:category/>
</cp:coreProperties>
</file>