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74" r:id="rId1"/>
    <p:sldMasterId id="2147483675"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75" name="Google Shape;175;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5dbb1821ae_1_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5dbb1821ae_1_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g5dbb1821ae_1_8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5dbb1821ae_1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5dbb1821ae_1_9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g5dbb1821ae_1_9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db8a3325a_0_2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g5db8a3325a_0_2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63" name="Google Shape;263;g5db8a3325a_0_2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5f290e8274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5f290e8274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72" name="Google Shape;272;g5f290e8274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001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0" name="Google Shape;190;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6" name="Google Shape;196;p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Three variables are used in this program</a:t>
            </a:r>
            <a:endParaRPr/>
          </a:p>
          <a:p>
            <a:pPr marL="0" marR="0" lvl="0" indent="0" algn="l" rtl="0">
              <a:lnSpc>
                <a:spcPct val="100000"/>
              </a:lnSpc>
              <a:spcBef>
                <a:spcPts val="0"/>
              </a:spcBef>
              <a:spcAft>
                <a:spcPts val="0"/>
              </a:spcAft>
              <a:buClr>
                <a:schemeClr val="dk1"/>
              </a:buClr>
              <a:buSzPts val="1200"/>
              <a:buFont typeface="Calibri"/>
              <a:buNone/>
            </a:pPr>
            <a:r>
              <a:rPr lang="en-GB"/>
              <a:t>Variables used are random number 1, random number 2 and answer</a:t>
            </a:r>
            <a:endParaRPr/>
          </a:p>
          <a:p>
            <a:pPr marL="0" marR="0" lvl="0" indent="0" algn="l" rtl="0">
              <a:lnSpc>
                <a:spcPct val="100000"/>
              </a:lnSpc>
              <a:spcBef>
                <a:spcPts val="0"/>
              </a:spcBef>
              <a:spcAft>
                <a:spcPts val="0"/>
              </a:spcAft>
              <a:buClr>
                <a:schemeClr val="dk1"/>
              </a:buClr>
              <a:buSzPts val="1200"/>
              <a:buFont typeface="Calibri"/>
              <a:buNone/>
            </a:pPr>
            <a:r>
              <a:rPr lang="en-GB"/>
              <a:t>Random number 1 and random number 2 are set to random numbers between 0 and 12. Answer is set to the product of random number 1 and random number 2</a:t>
            </a:r>
            <a:endParaRPr/>
          </a:p>
          <a:p>
            <a:pPr marL="0" marR="0" lvl="0" indent="0" algn="l" rtl="0">
              <a:lnSpc>
                <a:spcPct val="100000"/>
              </a:lnSpc>
              <a:spcBef>
                <a:spcPts val="0"/>
              </a:spcBef>
              <a:spcAft>
                <a:spcPts val="0"/>
              </a:spcAft>
              <a:buClr>
                <a:schemeClr val="dk1"/>
              </a:buClr>
              <a:buSzPts val="1200"/>
              <a:buFont typeface="Calibri"/>
              <a:buNone/>
            </a:pPr>
            <a:r>
              <a:rPr lang="en-GB"/>
              <a:t>The value of each variable is displayed on micro:bit’s LEDs</a:t>
            </a:r>
            <a:endParaRPr/>
          </a:p>
          <a:p>
            <a:pPr marL="0" marR="0" lvl="0" indent="0" algn="l" rtl="0">
              <a:lnSpc>
                <a:spcPct val="100000"/>
              </a:lnSpc>
              <a:spcBef>
                <a:spcPts val="0"/>
              </a:spcBef>
              <a:spcAft>
                <a:spcPts val="0"/>
              </a:spcAft>
              <a:buClr>
                <a:schemeClr val="dk1"/>
              </a:buClr>
              <a:buSzPts val="1200"/>
              <a:buFont typeface="Calibri"/>
              <a:buNone/>
            </a:pPr>
            <a:r>
              <a:rPr lang="en-GB"/>
              <a:t>The answer is calculated by multiplying the value of random number 1 and random number 2.</a:t>
            </a:r>
            <a:endParaRPr/>
          </a:p>
        </p:txBody>
      </p:sp>
      <p:sp>
        <p:nvSpPr>
          <p:cNvPr id="202" name="Google Shape;202;p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5: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5: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a:solidFill>
                  <a:schemeClr val="dk1"/>
                </a:solidFill>
                <a:latin typeface="Calibri"/>
                <a:ea typeface="Calibri"/>
                <a:cs typeface="Calibri"/>
                <a:sym typeface="Calibri"/>
              </a:rPr>
              <a:t>Pupils’ modifications make include:</a:t>
            </a:r>
            <a:endParaRPr/>
          </a:p>
          <a:p>
            <a:pPr marL="171450" marR="0" lvl="0" indent="-1714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Calibri"/>
                <a:ea typeface="Calibri"/>
                <a:cs typeface="Calibri"/>
                <a:sym typeface="Calibri"/>
              </a:rPr>
              <a:t>Limited the numbers selected by lowering the larger number in the select random number block</a:t>
            </a:r>
            <a:endParaRPr/>
          </a:p>
          <a:p>
            <a:pPr marL="171450" marR="0" lvl="0" indent="-1714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Calibri"/>
                <a:ea typeface="Calibri"/>
                <a:cs typeface="Calibri"/>
                <a:sym typeface="Calibri"/>
              </a:rPr>
              <a:t>Allowing more thinking time by increasing the value of the wait block (1000 = 1 sec)</a:t>
            </a:r>
            <a:endParaRPr/>
          </a:p>
          <a:p>
            <a:pPr marL="171450" marR="0" lvl="0" indent="-1714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Calibri"/>
                <a:ea typeface="Calibri"/>
                <a:cs typeface="Calibri"/>
                <a:sym typeface="Calibri"/>
              </a:rPr>
              <a:t>Change the operation from multiplication to addition – If pupils suggest this I would be worth exploring if change to subtraction would make it easier. As the second number given could be larger than the first number the answer may end up being negative. Pupils may suggest changing the range from which the random number is selected (10-20; 0-9) to ensure that the second number is always worth less than the first number.</a:t>
            </a:r>
            <a:endParaRPr sz="1200" b="0" i="0" u="none" strike="noStrike" cap="none">
              <a:solidFill>
                <a:schemeClr val="dk1"/>
              </a:solidFill>
              <a:latin typeface="Calibri"/>
              <a:ea typeface="Calibri"/>
              <a:cs typeface="Calibri"/>
              <a:sym typeface="Calibri"/>
            </a:endParaRPr>
          </a:p>
        </p:txBody>
      </p:sp>
      <p:sp>
        <p:nvSpPr>
          <p:cNvPr id="209" name="Google Shape;209;p5: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6" name="Google Shape;216;p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The idea should make use of the die and the fact that they are six different activities to be selected. A member of the family could roll the die and if the number rolled is one the family go walking, if the number rolled is two the family go cycling, etc.  </a:t>
            </a:r>
            <a:endParaRPr sz="1200" b="0" i="0" u="none" strike="noStrike" cap="none">
              <a:solidFill>
                <a:schemeClr val="dk1"/>
              </a:solidFill>
              <a:latin typeface="Calibri"/>
              <a:ea typeface="Calibri"/>
              <a:cs typeface="Calibri"/>
              <a:sym typeface="Calibri"/>
            </a:endParaRPr>
          </a:p>
        </p:txBody>
      </p:sp>
      <p:sp>
        <p:nvSpPr>
          <p:cNvPr id="222" name="Google Shape;222;p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29" name="Google Shape;229;p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daf538c7b_0_2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5daf538c7b_0_2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35" name="Google Shape;235;g5daf538c7b_0_2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FACB47"/>
        </a:solidFill>
        <a:effectLst/>
      </p:bgPr>
    </p:bg>
    <p:spTree>
      <p:nvGrpSpPr>
        <p:cNvPr id="1" name="Shape 97"/>
        <p:cNvGrpSpPr/>
        <p:nvPr/>
      </p:nvGrpSpPr>
      <p:grpSpPr>
        <a:xfrm>
          <a:off x="0" y="0"/>
          <a:ext cx="0" cy="0"/>
          <a:chOff x="0" y="0"/>
          <a:chExt cx="0" cy="0"/>
        </a:xfrm>
      </p:grpSpPr>
      <p:sp>
        <p:nvSpPr>
          <p:cNvPr id="98" name="Google Shape;98;p16"/>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99" name="Google Shape;99;p16"/>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00"/>
        <p:cNvGrpSpPr/>
        <p:nvPr/>
      </p:nvGrpSpPr>
      <p:grpSpPr>
        <a:xfrm>
          <a:off x="0" y="0"/>
          <a:ext cx="0" cy="0"/>
          <a:chOff x="0" y="0"/>
          <a:chExt cx="0" cy="0"/>
        </a:xfrm>
      </p:grpSpPr>
      <p:sp>
        <p:nvSpPr>
          <p:cNvPr id="101" name="Google Shape;101;p17"/>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02" name="Google Shape;102;p17"/>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103" name="Google Shape;103;p17"/>
          <p:cNvPicPr preferRelativeResize="0"/>
          <p:nvPr/>
        </p:nvPicPr>
        <p:blipFill rotWithShape="1">
          <a:blip r:embed="rId2">
            <a:alphaModFix/>
          </a:blip>
          <a:srcRect/>
          <a:stretch/>
        </p:blipFill>
        <p:spPr>
          <a:xfrm>
            <a:off x="11155896" y="6278356"/>
            <a:ext cx="912248" cy="460523"/>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4"/>
        <p:cNvGrpSpPr/>
        <p:nvPr/>
      </p:nvGrpSpPr>
      <p:grpSpPr>
        <a:xfrm>
          <a:off x="0" y="0"/>
          <a:ext cx="0" cy="0"/>
          <a:chOff x="0" y="0"/>
          <a:chExt cx="0" cy="0"/>
        </a:xfrm>
      </p:grpSpPr>
      <p:sp>
        <p:nvSpPr>
          <p:cNvPr id="105" name="Google Shape;105;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7" name="Google Shape;10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9" name="Google Shape;11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8E8EF6B2-31C3-7D47-96D8-2C69C686665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32" name="Google Shape;132;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34" name="Google Shape;134;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8"/>
        <p:cNvGrpSpPr/>
        <p:nvPr/>
      </p:nvGrpSpPr>
      <p:grpSpPr>
        <a:xfrm>
          <a:off x="0" y="0"/>
          <a:ext cx="0" cy="0"/>
          <a:chOff x="0" y="0"/>
          <a:chExt cx="0" cy="0"/>
        </a:xfrm>
      </p:grpSpPr>
      <p:sp>
        <p:nvSpPr>
          <p:cNvPr id="139" name="Google Shape;13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3"/>
        <p:cNvGrpSpPr/>
        <p:nvPr/>
      </p:nvGrpSpPr>
      <p:grpSpPr>
        <a:xfrm>
          <a:off x="0" y="0"/>
          <a:ext cx="0" cy="0"/>
          <a:chOff x="0" y="0"/>
          <a:chExt cx="0" cy="0"/>
        </a:xfrm>
      </p:grpSpPr>
      <p:sp>
        <p:nvSpPr>
          <p:cNvPr id="144" name="Google Shape;14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50" name="Google Shape;150;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51" name="Google Shape;15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6" name="Google Shape;156;p2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57" name="Google Shape;157;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58" name="Google Shape;15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7"/>
        <p:cNvGrpSpPr/>
        <p:nvPr/>
      </p:nvGrpSpPr>
      <p:grpSpPr>
        <a:xfrm>
          <a:off x="0" y="0"/>
          <a:ext cx="0" cy="0"/>
          <a:chOff x="0" y="0"/>
          <a:chExt cx="0" cy="0"/>
        </a:xfrm>
      </p:grpSpPr>
      <p:sp>
        <p:nvSpPr>
          <p:cNvPr id="168" name="Google Shape;168;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9" name="Google Shape;169;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0" name="Google Shape;17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Google Shape;93;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Google Shape;9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5" name="Google Shape;9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5.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kecode.microbit.org/#pub:_4yp8CzKv0LF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akecode.microbit.org/#pub:_4yp8CzKv0LF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akecode.microbit.org/#pub:_4yp8CzKv0LF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i="0" u="none" strike="noStrike" cap="none" dirty="0">
                <a:solidFill>
                  <a:schemeClr val="lt1"/>
                </a:solidFill>
                <a:latin typeface="+mj-lt"/>
                <a:ea typeface="Questrial"/>
                <a:cs typeface="Questrial"/>
                <a:sym typeface="Questrial"/>
              </a:rPr>
              <a:t>Getting active</a:t>
            </a:r>
            <a:r>
              <a:rPr lang="en-GB" sz="8000" b="0" i="0" u="none" strike="noStrike" cap="none" dirty="0">
                <a:solidFill>
                  <a:schemeClr val="lt1"/>
                </a:solidFill>
                <a:latin typeface="+mj-lt"/>
                <a:ea typeface="Questrial"/>
                <a:cs typeface="Questrial"/>
                <a:sym typeface="Questrial"/>
              </a:rPr>
              <a:t> </a:t>
            </a:r>
            <a:endParaRPr sz="1400" b="0"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Lesson 4</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178" name="Google Shape;178;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179" name="Google Shape;179;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180" name="Google Shape;180;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181" name="Google Shape;181;p29"/>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82" name="Google Shape;182;p29"/>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83" name="Google Shape;183;p29"/>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84" name="Google Shape;184;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85" name="Google Shape;185;p29"/>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B46CFE5E-CB7E-A040-9A00-FB63F235518E}"/>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grpSp>
        <p:nvGrpSpPr>
          <p:cNvPr id="243" name="Google Shape;243;p38"/>
          <p:cNvGrpSpPr/>
          <p:nvPr/>
        </p:nvGrpSpPr>
        <p:grpSpPr>
          <a:xfrm>
            <a:off x="756025" y="191175"/>
            <a:ext cx="7321800" cy="3090600"/>
            <a:chOff x="762025" y="3535875"/>
            <a:chExt cx="7321800" cy="3090600"/>
          </a:xfrm>
        </p:grpSpPr>
        <p:pic>
          <p:nvPicPr>
            <p:cNvPr id="244" name="Google Shape;244;p3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384000" y="4666525"/>
              <a:ext cx="879500" cy="1811250"/>
            </a:xfrm>
            <a:prstGeom prst="rect">
              <a:avLst/>
            </a:prstGeom>
            <a:noFill/>
            <a:ln>
              <a:noFill/>
            </a:ln>
          </p:spPr>
        </p:pic>
        <p:pic>
          <p:nvPicPr>
            <p:cNvPr id="245" name="Google Shape;245;p38"/>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5263500" y="4718925"/>
              <a:ext cx="1081100" cy="1181675"/>
            </a:xfrm>
            <a:prstGeom prst="rect">
              <a:avLst/>
            </a:prstGeom>
            <a:noFill/>
            <a:ln>
              <a:noFill/>
            </a:ln>
          </p:spPr>
        </p:pic>
        <p:sp>
          <p:nvSpPr>
            <p:cNvPr id="246" name="Google Shape;246;p38"/>
            <p:cNvSpPr txBox="1"/>
            <p:nvPr/>
          </p:nvSpPr>
          <p:spPr>
            <a:xfrm>
              <a:off x="762025" y="3535875"/>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Questrial"/>
                  <a:ea typeface="Questrial"/>
                  <a:cs typeface="Questrial"/>
                  <a:sym typeface="Questrial"/>
                </a:rPr>
                <a:t>Before you can use a variable it needs to be created. This can be done by selecting make a variable from the variable menu. </a:t>
              </a:r>
              <a:endParaRPr sz="2400">
                <a:latin typeface="Questrial"/>
                <a:ea typeface="Questrial"/>
                <a:cs typeface="Questrial"/>
                <a:sym typeface="Questrial"/>
              </a:endParaRPr>
            </a:p>
          </p:txBody>
        </p:sp>
      </p:grpSp>
      <p:grpSp>
        <p:nvGrpSpPr>
          <p:cNvPr id="247" name="Google Shape;247;p38"/>
          <p:cNvGrpSpPr/>
          <p:nvPr/>
        </p:nvGrpSpPr>
        <p:grpSpPr>
          <a:xfrm>
            <a:off x="762025" y="3505200"/>
            <a:ext cx="7321800" cy="3090600"/>
            <a:chOff x="762025" y="228600"/>
            <a:chExt cx="7321800" cy="3090600"/>
          </a:xfrm>
        </p:grpSpPr>
        <p:sp>
          <p:nvSpPr>
            <p:cNvPr id="248" name="Google Shape;248;p38"/>
            <p:cNvSpPr txBox="1"/>
            <p:nvPr/>
          </p:nvSpPr>
          <p:spPr>
            <a:xfrm>
              <a:off x="762025" y="228600"/>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Questrial"/>
                  <a:ea typeface="Questrial"/>
                  <a:cs typeface="Questrial"/>
                  <a:sym typeface="Questrial"/>
                </a:rPr>
                <a:t>When your variable has been created, you will have access to blocks that use, set and change the variable. .</a:t>
              </a:r>
              <a:endParaRPr sz="2400">
                <a:latin typeface="Questrial"/>
                <a:ea typeface="Questrial"/>
                <a:cs typeface="Questrial"/>
                <a:sym typeface="Questrial"/>
              </a:endParaRPr>
            </a:p>
          </p:txBody>
        </p:sp>
        <p:pic>
          <p:nvPicPr>
            <p:cNvPr id="249" name="Google Shape;249;p38"/>
            <p:cNvPicPr preferRelativeResize="0"/>
            <p:nvPr/>
          </p:nvPicPr>
          <p:blipFill>
            <a:blip r:embed="rId5">
              <a:alphaModFix/>
            </a:blip>
            <a:stretch>
              <a:fillRect/>
            </a:stretch>
          </p:blipFill>
          <p:spPr>
            <a:xfrm>
              <a:off x="4468850" y="1257975"/>
              <a:ext cx="2067250" cy="1920550"/>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pic>
        <p:nvPicPr>
          <p:cNvPr id="255" name="Google Shape;255;p3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878110" y="1446766"/>
            <a:ext cx="4619881" cy="1706457"/>
          </a:xfrm>
          <a:prstGeom prst="rect">
            <a:avLst/>
          </a:prstGeom>
          <a:noFill/>
          <a:ln>
            <a:noFill/>
          </a:ln>
        </p:spPr>
      </p:pic>
      <p:sp>
        <p:nvSpPr>
          <p:cNvPr id="256" name="Google Shape;256;p39"/>
          <p:cNvSpPr txBox="1"/>
          <p:nvPr/>
        </p:nvSpPr>
        <p:spPr>
          <a:xfrm>
            <a:off x="762025" y="228600"/>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Questrial"/>
                <a:ea typeface="Questrial"/>
                <a:cs typeface="Questrial"/>
                <a:sym typeface="Questrial"/>
              </a:rPr>
              <a:t>Micro:bit will set the value of the variable </a:t>
            </a:r>
            <a:r>
              <a:rPr lang="en-GB" sz="2400">
                <a:solidFill>
                  <a:srgbClr val="FF0000"/>
                </a:solidFill>
                <a:latin typeface="Questrial"/>
                <a:ea typeface="Questrial"/>
                <a:cs typeface="Questrial"/>
                <a:sym typeface="Questrial"/>
              </a:rPr>
              <a:t>random number 1 </a:t>
            </a:r>
            <a:r>
              <a:rPr lang="en-GB" sz="2400">
                <a:latin typeface="Questrial"/>
                <a:ea typeface="Questrial"/>
                <a:cs typeface="Questrial"/>
                <a:sym typeface="Questrial"/>
              </a:rPr>
              <a:t>to a randomly selected number between 1 and 3 when button a is pressed.</a:t>
            </a:r>
            <a:endParaRPr sz="2400">
              <a:latin typeface="Questrial"/>
              <a:ea typeface="Questrial"/>
              <a:cs typeface="Questrial"/>
              <a:sym typeface="Questrial"/>
            </a:endParaRPr>
          </a:p>
        </p:txBody>
      </p:sp>
      <p:grpSp>
        <p:nvGrpSpPr>
          <p:cNvPr id="257" name="Google Shape;257;p39"/>
          <p:cNvGrpSpPr/>
          <p:nvPr/>
        </p:nvGrpSpPr>
        <p:grpSpPr>
          <a:xfrm>
            <a:off x="762024" y="3647675"/>
            <a:ext cx="7321800" cy="2882100"/>
            <a:chOff x="762024" y="3647675"/>
            <a:chExt cx="7321800" cy="2882100"/>
          </a:xfrm>
        </p:grpSpPr>
        <p:sp>
          <p:nvSpPr>
            <p:cNvPr id="258" name="Google Shape;258;p39"/>
            <p:cNvSpPr txBox="1"/>
            <p:nvPr/>
          </p:nvSpPr>
          <p:spPr>
            <a:xfrm>
              <a:off x="762024" y="3647675"/>
              <a:ext cx="7321800" cy="28821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Questrial"/>
                  <a:ea typeface="Questrial"/>
                  <a:cs typeface="Questrial"/>
                  <a:sym typeface="Questrial"/>
                </a:rPr>
                <a:t>Micro:bit displays the word hello if the value of the variable </a:t>
              </a:r>
              <a:r>
                <a:rPr lang="en-GB" sz="2400">
                  <a:solidFill>
                    <a:srgbClr val="FF0000"/>
                  </a:solidFill>
                  <a:latin typeface="Questrial"/>
                  <a:ea typeface="Questrial"/>
                  <a:cs typeface="Questrial"/>
                  <a:sym typeface="Questrial"/>
                </a:rPr>
                <a:t>random number 1</a:t>
              </a:r>
              <a:r>
                <a:rPr lang="en-GB" sz="2400">
                  <a:latin typeface="Questrial"/>
                  <a:ea typeface="Questrial"/>
                  <a:cs typeface="Questrial"/>
                  <a:sym typeface="Questrial"/>
                </a:rPr>
                <a:t> equals 2</a:t>
              </a:r>
              <a:endParaRPr sz="2400">
                <a:latin typeface="Questrial"/>
                <a:ea typeface="Questrial"/>
                <a:cs typeface="Questrial"/>
                <a:sym typeface="Questrial"/>
              </a:endParaRPr>
            </a:p>
          </p:txBody>
        </p:sp>
        <p:pic>
          <p:nvPicPr>
            <p:cNvPr id="259" name="Google Shape;259;p39"/>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1026931" y="4601025"/>
              <a:ext cx="3454463" cy="1666475"/>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0"/>
          <p:cNvSpPr/>
          <p:nvPr/>
        </p:nvSpPr>
        <p:spPr>
          <a:xfrm>
            <a:off x="1012900" y="367400"/>
            <a:ext cx="108720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3200" b="1">
                <a:solidFill>
                  <a:schemeClr val="dk1"/>
                </a:solidFill>
                <a:latin typeface="Questrial"/>
                <a:ea typeface="Questrial"/>
                <a:cs typeface="Questrial"/>
                <a:sym typeface="Questrial"/>
              </a:rPr>
              <a:t>Select which activity the family will do when the die is rolled.</a:t>
            </a:r>
            <a:endParaRPr sz="3200" b="1">
              <a:solidFill>
                <a:schemeClr val="dk1"/>
              </a:solidFill>
              <a:latin typeface="Questrial"/>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endParaRPr sz="3200" b="1">
              <a:solidFill>
                <a:schemeClr val="dk1"/>
              </a:solidFill>
              <a:latin typeface="Questrial"/>
              <a:ea typeface="Questrial"/>
              <a:cs typeface="Questrial"/>
              <a:sym typeface="Questrial"/>
            </a:endParaRPr>
          </a:p>
          <a:p>
            <a:pPr marL="0" marR="0" lvl="0" indent="0" algn="l" rtl="0">
              <a:lnSpc>
                <a:spcPct val="115000"/>
              </a:lnSpc>
              <a:spcBef>
                <a:spcPts val="0"/>
              </a:spcBef>
              <a:spcAft>
                <a:spcPts val="0"/>
              </a:spcAft>
              <a:buNone/>
            </a:pPr>
            <a:r>
              <a:rPr lang="en-GB" sz="3200">
                <a:solidFill>
                  <a:srgbClr val="505555"/>
                </a:solidFill>
                <a:latin typeface="Questrial"/>
                <a:ea typeface="Questrial"/>
                <a:cs typeface="Questrial"/>
                <a:sym typeface="Questrial"/>
              </a:rPr>
              <a:t>If the number 1 or 2 is rolled on the dice</a:t>
            </a:r>
            <a:endParaRPr sz="3200">
              <a:solidFill>
                <a:srgbClr val="505555"/>
              </a:solidFill>
              <a:latin typeface="Questrial"/>
              <a:ea typeface="Questrial"/>
              <a:cs typeface="Questrial"/>
              <a:sym typeface="Questrial"/>
            </a:endParaRPr>
          </a:p>
          <a:p>
            <a:pPr marL="0" marR="0" lvl="0" indent="457200" algn="l" rtl="0">
              <a:lnSpc>
                <a:spcPct val="115000"/>
              </a:lnSpc>
              <a:spcBef>
                <a:spcPts val="0"/>
              </a:spcBef>
              <a:spcAft>
                <a:spcPts val="0"/>
              </a:spcAft>
              <a:buNone/>
            </a:pPr>
            <a:r>
              <a:rPr lang="en-GB" sz="3200">
                <a:solidFill>
                  <a:srgbClr val="505555"/>
                </a:solidFill>
                <a:latin typeface="Questrial"/>
                <a:ea typeface="Questrial"/>
                <a:cs typeface="Questrial"/>
                <a:sym typeface="Questrial"/>
              </a:rPr>
              <a:t>Then the family will</a:t>
            </a:r>
            <a:endParaRPr sz="3200">
              <a:solidFill>
                <a:srgbClr val="505555"/>
              </a:solidFill>
              <a:latin typeface="Questrial"/>
              <a:ea typeface="Questrial"/>
              <a:cs typeface="Questrial"/>
              <a:sym typeface="Questrial"/>
            </a:endParaRPr>
          </a:p>
          <a:p>
            <a:pPr marL="0" marR="0" lvl="0" indent="0" algn="l" rtl="0">
              <a:lnSpc>
                <a:spcPct val="115000"/>
              </a:lnSpc>
              <a:spcBef>
                <a:spcPts val="0"/>
              </a:spcBef>
              <a:spcAft>
                <a:spcPts val="0"/>
              </a:spcAft>
              <a:buNone/>
            </a:pPr>
            <a:endParaRPr sz="3200">
              <a:solidFill>
                <a:srgbClr val="505555"/>
              </a:solidFill>
              <a:latin typeface="Questrial"/>
              <a:ea typeface="Questrial"/>
              <a:cs typeface="Questrial"/>
              <a:sym typeface="Questrial"/>
            </a:endParaRPr>
          </a:p>
          <a:p>
            <a:pPr marL="0" marR="0" lvl="0" indent="0" algn="l" rtl="0">
              <a:lnSpc>
                <a:spcPct val="115000"/>
              </a:lnSpc>
              <a:spcBef>
                <a:spcPts val="0"/>
              </a:spcBef>
              <a:spcAft>
                <a:spcPts val="0"/>
              </a:spcAft>
              <a:buNone/>
            </a:pPr>
            <a:r>
              <a:rPr lang="en-GB" sz="3200">
                <a:solidFill>
                  <a:srgbClr val="505555"/>
                </a:solidFill>
                <a:latin typeface="Questrial"/>
                <a:ea typeface="Questrial"/>
                <a:cs typeface="Questrial"/>
                <a:sym typeface="Questrial"/>
              </a:rPr>
              <a:t>If the number 3 or 4 is rolled on the dice</a:t>
            </a:r>
            <a:endParaRPr sz="3200">
              <a:solidFill>
                <a:srgbClr val="505555"/>
              </a:solidFill>
              <a:latin typeface="Questrial"/>
              <a:ea typeface="Questrial"/>
              <a:cs typeface="Questrial"/>
              <a:sym typeface="Questrial"/>
            </a:endParaRPr>
          </a:p>
          <a:p>
            <a:pPr marL="0" lvl="0" indent="457200" algn="l" rtl="0">
              <a:lnSpc>
                <a:spcPct val="115000"/>
              </a:lnSpc>
              <a:spcBef>
                <a:spcPts val="0"/>
              </a:spcBef>
              <a:spcAft>
                <a:spcPts val="0"/>
              </a:spcAft>
              <a:buNone/>
            </a:pPr>
            <a:r>
              <a:rPr lang="en-GB" sz="3200">
                <a:solidFill>
                  <a:srgbClr val="505555"/>
                </a:solidFill>
                <a:latin typeface="Questrial"/>
                <a:ea typeface="Questrial"/>
                <a:cs typeface="Questrial"/>
                <a:sym typeface="Questrial"/>
              </a:rPr>
              <a:t>Then the family will</a:t>
            </a:r>
            <a:endParaRPr sz="320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r>
              <a:rPr lang="en-GB" sz="3200">
                <a:solidFill>
                  <a:srgbClr val="505555"/>
                </a:solidFill>
                <a:latin typeface="Questrial"/>
                <a:ea typeface="Questrial"/>
                <a:cs typeface="Questrial"/>
                <a:sym typeface="Questrial"/>
              </a:rPr>
              <a:t>If the number 5 or 6 is rolled on the dice</a:t>
            </a:r>
            <a:endParaRPr sz="3200">
              <a:solidFill>
                <a:srgbClr val="505555"/>
              </a:solidFill>
              <a:latin typeface="Questrial"/>
              <a:ea typeface="Questrial"/>
              <a:cs typeface="Questrial"/>
              <a:sym typeface="Questrial"/>
            </a:endParaRPr>
          </a:p>
          <a:p>
            <a:pPr marL="0" lvl="0" indent="457200" algn="l" rtl="0">
              <a:lnSpc>
                <a:spcPct val="115000"/>
              </a:lnSpc>
              <a:spcBef>
                <a:spcPts val="0"/>
              </a:spcBef>
              <a:spcAft>
                <a:spcPts val="0"/>
              </a:spcAft>
              <a:buClr>
                <a:schemeClr val="dk1"/>
              </a:buClr>
              <a:buSzPts val="1100"/>
              <a:buFont typeface="Arial"/>
              <a:buNone/>
            </a:pPr>
            <a:r>
              <a:rPr lang="en-GB" sz="3200">
                <a:solidFill>
                  <a:srgbClr val="505555"/>
                </a:solidFill>
                <a:latin typeface="Questrial"/>
                <a:ea typeface="Questrial"/>
                <a:cs typeface="Questrial"/>
                <a:sym typeface="Questrial"/>
              </a:rPr>
              <a:t>Then the family will</a:t>
            </a:r>
            <a:endParaRPr sz="3200">
              <a:solidFill>
                <a:srgbClr val="505555"/>
              </a:solidFill>
              <a:latin typeface="Questrial"/>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a:solidFill>
                <a:schemeClr val="dk1"/>
              </a:solidFill>
              <a:latin typeface="Questrial"/>
              <a:ea typeface="Questrial"/>
              <a:cs typeface="Questrial"/>
              <a:sym typeface="Questrial"/>
            </a:endParaRPr>
          </a:p>
        </p:txBody>
      </p:sp>
      <p:cxnSp>
        <p:nvCxnSpPr>
          <p:cNvPr id="266" name="Google Shape;266;p40"/>
          <p:cNvCxnSpPr/>
          <p:nvPr/>
        </p:nvCxnSpPr>
        <p:spPr>
          <a:xfrm>
            <a:off x="5130550" y="3091950"/>
            <a:ext cx="5026800" cy="0"/>
          </a:xfrm>
          <a:prstGeom prst="straightConnector1">
            <a:avLst/>
          </a:prstGeom>
          <a:noFill/>
          <a:ln w="9525" cap="flat" cmpd="sng">
            <a:solidFill>
              <a:schemeClr val="dk2"/>
            </a:solidFill>
            <a:prstDash val="solid"/>
            <a:round/>
            <a:headEnd type="none" w="med" len="med"/>
            <a:tailEnd type="none" w="med" len="med"/>
          </a:ln>
        </p:spPr>
      </p:cxnSp>
      <p:cxnSp>
        <p:nvCxnSpPr>
          <p:cNvPr id="267" name="Google Shape;267;p40"/>
          <p:cNvCxnSpPr/>
          <p:nvPr/>
        </p:nvCxnSpPr>
        <p:spPr>
          <a:xfrm>
            <a:off x="5130550" y="4768350"/>
            <a:ext cx="5026800" cy="0"/>
          </a:xfrm>
          <a:prstGeom prst="straightConnector1">
            <a:avLst/>
          </a:prstGeom>
          <a:noFill/>
          <a:ln w="9525" cap="flat" cmpd="sng">
            <a:solidFill>
              <a:schemeClr val="dk2"/>
            </a:solidFill>
            <a:prstDash val="solid"/>
            <a:round/>
            <a:headEnd type="none" w="med" len="med"/>
            <a:tailEnd type="none" w="med" len="med"/>
          </a:ln>
        </p:spPr>
      </p:cxnSp>
      <p:cxnSp>
        <p:nvCxnSpPr>
          <p:cNvPr id="268" name="Google Shape;268;p40"/>
          <p:cNvCxnSpPr/>
          <p:nvPr/>
        </p:nvCxnSpPr>
        <p:spPr>
          <a:xfrm>
            <a:off x="5130550" y="6444750"/>
            <a:ext cx="50268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a:solidFill>
                  <a:schemeClr val="dk1"/>
                </a:solidFill>
                <a:latin typeface="Questrial"/>
                <a:ea typeface="Questrial"/>
                <a:cs typeface="Questrial"/>
                <a:sym typeface="Questrial"/>
              </a:rPr>
              <a:t>Examples of algorithms</a:t>
            </a:r>
            <a:endParaRPr sz="3200" b="0" i="0" u="none" strike="noStrike" cap="none">
              <a:solidFill>
                <a:srgbClr val="505555"/>
              </a:solidFill>
              <a:latin typeface="Questrial"/>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457200" marR="0" lvl="0" indent="0" algn="l" rtl="0">
              <a:lnSpc>
                <a:spcPct val="115000"/>
              </a:lnSpc>
              <a:spcBef>
                <a:spcPts val="0"/>
              </a:spcBef>
              <a:spcAft>
                <a:spcPts val="0"/>
              </a:spcAft>
              <a:buNone/>
            </a:pPr>
            <a:endParaRPr sz="3200">
              <a:solidFill>
                <a:srgbClr val="505555"/>
              </a:solidFill>
              <a:latin typeface="Questrial"/>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a:solidFill>
                <a:schemeClr val="dk1"/>
              </a:solidFill>
              <a:latin typeface="Questrial"/>
              <a:ea typeface="Questrial"/>
              <a:cs typeface="Questrial"/>
              <a:sym typeface="Questrial"/>
            </a:endParaRPr>
          </a:p>
        </p:txBody>
      </p:sp>
      <p:pic>
        <p:nvPicPr>
          <p:cNvPr id="275" name="Google Shape;275;p4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194675" y="1710175"/>
            <a:ext cx="4505926" cy="4641925"/>
          </a:xfrm>
          <a:prstGeom prst="rect">
            <a:avLst/>
          </a:prstGeom>
          <a:noFill/>
          <a:ln>
            <a:noFill/>
          </a:ln>
        </p:spPr>
      </p:pic>
      <p:pic>
        <p:nvPicPr>
          <p:cNvPr id="276" name="Google Shape;276;p41"/>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6561954" y="1873750"/>
            <a:ext cx="5478426" cy="43147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3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Learning objectives:</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predict</a:t>
            </a:r>
            <a:r>
              <a:rPr lang="en-GB" sz="3200" b="0" i="0" u="none" strike="noStrike" cap="none" dirty="0">
                <a:solidFill>
                  <a:srgbClr val="505555"/>
                </a:solidFill>
                <a:latin typeface="+mj-lt"/>
                <a:ea typeface="Questrial"/>
                <a:cs typeface="Questrial"/>
                <a:sym typeface="Questrial"/>
              </a:rPr>
              <a:t> how variables will be used in programs.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understand how a variable can be set to a random number.</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To write algorithms that use random number variables. </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p:nvPr/>
        </p:nvSpPr>
        <p:spPr>
          <a:xfrm>
            <a:off x="260075" y="367400"/>
            <a:ext cx="119319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Variable times table test</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2"/>
              </a:solidFill>
              <a:latin typeface="+mj-lt"/>
              <a:ea typeface="Questrial"/>
              <a:cs typeface="Questrial"/>
              <a:sym typeface="Questrial"/>
            </a:endParaRPr>
          </a:p>
          <a:p>
            <a:pPr marL="457200" marR="0" lvl="0" indent="-457200" algn="l" rtl="0">
              <a:lnSpc>
                <a:spcPct val="106650"/>
              </a:lnSpc>
              <a:spcBef>
                <a:spcPts val="0"/>
              </a:spcBef>
              <a:spcAft>
                <a:spcPts val="0"/>
              </a:spcAft>
              <a:buClr>
                <a:schemeClr val="dk2"/>
              </a:buClr>
              <a:buSzPts val="3200"/>
              <a:buFont typeface="Arial"/>
              <a:buChar char="•"/>
            </a:pPr>
            <a:r>
              <a:rPr lang="en-GB" sz="3200" dirty="0">
                <a:solidFill>
                  <a:schemeClr val="dk2"/>
                </a:solidFill>
                <a:latin typeface="+mj-lt"/>
                <a:ea typeface="Questrial"/>
                <a:cs typeface="Questrial"/>
                <a:sym typeface="Questrial"/>
                <a:hlinkClick r:id="rId3"/>
              </a:rPr>
              <a:t>The m</a:t>
            </a:r>
            <a:r>
              <a:rPr lang="en-GB" sz="3200" b="0" i="0" u="none" strike="noStrike" cap="none" dirty="0">
                <a:solidFill>
                  <a:schemeClr val="dk2"/>
                </a:solidFill>
                <a:latin typeface="+mj-lt"/>
                <a:ea typeface="Questrial"/>
                <a:cs typeface="Questrial"/>
                <a:sym typeface="Questrial"/>
                <a:hlinkClick r:id="rId3"/>
              </a:rPr>
              <a:t>icro:bit has been programmed to give you a times table test</a:t>
            </a:r>
            <a:r>
              <a:rPr lang="en-GB" sz="3200" b="0" i="0" u="none" strike="noStrike" cap="none" dirty="0">
                <a:solidFill>
                  <a:schemeClr val="dk2"/>
                </a:solidFill>
                <a:latin typeface="+mj-lt"/>
                <a:ea typeface="Questrial"/>
                <a:cs typeface="Questrial"/>
                <a:sym typeface="Questrial"/>
              </a:rPr>
              <a:t>.</a:t>
            </a:r>
            <a:endParaRPr dirty="0">
              <a:solidFill>
                <a:schemeClr val="dk2"/>
              </a:solidFill>
              <a:latin typeface="+mj-lt"/>
            </a:endParaRPr>
          </a:p>
          <a:p>
            <a:pPr marL="457200" marR="0" lvl="0" indent="-457200" algn="l" rtl="0">
              <a:lnSpc>
                <a:spcPct val="106650"/>
              </a:lnSpc>
              <a:spcBef>
                <a:spcPts val="0"/>
              </a:spcBef>
              <a:spcAft>
                <a:spcPts val="0"/>
              </a:spcAft>
              <a:buClr>
                <a:schemeClr val="dk2"/>
              </a:buClr>
              <a:buSzPts val="3200"/>
              <a:buFont typeface="Arial"/>
              <a:buChar char="•"/>
            </a:pPr>
            <a:r>
              <a:rPr lang="en-GB" sz="3200" b="0" i="0" u="none" strike="noStrike" cap="none" dirty="0">
                <a:solidFill>
                  <a:schemeClr val="dk2"/>
                </a:solidFill>
                <a:latin typeface="+mj-lt"/>
                <a:ea typeface="Questrial"/>
                <a:cs typeface="Questrial"/>
                <a:sym typeface="Questrial"/>
              </a:rPr>
              <a:t>The micro:bit will display two numbers (between 0 and 12).</a:t>
            </a:r>
            <a:endParaRPr dirty="0">
              <a:solidFill>
                <a:schemeClr val="dk2"/>
              </a:solidFill>
              <a:latin typeface="+mj-lt"/>
            </a:endParaRPr>
          </a:p>
          <a:p>
            <a:pPr marL="457200" marR="0" lvl="0" indent="-457200" algn="l" rtl="0">
              <a:lnSpc>
                <a:spcPct val="106650"/>
              </a:lnSpc>
              <a:spcBef>
                <a:spcPts val="0"/>
              </a:spcBef>
              <a:spcAft>
                <a:spcPts val="0"/>
              </a:spcAft>
              <a:buClr>
                <a:schemeClr val="dk2"/>
              </a:buClr>
              <a:buSzPts val="3200"/>
              <a:buFont typeface="Arial"/>
              <a:buChar char="•"/>
            </a:pPr>
            <a:r>
              <a:rPr lang="en-GB" sz="3200" b="0" i="0" u="none" strike="noStrike" cap="none" dirty="0">
                <a:solidFill>
                  <a:schemeClr val="dk2"/>
                </a:solidFill>
                <a:latin typeface="+mj-lt"/>
                <a:ea typeface="Questrial"/>
                <a:cs typeface="Questrial"/>
                <a:sym typeface="Questrial"/>
              </a:rPr>
              <a:t>You have ten seconds to write down the product of these two numbers on your mini-whiteboard before the micro:bit displays the answer.</a:t>
            </a:r>
            <a:endParaRPr dirty="0">
              <a:solidFill>
                <a:schemeClr val="dk2"/>
              </a:solidFill>
              <a:latin typeface="+mj-lt"/>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On your mini-whiteboard, create a variable called</a:t>
            </a:r>
            <a:r>
              <a:rPr lang="en-GB" sz="3200" b="0" i="0" u="none" strike="noStrike" cap="none" dirty="0">
                <a:solidFill>
                  <a:schemeClr val="dk1"/>
                </a:solidFill>
                <a:latin typeface="+mj-lt"/>
                <a:ea typeface="Questrial"/>
                <a:cs typeface="Questrial"/>
                <a:sym typeface="Questrial"/>
              </a:rPr>
              <a:t>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chemeClr val="dk1"/>
                </a:solidFill>
                <a:latin typeface="+mj-lt"/>
                <a:ea typeface="Questrial"/>
                <a:cs typeface="Questrial"/>
                <a:sym typeface="Questrial"/>
              </a:rPr>
              <a:t>.</a:t>
            </a:r>
            <a:endParaRPr dirty="0">
              <a:latin typeface="+mj-lt"/>
            </a:endParaRPr>
          </a:p>
          <a:p>
            <a:pPr marL="457200" marR="0" lvl="0" indent="-457200" algn="l" rtl="0">
              <a:lnSpc>
                <a:spcPct val="106650"/>
              </a:lnSpc>
              <a:spcBef>
                <a:spcPts val="0"/>
              </a:spcBef>
              <a:spcAft>
                <a:spcPts val="0"/>
              </a:spcAft>
              <a:buClr>
                <a:srgbClr val="505555"/>
              </a:buClr>
              <a:buSzPts val="3200"/>
              <a:buFont typeface="Arial"/>
              <a:buChar char="•"/>
            </a:pPr>
            <a:r>
              <a:rPr lang="en-GB" sz="3200" b="0" i="0" u="none" strike="noStrike" cap="none" dirty="0">
                <a:solidFill>
                  <a:srgbClr val="505555"/>
                </a:solidFill>
                <a:latin typeface="+mj-lt"/>
                <a:ea typeface="Questrial"/>
                <a:cs typeface="Questrial"/>
                <a:sym typeface="Questrial"/>
              </a:rPr>
              <a:t>If you get a question correct change score by 5</a:t>
            </a:r>
            <a:endParaRPr dirty="0">
              <a:solidFill>
                <a:srgbClr val="505555"/>
              </a:solidFill>
              <a:latin typeface="+mj-lt"/>
            </a:endParaRPr>
          </a:p>
          <a:p>
            <a:pPr marL="457200" marR="0" lvl="0" indent="-457200" algn="l" rtl="0">
              <a:lnSpc>
                <a:spcPct val="106650"/>
              </a:lnSpc>
              <a:spcBef>
                <a:spcPts val="0"/>
              </a:spcBef>
              <a:spcAft>
                <a:spcPts val="0"/>
              </a:spcAft>
              <a:buClr>
                <a:srgbClr val="505555"/>
              </a:buClr>
              <a:buSzPts val="3200"/>
              <a:buFont typeface="Arial"/>
              <a:buChar char="•"/>
            </a:pPr>
            <a:r>
              <a:rPr lang="en-GB" sz="3200" b="0" i="0" u="none" strike="noStrike" cap="none" dirty="0">
                <a:solidFill>
                  <a:srgbClr val="505555"/>
                </a:solidFill>
                <a:latin typeface="+mj-lt"/>
                <a:ea typeface="Questrial"/>
                <a:cs typeface="Questrial"/>
                <a:sym typeface="Questrial"/>
              </a:rPr>
              <a:t>If you get a question wrong change score by -2</a:t>
            </a:r>
            <a:endParaRPr dirty="0">
              <a:solidFill>
                <a:srgbClr val="505555"/>
              </a:solidFill>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
        <p:nvSpPr>
          <p:cNvPr id="2" name="Rectangle 1">
            <a:extLst>
              <a:ext uri="{FF2B5EF4-FFF2-40B4-BE49-F238E27FC236}">
                <a16:creationId xmlns:a16="http://schemas.microsoft.com/office/drawing/2014/main" id="{FBA8AC50-1D1D-E94E-A9A0-254C9F388262}"/>
              </a:ext>
            </a:extLst>
          </p:cNvPr>
          <p:cNvSpPr/>
          <p:nvPr/>
        </p:nvSpPr>
        <p:spPr>
          <a:xfrm>
            <a:off x="700667" y="6412913"/>
            <a:ext cx="4352474" cy="307777"/>
          </a:xfrm>
          <a:prstGeom prst="rect">
            <a:avLst/>
          </a:prstGeom>
        </p:spPr>
        <p:txBody>
          <a:bodyPr wrap="none">
            <a:spAutoFit/>
          </a:bodyPr>
          <a:lstStyle/>
          <a:p>
            <a:r>
              <a:rPr lang="en-GB" dirty="0">
                <a:hlinkClick r:id="rId3"/>
              </a:rPr>
              <a:t>https://makecode.microbit.org/#pub:_4yp8CzKv0LFt</a:t>
            </a:r>
            <a:r>
              <a:rPr lang="en-GB"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p:nvPr/>
        </p:nvSpPr>
        <p:spPr>
          <a:xfrm>
            <a:off x="566574" y="334743"/>
            <a:ext cx="692129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Understanding the program</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How many variables are used in this program?</a:t>
            </a:r>
            <a:endParaRPr dirty="0">
              <a:latin typeface="+mj-lt"/>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What are the names of the variables used in this program?</a:t>
            </a:r>
            <a:endParaRPr dirty="0">
              <a:latin typeface="+mj-lt"/>
            </a:endParaRPr>
          </a:p>
          <a:p>
            <a:pPr marL="457200" lvl="0" indent="-431800" algn="l" rtl="0">
              <a:lnSpc>
                <a:spcPct val="106650"/>
              </a:lnSpc>
              <a:spcBef>
                <a:spcPts val="0"/>
              </a:spcBef>
              <a:spcAft>
                <a:spcPts val="0"/>
              </a:spcAft>
              <a:buSzPts val="3200"/>
              <a:buChar char="•"/>
            </a:pPr>
            <a:r>
              <a:rPr lang="en-GB" sz="3200" dirty="0">
                <a:solidFill>
                  <a:srgbClr val="505555"/>
                </a:solidFill>
                <a:latin typeface="+mj-lt"/>
                <a:ea typeface="Questrial"/>
                <a:cs typeface="Questrial"/>
                <a:sym typeface="Questrial"/>
              </a:rPr>
              <a:t>How are the values of the variables set?</a:t>
            </a:r>
            <a:endParaRPr sz="3200"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How are these variables used?</a:t>
            </a:r>
            <a:endParaRPr dirty="0">
              <a:latin typeface="+mj-lt"/>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How is the answer calculated?</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25400" marR="0" lvl="0" indent="0" algn="l" rtl="0">
              <a:lnSpc>
                <a:spcPct val="100000"/>
              </a:lnSpc>
              <a:spcBef>
                <a:spcPts val="0"/>
              </a:spcBef>
              <a:spcAft>
                <a:spcPts val="0"/>
              </a:spcAft>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205" name="Google Shape;205;p32"/>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668344" y="0"/>
            <a:ext cx="4523656" cy="6858000"/>
          </a:xfrm>
          <a:prstGeom prst="rect">
            <a:avLst/>
          </a:prstGeom>
          <a:noFill/>
          <a:ln>
            <a:noFill/>
          </a:ln>
        </p:spPr>
      </p:pic>
      <p:sp>
        <p:nvSpPr>
          <p:cNvPr id="5" name="Rectangle 4">
            <a:extLst>
              <a:ext uri="{FF2B5EF4-FFF2-40B4-BE49-F238E27FC236}">
                <a16:creationId xmlns:a16="http://schemas.microsoft.com/office/drawing/2014/main" id="{BD5B6998-63DA-5E44-9286-DE3E96156AF6}"/>
              </a:ext>
            </a:extLst>
          </p:cNvPr>
          <p:cNvSpPr/>
          <p:nvPr/>
        </p:nvSpPr>
        <p:spPr>
          <a:xfrm>
            <a:off x="700667" y="6412913"/>
            <a:ext cx="4352474" cy="307777"/>
          </a:xfrm>
          <a:prstGeom prst="rect">
            <a:avLst/>
          </a:prstGeom>
        </p:spPr>
        <p:txBody>
          <a:bodyPr wrap="none">
            <a:spAutoFit/>
          </a:bodyPr>
          <a:lstStyle/>
          <a:p>
            <a:r>
              <a:rPr lang="en-GB" dirty="0">
                <a:hlinkClick r:id="rId4"/>
              </a:rPr>
              <a:t>https://makecode.microbit.org/#pub:_4yp8CzKv0LFt</a:t>
            </a:r>
            <a:r>
              <a:rPr lang="en-GB"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p:nvPr/>
        </p:nvSpPr>
        <p:spPr>
          <a:xfrm>
            <a:off x="1012888" y="367400"/>
            <a:ext cx="655553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Modifying the program</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By modifying the program, we can make the quiz more or less challenging.</a:t>
            </a: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Identify ways that you could modify the program to make the quiz more suitable to younger children.</a:t>
            </a: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212" name="Google Shape;212;p33"/>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668344" y="0"/>
            <a:ext cx="4523656" cy="6858000"/>
          </a:xfrm>
          <a:prstGeom prst="rect">
            <a:avLst/>
          </a:prstGeom>
          <a:noFill/>
          <a:ln>
            <a:noFill/>
          </a:ln>
        </p:spPr>
      </p:pic>
      <p:sp>
        <p:nvSpPr>
          <p:cNvPr id="5" name="Rectangle 4">
            <a:extLst>
              <a:ext uri="{FF2B5EF4-FFF2-40B4-BE49-F238E27FC236}">
                <a16:creationId xmlns:a16="http://schemas.microsoft.com/office/drawing/2014/main" id="{4C64F197-44F8-CB46-8ACB-5E575F118647}"/>
              </a:ext>
            </a:extLst>
          </p:cNvPr>
          <p:cNvSpPr/>
          <p:nvPr/>
        </p:nvSpPr>
        <p:spPr>
          <a:xfrm>
            <a:off x="700667" y="6412913"/>
            <a:ext cx="4352474" cy="307777"/>
          </a:xfrm>
          <a:prstGeom prst="rect">
            <a:avLst/>
          </a:prstGeom>
        </p:spPr>
        <p:txBody>
          <a:bodyPr wrap="none">
            <a:spAutoFit/>
          </a:bodyPr>
          <a:lstStyle/>
          <a:p>
            <a:r>
              <a:rPr lang="en-GB" dirty="0">
                <a:hlinkClick r:id="rId4"/>
              </a:rPr>
              <a:t>https://makecode.microbit.org/#pub:_4yp8CzKv0LFt</a:t>
            </a:r>
            <a:r>
              <a:rPr lang="en-GB"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4"/>
          <p:cNvSpPr/>
          <p:nvPr/>
        </p:nvSpPr>
        <p:spPr>
          <a:xfrm>
            <a:off x="1012888" y="367400"/>
            <a:ext cx="1032567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Deciding to get active</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chemeClr val="dk1"/>
                </a:solidFill>
                <a:latin typeface="+mj-lt"/>
                <a:ea typeface="Questrial"/>
                <a:cs typeface="Questrial"/>
                <a:sym typeface="Questrial"/>
              </a:rPr>
              <a:t>A family wishes to do more exercise. However, each member of the family wants to do a different activity.</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Mum = walking</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Dad = cycling</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Seth = geocaching</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Thea = climbing</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a:t>
            </a:r>
            <a:r>
              <a:rPr lang="en-GB" sz="3200" b="0" i="0" u="none" strike="noStrike" cap="none" dirty="0" err="1">
                <a:solidFill>
                  <a:schemeClr val="dk1"/>
                </a:solidFill>
                <a:latin typeface="+mj-lt"/>
                <a:ea typeface="Questrial"/>
                <a:cs typeface="Questrial"/>
                <a:sym typeface="Questrial"/>
              </a:rPr>
              <a:t>Livvy</a:t>
            </a:r>
            <a:r>
              <a:rPr lang="en-GB" sz="3200" b="0" i="0" u="none" strike="noStrike" cap="none" dirty="0">
                <a:solidFill>
                  <a:schemeClr val="dk1"/>
                </a:solidFill>
                <a:latin typeface="+mj-lt"/>
                <a:ea typeface="Questrial"/>
                <a:cs typeface="Questrial"/>
                <a:sym typeface="Questrial"/>
              </a:rPr>
              <a:t> = yoga</a:t>
            </a:r>
            <a:endParaRPr dirty="0">
              <a:latin typeface="+mj-lt"/>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Isaac = scootering </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5"/>
          <p:cNvSpPr/>
          <p:nvPr/>
        </p:nvSpPr>
        <p:spPr>
          <a:xfrm>
            <a:off x="1012888" y="367400"/>
            <a:ext cx="1032567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Deciding to get active</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b="0" i="0" u="none" strike="noStrike" cap="none" dirty="0">
                <a:solidFill>
                  <a:schemeClr val="dk1"/>
                </a:solidFill>
                <a:latin typeface="+mj-lt"/>
                <a:ea typeface="Questrial"/>
                <a:cs typeface="Questrial"/>
                <a:sym typeface="Questrial"/>
              </a:rPr>
              <a:t>Using the equipment on your table, design a solution to help the family decide what activity to do on that day.</a:t>
            </a:r>
            <a:endParaRPr sz="3200" b="0" i="0" u="none" strike="noStrike" cap="none" dirty="0">
              <a:solidFill>
                <a:schemeClr val="dk1"/>
              </a:solidFill>
              <a:latin typeface="+mj-lt"/>
              <a:ea typeface="Questrial"/>
              <a:cs typeface="Questrial"/>
              <a:sym typeface="Questrial"/>
            </a:endParaRPr>
          </a:p>
          <a:p>
            <a:pPr marL="45720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457200" marR="0" lvl="0" indent="-4572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Write a simple algorithm to explain to the family how your solution works.</a:t>
            </a:r>
            <a:endParaRPr sz="3200"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r>
              <a:rPr lang="en-GB" sz="3200" b="0" i="0" u="none" strike="noStrike" cap="none" dirty="0">
                <a:solidFill>
                  <a:schemeClr val="dk1"/>
                </a:solidFill>
                <a:latin typeface="+mj-lt"/>
                <a:ea typeface="Questrial"/>
                <a:cs typeface="Questrial"/>
                <a:sym typeface="Questrial"/>
              </a:rPr>
              <a:t>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
        <p:nvSpPr>
          <p:cNvPr id="225" name="Google Shape;225;p35"/>
          <p:cNvSpPr txBox="1"/>
          <p:nvPr/>
        </p:nvSpPr>
        <p:spPr>
          <a:xfrm>
            <a:off x="7601086" y="4341350"/>
            <a:ext cx="2715000" cy="2085900"/>
          </a:xfrm>
          <a:prstGeom prst="rect">
            <a:avLst/>
          </a:prstGeom>
          <a:noFill/>
          <a:ln w="571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GB" sz="1800" b="0" i="0" u="none" strike="noStrike" cap="none" dirty="0">
                <a:solidFill>
                  <a:schemeClr val="dk1"/>
                </a:solidFill>
                <a:latin typeface="Questrial"/>
                <a:ea typeface="Questrial"/>
                <a:cs typeface="Questrial"/>
                <a:sym typeface="Questrial"/>
              </a:rPr>
              <a:t>Mum = walking</a:t>
            </a:r>
            <a:endParaRPr dirty="0"/>
          </a:p>
          <a:p>
            <a:pPr marL="0" marR="0" lvl="0" indent="0" algn="l" rtl="0">
              <a:lnSpc>
                <a:spcPct val="106650"/>
              </a:lnSpc>
              <a:spcBef>
                <a:spcPts val="0"/>
              </a:spcBef>
              <a:spcAft>
                <a:spcPts val="0"/>
              </a:spcAft>
              <a:buNone/>
            </a:pPr>
            <a:r>
              <a:rPr lang="en-GB" sz="1800" b="0" i="0" u="none" strike="noStrike" cap="none" dirty="0">
                <a:solidFill>
                  <a:schemeClr val="dk1"/>
                </a:solidFill>
                <a:latin typeface="Questrial"/>
                <a:ea typeface="Questrial"/>
                <a:cs typeface="Questrial"/>
                <a:sym typeface="Questrial"/>
              </a:rPr>
              <a:t>Dad = cycling</a:t>
            </a:r>
            <a:endParaRPr dirty="0"/>
          </a:p>
          <a:p>
            <a:pPr marL="0" marR="0" lvl="0" indent="0" algn="l" rtl="0">
              <a:lnSpc>
                <a:spcPct val="106650"/>
              </a:lnSpc>
              <a:spcBef>
                <a:spcPts val="0"/>
              </a:spcBef>
              <a:spcAft>
                <a:spcPts val="0"/>
              </a:spcAft>
              <a:buNone/>
            </a:pPr>
            <a:r>
              <a:rPr lang="en-GB" sz="1800" b="0" i="0" u="none" strike="noStrike" cap="none" dirty="0">
                <a:solidFill>
                  <a:schemeClr val="dk1"/>
                </a:solidFill>
                <a:latin typeface="Questrial"/>
                <a:ea typeface="Questrial"/>
                <a:cs typeface="Questrial"/>
                <a:sym typeface="Questrial"/>
              </a:rPr>
              <a:t>Seth = geocaching</a:t>
            </a:r>
            <a:endParaRPr dirty="0"/>
          </a:p>
          <a:p>
            <a:pPr marL="0" marR="0" lvl="0" indent="0" algn="l" rtl="0">
              <a:lnSpc>
                <a:spcPct val="106650"/>
              </a:lnSpc>
              <a:spcBef>
                <a:spcPts val="0"/>
              </a:spcBef>
              <a:spcAft>
                <a:spcPts val="0"/>
              </a:spcAft>
              <a:buNone/>
            </a:pPr>
            <a:r>
              <a:rPr lang="en-GB" sz="1800" b="0" i="0" u="none" strike="noStrike" cap="none" dirty="0">
                <a:solidFill>
                  <a:schemeClr val="dk1"/>
                </a:solidFill>
                <a:latin typeface="Questrial"/>
                <a:ea typeface="Questrial"/>
                <a:cs typeface="Questrial"/>
                <a:sym typeface="Questrial"/>
              </a:rPr>
              <a:t>Thea = climbing</a:t>
            </a:r>
            <a:endParaRPr dirty="0"/>
          </a:p>
          <a:p>
            <a:pPr marL="0" marR="0" lvl="0" indent="0" algn="l" rtl="0">
              <a:lnSpc>
                <a:spcPct val="106650"/>
              </a:lnSpc>
              <a:spcBef>
                <a:spcPts val="0"/>
              </a:spcBef>
              <a:spcAft>
                <a:spcPts val="0"/>
              </a:spcAft>
              <a:buNone/>
            </a:pPr>
            <a:r>
              <a:rPr lang="en-GB" sz="1800" b="0" i="0" u="none" strike="noStrike" cap="none" dirty="0" err="1">
                <a:solidFill>
                  <a:schemeClr val="dk1"/>
                </a:solidFill>
                <a:latin typeface="Questrial"/>
                <a:ea typeface="Questrial"/>
                <a:cs typeface="Questrial"/>
                <a:sym typeface="Questrial"/>
              </a:rPr>
              <a:t>Livvy</a:t>
            </a:r>
            <a:r>
              <a:rPr lang="en-GB" sz="1800" b="0" i="0" u="none" strike="noStrike" cap="none" dirty="0">
                <a:solidFill>
                  <a:schemeClr val="dk1"/>
                </a:solidFill>
                <a:latin typeface="Questrial"/>
                <a:ea typeface="Questrial"/>
                <a:cs typeface="Questrial"/>
                <a:sym typeface="Questrial"/>
              </a:rPr>
              <a:t> = yoga</a:t>
            </a:r>
            <a:endParaRPr dirty="0"/>
          </a:p>
          <a:p>
            <a:pPr marL="0" marR="0" lvl="0" indent="0" algn="l" rtl="0">
              <a:lnSpc>
                <a:spcPct val="106650"/>
              </a:lnSpc>
              <a:spcBef>
                <a:spcPts val="0"/>
              </a:spcBef>
              <a:spcAft>
                <a:spcPts val="0"/>
              </a:spcAft>
              <a:buNone/>
            </a:pPr>
            <a:r>
              <a:rPr lang="en-GB" sz="1800" b="0" i="0" u="none" strike="noStrike" cap="none" dirty="0">
                <a:solidFill>
                  <a:schemeClr val="dk1"/>
                </a:solidFill>
                <a:latin typeface="Questrial"/>
                <a:ea typeface="Questrial"/>
                <a:cs typeface="Questrial"/>
                <a:sym typeface="Questrial"/>
              </a:rPr>
              <a:t>Isaac = scootering </a:t>
            </a:r>
            <a:endParaRPr dirty="0"/>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0" marR="0" lvl="0" indent="0" algn="l" rtl="0">
              <a:lnSpc>
                <a:spcPct val="106650"/>
              </a:lnSpc>
              <a:spcBef>
                <a:spcPts val="0"/>
              </a:spcBef>
              <a:spcAft>
                <a:spcPts val="0"/>
              </a:spcAft>
              <a:buClr>
                <a:schemeClr val="dk1"/>
              </a:buClr>
              <a:buSzPts val="4000"/>
              <a:buFont typeface="Arial"/>
              <a:buNone/>
            </a:pPr>
            <a:r>
              <a:rPr lang="en-GB" sz="4000" b="1" i="0" u="none" strike="noStrike" cap="none">
                <a:solidFill>
                  <a:schemeClr val="dk1"/>
                </a:solidFill>
                <a:latin typeface="Questrial"/>
                <a:ea typeface="Questrial"/>
                <a:cs typeface="Questrial"/>
                <a:sym typeface="Questrial"/>
              </a:rPr>
              <a:t>Solving the problem with micro:bit</a:t>
            </a:r>
            <a:endParaRPr sz="3200" b="0" i="0" u="none" strike="noStrike" cap="none">
              <a:solidFill>
                <a:srgbClr val="505555"/>
              </a:solidFill>
              <a:latin typeface="Questrial"/>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457200" marR="0" lvl="0" indent="-457200" algn="l" rtl="0">
              <a:lnSpc>
                <a:spcPct val="100000"/>
              </a:lnSpc>
              <a:spcBef>
                <a:spcPts val="0"/>
              </a:spcBef>
              <a:spcAft>
                <a:spcPts val="0"/>
              </a:spcAft>
              <a:buClr>
                <a:srgbClr val="000000"/>
              </a:buClr>
              <a:buSzPts val="3200"/>
              <a:buFont typeface="Arial"/>
              <a:buChar char="•"/>
            </a:pPr>
            <a:r>
              <a:rPr lang="en-GB" sz="3200" b="0" i="0" u="none" strike="noStrike" cap="none">
                <a:solidFill>
                  <a:srgbClr val="505555"/>
                </a:solidFill>
                <a:latin typeface="Questrial"/>
                <a:ea typeface="Questrial"/>
                <a:cs typeface="Questrial"/>
                <a:sym typeface="Questrial"/>
              </a:rPr>
              <a:t>How could micro:bit be used with your solution?</a:t>
            </a:r>
            <a:endParaRPr/>
          </a:p>
          <a:p>
            <a:pPr marL="0" marR="0" lvl="0" indent="0" algn="l" rtl="0">
              <a:lnSpc>
                <a:spcPct val="100000"/>
              </a:lnSpc>
              <a:spcBef>
                <a:spcPts val="0"/>
              </a:spcBef>
              <a:spcAft>
                <a:spcPts val="0"/>
              </a:spcAft>
              <a:buNone/>
            </a:pPr>
            <a:endParaRPr sz="3200" b="0" i="0" u="none" strike="noStrike" cap="none">
              <a:solidFill>
                <a:srgbClr val="505555"/>
              </a:solidFill>
              <a:latin typeface="Questrial"/>
              <a:ea typeface="Questrial"/>
              <a:cs typeface="Questrial"/>
              <a:sym typeface="Questrial"/>
            </a:endParaRPr>
          </a:p>
          <a:p>
            <a:pPr marL="457200" marR="0" lvl="0" indent="-457200" algn="l" rtl="0">
              <a:lnSpc>
                <a:spcPct val="100000"/>
              </a:lnSpc>
              <a:spcBef>
                <a:spcPts val="0"/>
              </a:spcBef>
              <a:spcAft>
                <a:spcPts val="0"/>
              </a:spcAft>
              <a:buClr>
                <a:srgbClr val="000000"/>
              </a:buClr>
              <a:buSzPts val="3200"/>
              <a:buFont typeface="Arial"/>
              <a:buChar char="•"/>
            </a:pPr>
            <a:r>
              <a:rPr lang="en-GB" sz="3200" b="0" i="0" u="none" strike="noStrike" cap="none">
                <a:solidFill>
                  <a:srgbClr val="505555"/>
                </a:solidFill>
                <a:latin typeface="Questrial"/>
                <a:ea typeface="Questrial"/>
                <a:cs typeface="Questrial"/>
                <a:sym typeface="Questrial"/>
              </a:rPr>
              <a:t>What part of your solution could micro:bit replace?</a:t>
            </a:r>
            <a:endParaRPr/>
          </a:p>
          <a:p>
            <a:pPr marL="0" marR="0" lvl="0" indent="0" algn="l" rtl="0">
              <a:lnSpc>
                <a:spcPct val="100000"/>
              </a:lnSpc>
              <a:spcBef>
                <a:spcPts val="0"/>
              </a:spcBef>
              <a:spcAft>
                <a:spcPts val="0"/>
              </a:spcAft>
              <a:buNone/>
            </a:pPr>
            <a:endParaRPr sz="3200" b="0" i="0" u="none" strike="noStrike" cap="none">
              <a:solidFill>
                <a:srgbClr val="505555"/>
              </a:solidFill>
              <a:latin typeface="Questrial"/>
              <a:ea typeface="Questrial"/>
              <a:cs typeface="Questrial"/>
              <a:sym typeface="Questrial"/>
            </a:endParaRPr>
          </a:p>
          <a:p>
            <a:pPr marL="457200" lvl="0" indent="-431800" algn="l" rtl="0">
              <a:lnSpc>
                <a:spcPct val="115000"/>
              </a:lnSpc>
              <a:spcBef>
                <a:spcPts val="0"/>
              </a:spcBef>
              <a:spcAft>
                <a:spcPts val="0"/>
              </a:spcAft>
              <a:buSzPts val="3200"/>
              <a:buChar char="•"/>
            </a:pPr>
            <a:r>
              <a:rPr lang="en-GB" sz="3200">
                <a:solidFill>
                  <a:srgbClr val="505555"/>
                </a:solidFill>
                <a:latin typeface="Questrial"/>
                <a:ea typeface="Questrial"/>
                <a:cs typeface="Questrial"/>
                <a:sym typeface="Questrial"/>
              </a:rPr>
              <a:t>How could variables be used?</a:t>
            </a:r>
            <a:endParaRPr sz="3200">
              <a:solidFill>
                <a:srgbClr val="505555"/>
              </a:solidFill>
              <a:latin typeface="Questrial"/>
              <a:ea typeface="Questrial"/>
              <a:cs typeface="Questrial"/>
              <a:sym typeface="Questrial"/>
            </a:endParaRPr>
          </a:p>
          <a:p>
            <a:pPr marL="457200" lvl="0" indent="0" algn="l" rtl="0">
              <a:lnSpc>
                <a:spcPct val="115000"/>
              </a:lnSpc>
              <a:spcBef>
                <a:spcPts val="0"/>
              </a:spcBef>
              <a:spcAft>
                <a:spcPts val="0"/>
              </a:spcAft>
              <a:buNone/>
            </a:pPr>
            <a:endParaRPr sz="3200">
              <a:solidFill>
                <a:schemeClr val="dk1"/>
              </a:solidFill>
            </a:endParaRPr>
          </a:p>
          <a:p>
            <a:pPr marL="457200" lvl="0" indent="-431800" algn="l" rtl="0">
              <a:lnSpc>
                <a:spcPct val="115000"/>
              </a:lnSpc>
              <a:spcBef>
                <a:spcPts val="0"/>
              </a:spcBef>
              <a:spcAft>
                <a:spcPts val="0"/>
              </a:spcAft>
              <a:buSzPts val="3200"/>
              <a:buChar char="•"/>
            </a:pPr>
            <a:r>
              <a:rPr lang="en-GB" sz="3200">
                <a:solidFill>
                  <a:srgbClr val="505555"/>
                </a:solidFill>
                <a:latin typeface="Questrial"/>
                <a:ea typeface="Questrial"/>
                <a:cs typeface="Questrial"/>
                <a:sym typeface="Questrial"/>
              </a:rPr>
              <a:t>How will the user(s) find out which activity has been selected?</a:t>
            </a:r>
            <a:endParaRPr sz="3200">
              <a:solidFill>
                <a:srgbClr val="505555"/>
              </a:solidFill>
              <a:latin typeface="Questrial"/>
              <a:ea typeface="Questrial"/>
              <a:cs typeface="Questrial"/>
              <a:sym typeface="Questrial"/>
            </a:endParaRPr>
          </a:p>
          <a:p>
            <a:pPr marL="457200" marR="0" lvl="0" indent="0" algn="l" rtl="0">
              <a:lnSpc>
                <a:spcPct val="100000"/>
              </a:lnSpc>
              <a:spcBef>
                <a:spcPts val="0"/>
              </a:spcBef>
              <a:spcAft>
                <a:spcPts val="0"/>
              </a:spcAft>
              <a:buNone/>
            </a:pPr>
            <a:endParaRPr sz="3200">
              <a:solidFill>
                <a:srgbClr val="505555"/>
              </a:solidFill>
              <a:latin typeface="Questrial"/>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a:solidFill>
                  <a:schemeClr val="dk1"/>
                </a:solidFill>
                <a:latin typeface="Questrial"/>
                <a:ea typeface="Questrial"/>
                <a:cs typeface="Questrial"/>
                <a:sym typeface="Questrial"/>
              </a:rPr>
              <a:t>Learning objectives revisited:</a:t>
            </a:r>
            <a:endParaRPr sz="3200" b="0" i="0" u="none" strike="noStrike" cap="none">
              <a:solidFill>
                <a:srgbClr val="505555"/>
              </a:solidFill>
              <a:latin typeface="Questrial"/>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a:solidFill>
                  <a:srgbClr val="505555"/>
                </a:solidFill>
                <a:latin typeface="Questrial"/>
                <a:ea typeface="Questrial"/>
                <a:cs typeface="Questrial"/>
                <a:sym typeface="Questrial"/>
              </a:rPr>
              <a:t>To </a:t>
            </a:r>
            <a:r>
              <a:rPr lang="en-GB" sz="3200">
                <a:solidFill>
                  <a:srgbClr val="505555"/>
                </a:solidFill>
                <a:latin typeface="Questrial"/>
                <a:ea typeface="Questrial"/>
                <a:cs typeface="Questrial"/>
                <a:sym typeface="Questrial"/>
              </a:rPr>
              <a:t>predict</a:t>
            </a:r>
            <a:r>
              <a:rPr lang="en-GB" sz="3200" b="0" i="0" u="none" strike="noStrike" cap="none">
                <a:solidFill>
                  <a:srgbClr val="505555"/>
                </a:solidFill>
                <a:latin typeface="Questrial"/>
                <a:ea typeface="Questrial"/>
                <a:cs typeface="Questrial"/>
                <a:sym typeface="Questrial"/>
              </a:rPr>
              <a:t> how variables will be used in programs</a:t>
            </a:r>
            <a:endParaRPr sz="3200" b="0" i="0" u="none" strike="noStrike" cap="none">
              <a:solidFill>
                <a:srgbClr val="505555"/>
              </a:solidFill>
              <a:latin typeface="Questrial"/>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a:solidFill>
                  <a:srgbClr val="505555"/>
                </a:solidFill>
                <a:latin typeface="Questrial"/>
                <a:ea typeface="Questrial"/>
                <a:cs typeface="Questrial"/>
                <a:sym typeface="Questrial"/>
              </a:rPr>
              <a:t>To </a:t>
            </a:r>
            <a:r>
              <a:rPr lang="en-GB" sz="3200">
                <a:solidFill>
                  <a:srgbClr val="505555"/>
                </a:solidFill>
                <a:latin typeface="Questrial"/>
                <a:ea typeface="Questrial"/>
                <a:cs typeface="Questrial"/>
                <a:sym typeface="Questrial"/>
              </a:rPr>
              <a:t>understand how a variable can be set to a random number</a:t>
            </a:r>
            <a:endParaRPr sz="3200">
              <a:solidFill>
                <a:srgbClr val="505555"/>
              </a:solidFill>
              <a:latin typeface="Questrial"/>
              <a:ea typeface="Questrial"/>
              <a:cs typeface="Questrial"/>
              <a:sym typeface="Questrial"/>
            </a:endParaRPr>
          </a:p>
          <a:p>
            <a:pPr marL="457200" marR="0" lvl="0" indent="0" algn="l" rtl="0">
              <a:lnSpc>
                <a:spcPct val="115000"/>
              </a:lnSpc>
              <a:spcBef>
                <a:spcPts val="0"/>
              </a:spcBef>
              <a:spcAft>
                <a:spcPts val="0"/>
              </a:spcAft>
              <a:buNone/>
            </a:pPr>
            <a:endParaRPr sz="3200">
              <a:solidFill>
                <a:srgbClr val="505555"/>
              </a:solidFill>
              <a:latin typeface="Questrial"/>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a:solidFill>
                  <a:srgbClr val="505555"/>
                </a:solidFill>
                <a:latin typeface="Questrial"/>
                <a:ea typeface="Questrial"/>
                <a:cs typeface="Questrial"/>
                <a:sym typeface="Questrial"/>
              </a:rPr>
              <a:t>To write algorithms that use random number variables</a:t>
            </a:r>
            <a:endParaRPr sz="3200">
              <a:solidFill>
                <a:srgbClr val="505555"/>
              </a:solidFill>
              <a:latin typeface="Questrial"/>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a:solidFill>
                <a:schemeClr val="dk1"/>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847</Words>
  <Application>Microsoft Macintosh PowerPoint</Application>
  <PresentationFormat>Widescreen</PresentationFormat>
  <Paragraphs>125</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Cabin</vt:lpstr>
      <vt:lpstr>Calibri</vt:lpstr>
      <vt:lpstr>Noto Sans Symbols</vt:lpstr>
      <vt:lpstr>Questrial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4</cp:revision>
  <dcterms:modified xsi:type="dcterms:W3CDTF">2019-10-09T14:46:43Z</dcterms:modified>
</cp:coreProperties>
</file>