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3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4" r:id="rId6"/>
    <p:sldId id="266" r:id="rId7"/>
    <p:sldId id="260" r:id="rId8"/>
    <p:sldId id="268" r:id="rId9"/>
    <p:sldId id="269" r:id="rId10"/>
    <p:sldId id="270" r:id="rId11"/>
    <p:sldId id="263" r:id="rId12"/>
  </p:sldIdLst>
  <p:sldSz cx="12188825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686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39">
          <p15:clr>
            <a:srgbClr val="A4A3A4"/>
          </p15:clr>
        </p15:guide>
        <p15:guide id="5" pos="517">
          <p15:clr>
            <a:srgbClr val="A4A3A4"/>
          </p15:clr>
        </p15:guide>
        <p15:guide id="6" pos="6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BE2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3222C-8086-4C33-A5E1-E518571B657B}" v="2" dt="2019-05-16T10:47:11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3"/>
  </p:normalViewPr>
  <p:slideViewPr>
    <p:cSldViewPr snapToGrid="0">
      <p:cViewPr varScale="1">
        <p:scale>
          <a:sx n="118" d="100"/>
          <a:sy n="118" d="100"/>
        </p:scale>
        <p:origin x="224" y="328"/>
      </p:cViewPr>
      <p:guideLst>
        <p:guide orient="horz" pos="4319"/>
        <p:guide pos="6861"/>
        <p:guide orient="horz" pos="903"/>
        <p:guide orient="horz" pos="3839"/>
        <p:guide pos="517"/>
        <p:guide pos="69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16284f8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516284f84f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516284f84f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562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16284f84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g516284f84f_0_1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516284f84f_0_1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6284f84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516284f84f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516284f84f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91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185991" y="2545874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4180427" y="4124401"/>
            <a:ext cx="5173786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2"/>
          </p:nvPr>
        </p:nvSpPr>
        <p:spPr>
          <a:xfrm>
            <a:off x="4179516" y="5546822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3"/>
          </p:nvPr>
        </p:nvSpPr>
        <p:spPr>
          <a:xfrm>
            <a:off x="4185991" y="4562466"/>
            <a:ext cx="5167677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4"/>
          </p:nvPr>
        </p:nvSpPr>
        <p:spPr>
          <a:xfrm>
            <a:off x="4179516" y="5857046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-2421256" y="3652250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-2421256" y="5546822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4180427" y="6481367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28" name="Google Shape;2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334164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3"/>
          </p:nvPr>
        </p:nvSpPr>
        <p:spPr>
          <a:xfrm>
            <a:off x="7841133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4"/>
          </p:nvPr>
        </p:nvSpPr>
        <p:spPr>
          <a:xfrm>
            <a:off x="433327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5"/>
          </p:nvPr>
        </p:nvSpPr>
        <p:spPr>
          <a:xfrm>
            <a:off x="81856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>
            <a:spLocks noGrp="1"/>
          </p:cNvSpPr>
          <p:nvPr>
            <p:ph type="pic" idx="6"/>
          </p:nvPr>
        </p:nvSpPr>
        <p:spPr>
          <a:xfrm>
            <a:off x="7841157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3"/>
          <p:cNvSpPr>
            <a:spLocks noGrp="1"/>
          </p:cNvSpPr>
          <p:nvPr>
            <p:ph type="pic" idx="2"/>
          </p:nvPr>
        </p:nvSpPr>
        <p:spPr>
          <a:xfrm>
            <a:off x="5897035" y="1553123"/>
            <a:ext cx="506674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92948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>
            <a:spLocks noGrp="1"/>
          </p:cNvSpPr>
          <p:nvPr>
            <p:ph type="chart" idx="2"/>
          </p:nvPr>
        </p:nvSpPr>
        <p:spPr>
          <a:xfrm>
            <a:off x="5652231" y="1416100"/>
            <a:ext cx="5730442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54521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88825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824150" y="6373366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-2218074" y="2957955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166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767800" y="2294400"/>
            <a:ext cx="1057644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2"/>
          </p:nvPr>
        </p:nvSpPr>
        <p:spPr>
          <a:xfrm>
            <a:off x="2140242" y="3734400"/>
            <a:ext cx="7836359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0" y="1"/>
            <a:ext cx="12188825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F6B09B5-B94C-43B2-8D8F-A7A0D6626B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824" y="6278355"/>
            <a:ext cx="3193626" cy="4645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815498" y="1433178"/>
            <a:ext cx="10128104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4109791" y="2630993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109791" y="4116259"/>
            <a:ext cx="5173786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160613" y="1430867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32261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783002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4320419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7840175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16821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24411" y="358084"/>
            <a:ext cx="1013309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24410" y="1428277"/>
            <a:ext cx="1013309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24150" y="6375674"/>
            <a:ext cx="3859795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-2218074" y="1484784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-2455120" y="1806682"/>
            <a:ext cx="24551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it.org/do-your-bit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0.sv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hyperlink" Target="https://microbit.org/do-your-bit/" TargetMode="External"/><Relationship Id="rId4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409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577000" y="1651027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lt1"/>
                </a:solidFill>
              </a:rPr>
              <a:t>Tree protector</a:t>
            </a: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1612" y="46649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6676" y="538731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2691" y="388268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4057" y="4901075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7361" y="4940119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1466" y="666435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8289" y="2249454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1540736" y="27156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3008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phic 2">
            <a:hlinkClick r:id="rId8"/>
            <a:extLst>
              <a:ext uri="{FF2B5EF4-FFF2-40B4-BE49-F238E27FC236}">
                <a16:creationId xmlns:a16="http://schemas.microsoft.com/office/drawing/2014/main" id="{EBDB8A2D-CADE-AC4E-BE9E-015474FE787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1442" y="1023374"/>
            <a:ext cx="7605939" cy="1822057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2DAAC4-818E-43D5-A891-47EB37A8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13" y="743353"/>
            <a:ext cx="10133095" cy="558487"/>
          </a:xfrm>
        </p:spPr>
        <p:txBody>
          <a:bodyPr/>
          <a:lstStyle/>
          <a:p>
            <a:r>
              <a:rPr lang="en-GB" dirty="0"/>
              <a:t>Success criteria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F3BE2-82C7-4C56-BB89-2E0C5C4D76A5}"/>
              </a:ext>
            </a:extLst>
          </p:cNvPr>
          <p:cNvSpPr txBox="1"/>
          <p:nvPr/>
        </p:nvSpPr>
        <p:spPr>
          <a:xfrm>
            <a:off x="824413" y="2151727"/>
            <a:ext cx="91199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</a:rPr>
              <a:t>Can be attached to a tree securely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</a:rPr>
              <a:t>Alerts the authorities if the tree is cut down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</a:rPr>
              <a:t>Gives the authorities the location of the fallen tree</a:t>
            </a:r>
            <a:endParaRPr lang="en-GB" sz="32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0393B68-5286-465A-83A6-D40877FDE1A0}"/>
              </a:ext>
            </a:extLst>
          </p:cNvPr>
          <p:cNvGrpSpPr/>
          <p:nvPr/>
        </p:nvGrpSpPr>
        <p:grpSpPr>
          <a:xfrm>
            <a:off x="9272697" y="-2616417"/>
            <a:ext cx="3369622" cy="8848775"/>
            <a:chOff x="1594183" y="1955129"/>
            <a:chExt cx="1233238" cy="323853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3000406-99ED-461B-842F-086C8F319BCB}"/>
                </a:ext>
              </a:extLst>
            </p:cNvPr>
            <p:cNvGrpSpPr/>
            <p:nvPr/>
          </p:nvGrpSpPr>
          <p:grpSpPr>
            <a:xfrm>
              <a:off x="1594183" y="1955129"/>
              <a:ext cx="1233238" cy="3238537"/>
              <a:chOff x="1251284" y="1780674"/>
              <a:chExt cx="553453" cy="1453392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CE94808-4638-4B25-80D6-5477F2FECCF0}"/>
                  </a:ext>
                </a:extLst>
              </p:cNvPr>
              <p:cNvSpPr/>
              <p:nvPr/>
            </p:nvSpPr>
            <p:spPr>
              <a:xfrm>
                <a:off x="1479884" y="2488108"/>
                <a:ext cx="96253" cy="745958"/>
              </a:xfrm>
              <a:prstGeom prst="rect">
                <a:avLst/>
              </a:prstGeom>
              <a:solidFill>
                <a:srgbClr val="99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E3058F6F-0F0B-4334-81EE-4973FFC12CC2}"/>
                  </a:ext>
                </a:extLst>
              </p:cNvPr>
              <p:cNvSpPr/>
              <p:nvPr/>
            </p:nvSpPr>
            <p:spPr>
              <a:xfrm>
                <a:off x="1251284" y="1780674"/>
                <a:ext cx="553453" cy="926431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8" name="Picture 2" descr="Image result for microbit">
              <a:extLst>
                <a:ext uri="{FF2B5EF4-FFF2-40B4-BE49-F238E27FC236}">
                  <a16:creationId xmlns:a16="http://schemas.microsoft.com/office/drawing/2014/main" id="{D16DEA64-3C80-4480-84BC-2ADD613D66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443" y="3224681"/>
              <a:ext cx="702717" cy="579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233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Licensing information</a:t>
            </a: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14300" indent="0">
              <a:buNone/>
            </a:pPr>
            <a:r>
              <a:rPr lang="en-GB" sz="1600" dirty="0"/>
              <a:t>Published by the Micro:bit Educational Foundation</a:t>
            </a:r>
            <a:br>
              <a:rPr lang="en-GB" sz="1600" dirty="0"/>
            </a:br>
            <a:r>
              <a:rPr lang="en-GB" sz="1600" b="1" dirty="0">
                <a:hlinkClick r:id="rId3"/>
              </a:rPr>
              <a:t>microbit.org</a:t>
            </a:r>
            <a:r>
              <a:rPr lang="en-GB" sz="1600" b="1" dirty="0"/>
              <a:t> </a:t>
            </a:r>
            <a:r>
              <a:rPr lang="en-GB" sz="1600" dirty="0"/>
              <a:t>under the following Creative Commons licence:</a:t>
            </a:r>
          </a:p>
          <a:p>
            <a:pPr marL="114300" indent="0">
              <a:buNone/>
            </a:pPr>
            <a:r>
              <a:rPr lang="en-GB" sz="1600" dirty="0"/>
              <a:t>Attribution-</a:t>
            </a:r>
            <a:r>
              <a:rPr lang="en-GB" sz="1600" dirty="0" err="1"/>
              <a:t>NonCommercial</a:t>
            </a:r>
            <a:r>
              <a:rPr lang="en-GB" sz="1600" dirty="0"/>
              <a:t>-</a:t>
            </a:r>
            <a:r>
              <a:rPr lang="en-GB" sz="1600" dirty="0" err="1"/>
              <a:t>ShareAlike</a:t>
            </a:r>
            <a:r>
              <a:rPr lang="en-GB" sz="1600" dirty="0"/>
              <a:t> 4.0 International (CC BY-NC-SA 4.0)</a:t>
            </a:r>
          </a:p>
          <a:p>
            <a:pPr marL="114300" indent="0">
              <a:buNone/>
            </a:pPr>
            <a:r>
              <a:rPr lang="en-GB" sz="1600" dirty="0">
                <a:hlinkClick r:id="rId4"/>
              </a:rPr>
              <a:t>https://creativecommons.org/licenses/by-nc-sa/4.0/</a:t>
            </a:r>
            <a:endParaRPr lang="en-GB" sz="1600" dirty="0"/>
          </a:p>
          <a:p>
            <a:pPr marL="114300" indent="0">
              <a:buNone/>
            </a:pPr>
            <a:endParaRPr lang="en-GB" sz="1600" dirty="0"/>
          </a:p>
          <a:p>
            <a:pPr marL="114300" indent="0">
              <a:buNone/>
            </a:pPr>
            <a:endParaRPr lang="en-GB" sz="1600" dirty="0"/>
          </a:p>
          <a:p>
            <a:pPr marL="114300" indent="0">
              <a:buNone/>
            </a:pPr>
            <a:endParaRPr lang="en-GB" sz="1600" dirty="0"/>
          </a:p>
          <a:p>
            <a:pPr marL="114300" indent="0">
              <a:buNone/>
            </a:pPr>
            <a:r>
              <a:rPr lang="en-GB" sz="1600" dirty="0">
                <a:hlinkClick r:id="rId5"/>
              </a:rPr>
              <a:t>https://microbit.org/do-your-bit/</a:t>
            </a:r>
            <a:r>
              <a:rPr lang="en-GB" sz="16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 descr="image">
            <a:extLst>
              <a:ext uri="{FF2B5EF4-FFF2-40B4-BE49-F238E27FC236}">
                <a16:creationId xmlns:a16="http://schemas.microsoft.com/office/drawing/2014/main" id="{44F65578-2EA9-4236-9CB6-E905E54B9CA6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1518" y="3007907"/>
            <a:ext cx="831215" cy="2927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277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dk1"/>
                </a:solidFill>
              </a:rPr>
              <a:t>Global goals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A3D5488-205C-46F1-919B-FEA94CD283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34" b="9417"/>
          <a:stretch/>
        </p:blipFill>
        <p:spPr>
          <a:xfrm>
            <a:off x="758953" y="0"/>
            <a:ext cx="10598727" cy="59835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7F932B-EF9A-4D1B-AC31-4FAFBC72F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737" y="1593408"/>
            <a:ext cx="9217350" cy="36711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2DAAC4-818E-43D5-A891-47EB37A8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13" y="743353"/>
            <a:ext cx="10133095" cy="558487"/>
          </a:xfrm>
        </p:spPr>
        <p:txBody>
          <a:bodyPr/>
          <a:lstStyle/>
          <a:p>
            <a:r>
              <a:rPr lang="en-GB" dirty="0"/>
              <a:t>Success criteria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F3BE2-82C7-4C56-BB89-2E0C5C4D76A5}"/>
              </a:ext>
            </a:extLst>
          </p:cNvPr>
          <p:cNvSpPr txBox="1"/>
          <p:nvPr/>
        </p:nvSpPr>
        <p:spPr>
          <a:xfrm>
            <a:off x="824413" y="2151727"/>
            <a:ext cx="91199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</a:rPr>
              <a:t>Can be attached to a tree securely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</a:rPr>
              <a:t>Alerts the authorities if the tree is cut down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</a:rPr>
              <a:t>Gives the authorities the location of the fallen tree</a:t>
            </a:r>
            <a:endParaRPr lang="en-GB" sz="32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0393B68-5286-465A-83A6-D40877FDE1A0}"/>
              </a:ext>
            </a:extLst>
          </p:cNvPr>
          <p:cNvGrpSpPr/>
          <p:nvPr/>
        </p:nvGrpSpPr>
        <p:grpSpPr>
          <a:xfrm>
            <a:off x="9272697" y="-2616417"/>
            <a:ext cx="3369622" cy="8848775"/>
            <a:chOff x="1594183" y="1955129"/>
            <a:chExt cx="1233238" cy="323853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3000406-99ED-461B-842F-086C8F319BCB}"/>
                </a:ext>
              </a:extLst>
            </p:cNvPr>
            <p:cNvGrpSpPr/>
            <p:nvPr/>
          </p:nvGrpSpPr>
          <p:grpSpPr>
            <a:xfrm>
              <a:off x="1594183" y="1955129"/>
              <a:ext cx="1233238" cy="3238537"/>
              <a:chOff x="1251284" y="1780674"/>
              <a:chExt cx="553453" cy="1453392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CE94808-4638-4B25-80D6-5477F2FECCF0}"/>
                  </a:ext>
                </a:extLst>
              </p:cNvPr>
              <p:cNvSpPr/>
              <p:nvPr/>
            </p:nvSpPr>
            <p:spPr>
              <a:xfrm>
                <a:off x="1479884" y="2488108"/>
                <a:ext cx="96253" cy="745958"/>
              </a:xfrm>
              <a:prstGeom prst="rect">
                <a:avLst/>
              </a:prstGeom>
              <a:solidFill>
                <a:srgbClr val="99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E3058F6F-0F0B-4334-81EE-4973FFC12CC2}"/>
                  </a:ext>
                </a:extLst>
              </p:cNvPr>
              <p:cNvSpPr/>
              <p:nvPr/>
            </p:nvSpPr>
            <p:spPr>
              <a:xfrm>
                <a:off x="1251284" y="1780674"/>
                <a:ext cx="553453" cy="926431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8" name="Picture 2" descr="Image result for microbit">
              <a:extLst>
                <a:ext uri="{FF2B5EF4-FFF2-40B4-BE49-F238E27FC236}">
                  <a16:creationId xmlns:a16="http://schemas.microsoft.com/office/drawing/2014/main" id="{D16DEA64-3C80-4480-84BC-2ADD613D66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443" y="3224681"/>
              <a:ext cx="702717" cy="579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5829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tree closeup">
            <a:extLst>
              <a:ext uri="{FF2B5EF4-FFF2-40B4-BE49-F238E27FC236}">
                <a16:creationId xmlns:a16="http://schemas.microsoft.com/office/drawing/2014/main" id="{057E40CA-4DE9-4C09-A24D-C2426FAD53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5" y="0"/>
            <a:ext cx="2292434" cy="62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microbit">
            <a:extLst>
              <a:ext uri="{FF2B5EF4-FFF2-40B4-BE49-F238E27FC236}">
                <a16:creationId xmlns:a16="http://schemas.microsoft.com/office/drawing/2014/main" id="{98A7AC3E-0681-4DC5-AEB3-0CA74F692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775" y="2254080"/>
            <a:ext cx="23812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microbit">
            <a:extLst>
              <a:ext uri="{FF2B5EF4-FFF2-40B4-BE49-F238E27FC236}">
                <a16:creationId xmlns:a16="http://schemas.microsoft.com/office/drawing/2014/main" id="{14C60139-B0BA-4862-8F7A-CCC92635C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3874" y="2276799"/>
            <a:ext cx="23812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EE3FE7D-5E12-4F57-B309-AD354C8BF68D}"/>
              </a:ext>
            </a:extLst>
          </p:cNvPr>
          <p:cNvSpPr/>
          <p:nvPr/>
        </p:nvSpPr>
        <p:spPr>
          <a:xfrm>
            <a:off x="1503945" y="1323478"/>
            <a:ext cx="1624263" cy="733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844B0-47D3-403C-9CB4-9FD5D9B2A6A0}"/>
              </a:ext>
            </a:extLst>
          </p:cNvPr>
          <p:cNvSpPr/>
          <p:nvPr/>
        </p:nvSpPr>
        <p:spPr>
          <a:xfrm>
            <a:off x="7412367" y="1323478"/>
            <a:ext cx="1624263" cy="733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GATEWAY</a:t>
            </a:r>
          </a:p>
          <a:p>
            <a:pPr algn="ctr"/>
            <a:r>
              <a:rPr lang="en-GB" dirty="0"/>
              <a:t>(to the internet)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716A56A-130B-43A1-A17F-D9AB3060CAD5}"/>
              </a:ext>
            </a:extLst>
          </p:cNvPr>
          <p:cNvCxnSpPr>
            <a:cxnSpLocks/>
          </p:cNvCxnSpPr>
          <p:nvPr/>
        </p:nvCxnSpPr>
        <p:spPr>
          <a:xfrm>
            <a:off x="3765888" y="3257874"/>
            <a:ext cx="289401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84E5D7-0B7A-4C27-958F-5AECA5F522C8}"/>
              </a:ext>
            </a:extLst>
          </p:cNvPr>
          <p:cNvSpPr txBox="1"/>
          <p:nvPr/>
        </p:nvSpPr>
        <p:spPr>
          <a:xfrm>
            <a:off x="4523867" y="3429005"/>
            <a:ext cx="1323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Radio blocks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A561-5765-43F2-9FDD-8B6EC8A5B719}"/>
              </a:ext>
            </a:extLst>
          </p:cNvPr>
          <p:cNvSpPr/>
          <p:nvPr/>
        </p:nvSpPr>
        <p:spPr>
          <a:xfrm>
            <a:off x="1594552" y="4412905"/>
            <a:ext cx="1624263" cy="733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Is attached to the tree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0E9C0E-17F3-4905-9C8F-5BE75CD54E0F}"/>
              </a:ext>
            </a:extLst>
          </p:cNvPr>
          <p:cNvSpPr/>
          <p:nvPr/>
        </p:nvSpPr>
        <p:spPr>
          <a:xfrm>
            <a:off x="7454958" y="4458343"/>
            <a:ext cx="1624263" cy="733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With the authorities</a:t>
            </a:r>
          </a:p>
        </p:txBody>
      </p:sp>
    </p:spTree>
    <p:extLst>
      <p:ext uri="{BB962C8B-B14F-4D97-AF65-F5344CB8AC3E}">
        <p14:creationId xmlns:p14="http://schemas.microsoft.com/office/powerpoint/2010/main" val="278800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A6FA880-5A77-412D-BF1F-3B31F18F2589}"/>
              </a:ext>
            </a:extLst>
          </p:cNvPr>
          <p:cNvGrpSpPr/>
          <p:nvPr/>
        </p:nvGrpSpPr>
        <p:grpSpPr>
          <a:xfrm>
            <a:off x="1251284" y="806112"/>
            <a:ext cx="553453" cy="1453392"/>
            <a:chOff x="1251284" y="1780674"/>
            <a:chExt cx="553453" cy="14533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F0F24E5-22EC-4055-B349-CF992E72F5EB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4C8D36E4-B5C1-41FB-8847-BE035CE3D004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478A828-A6A0-4443-9BAD-43BD2A218962}"/>
              </a:ext>
            </a:extLst>
          </p:cNvPr>
          <p:cNvGrpSpPr/>
          <p:nvPr/>
        </p:nvGrpSpPr>
        <p:grpSpPr>
          <a:xfrm>
            <a:off x="1804737" y="1022680"/>
            <a:ext cx="553453" cy="1453392"/>
            <a:chOff x="1251284" y="1780674"/>
            <a:chExt cx="553453" cy="14533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5110F01-6446-42A9-9F17-B58A1A25A13F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9FBAD6E1-2876-4C4E-8A98-3FF805ADCC1D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6849942-7EEE-43DD-99FF-B6F859635B12}"/>
              </a:ext>
            </a:extLst>
          </p:cNvPr>
          <p:cNvGrpSpPr/>
          <p:nvPr/>
        </p:nvGrpSpPr>
        <p:grpSpPr>
          <a:xfrm>
            <a:off x="1528010" y="1339088"/>
            <a:ext cx="553453" cy="1453392"/>
            <a:chOff x="1251284" y="1780674"/>
            <a:chExt cx="553453" cy="145339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74C009-F097-4883-B2BD-D508FAA1A417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61E9FDED-5F33-4948-988E-422CB597A993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4358431-EAC1-4442-B90D-3A62815F7147}"/>
              </a:ext>
            </a:extLst>
          </p:cNvPr>
          <p:cNvGrpSpPr/>
          <p:nvPr/>
        </p:nvGrpSpPr>
        <p:grpSpPr>
          <a:xfrm>
            <a:off x="2081463" y="1555656"/>
            <a:ext cx="553453" cy="1453392"/>
            <a:chOff x="1251284" y="1780674"/>
            <a:chExt cx="553453" cy="145339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8F20FC3-8C67-488B-BAEB-135233F61AD8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4F83538-3A02-4C16-8800-FA6FD71E325B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2B54C16-AB14-4D19-95CD-F10921AC33F9}"/>
              </a:ext>
            </a:extLst>
          </p:cNvPr>
          <p:cNvGrpSpPr/>
          <p:nvPr/>
        </p:nvGrpSpPr>
        <p:grpSpPr>
          <a:xfrm>
            <a:off x="487278" y="1289806"/>
            <a:ext cx="553453" cy="1453392"/>
            <a:chOff x="1251284" y="1780674"/>
            <a:chExt cx="553453" cy="145339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2B15D2C-DDF9-4BC8-8562-25C911D2E32F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DFF746D-16CE-478A-88C2-E4C652D1D1FA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287F42-28A7-4965-835E-1AEBF6D2ECD2}"/>
              </a:ext>
            </a:extLst>
          </p:cNvPr>
          <p:cNvGrpSpPr/>
          <p:nvPr/>
        </p:nvGrpSpPr>
        <p:grpSpPr>
          <a:xfrm>
            <a:off x="1040731" y="1506374"/>
            <a:ext cx="553453" cy="1453392"/>
            <a:chOff x="1251284" y="1780674"/>
            <a:chExt cx="553453" cy="145339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183049E-1E7C-4423-AFDF-55A25EBE5632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B562E03-9545-4694-8512-A711A461D5A1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7A3CAD-1B93-419F-AB8F-AA81D87D6ECD}"/>
              </a:ext>
            </a:extLst>
          </p:cNvPr>
          <p:cNvGrpSpPr/>
          <p:nvPr/>
        </p:nvGrpSpPr>
        <p:grpSpPr>
          <a:xfrm>
            <a:off x="764004" y="1822782"/>
            <a:ext cx="553453" cy="1453392"/>
            <a:chOff x="1251284" y="1780674"/>
            <a:chExt cx="553453" cy="145339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44E3656-208A-4238-A8B0-0CDC39C007E0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1E4BE208-58A7-4EEA-9100-83D08447D54B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B6DB8F3-B98A-480B-AD7D-0ACFB911BDF8}"/>
              </a:ext>
            </a:extLst>
          </p:cNvPr>
          <p:cNvGrpSpPr/>
          <p:nvPr/>
        </p:nvGrpSpPr>
        <p:grpSpPr>
          <a:xfrm>
            <a:off x="1317457" y="2039350"/>
            <a:ext cx="553453" cy="1453392"/>
            <a:chOff x="1251284" y="1780674"/>
            <a:chExt cx="553453" cy="145339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E861E3E-279E-4DDC-8B3B-95D77D2AF6F0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E85F0DB8-3232-4B66-A853-BB44FFBC9B64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67B4F5F-8CBF-43D0-B96F-A8727E5ADBF6}"/>
              </a:ext>
            </a:extLst>
          </p:cNvPr>
          <p:cNvGrpSpPr/>
          <p:nvPr/>
        </p:nvGrpSpPr>
        <p:grpSpPr>
          <a:xfrm rot="5400000">
            <a:off x="2579559" y="2715376"/>
            <a:ext cx="553453" cy="1453392"/>
            <a:chOff x="1251284" y="1780674"/>
            <a:chExt cx="553453" cy="145339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2FBA56B-9B6C-45E2-9441-5F9DD821DFEA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B55D77A9-2549-4A78-8AB3-B79791D19A18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732BA6A-E462-45A3-8A8D-46D72F301CC1}"/>
              </a:ext>
            </a:extLst>
          </p:cNvPr>
          <p:cNvSpPr/>
          <p:nvPr/>
        </p:nvSpPr>
        <p:spPr>
          <a:xfrm rot="3707095">
            <a:off x="3503334" y="4495772"/>
            <a:ext cx="2144049" cy="3850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3181AB-9ED4-40D2-AF59-43E590029F27}"/>
              </a:ext>
            </a:extLst>
          </p:cNvPr>
          <p:cNvSpPr/>
          <p:nvPr/>
        </p:nvSpPr>
        <p:spPr>
          <a:xfrm>
            <a:off x="2872559" y="2226883"/>
            <a:ext cx="1852863" cy="1852863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2" descr="Image result for microbit">
            <a:extLst>
              <a:ext uri="{FF2B5EF4-FFF2-40B4-BE49-F238E27FC236}">
                <a16:creationId xmlns:a16="http://schemas.microsoft.com/office/drawing/2014/main" id="{61CDBBB8-B982-47E0-881A-E912773E6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6270" y="2608598"/>
            <a:ext cx="1214205" cy="100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DD56EE7-536D-4B06-BD82-571CE0E96BDE}"/>
              </a:ext>
            </a:extLst>
          </p:cNvPr>
          <p:cNvCxnSpPr>
            <a:cxnSpLocks/>
          </p:cNvCxnSpPr>
          <p:nvPr/>
        </p:nvCxnSpPr>
        <p:spPr>
          <a:xfrm flipV="1">
            <a:off x="4108512" y="1848923"/>
            <a:ext cx="1357555" cy="1054272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FA38AB-A5CA-4579-BBD8-BDC36D0834AF}"/>
              </a:ext>
            </a:extLst>
          </p:cNvPr>
          <p:cNvCxnSpPr/>
          <p:nvPr/>
        </p:nvCxnSpPr>
        <p:spPr>
          <a:xfrm>
            <a:off x="7253768" y="1226716"/>
            <a:ext cx="2275243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47BA29BA-A4E5-4FC2-816E-4C59B50B241C}"/>
              </a:ext>
            </a:extLst>
          </p:cNvPr>
          <p:cNvSpPr/>
          <p:nvPr/>
        </p:nvSpPr>
        <p:spPr>
          <a:xfrm>
            <a:off x="2550469" y="4284282"/>
            <a:ext cx="1190467" cy="482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NODE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D4CDB15-9FC1-46B2-B9CB-47774979DD83}"/>
              </a:ext>
            </a:extLst>
          </p:cNvPr>
          <p:cNvSpPr/>
          <p:nvPr/>
        </p:nvSpPr>
        <p:spPr>
          <a:xfrm>
            <a:off x="5400431" y="2251496"/>
            <a:ext cx="1624263" cy="733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GATEWAY</a:t>
            </a:r>
          </a:p>
          <a:p>
            <a:pPr algn="ctr"/>
            <a:r>
              <a:rPr lang="en-GB" dirty="0"/>
              <a:t>(to the internet)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B748C3-3BA6-4375-ACD5-A283504B88D7}"/>
              </a:ext>
            </a:extLst>
          </p:cNvPr>
          <p:cNvSpPr/>
          <p:nvPr/>
        </p:nvSpPr>
        <p:spPr>
          <a:xfrm>
            <a:off x="9953206" y="2225839"/>
            <a:ext cx="1624263" cy="733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Authorities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B466E0D-0C38-48CB-830C-D74F91BD2C85}"/>
              </a:ext>
            </a:extLst>
          </p:cNvPr>
          <p:cNvSpPr txBox="1"/>
          <p:nvPr/>
        </p:nvSpPr>
        <p:spPr>
          <a:xfrm>
            <a:off x="3433439" y="1084477"/>
            <a:ext cx="1493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3/4/5G </a:t>
            </a:r>
          </a:p>
          <a:p>
            <a:r>
              <a:rPr lang="en-GB" b="1" dirty="0" err="1"/>
              <a:t>WiFi</a:t>
            </a:r>
            <a:endParaRPr lang="en-GB" b="1" dirty="0"/>
          </a:p>
          <a:p>
            <a:r>
              <a:rPr lang="en-GB" b="1" dirty="0" err="1"/>
              <a:t>LoRa</a:t>
            </a:r>
            <a:endParaRPr lang="en-GB" b="1" dirty="0"/>
          </a:p>
          <a:p>
            <a:r>
              <a:rPr lang="en-GB" b="1" dirty="0" err="1"/>
              <a:t>Sigfox</a:t>
            </a:r>
            <a:endParaRPr lang="en-GB" b="1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3B7948B-73D0-4F2E-B624-F24AF4B0E51C}"/>
              </a:ext>
            </a:extLst>
          </p:cNvPr>
          <p:cNvSpPr/>
          <p:nvPr/>
        </p:nvSpPr>
        <p:spPr>
          <a:xfrm>
            <a:off x="372979" y="60157"/>
            <a:ext cx="6880789" cy="582328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B596431-C78B-4223-9061-8C8F5BE1DC94}"/>
              </a:ext>
            </a:extLst>
          </p:cNvPr>
          <p:cNvSpPr txBox="1"/>
          <p:nvPr/>
        </p:nvSpPr>
        <p:spPr>
          <a:xfrm>
            <a:off x="4108512" y="1446428"/>
            <a:ext cx="1493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Long range</a:t>
            </a:r>
          </a:p>
        </p:txBody>
      </p:sp>
      <p:pic>
        <p:nvPicPr>
          <p:cNvPr id="1026" name="Picture 2" descr="Image result for PC">
            <a:extLst>
              <a:ext uri="{FF2B5EF4-FFF2-40B4-BE49-F238E27FC236}">
                <a16:creationId xmlns:a16="http://schemas.microsoft.com/office/drawing/2014/main" id="{D2B2FDB1-25C5-454F-AB5F-6872D5DB6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66979" y="482417"/>
            <a:ext cx="2347244" cy="156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outer">
            <a:extLst>
              <a:ext uri="{FF2B5EF4-FFF2-40B4-BE49-F238E27FC236}">
                <a16:creationId xmlns:a16="http://schemas.microsoft.com/office/drawing/2014/main" id="{ED44223A-01EF-424C-9CAA-BDEE7BC16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4084" y="102824"/>
            <a:ext cx="4039034" cy="219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AEF1DE27-8D8E-4F10-B676-FCA98A81AD27}"/>
              </a:ext>
            </a:extLst>
          </p:cNvPr>
          <p:cNvSpPr txBox="1"/>
          <p:nvPr/>
        </p:nvSpPr>
        <p:spPr>
          <a:xfrm>
            <a:off x="7784430" y="3312748"/>
            <a:ext cx="389906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In Real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Node transmits to gateway over a long range using 3G (mobile network) or </a:t>
            </a:r>
            <a:r>
              <a:rPr lang="en-GB" sz="1800" dirty="0" err="1"/>
              <a:t>LoRa</a:t>
            </a:r>
            <a:r>
              <a:rPr lang="en-GB" sz="1800" dirty="0"/>
              <a:t>/</a:t>
            </a:r>
            <a:r>
              <a:rPr lang="en-GB" sz="1800" dirty="0" err="1"/>
              <a:t>SigFox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Gateway receives data and then transmits it to the internet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 authorities receive the data on a PC or mobile device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0FD9DFC-0748-4CC1-81CC-A9B6AAA9EF46}"/>
              </a:ext>
            </a:extLst>
          </p:cNvPr>
          <p:cNvGrpSpPr/>
          <p:nvPr/>
        </p:nvGrpSpPr>
        <p:grpSpPr>
          <a:xfrm>
            <a:off x="7741955" y="861518"/>
            <a:ext cx="1298867" cy="1114295"/>
            <a:chOff x="7765339" y="1812748"/>
            <a:chExt cx="1470109" cy="1261203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FD5CC32-7B94-4536-934E-92993363A8F3}"/>
                </a:ext>
              </a:extLst>
            </p:cNvPr>
            <p:cNvSpPr/>
            <p:nvPr/>
          </p:nvSpPr>
          <p:spPr>
            <a:xfrm>
              <a:off x="7765339" y="2225839"/>
              <a:ext cx="661507" cy="6615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17D7B685-79D8-4F70-BE7C-8CA697F443FB}"/>
                </a:ext>
              </a:extLst>
            </p:cNvPr>
            <p:cNvSpPr/>
            <p:nvPr/>
          </p:nvSpPr>
          <p:spPr>
            <a:xfrm>
              <a:off x="8034764" y="1812748"/>
              <a:ext cx="661507" cy="6615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32A3AB5-3DD6-448F-AD80-A6CED25B63F2}"/>
                </a:ext>
              </a:extLst>
            </p:cNvPr>
            <p:cNvSpPr/>
            <p:nvPr/>
          </p:nvSpPr>
          <p:spPr>
            <a:xfrm>
              <a:off x="8138976" y="2412444"/>
              <a:ext cx="661507" cy="6615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7DC07DB-3F66-4320-83E1-78F81C26A94D}"/>
                </a:ext>
              </a:extLst>
            </p:cNvPr>
            <p:cNvSpPr/>
            <p:nvPr/>
          </p:nvSpPr>
          <p:spPr>
            <a:xfrm>
              <a:off x="8458223" y="1915581"/>
              <a:ext cx="661507" cy="6615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1EB81FE-8695-436F-B4DA-68CB87ACE614}"/>
                </a:ext>
              </a:extLst>
            </p:cNvPr>
            <p:cNvSpPr/>
            <p:nvPr/>
          </p:nvSpPr>
          <p:spPr>
            <a:xfrm>
              <a:off x="8573941" y="2285997"/>
              <a:ext cx="661507" cy="6615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6189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What </a:t>
            </a:r>
            <a:r>
              <a:rPr lang="en-GB" sz="4000" b="1" dirty="0">
                <a:solidFill>
                  <a:schemeClr val="dk1"/>
                </a:solidFill>
              </a:rPr>
              <a:t>are we going to sense?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10699F3-FDD6-4803-87B2-1956EBE63B6C}"/>
              </a:ext>
            </a:extLst>
          </p:cNvPr>
          <p:cNvGrpSpPr/>
          <p:nvPr/>
        </p:nvGrpSpPr>
        <p:grpSpPr>
          <a:xfrm>
            <a:off x="1594183" y="1955129"/>
            <a:ext cx="1233238" cy="3238537"/>
            <a:chOff x="1251284" y="1780674"/>
            <a:chExt cx="553453" cy="14533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5D87A56-19D3-4F8B-BAAF-D1C08340698D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101E6425-C574-4CCB-901A-B2B6A8F37241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E2C5224-AE95-4AD4-8D78-E08DBDB114D5}"/>
              </a:ext>
            </a:extLst>
          </p:cNvPr>
          <p:cNvGrpSpPr/>
          <p:nvPr/>
        </p:nvGrpSpPr>
        <p:grpSpPr>
          <a:xfrm rot="5400000">
            <a:off x="7801936" y="3574398"/>
            <a:ext cx="1233238" cy="3238537"/>
            <a:chOff x="1251284" y="1780674"/>
            <a:chExt cx="553453" cy="145339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8258DAA-7B35-4382-8C7E-375D0E6A878A}"/>
                </a:ext>
              </a:extLst>
            </p:cNvPr>
            <p:cNvSpPr/>
            <p:nvPr/>
          </p:nvSpPr>
          <p:spPr>
            <a:xfrm>
              <a:off x="1479884" y="2488108"/>
              <a:ext cx="96253" cy="745958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6813880D-1AA8-45D2-88E0-475AF4BCF0C2}"/>
                </a:ext>
              </a:extLst>
            </p:cNvPr>
            <p:cNvSpPr/>
            <p:nvPr/>
          </p:nvSpPr>
          <p:spPr>
            <a:xfrm>
              <a:off x="1251284" y="1780674"/>
              <a:ext cx="553453" cy="926431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" name="Picture 2" descr="Image result for microbit">
            <a:extLst>
              <a:ext uri="{FF2B5EF4-FFF2-40B4-BE49-F238E27FC236}">
                <a16:creationId xmlns:a16="http://schemas.microsoft.com/office/drawing/2014/main" id="{1709ABEA-2BE2-444D-9E0D-999D47270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9443" y="3224681"/>
            <a:ext cx="702717" cy="57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microbit">
            <a:extLst>
              <a:ext uri="{FF2B5EF4-FFF2-40B4-BE49-F238E27FC236}">
                <a16:creationId xmlns:a16="http://schemas.microsoft.com/office/drawing/2014/main" id="{7D62D481-4A19-430B-89B3-7C9507C25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102814" y="4904146"/>
            <a:ext cx="702717" cy="57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9F79F2-B9E2-4EA5-BA2F-90C9645E804D}"/>
              </a:ext>
            </a:extLst>
          </p:cNvPr>
          <p:cNvSpPr txBox="1"/>
          <p:nvPr/>
        </p:nvSpPr>
        <p:spPr>
          <a:xfrm>
            <a:off x="1671758" y="5374035"/>
            <a:ext cx="279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Before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81534F-F298-46FE-928D-C54FF2E5DBE1}"/>
              </a:ext>
            </a:extLst>
          </p:cNvPr>
          <p:cNvSpPr txBox="1"/>
          <p:nvPr/>
        </p:nvSpPr>
        <p:spPr>
          <a:xfrm>
            <a:off x="7973493" y="3753906"/>
            <a:ext cx="279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After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3FF9C8A-2E42-47EC-8350-3AF787CD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Input process output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6AEC9E-6014-4F02-8FA7-C145AA735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522147"/>
              </p:ext>
            </p:extLst>
          </p:nvPr>
        </p:nvGraphicFramePr>
        <p:xfrm>
          <a:off x="369505" y="1716771"/>
          <a:ext cx="11449813" cy="1101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5897">
                  <a:extLst>
                    <a:ext uri="{9D8B030D-6E8A-4147-A177-3AD203B41FA5}">
                      <a16:colId xmlns:a16="http://schemas.microsoft.com/office/drawing/2014/main" val="442560055"/>
                    </a:ext>
                  </a:extLst>
                </a:gridCol>
                <a:gridCol w="3816958">
                  <a:extLst>
                    <a:ext uri="{9D8B030D-6E8A-4147-A177-3AD203B41FA5}">
                      <a16:colId xmlns:a16="http://schemas.microsoft.com/office/drawing/2014/main" val="596145026"/>
                    </a:ext>
                  </a:extLst>
                </a:gridCol>
                <a:gridCol w="3816958">
                  <a:extLst>
                    <a:ext uri="{9D8B030D-6E8A-4147-A177-3AD203B41FA5}">
                      <a16:colId xmlns:a16="http://schemas.microsoft.com/office/drawing/2014/main" val="65665425"/>
                    </a:ext>
                  </a:extLst>
                </a:gridCol>
              </a:tblGrid>
              <a:tr h="259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Input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604" marR="114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Process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604" marR="114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Output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604" marR="114604" marT="0" marB="0"/>
                </a:tc>
                <a:extLst>
                  <a:ext uri="{0D108BD9-81ED-4DB2-BD59-A6C34878D82A}">
                    <a16:rowId xmlns:a16="http://schemas.microsoft.com/office/drawing/2014/main" val="3906054611"/>
                  </a:ext>
                </a:extLst>
              </a:tr>
              <a:tr h="822731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Acceleration and tilt sensor data to sense if tree is falling over</a:t>
                      </a:r>
                    </a:p>
                  </a:txBody>
                  <a:tcPr marL="114604" marR="114604" marT="0" marB="0">
                    <a:solidFill>
                      <a:srgbClr val="CCDB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If acceleration of angle of sensor exceeds a threshold then output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604" marR="114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Send message to authorities including location data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604" marR="114604" marT="0" marB="0"/>
                </a:tc>
                <a:extLst>
                  <a:ext uri="{0D108BD9-81ED-4DB2-BD59-A6C34878D82A}">
                    <a16:rowId xmlns:a16="http://schemas.microsoft.com/office/drawing/2014/main" val="285897078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56CB7B-CFE4-48DB-975A-105C10B32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530897"/>
              </p:ext>
            </p:extLst>
          </p:nvPr>
        </p:nvGraphicFramePr>
        <p:xfrm>
          <a:off x="361266" y="4229319"/>
          <a:ext cx="11449813" cy="1053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5897">
                  <a:extLst>
                    <a:ext uri="{9D8B030D-6E8A-4147-A177-3AD203B41FA5}">
                      <a16:colId xmlns:a16="http://schemas.microsoft.com/office/drawing/2014/main" val="442560055"/>
                    </a:ext>
                  </a:extLst>
                </a:gridCol>
                <a:gridCol w="3816958">
                  <a:extLst>
                    <a:ext uri="{9D8B030D-6E8A-4147-A177-3AD203B41FA5}">
                      <a16:colId xmlns:a16="http://schemas.microsoft.com/office/drawing/2014/main" val="596145026"/>
                    </a:ext>
                  </a:extLst>
                </a:gridCol>
                <a:gridCol w="3816958">
                  <a:extLst>
                    <a:ext uri="{9D8B030D-6E8A-4147-A177-3AD203B41FA5}">
                      <a16:colId xmlns:a16="http://schemas.microsoft.com/office/drawing/2014/main" val="65665425"/>
                    </a:ext>
                  </a:extLst>
                </a:gridCol>
              </a:tblGrid>
              <a:tr h="235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Input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604" marR="114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Process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604" marR="114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Output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604" marR="114604" marT="0" marB="0"/>
                </a:tc>
                <a:extLst>
                  <a:ext uri="{0D108BD9-81ED-4DB2-BD59-A6C34878D82A}">
                    <a16:rowId xmlns:a16="http://schemas.microsoft.com/office/drawing/2014/main" val="3906054611"/>
                  </a:ext>
                </a:extLst>
              </a:tr>
              <a:tr h="77459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Receive alert from node</a:t>
                      </a:r>
                    </a:p>
                  </a:txBody>
                  <a:tcPr marL="114604" marR="114604" marT="0" marB="0">
                    <a:solidFill>
                      <a:srgbClr val="CCDB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Format the data</a:t>
                      </a:r>
                    </a:p>
                  </a:txBody>
                  <a:tcPr marL="114604" marR="114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Message on screen showing alert and GPS co-ordinates</a:t>
                      </a:r>
                    </a:p>
                  </a:txBody>
                  <a:tcPr marL="114604" marR="114604" marT="0" marB="0"/>
                </a:tc>
                <a:extLst>
                  <a:ext uri="{0D108BD9-81ED-4DB2-BD59-A6C34878D82A}">
                    <a16:rowId xmlns:a16="http://schemas.microsoft.com/office/drawing/2014/main" val="2858970780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A3842A68-BDBA-4693-A2E8-82D10DFAAFD0}"/>
              </a:ext>
            </a:extLst>
          </p:cNvPr>
          <p:cNvGrpSpPr/>
          <p:nvPr/>
        </p:nvGrpSpPr>
        <p:grpSpPr>
          <a:xfrm>
            <a:off x="2201779" y="3005619"/>
            <a:ext cx="7796463" cy="1058779"/>
            <a:chOff x="2201779" y="3549320"/>
            <a:chExt cx="7796463" cy="105877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9BC7B3F-B811-4293-889C-A76DE5FC1EA1}"/>
                </a:ext>
              </a:extLst>
            </p:cNvPr>
            <p:cNvCxnSpPr/>
            <p:nvPr/>
          </p:nvCxnSpPr>
          <p:spPr>
            <a:xfrm>
              <a:off x="9974177" y="3549320"/>
              <a:ext cx="0" cy="48126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6DCE967-B0FD-45F7-99D1-6BB3B0400491}"/>
                </a:ext>
              </a:extLst>
            </p:cNvPr>
            <p:cNvCxnSpPr/>
            <p:nvPr/>
          </p:nvCxnSpPr>
          <p:spPr>
            <a:xfrm flipH="1">
              <a:off x="2201779" y="4030583"/>
              <a:ext cx="779646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FBC7FFE-E7FA-4CE9-9D77-14A1B0388D94}"/>
                </a:ext>
              </a:extLst>
            </p:cNvPr>
            <p:cNvCxnSpPr/>
            <p:nvPr/>
          </p:nvCxnSpPr>
          <p:spPr>
            <a:xfrm>
              <a:off x="2225843" y="4030583"/>
              <a:ext cx="0" cy="57751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538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A1F74B5-C4A7-4A9F-84C7-4EBC3F95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task: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A3AAAB-00A5-4077-A43E-994B67BCD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498" y="481353"/>
            <a:ext cx="4100773" cy="52697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BFF347-3C6F-4403-A2DD-6000F3FF1CAA}"/>
              </a:ext>
            </a:extLst>
          </p:cNvPr>
          <p:cNvSpPr txBox="1"/>
          <p:nvPr/>
        </p:nvSpPr>
        <p:spPr>
          <a:xfrm>
            <a:off x="613611" y="1443789"/>
            <a:ext cx="61120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Get into pairs/groups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Use the Tree Protector worksheet to help you design and create your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 product must meet the success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Use the IPO (input-process-output) worksheet to design further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Make a model tree to test your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319822"/>
      </p:ext>
    </p:extLst>
  </p:cSld>
  <p:clrMapOvr>
    <a:masterClrMapping/>
  </p:clrMapOvr>
</p:sld>
</file>

<file path=ppt/theme/theme1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257</Words>
  <Application>Microsoft Macintosh PowerPoint</Application>
  <PresentationFormat>Custom</PresentationFormat>
  <Paragraphs>72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ARM PPT template 2016_Confidential</vt:lpstr>
      <vt:lpstr>PowerPoint Presentation</vt:lpstr>
      <vt:lpstr>PowerPoint Presentation</vt:lpstr>
      <vt:lpstr>PowerPoint Presentation</vt:lpstr>
      <vt:lpstr>Success criteria  </vt:lpstr>
      <vt:lpstr>PowerPoint Presentation</vt:lpstr>
      <vt:lpstr>PowerPoint Presentation</vt:lpstr>
      <vt:lpstr>PowerPoint Presentation</vt:lpstr>
      <vt:lpstr>Input process output</vt:lpstr>
      <vt:lpstr>Group task:</vt:lpstr>
      <vt:lpstr>Success criteria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21</cp:revision>
  <dcterms:modified xsi:type="dcterms:W3CDTF">2019-06-10T16:31:14Z</dcterms:modified>
</cp:coreProperties>
</file>