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61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2" r:id="rId1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8"/>
    <p:restoredTop sz="86385"/>
  </p:normalViewPr>
  <p:slideViewPr>
    <p:cSldViewPr snapToGrid="0" snapToObjects="1">
      <p:cViewPr varScale="1">
        <p:scale>
          <a:sx n="73" d="100"/>
          <a:sy n="73" d="100"/>
        </p:scale>
        <p:origin x="200" y="680"/>
      </p:cViewPr>
      <p:guideLst/>
    </p:cSldViewPr>
  </p:slideViewPr>
  <p:outlineViewPr>
    <p:cViewPr>
      <p:scale>
        <a:sx n="33" d="100"/>
        <a:sy n="33" d="100"/>
      </p:scale>
      <p:origin x="0" y="-63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1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b1c38d769_0_1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4b1c38d769_0_13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g4b1c38d769_0_13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58eb4da0d9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1" name="Google Shape;161;g58eb4da0d9_0_23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g58eb4da0d9_0_23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56d22b9735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3" name="Google Shape;203;g56d22b9735_0_34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g56d22b9735_0_34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9760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9a64b5986_0_4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" name="Google Shape;107;g49a64b5986_0_4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g49a64b5986_0_4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6d1d391c2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g56d1d391c2_3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g56d1d391c2_3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59c24cd20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59c24cd207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59c24cd207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918b280e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g5918b280ea_0_0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5918b280ea_0_0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58eb4da0d9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g58eb4da0d9_0_7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g58eb4da0d9_0_7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58eb4da0d9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g58eb4da0d9_0_18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58eb4da0d9_0_18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4b1c38d769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g4b1c38d769_0_92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g4b1c38d769_0_92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59c24cd207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g59c24cd207_0_5:notes"/>
          <p:cNvSpPr txBox="1">
            <a:spLocks noGrp="1"/>
          </p:cNvSpPr>
          <p:nvPr>
            <p:ph type="body" idx="1"/>
          </p:nvPr>
        </p:nvSpPr>
        <p:spPr>
          <a:xfrm>
            <a:off x="992665" y="3228896"/>
            <a:ext cx="7941300" cy="30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.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g59c24cd207_0_5:notes"/>
          <p:cNvSpPr txBox="1">
            <a:spLocks noGrp="1"/>
          </p:cNvSpPr>
          <p:nvPr>
            <p:ph type="sldNum" idx="12"/>
          </p:nvPr>
        </p:nvSpPr>
        <p:spPr>
          <a:xfrm>
            <a:off x="5622800" y="6456612"/>
            <a:ext cx="4301400" cy="33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025" tIns="46500" rIns="93025" bIns="465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Large quote">
  <p:cSld name="Large quote">
    <p:bg>
      <p:bgPr>
        <a:solidFill>
          <a:srgbClr val="00A000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body" idx="1"/>
          </p:nvPr>
        </p:nvSpPr>
        <p:spPr>
          <a:xfrm>
            <a:off x="768000" y="2294400"/>
            <a:ext cx="10579255" cy="229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103685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4104"/>
              <a:buFont typeface="Noto Sans Symbols"/>
              <a:buNone/>
              <a:defRPr sz="5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2"/>
          </p:nvPr>
        </p:nvSpPr>
        <p:spPr>
          <a:xfrm>
            <a:off x="2140800" y="3734400"/>
            <a:ext cx="7838341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L="457200" marR="0" lvl="0" indent="-228600" algn="ctr">
              <a:lnSpc>
                <a:spcPct val="233291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None/>
              <a:defRPr sz="2400" b="0" i="0" u="none" strike="noStrike" cap="none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914400" marR="0" lvl="1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L="1371600" marR="0" lvl="2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L="1828800" marR="0" lvl="3" indent="-325119" algn="l">
              <a:lnSpc>
                <a:spcPct val="100000"/>
              </a:lnSpc>
              <a:spcBef>
                <a:spcPts val="21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lt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L="2286000" marR="0" lvl="4" indent="-383032" algn="l">
              <a:lnSpc>
                <a:spcPct val="108312"/>
              </a:lnSpc>
              <a:spcBef>
                <a:spcPts val="2100"/>
              </a:spcBef>
              <a:spcAft>
                <a:spcPts val="0"/>
              </a:spcAft>
              <a:buClr>
                <a:schemeClr val="lt2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lt2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743200" marR="0" lvl="5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3200400" marR="0" lvl="6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657600" marR="0" lvl="7" indent="-400050" algn="l">
              <a:lnSpc>
                <a:spcPct val="90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4114800" marR="0" lvl="8" indent="-400050" algn="l">
              <a:lnSpc>
                <a:spcPct val="90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8" name="Google Shape;68;p1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ull image">
  <p:cSld name="full imag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>
            <a:spLocks noGrp="1"/>
          </p:cNvSpPr>
          <p:nvPr>
            <p:ph type="pic" idx="2"/>
          </p:nvPr>
        </p:nvSpPr>
        <p:spPr>
          <a:xfrm>
            <a:off x="0" y="1"/>
            <a:ext cx="12191875" cy="68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824"/>
              <a:buFont typeface="Noto Sans Symbols"/>
              <a:buChar char="▪"/>
              <a:defRPr sz="24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1pPr>
            <a:lvl2pPr marR="0" lvl="1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2pPr>
            <a:lvl3pPr marR="0" lvl="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5EB130"/>
              </a:buClr>
              <a:buSzPts val="1520"/>
              <a:buFont typeface="Noto Sans Symbols"/>
              <a:buChar char="▪"/>
              <a:defRPr sz="2000" b="0" i="0" u="none" strike="noStrike" cap="none">
                <a:solidFill>
                  <a:schemeClr val="dk2"/>
                </a:solidFill>
                <a:latin typeface="Questrial"/>
                <a:ea typeface="Questrial"/>
                <a:cs typeface="Questrial"/>
                <a:sym typeface="Questrial"/>
              </a:defRPr>
            </a:lvl4pPr>
            <a:lvl5pPr marR="0" lvl="4" algn="l" rtl="0">
              <a:lnSpc>
                <a:spcPct val="1083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32"/>
              <a:buFont typeface="Cabin"/>
              <a:buAutoNum type="arabicPeriod"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R="0" lvl="5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R="0" lvl="6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R="0" lvl="7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R="0" lvl="8" algn="l" rtl="0">
              <a:lnSpc>
                <a:spcPct val="90000"/>
              </a:lnSpc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Char char="•"/>
              <a:defRPr sz="27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824628" y="358342"/>
            <a:ext cx="10135740" cy="55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/>
          <a:lstStyle>
            <a:lvl1pPr marR="0" lvl="0" algn="l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Clr>
                <a:srgbClr val="303333"/>
              </a:buClr>
              <a:buSzPts val="4000"/>
              <a:buFont typeface="Arial"/>
              <a:buNone/>
              <a:defRPr sz="4000" b="1" i="0" u="none" strike="noStrike" cap="none">
                <a:solidFill>
                  <a:srgbClr val="30333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 sz="1800"/>
            </a:lvl9pPr>
          </a:lstStyle>
          <a:p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622FC2A1-D66B-5EEB-23DB-BFAEBA0C1A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902576" y="6120653"/>
            <a:ext cx="1117600" cy="5334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bit.org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4.0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makecode.microbit.org/#pub:_CX0g2XR8E2v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5"/>
          <p:cNvSpPr>
            <a:spLocks noGrp="1"/>
          </p:cNvSpPr>
          <p:nvPr>
            <p:ph type="title" idx="4294967295"/>
          </p:nvPr>
        </p:nvSpPr>
        <p:spPr>
          <a:xfrm>
            <a:off x="578589" y="1651028"/>
            <a:ext cx="11134337" cy="34778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91425" tIns="45700" rIns="91425" bIns="457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8000" b="1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Digital flashcards 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Teacher lesson guide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0" i="0" u="none" strike="noStrike" kern="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j-lt"/>
                <a:ea typeface="Questrial"/>
                <a:cs typeface="Questrial"/>
                <a:sym typeface="Questrial"/>
              </a:rPr>
              <a:t>Lesson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4400" b="0" i="0" u="none" strike="noStrike" kern="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725FA7-C65C-C933-0E2A-F401AB2E8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5789" y="5174876"/>
            <a:ext cx="2856211" cy="168312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/>
          <p:nvPr/>
        </p:nvSpPr>
        <p:spPr>
          <a:xfrm>
            <a:off x="596029" y="1429717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Discuss how you used the following to improve your digital flashcards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evaluation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debugging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patterns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algorithms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92BF69-6E10-4092-3A5B-73131F19CC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18565" y="726141"/>
            <a:ext cx="1028700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Improving our digital flashcards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/>
          <p:nvPr/>
        </p:nvSpPr>
        <p:spPr>
          <a:xfrm>
            <a:off x="1026336" y="1304365"/>
            <a:ext cx="10677300" cy="3528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identify solutions to problems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identify and use patterns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use delays in algorithms and programs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44876C-EEB7-A0CA-AEA3-27D0520D497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48871" y="470647"/>
            <a:ext cx="9695329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 revisited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99CD1E-79AB-3A33-E4D5-212174C4D9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81635" y="739588"/>
            <a:ext cx="9453283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Licensing information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7"/>
          <p:cNvSpPr/>
          <p:nvPr/>
        </p:nvSpPr>
        <p:spPr>
          <a:xfrm>
            <a:off x="1012888" y="1761564"/>
            <a:ext cx="10677300" cy="362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lnSpc>
                <a:spcPct val="106650"/>
              </a:lnSpc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r>
              <a:rPr lang="en-GB" sz="3200" dirty="0"/>
              <a:t>Published by the Micro:bit Educational Foundation </a:t>
            </a:r>
            <a:r>
              <a:rPr lang="en-GB" sz="3200" dirty="0">
                <a:hlinkClick r:id="rId3"/>
              </a:rPr>
              <a:t>microbit.org</a:t>
            </a:r>
            <a:r>
              <a:rPr lang="en-GB" sz="3200" dirty="0"/>
              <a:t> under the following Creative Commons licence:</a:t>
            </a:r>
            <a:br>
              <a:rPr lang="en-GB" sz="3200" dirty="0"/>
            </a:br>
            <a:endParaRPr lang="en-GB" sz="3200" dirty="0"/>
          </a:p>
          <a:p>
            <a:r>
              <a:rPr lang="en-GB" sz="3200" dirty="0"/>
              <a:t>Attribution-</a:t>
            </a:r>
            <a:r>
              <a:rPr lang="en-GB" sz="3200" dirty="0" err="1"/>
              <a:t>ShareAlike</a:t>
            </a:r>
            <a:r>
              <a:rPr lang="en-GB" sz="3200" dirty="0"/>
              <a:t> 4.0 International (CC BY-SA 4.0)</a:t>
            </a:r>
            <a:br>
              <a:rPr lang="en-GB" sz="3200" dirty="0"/>
            </a:br>
            <a:r>
              <a:rPr lang="en-GB" sz="3200" u="sng" dirty="0">
                <a:hlinkClick r:id="rId4"/>
              </a:rPr>
              <a:t>https://creativecommons.org/licenses/by-sa/4.0/</a:t>
            </a:r>
            <a:r>
              <a:rPr lang="en-GB" sz="3200" dirty="0"/>
              <a:t> </a:t>
            </a: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  <p:extLst>
      <p:ext uri="{BB962C8B-B14F-4D97-AF65-F5344CB8AC3E}">
        <p14:creationId xmlns:p14="http://schemas.microsoft.com/office/powerpoint/2010/main" val="233670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6"/>
          <p:cNvSpPr/>
          <p:nvPr/>
        </p:nvSpPr>
        <p:spPr>
          <a:xfrm>
            <a:off x="878418" y="1277471"/>
            <a:ext cx="10677300" cy="3582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identify solutions to problems.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identify and use patterns.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lvl="0" indent="-431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To use delays in algorithms and programs.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82A7D-19A1-267F-D37B-4D573F60F9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4741" y="470647"/>
            <a:ext cx="10461812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Learning objectives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/>
          <p:nvPr/>
        </p:nvSpPr>
        <p:spPr>
          <a:xfrm>
            <a:off x="932206" y="1331258"/>
            <a:ext cx="10677300" cy="3515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What problem did we encounter when using our digital flashcards in the last lesson?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Look at the algorithm from lesson 1. Why doesn’t the same problem occur?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 dirty="0">
              <a:solidFill>
                <a:srgbClr val="505555"/>
              </a:solidFill>
              <a:latin typeface="+mj-lt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DCEB0F-63E1-07BE-6AFE-82199AFF337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48871" y="443753"/>
            <a:ext cx="10367682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Solving problems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/>
          <p:nvPr/>
        </p:nvSpPr>
        <p:spPr>
          <a:xfrm>
            <a:off x="743947" y="1174223"/>
            <a:ext cx="10677300" cy="3276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665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b="1" dirty="0">
              <a:solidFill>
                <a:schemeClr val="dk1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We cannot program a micro:bit to wait for the ‘responder’ to answer. </a:t>
            </a: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4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445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400"/>
              <a:buFont typeface="Questrial"/>
              <a:buChar char="●"/>
            </a:pPr>
            <a:r>
              <a:rPr lang="en-US" sz="34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else could ‘wait’ be used with micro:bit?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3D9BB1-3094-0989-6D1A-358264E8375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6824" y="416859"/>
            <a:ext cx="989703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Solving problems 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9"/>
          <p:cNvSpPr/>
          <p:nvPr/>
        </p:nvSpPr>
        <p:spPr>
          <a:xfrm>
            <a:off x="918759" y="1129554"/>
            <a:ext cx="10677300" cy="3663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On your LED planner, identify the amount of thinking time the person will have to respond to each image.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1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○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e.g. </a:t>
            </a:r>
            <a:r>
              <a:rPr lang="en-US" sz="3200" i="1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wait 2 seconds.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9144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Will the ‘responder’ need the same amount of thinking time for each image?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0752E3-33A6-A971-72BB-76001072D0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41294" y="416859"/>
            <a:ext cx="9964271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Algorithms with delays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/>
          <p:nvPr/>
        </p:nvSpPr>
        <p:spPr>
          <a:xfrm>
            <a:off x="824629" y="1080094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Patterns can be found everywhere: the way we answer the register; the way words are spelt; the way our school day is </a:t>
            </a:r>
            <a:r>
              <a:rPr lang="en-US" sz="3200" dirty="0" err="1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organised</a:t>
            </a: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. 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By identifying patterns, we can find ways of solving problems.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Are there any patterns in the amount of thinking time given to each word?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8614AE-308E-10EE-3538-49610E0240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79930" y="470647"/>
            <a:ext cx="9372600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Patterns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1"/>
          <p:cNvSpPr/>
          <p:nvPr/>
        </p:nvSpPr>
        <p:spPr>
          <a:xfrm>
            <a:off x="609476" y="985965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We can debug our programs to add delays to them.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Explore the blocks in the ‘basic’ menu. Which block could be used to delay the program?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can the length of delay be changed?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Are there any patterns in the numbers used and the length of the delay?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09E265-0D69-5BBB-02F4-C32FD9EF401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64777" y="416859"/>
            <a:ext cx="957430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Programming with delays 1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2"/>
          <p:cNvSpPr/>
          <p:nvPr/>
        </p:nvSpPr>
        <p:spPr>
          <a:xfrm>
            <a:off x="582582" y="1276323"/>
            <a:ext cx="10677300" cy="501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can delays be added to our programs?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How can we change the length of the delays in our programs?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74D08F-5687-51B7-EE6F-AC71EA8A109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91671" y="430306"/>
            <a:ext cx="10354235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Sharing our knowledge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93C03-427C-0B86-66E7-87F1FC566D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41294" y="605118"/>
            <a:ext cx="9708777" cy="92333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Arial"/>
                <a:ea typeface="Questrial"/>
                <a:cs typeface="Questrial"/>
                <a:sym typeface="Questrial"/>
              </a:rPr>
              <a:t>Programming with delays 2</a:t>
            </a:r>
            <a:endParaRPr kumimoji="0" lang="en-US" sz="4000" b="0" i="0" u="none" strike="noStrike" kern="0" cap="none" spc="0" normalizeH="0" baseline="0" noProof="0" dirty="0">
              <a:ln>
                <a:noFill/>
              </a:ln>
              <a:solidFill>
                <a:srgbClr val="505555"/>
              </a:solidFill>
              <a:effectLst/>
              <a:uLnTx/>
              <a:uFillTx/>
              <a:latin typeface="Arial"/>
              <a:ea typeface="Questrial"/>
              <a:cs typeface="Questrial"/>
              <a:sym typeface="Quest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23"/>
          <p:cNvSpPr/>
          <p:nvPr/>
        </p:nvSpPr>
        <p:spPr>
          <a:xfrm>
            <a:off x="1012888" y="1506070"/>
            <a:ext cx="10677300" cy="3878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  <a:p>
            <a:pPr marL="457200" marR="0" lvl="0" indent="-431800" algn="l" rtl="0">
              <a:spcBef>
                <a:spcPts val="0"/>
              </a:spcBef>
              <a:spcAft>
                <a:spcPts val="0"/>
              </a:spcAft>
              <a:buClr>
                <a:srgbClr val="505555"/>
              </a:buClr>
              <a:buSzPts val="3200"/>
              <a:buFont typeface="Questrial"/>
              <a:buChar char="●"/>
            </a:pPr>
            <a:r>
              <a:rPr lang="en-US" sz="3200" dirty="0">
                <a:solidFill>
                  <a:srgbClr val="505555"/>
                </a:solidFill>
                <a:latin typeface="+mj-lt"/>
                <a:ea typeface="Questrial"/>
                <a:cs typeface="Questrial"/>
                <a:sym typeface="Questrial"/>
              </a:rPr>
              <a:t>Debug your program so that thinking time is given after each image is displayed.</a:t>
            </a:r>
            <a:endParaRPr sz="3200" dirty="0">
              <a:solidFill>
                <a:srgbClr val="505555"/>
              </a:solidFill>
              <a:latin typeface="+mj-lt"/>
              <a:ea typeface="Questrial"/>
              <a:cs typeface="Questrial"/>
              <a:sym typeface="Quest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2EF823-9944-5947-B4B2-6F850E5CB882}"/>
              </a:ext>
            </a:extLst>
          </p:cNvPr>
          <p:cNvSpPr/>
          <p:nvPr/>
        </p:nvSpPr>
        <p:spPr>
          <a:xfrm>
            <a:off x="1012888" y="5517569"/>
            <a:ext cx="449353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hlinkClick r:id="rId3"/>
              </a:rPr>
              <a:t>https://makecode.microbit.org/#pub:_CX0g2XR8E2vT</a:t>
            </a:r>
            <a:r>
              <a:rPr lang="en-GB" dirty="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408</Words>
  <Application>Microsoft Macintosh PowerPoint</Application>
  <PresentationFormat>Widescreen</PresentationFormat>
  <Paragraphs>95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Cabin</vt:lpstr>
      <vt:lpstr>Calibri</vt:lpstr>
      <vt:lpstr>Noto Sans Symbols</vt:lpstr>
      <vt:lpstr>Questrial</vt:lpstr>
      <vt:lpstr>Office Theme</vt:lpstr>
      <vt:lpstr>Digital flashcards  Teacher lesson guide  Lesson 3   </vt:lpstr>
      <vt:lpstr>Learning objectives </vt:lpstr>
      <vt:lpstr>Solving problems 1 </vt:lpstr>
      <vt:lpstr>Solving problems 2 </vt:lpstr>
      <vt:lpstr>Algorithms with delays </vt:lpstr>
      <vt:lpstr>Patterns </vt:lpstr>
      <vt:lpstr>Programming with delays 1 </vt:lpstr>
      <vt:lpstr>Sharing our knowledge </vt:lpstr>
      <vt:lpstr>Programming with delays 2 </vt:lpstr>
      <vt:lpstr>Improving our digital flashcards </vt:lpstr>
      <vt:lpstr>Learning objectives revisited </vt:lpstr>
      <vt:lpstr>Licensing information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Anna Smirnova</cp:lastModifiedBy>
  <cp:revision>23</cp:revision>
  <dcterms:modified xsi:type="dcterms:W3CDTF">2026-07-17T13:02:32Z</dcterms:modified>
</cp:coreProperties>
</file>