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8"/>
    <p:restoredTop sz="86385"/>
  </p:normalViewPr>
  <p:slideViewPr>
    <p:cSldViewPr snapToGrid="0" snapToObjects="1">
      <p:cViewPr varScale="1">
        <p:scale>
          <a:sx n="73" d="100"/>
          <a:sy n="73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-258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H17cj8d19Fj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Mgg4kadqFbY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2z80hm0CVWKJ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8ed3b918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58ed3b918f_0_3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Using the </a:t>
            </a:r>
            <a:r>
              <a:rPr lang="en-US" i="1"/>
              <a:t>show number </a:t>
            </a:r>
            <a:r>
              <a:rPr lang="en-US"/>
              <a:t>block is more effective as it only requires the eight key to be pressed. The </a:t>
            </a:r>
            <a:r>
              <a:rPr lang="en-US" i="1"/>
              <a:t>show leds </a:t>
            </a:r>
            <a:r>
              <a:rPr lang="en-US"/>
              <a:t>block requires the 13 lights to be selected.</a:t>
            </a:r>
            <a:endParaRPr sz="1200" b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g58ed3b918f_0_31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58ed3b918f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58ed3b918f_0_26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Pupils should use the </a:t>
            </a:r>
            <a:r>
              <a:rPr lang="en-US" i="1"/>
              <a:t>show leds</a:t>
            </a:r>
            <a:r>
              <a:rPr lang="en-US"/>
              <a:t> block to represent the number by turning on the same number of LEDs not constructing the digit.</a:t>
            </a:r>
            <a:endParaRPr/>
          </a:p>
        </p:txBody>
      </p:sp>
      <p:sp>
        <p:nvSpPr>
          <p:cNvPr id="169" name="Google Shape;169;g58ed3b918f_0_26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8ed3b918f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58ed3b918f_0_4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5" name="Google Shape;175;g58ed3b918f_0_4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90d045bf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590d045bf7_0_1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1" name="Google Shape;181;g590d045bf7_0_11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90d045bf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590d045bf7_0_1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1" name="Google Shape;181;g590d045bf7_0_11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786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590f1e05f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590f1e05fd_0_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8" name="Google Shape;188;g590f1e05fd_0_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56faf065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56faf06507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g56faf06507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590f1e05fd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590f1e05fd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Pupil should sequence their representations by using the boxes to place the step number in.</a:t>
            </a:r>
            <a:endParaRPr/>
          </a:p>
        </p:txBody>
      </p:sp>
      <p:sp>
        <p:nvSpPr>
          <p:cNvPr id="200" name="Google Shape;200;g590f1e05fd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985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8eb4da0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58eb4da0d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https://makecode.microbit.org/#pub:_H17cj8d19Fj3</a:t>
            </a:r>
            <a:r>
              <a:rPr lang="en-US" dirty="0"/>
              <a:t> to access micro:bit simulator to display the output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58eb4da0d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8ed3b918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g58ed3b918f_0_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https://makecode.microbit.org/#pub:_Mgg4kadqFbYa</a:t>
            </a:r>
            <a:r>
              <a:rPr lang="en-US" dirty="0"/>
              <a:t> to access micro:bit simulator to display the output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58ed3b918f_0_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8ed3b918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58ed3b918f_0_1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 dirty="0"/>
              <a:t>Use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https://makecode.microbit.org/#pub:_2z80hm0CVWKJ</a:t>
            </a:r>
            <a:r>
              <a:rPr lang="en-US" dirty="0"/>
              <a:t> to access micro:bit simulator to display the output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58ed3b918f_0_1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b1c38d76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4b1c38d769_0_8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g4b1c38d769_0_8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8eb4da0d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58eb4da0d9_0_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g58eb4da0d9_0_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58eb4da0d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58eb4da0d9_0_18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In addition to the </a:t>
            </a:r>
            <a:r>
              <a:rPr lang="en-US" i="1"/>
              <a:t>show leds </a:t>
            </a:r>
            <a:r>
              <a:rPr lang="en-US"/>
              <a:t>block, the pupils can also use the </a:t>
            </a:r>
            <a:r>
              <a:rPr lang="en-US" i="1"/>
              <a:t>show number </a:t>
            </a:r>
            <a:r>
              <a:rPr lang="en-US"/>
              <a:t>block to display a digit and </a:t>
            </a:r>
            <a:r>
              <a:rPr lang="en-US" i="1"/>
              <a:t>show string </a:t>
            </a:r>
            <a:r>
              <a:rPr lang="en-US"/>
              <a:t>block to scroll a word or phrase across the LEDs.</a:t>
            </a:r>
            <a:endParaRPr sz="1200" b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g58eb4da0d9_0_18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C7402C5-89F2-88AF-CE41-70917782A0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54266" y="6108700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kecode.microbit.org/#pub:_H17cj8d19Fj3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kecode.microbit.org/#pub:_Mgg4kadqFbYa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kecode.microbit.org/#pub:_2z80hm0CVWKJ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Digital flashcards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C4E9B3-0753-65C9-CEAC-A1C903DD9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4191" y="5144654"/>
            <a:ext cx="2657809" cy="15662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AC220-87AE-D06E-F93A-0E4FB3AE55F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8621" y="421105"/>
            <a:ext cx="1021481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Feedback from tinkering 2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4"/>
          <p:cNvSpPr/>
          <p:nvPr/>
        </p:nvSpPr>
        <p:spPr>
          <a:xfrm>
            <a:off x="1012888" y="1239252"/>
            <a:ext cx="10677300" cy="4145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is the most effective way of representing the digit 8?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64" name="Google Shape;164;p24" descr="The on start block with the show number block inside it with the number 8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2900" y="3793638"/>
            <a:ext cx="2953751" cy="221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4" descr="The on start block with a show LEDs block inside it. The LEDs show the number 8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5675" y="2940443"/>
            <a:ext cx="2676760" cy="39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/>
          <p:nvPr/>
        </p:nvSpPr>
        <p:spPr>
          <a:xfrm>
            <a:off x="904604" y="1287378"/>
            <a:ext cx="10677300" cy="3362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are going to create digital flashcards to help some practice recalling the numbers from one to ten.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could we use the the different block to create representations of a number?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B40687-CC74-A2FE-B609-CD9E674685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62526" y="433137"/>
            <a:ext cx="967339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digital number flashcards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/>
          <p:nvPr/>
        </p:nvSpPr>
        <p:spPr>
          <a:xfrm>
            <a:off x="988825" y="902368"/>
            <a:ext cx="10677300" cy="3964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chemeClr val="dk2"/>
                </a:solidFill>
                <a:latin typeface="+mj-lt"/>
                <a:ea typeface="Questrial"/>
                <a:cs typeface="Questrial"/>
                <a:sym typeface="Questrial"/>
              </a:rPr>
              <a:t>Write an algorithm to show how you will create digital flashcards that:</a:t>
            </a:r>
            <a:endParaRPr sz="32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Represents at least four numbers between 1-10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Uses word, digits and images to represent the numbers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Allows appropriate time to think and respond</a:t>
            </a:r>
            <a:endParaRPr sz="3200" dirty="0">
              <a:solidFill>
                <a:schemeClr val="dk2"/>
              </a:solidFill>
              <a:highlight>
                <a:srgbClr val="FFFFFF"/>
              </a:highlight>
              <a:latin typeface="+mj-lt"/>
              <a:ea typeface="Questrial"/>
              <a:cs typeface="Questrial"/>
              <a:sym typeface="Questrial"/>
            </a:endParaRPr>
          </a:p>
          <a:p>
            <a:pPr marL="914400" lvl="1" indent="-431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</a:pPr>
            <a:r>
              <a:rPr lang="en-US" sz="3200" dirty="0">
                <a:solidFill>
                  <a:schemeClr val="dk2"/>
                </a:solidFill>
                <a:highlight>
                  <a:srgbClr val="FFFFFF"/>
                </a:highlight>
                <a:latin typeface="+mj-lt"/>
                <a:ea typeface="Questrial"/>
                <a:cs typeface="Questrial"/>
                <a:sym typeface="Questrial"/>
              </a:rPr>
              <a:t>Lets the user know they have finished</a:t>
            </a:r>
            <a:endParaRPr sz="40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C2CE91-0EE6-0D45-F7AD-913CD5CA0B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6589" y="372979"/>
            <a:ext cx="9793706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Design criteria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44FA8-0C3E-4DA7-0378-7BD6D656E1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46747" y="601579"/>
            <a:ext cx="637673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Planning your program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7"/>
          <p:cNvSpPr/>
          <p:nvPr/>
        </p:nvSpPr>
        <p:spPr>
          <a:xfrm>
            <a:off x="988833" y="998620"/>
            <a:ext cx="6230114" cy="329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2"/>
                </a:solidFill>
                <a:latin typeface="+mj-lt"/>
                <a:ea typeface="Questrial"/>
                <a:cs typeface="Questrial"/>
                <a:sym typeface="Questrial"/>
              </a:rPr>
              <a:t>Write an algorithm to show how you represent the numbers in digits, words and images.</a:t>
            </a:r>
            <a:endParaRPr sz="32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dk2"/>
                </a:solidFill>
                <a:latin typeface="+mj-lt"/>
                <a:ea typeface="Questrial"/>
                <a:cs typeface="Questrial"/>
                <a:sym typeface="Questrial"/>
              </a:rPr>
              <a:t>Do we need to give the same amount of thinking for each representation?</a:t>
            </a:r>
            <a:endParaRPr sz="3200" dirty="0">
              <a:solidFill>
                <a:schemeClr val="dk2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84" name="Google Shape;184;p27" descr="A photograph of a student’s plan. "/>
          <p:cNvPicPr preferRelativeResize="0"/>
          <p:nvPr/>
        </p:nvPicPr>
        <p:blipFill rotWithShape="1">
          <a:blip r:embed="rId3">
            <a:alphaModFix/>
          </a:blip>
          <a:srcRect t="-2" b="-22669"/>
          <a:stretch/>
        </p:blipFill>
        <p:spPr>
          <a:xfrm>
            <a:off x="8079135" y="703675"/>
            <a:ext cx="3686716" cy="615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7"/>
          <p:cNvSpPr>
            <a:spLocks noGrp="1"/>
          </p:cNvSpPr>
          <p:nvPr>
            <p:ph type="title" idx="4294967295"/>
          </p:nvPr>
        </p:nvSpPr>
        <p:spPr>
          <a:xfrm>
            <a:off x="1012896" y="367400"/>
            <a:ext cx="7221900" cy="50169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Planning your program 2</a:t>
            </a:r>
          </a:p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184" name="Google Shape;184;p27" descr="A photograph of a student’s plan. "/>
          <p:cNvPicPr preferRelativeResize="0"/>
          <p:nvPr/>
        </p:nvPicPr>
        <p:blipFill rotWithShape="1">
          <a:blip r:embed="rId3">
            <a:alphaModFix/>
          </a:blip>
          <a:srcRect b="63904"/>
          <a:stretch/>
        </p:blipFill>
        <p:spPr>
          <a:xfrm>
            <a:off x="1012896" y="1814018"/>
            <a:ext cx="8916793" cy="43799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1173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>
            <a:spLocks/>
          </p:cNvSpPr>
          <p:nvPr/>
        </p:nvSpPr>
        <p:spPr>
          <a:xfrm>
            <a:off x="942550" y="1176292"/>
            <a:ext cx="10677300" cy="135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4000" b="1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Highlight on your algorithm where you have met the design criteria: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highlight>
                  <a:srgbClr val="FFFF00"/>
                </a:highlight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Represents at least four numbers between 1-10</a:t>
            </a:r>
          </a:p>
          <a:p>
            <a:pPr marL="914400" marR="0" lvl="1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highlight>
                  <a:srgbClr val="00FF00"/>
                </a:highlight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Uses word, digits and images to represent the numbers</a:t>
            </a:r>
          </a:p>
          <a:p>
            <a:pPr marL="914400" marR="0" lvl="1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highlight>
                  <a:srgbClr val="00FFFF"/>
                </a:highlight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Allows appropriate time to think and respond</a:t>
            </a:r>
          </a:p>
          <a:p>
            <a:pPr marL="914400" marR="0" lvl="1" indent="-431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Questrial"/>
              <a:buAutoNum type="arabicPeriod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highlight>
                  <a:srgbClr val="FF00FF"/>
                </a:highlight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Lets the user know they have finished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highlight>
                <a:srgbClr val="FF00FF"/>
              </a:highlight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4C9593-D43A-CE55-FECA-AB210E8E29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19907" y="931985"/>
            <a:ext cx="1007598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Meeting the design criteria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3BA46C-FF29-743A-FE47-1DB33B4DEBC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7538" y="492369"/>
            <a:ext cx="8194431" cy="7030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</a:t>
            </a:r>
            <a:endParaRPr kumimoji="0" lang="en-GB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</p:txBody>
      </p:sp>
      <p:sp>
        <p:nvSpPr>
          <p:cNvPr id="196" name="Google Shape;196;p29"/>
          <p:cNvSpPr>
            <a:spLocks/>
          </p:cNvSpPr>
          <p:nvPr/>
        </p:nvSpPr>
        <p:spPr>
          <a:xfrm>
            <a:off x="889795" y="1846384"/>
            <a:ext cx="10677300" cy="399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use logical reasoning to identify the output of a program</a:t>
            </a: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tinker to develop understanding</a:t>
            </a: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  <a:tabLst/>
              <a:defRPr/>
            </a:pPr>
            <a:r>
              <a:rPr kumimoji="0" lang="en-GB" sz="3200" b="0" i="0" u="none" strike="noStrike" kern="0" cap="none" spc="0" normalizeH="0" baseline="0" noProof="0" dirty="0">
                <a:ln>
                  <a:noFill/>
                </a:ln>
                <a:solidFill>
                  <a:srgbClr val="505555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To plan algorithms that met a criteria</a:t>
            </a:r>
          </a:p>
          <a:p>
            <a:pPr marL="4572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2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800" cy="558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  <a:ea typeface="Questrial"/>
                <a:cs typeface="Questrial"/>
                <a:sym typeface="Questrial"/>
              </a:rPr>
              <a:t>LED planner</a:t>
            </a:r>
            <a:endParaRPr dirty="0">
              <a:latin typeface="+mj-lt"/>
              <a:ea typeface="Questrial"/>
              <a:cs typeface="Questrial"/>
              <a:sym typeface="Questrial"/>
            </a:endParaRPr>
          </a:p>
        </p:txBody>
      </p:sp>
      <p:pic>
        <p:nvPicPr>
          <p:cNvPr id="2" name="Google Shape;154;p22" descr="5x5 grid">
            <a:extLst>
              <a:ext uri="{FF2B5EF4-FFF2-40B4-BE49-F238E27FC236}">
                <a16:creationId xmlns:a16="http://schemas.microsoft.com/office/drawing/2014/main" id="{47A6BC9F-D2AE-F206-C0EF-56FD9E4AD8B2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9177" y="1278407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5;p22" descr="5x5 grid">
            <a:extLst>
              <a:ext uri="{FF2B5EF4-FFF2-40B4-BE49-F238E27FC236}">
                <a16:creationId xmlns:a16="http://schemas.microsoft.com/office/drawing/2014/main" id="{30C31C27-00AD-6F87-6EA6-34070CC2BA7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9177" y="3933566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1;p22" descr="5x5 grid">
            <a:extLst>
              <a:ext uri="{FF2B5EF4-FFF2-40B4-BE49-F238E27FC236}">
                <a16:creationId xmlns:a16="http://schemas.microsoft.com/office/drawing/2014/main" id="{56972E7C-9167-8714-5A7A-93F22881E16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4084" y="1218246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2;p22" descr="5x5 grid">
            <a:extLst>
              <a:ext uri="{FF2B5EF4-FFF2-40B4-BE49-F238E27FC236}">
                <a16:creationId xmlns:a16="http://schemas.microsoft.com/office/drawing/2014/main" id="{F1A6D5A6-1A41-4DD2-2656-49C7C1478E9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116" y="3885436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61;p22">
            <a:extLst>
              <a:ext uri="{FF2B5EF4-FFF2-40B4-BE49-F238E27FC236}">
                <a16:creationId xmlns:a16="http://schemas.microsoft.com/office/drawing/2014/main" id="{67080058-D762-DBEC-9167-526F2DB2CED4}"/>
              </a:ext>
            </a:extLst>
          </p:cNvPr>
          <p:cNvSpPr txBox="1"/>
          <p:nvPr/>
        </p:nvSpPr>
        <p:spPr>
          <a:xfrm>
            <a:off x="1348444" y="2863141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 dirty="0"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 dirty="0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7" name="Google Shape;162;p22">
            <a:extLst>
              <a:ext uri="{FF2B5EF4-FFF2-40B4-BE49-F238E27FC236}">
                <a16:creationId xmlns:a16="http://schemas.microsoft.com/office/drawing/2014/main" id="{EDF38F1C-F369-8F26-BF0C-39205F350D27}"/>
              </a:ext>
            </a:extLst>
          </p:cNvPr>
          <p:cNvSpPr txBox="1"/>
          <p:nvPr/>
        </p:nvSpPr>
        <p:spPr>
          <a:xfrm>
            <a:off x="1297206" y="542857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8" name="Google Shape;163;p22">
            <a:extLst>
              <a:ext uri="{FF2B5EF4-FFF2-40B4-BE49-F238E27FC236}">
                <a16:creationId xmlns:a16="http://schemas.microsoft.com/office/drawing/2014/main" id="{E1D818A6-A7EA-80BA-34D0-1CC139121351}"/>
              </a:ext>
            </a:extLst>
          </p:cNvPr>
          <p:cNvSpPr txBox="1"/>
          <p:nvPr/>
        </p:nvSpPr>
        <p:spPr>
          <a:xfrm>
            <a:off x="3974344" y="2863141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9" name="Google Shape;166;p22">
            <a:extLst>
              <a:ext uri="{FF2B5EF4-FFF2-40B4-BE49-F238E27FC236}">
                <a16:creationId xmlns:a16="http://schemas.microsoft.com/office/drawing/2014/main" id="{ABC87B0D-DF21-E7BA-15C9-9A5E42A79A81}"/>
              </a:ext>
            </a:extLst>
          </p:cNvPr>
          <p:cNvSpPr txBox="1"/>
          <p:nvPr/>
        </p:nvSpPr>
        <p:spPr>
          <a:xfrm>
            <a:off x="3974356" y="542857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0" name="Google Shape;169;p22" descr="checkbox">
            <a:extLst>
              <a:ext uri="{FF2B5EF4-FFF2-40B4-BE49-F238E27FC236}">
                <a16:creationId xmlns:a16="http://schemas.microsoft.com/office/drawing/2014/main" id="{DA7F1875-7CA2-0120-5EF7-1DB3DFD38BA4}"/>
              </a:ext>
            </a:extLst>
          </p:cNvPr>
          <p:cNvSpPr/>
          <p:nvPr/>
        </p:nvSpPr>
        <p:spPr>
          <a:xfrm>
            <a:off x="656181" y="1242316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70;p22" descr="checkbox&#10;">
            <a:extLst>
              <a:ext uri="{FF2B5EF4-FFF2-40B4-BE49-F238E27FC236}">
                <a16:creationId xmlns:a16="http://schemas.microsoft.com/office/drawing/2014/main" id="{DC59A390-E3C5-AE05-908D-EE606B1FAE39}"/>
              </a:ext>
            </a:extLst>
          </p:cNvPr>
          <p:cNvSpPr/>
          <p:nvPr/>
        </p:nvSpPr>
        <p:spPr>
          <a:xfrm>
            <a:off x="656181" y="3897473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1;p22" descr="checkbox">
            <a:extLst>
              <a:ext uri="{FF2B5EF4-FFF2-40B4-BE49-F238E27FC236}">
                <a16:creationId xmlns:a16="http://schemas.microsoft.com/office/drawing/2014/main" id="{5180B84C-4F91-028D-8B35-B7CF1B907C5F}"/>
              </a:ext>
            </a:extLst>
          </p:cNvPr>
          <p:cNvSpPr/>
          <p:nvPr/>
        </p:nvSpPr>
        <p:spPr>
          <a:xfrm>
            <a:off x="3333556" y="1304291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72;p22" descr="checkbox">
            <a:extLst>
              <a:ext uri="{FF2B5EF4-FFF2-40B4-BE49-F238E27FC236}">
                <a16:creationId xmlns:a16="http://schemas.microsoft.com/office/drawing/2014/main" id="{B94C1B24-6FF3-B627-A716-4D4FF0319FC5}"/>
              </a:ext>
            </a:extLst>
          </p:cNvPr>
          <p:cNvSpPr/>
          <p:nvPr/>
        </p:nvSpPr>
        <p:spPr>
          <a:xfrm>
            <a:off x="3333556" y="3959448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154;p22" descr="5x5 grid">
            <a:extLst>
              <a:ext uri="{FF2B5EF4-FFF2-40B4-BE49-F238E27FC236}">
                <a16:creationId xmlns:a16="http://schemas.microsoft.com/office/drawing/2014/main" id="{4BA47530-BCE3-871D-465F-18BF2845A73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8366" y="1286428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5;p22" descr="5x5 grid">
            <a:extLst>
              <a:ext uri="{FF2B5EF4-FFF2-40B4-BE49-F238E27FC236}">
                <a16:creationId xmlns:a16="http://schemas.microsoft.com/office/drawing/2014/main" id="{C37A88B3-6E8C-9C8F-A3E2-B94F2FC238E3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8366" y="3941587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3;p22">
            <a:extLst>
              <a:ext uri="{FF2B5EF4-FFF2-40B4-BE49-F238E27FC236}">
                <a16:creationId xmlns:a16="http://schemas.microsoft.com/office/drawing/2014/main" id="{B040D915-5BEC-2A0B-D3C4-971C371CC478}"/>
              </a:ext>
            </a:extLst>
          </p:cNvPr>
          <p:cNvSpPr txBox="1"/>
          <p:nvPr/>
        </p:nvSpPr>
        <p:spPr>
          <a:xfrm>
            <a:off x="6713533" y="2871162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7" name="Google Shape;166;p22">
            <a:extLst>
              <a:ext uri="{FF2B5EF4-FFF2-40B4-BE49-F238E27FC236}">
                <a16:creationId xmlns:a16="http://schemas.microsoft.com/office/drawing/2014/main" id="{AB356624-E42B-71F9-7726-E797D5B8E55C}"/>
              </a:ext>
            </a:extLst>
          </p:cNvPr>
          <p:cNvSpPr txBox="1"/>
          <p:nvPr/>
        </p:nvSpPr>
        <p:spPr>
          <a:xfrm>
            <a:off x="6713545" y="5436594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" name="Google Shape;171;p22" descr="checkbox">
            <a:extLst>
              <a:ext uri="{FF2B5EF4-FFF2-40B4-BE49-F238E27FC236}">
                <a16:creationId xmlns:a16="http://schemas.microsoft.com/office/drawing/2014/main" id="{86A6C93A-DB52-CE14-7E65-25F064BE362E}"/>
              </a:ext>
            </a:extLst>
          </p:cNvPr>
          <p:cNvSpPr/>
          <p:nvPr/>
        </p:nvSpPr>
        <p:spPr>
          <a:xfrm>
            <a:off x="6072745" y="1312312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72;p22" descr="checkbox">
            <a:extLst>
              <a:ext uri="{FF2B5EF4-FFF2-40B4-BE49-F238E27FC236}">
                <a16:creationId xmlns:a16="http://schemas.microsoft.com/office/drawing/2014/main" id="{3652F972-9119-3BD1-712B-2C2028DAB8EF}"/>
              </a:ext>
            </a:extLst>
          </p:cNvPr>
          <p:cNvSpPr/>
          <p:nvPr/>
        </p:nvSpPr>
        <p:spPr>
          <a:xfrm>
            <a:off x="6072745" y="3967469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" name="Google Shape;154;p22" descr="5x5 grid">
            <a:extLst>
              <a:ext uri="{FF2B5EF4-FFF2-40B4-BE49-F238E27FC236}">
                <a16:creationId xmlns:a16="http://schemas.microsoft.com/office/drawing/2014/main" id="{C0BA6526-BC42-0043-9BE3-22762D94288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1460" y="1294449"/>
            <a:ext cx="1647825" cy="153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55;p22" descr="5x5 grid">
            <a:extLst>
              <a:ext uri="{FF2B5EF4-FFF2-40B4-BE49-F238E27FC236}">
                <a16:creationId xmlns:a16="http://schemas.microsoft.com/office/drawing/2014/main" id="{F50EA62B-7819-FE23-0B58-E86DB1805F0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1460" y="3949608"/>
            <a:ext cx="1647825" cy="153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163;p22">
            <a:extLst>
              <a:ext uri="{FF2B5EF4-FFF2-40B4-BE49-F238E27FC236}">
                <a16:creationId xmlns:a16="http://schemas.microsoft.com/office/drawing/2014/main" id="{3CAD6961-6F87-D08C-195F-55AF60FBDE55}"/>
              </a:ext>
            </a:extLst>
          </p:cNvPr>
          <p:cNvSpPr txBox="1"/>
          <p:nvPr/>
        </p:nvSpPr>
        <p:spPr>
          <a:xfrm>
            <a:off x="9416627" y="2879183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3" name="Google Shape;166;p22">
            <a:extLst>
              <a:ext uri="{FF2B5EF4-FFF2-40B4-BE49-F238E27FC236}">
                <a16:creationId xmlns:a16="http://schemas.microsoft.com/office/drawing/2014/main" id="{C0AEFAF2-18F9-3F3C-389C-86EC7090396E}"/>
              </a:ext>
            </a:extLst>
          </p:cNvPr>
          <p:cNvSpPr txBox="1"/>
          <p:nvPr/>
        </p:nvSpPr>
        <p:spPr>
          <a:xfrm>
            <a:off x="9416639" y="5444615"/>
            <a:ext cx="15453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representation of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Questrial"/>
                <a:ea typeface="Questrial"/>
                <a:cs typeface="Questrial"/>
                <a:sym typeface="Questrial"/>
              </a:rPr>
              <a:t>  </a:t>
            </a:r>
            <a:endParaRPr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latin typeface="Questrial"/>
                <a:ea typeface="Questrial"/>
                <a:cs typeface="Questrial"/>
                <a:sym typeface="Questrial"/>
              </a:rPr>
              <a:t>____________</a:t>
            </a:r>
            <a:endParaRPr u="sng"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" name="Google Shape;171;p22" descr="checkbox">
            <a:extLst>
              <a:ext uri="{FF2B5EF4-FFF2-40B4-BE49-F238E27FC236}">
                <a16:creationId xmlns:a16="http://schemas.microsoft.com/office/drawing/2014/main" id="{44558665-55C9-B972-A967-891A131A6477}"/>
              </a:ext>
            </a:extLst>
          </p:cNvPr>
          <p:cNvSpPr/>
          <p:nvPr/>
        </p:nvSpPr>
        <p:spPr>
          <a:xfrm>
            <a:off x="8775839" y="1320333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72;p22" descr="checkbox">
            <a:extLst>
              <a:ext uri="{FF2B5EF4-FFF2-40B4-BE49-F238E27FC236}">
                <a16:creationId xmlns:a16="http://schemas.microsoft.com/office/drawing/2014/main" id="{D6269D5C-B0F1-F815-4635-82A6EA79CAC7}"/>
              </a:ext>
            </a:extLst>
          </p:cNvPr>
          <p:cNvSpPr/>
          <p:nvPr/>
        </p:nvSpPr>
        <p:spPr>
          <a:xfrm>
            <a:off x="8775839" y="3975490"/>
            <a:ext cx="640800" cy="6558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CF28A-5A6F-C073-4E6C-A89D904207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22683" y="733927"/>
            <a:ext cx="9565105" cy="70307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Licensing information</a:t>
            </a:r>
          </a:p>
        </p:txBody>
      </p:sp>
      <p:sp>
        <p:nvSpPr>
          <p:cNvPr id="206" name="Google Shape;206;p27"/>
          <p:cNvSpPr/>
          <p:nvPr/>
        </p:nvSpPr>
        <p:spPr>
          <a:xfrm>
            <a:off x="1012888" y="1780674"/>
            <a:ext cx="10677300" cy="3603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lvl="0">
              <a:lnSpc>
                <a:spcPct val="106650"/>
              </a:lnSpc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r>
              <a:rPr lang="en-GB" sz="3200" dirty="0"/>
              <a:t>Published by the Micro:bit Educational Foundation </a:t>
            </a:r>
            <a:r>
              <a:rPr lang="en-GB" sz="3200" dirty="0">
                <a:hlinkClick r:id="rId3"/>
              </a:rPr>
              <a:t>microbit.org</a:t>
            </a:r>
            <a:r>
              <a:rPr lang="en-GB" sz="3200" dirty="0"/>
              <a:t> under the following Creative Commons licence: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Attribution-</a:t>
            </a:r>
            <a:r>
              <a:rPr lang="en-GB" sz="3200" dirty="0" err="1"/>
              <a:t>ShareAlike</a:t>
            </a:r>
            <a:r>
              <a:rPr lang="en-GB" sz="3200" dirty="0"/>
              <a:t> 4.0 International (CC BY-SA 4.0)</a:t>
            </a:r>
            <a:br>
              <a:rPr lang="en-GB" sz="3200" dirty="0"/>
            </a:br>
            <a:r>
              <a:rPr lang="en-GB" sz="3200" u="sng" dirty="0">
                <a:hlinkClick r:id="rId4"/>
              </a:rPr>
              <a:t>https://creativecommons.org/licenses/by-sa/4.0/</a:t>
            </a:r>
            <a:r>
              <a:rPr lang="en-GB" sz="3200" dirty="0"/>
              <a:t> </a:t>
            </a: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739545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A8115-ABA5-2BB8-ECCD-0B14176AE9E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4400" y="517358"/>
            <a:ext cx="9745579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952730" y="1455821"/>
            <a:ext cx="10677300" cy="3507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logical reasoning to identify the output of a program.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tinker (experiment) to develop understanding.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plan algorithms that met a criteria.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964761" y="986589"/>
            <a:ext cx="10677300" cy="398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Look at the programs on your sheets and make notes on them to predict what you think will happen and why.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Watch the program’s output on micro:bit simulator and identify which program from the set was used. 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Why do you think it is that program?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D930A5-6010-33E6-6C65-D8BD17BE13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26432" y="372979"/>
            <a:ext cx="998621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What’s my program?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360D1A-D26B-8C2B-239F-135F56BA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628" y="-558600"/>
            <a:ext cx="10135740" cy="558600"/>
          </a:xfrm>
        </p:spPr>
        <p:txBody>
          <a:bodyPr spcFirstLastPara="1" wrap="square" lIns="0" tIns="0" rIns="0" bIns="0" anchor="b" anchorCtr="0"/>
          <a:lstStyle/>
          <a:p>
            <a:r>
              <a:rPr lang="en-US" dirty="0"/>
              <a:t>Icons 1</a:t>
            </a:r>
          </a:p>
        </p:txBody>
      </p:sp>
      <p:pic>
        <p:nvPicPr>
          <p:cNvPr id="122" name="Google Shape;122;p18" descr="The on start block with three show LED blocks inside showing a variety of shape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6157" y="-38367"/>
            <a:ext cx="1911250" cy="6896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 descr="The on start block with three show LEDs blocks inside showing different icons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8216" y="0"/>
            <a:ext cx="191124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90A70CA-46FF-4348-8A62-1C7251ABD73E}"/>
              </a:ext>
            </a:extLst>
          </p:cNvPr>
          <p:cNvSpPr/>
          <p:nvPr/>
        </p:nvSpPr>
        <p:spPr>
          <a:xfrm>
            <a:off x="0" y="6550223"/>
            <a:ext cx="42819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chemeClr val="hlink"/>
                </a:solidFill>
                <a:hlinkClick r:id="rId5"/>
              </a:rPr>
              <a:t>https://makecode.microbit.org/#pub:_H17cj8d19Fj3</a:t>
            </a:r>
            <a:r>
              <a:rPr lang="en-US" dirty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BB2A25-0A9D-ED61-0CA1-1DD9CCB40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628" y="-558600"/>
            <a:ext cx="10135740" cy="558600"/>
          </a:xfrm>
        </p:spPr>
        <p:txBody>
          <a:bodyPr spcFirstLastPara="1" wrap="square" lIns="0" tIns="0" rIns="0" bIns="0" anchor="b" anchorCtr="0"/>
          <a:lstStyle/>
          <a:p>
            <a:r>
              <a:rPr lang="en-US" dirty="0"/>
              <a:t>Icons 2</a:t>
            </a:r>
          </a:p>
        </p:txBody>
      </p:sp>
      <p:pic>
        <p:nvPicPr>
          <p:cNvPr id="129" name="Google Shape;129;p19" descr="The on start block with three show LEDs blocks inside showing different icon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2474" y="-12638"/>
            <a:ext cx="191124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 descr="The on start block with three show LEDs blocks inside showing different icons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9825" y="0"/>
            <a:ext cx="1911250" cy="683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9" descr="The on start block with three show LEDs blocks inside showing different icons. 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71982" y="-12650"/>
            <a:ext cx="1911250" cy="68078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C63CB9-8742-1241-8D63-5FA20883D387}"/>
              </a:ext>
            </a:extLst>
          </p:cNvPr>
          <p:cNvSpPr/>
          <p:nvPr/>
        </p:nvSpPr>
        <p:spPr>
          <a:xfrm>
            <a:off x="0" y="6550223"/>
            <a:ext cx="44406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chemeClr val="hlink"/>
                </a:solidFill>
                <a:hlinkClick r:id="rId6"/>
              </a:rPr>
              <a:t>https://makecode.microbit.org/#pub:_Mgg4kadqFbYa</a:t>
            </a:r>
            <a:r>
              <a:rPr lang="en-US" dirty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DADD31D-95E9-4C25-7B4B-1DEFB580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628" y="-558600"/>
            <a:ext cx="10135740" cy="558600"/>
          </a:xfrm>
        </p:spPr>
        <p:txBody>
          <a:bodyPr spcFirstLastPara="1" wrap="square" lIns="0" tIns="0" rIns="0" bIns="0" anchor="b" anchorCtr="0"/>
          <a:lstStyle/>
          <a:p>
            <a:r>
              <a:rPr lang="en-US" dirty="0"/>
              <a:t>Icons 3</a:t>
            </a:r>
          </a:p>
        </p:txBody>
      </p:sp>
      <p:pic>
        <p:nvPicPr>
          <p:cNvPr id="137" name="Google Shape;137;p20" descr="The on start block with three show LEDs blocks inside showing different icons.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10450" y="-5803"/>
            <a:ext cx="1808175" cy="670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0" descr="The on start block with three show LEDs blocks inside showing different icons.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1600" y="-12650"/>
            <a:ext cx="1808166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0" descr="The on start block with three show LEDs blocks inside showing different icons. 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8996" y="-340"/>
            <a:ext cx="1808175" cy="669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FB8CFE-B2D5-4D49-BBCE-9FB9B119C913}"/>
              </a:ext>
            </a:extLst>
          </p:cNvPr>
          <p:cNvSpPr/>
          <p:nvPr/>
        </p:nvSpPr>
        <p:spPr>
          <a:xfrm>
            <a:off x="0" y="6537572"/>
            <a:ext cx="45432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chemeClr val="hlink"/>
                </a:solidFill>
                <a:hlinkClick r:id="rId6"/>
              </a:rPr>
              <a:t>https://makecode.microbit.org/#pub:_2z80hm0CVWKJ</a:t>
            </a:r>
            <a:r>
              <a:rPr lang="en-US" dirty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/>
          <p:nvPr/>
        </p:nvSpPr>
        <p:spPr>
          <a:xfrm>
            <a:off x="639910" y="120961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There are other blocks in the ‘basic’ menu that can be used to control the LEDs.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Tinker (experiment) with the blocks using the MakeCode editor to find other ways of programming the LEDs.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B615B-1A17-A0F6-5AB4-2E8C5D97941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7674" y="409074"/>
            <a:ext cx="975761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Tinkering with LEDs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2"/>
          <p:cNvSpPr/>
          <p:nvPr/>
        </p:nvSpPr>
        <p:spPr>
          <a:xfrm>
            <a:off x="868509" y="1071079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Tinkering is a process by which we find out things, including how things work, by exploring new items and test things out.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Tinkering also allows us to find out how to do things in  different ways to find the most effective method.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37FBB-6AF1-3E27-36E6-677A91BEE1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90337" y="409074"/>
            <a:ext cx="899962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Tinkering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3"/>
          <p:cNvSpPr/>
          <p:nvPr/>
        </p:nvSpPr>
        <p:spPr>
          <a:xfrm>
            <a:off x="976793" y="1419725"/>
            <a:ext cx="10677300" cy="339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else can the LEDs be programmed?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9CF754-2BDE-9861-3B58-D812A312EA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8621" y="541421"/>
            <a:ext cx="934853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Feedback from tinkering 1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711</Words>
  <Application>Microsoft Macintosh PowerPoint</Application>
  <PresentationFormat>Widescreen</PresentationFormat>
  <Paragraphs>137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Cabin</vt:lpstr>
      <vt:lpstr>Calibri</vt:lpstr>
      <vt:lpstr>Noto Sans Symbols</vt:lpstr>
      <vt:lpstr>Questrial</vt:lpstr>
      <vt:lpstr>Office Theme</vt:lpstr>
      <vt:lpstr>Digital flashcards  Teacher lesson guide  Lesson 4   </vt:lpstr>
      <vt:lpstr>Learning objectives </vt:lpstr>
      <vt:lpstr>What’s my program? </vt:lpstr>
      <vt:lpstr>Icons 1</vt:lpstr>
      <vt:lpstr>Icons 2</vt:lpstr>
      <vt:lpstr>Icons 3</vt:lpstr>
      <vt:lpstr>Tinkering with LEDs </vt:lpstr>
      <vt:lpstr>Tinkering </vt:lpstr>
      <vt:lpstr>Feedback from tinkering 1 </vt:lpstr>
      <vt:lpstr>Feedback from tinkering 2 </vt:lpstr>
      <vt:lpstr>Creating digital number flashcards </vt:lpstr>
      <vt:lpstr>Design criteria </vt:lpstr>
      <vt:lpstr>Planning your program 1 </vt:lpstr>
      <vt:lpstr>Planning your program 2   </vt:lpstr>
      <vt:lpstr>Meeting the design criteria </vt:lpstr>
      <vt:lpstr>Learning objectives revisited</vt:lpstr>
      <vt:lpstr>LED planner</vt:lpstr>
      <vt:lpstr>Licensing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31</cp:revision>
  <dcterms:modified xsi:type="dcterms:W3CDTF">2026-07-17T13:29:07Z</dcterms:modified>
</cp:coreProperties>
</file>