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12"/>
  </p:notesMasterIdLst>
  <p:sldIdLst>
    <p:sldId id="256" r:id="rId2"/>
    <p:sldId id="257" r:id="rId3"/>
    <p:sldId id="261" r:id="rId4"/>
    <p:sldId id="281" r:id="rId5"/>
    <p:sldId id="291" r:id="rId6"/>
    <p:sldId id="262" r:id="rId7"/>
    <p:sldId id="286" r:id="rId8"/>
    <p:sldId id="288" r:id="rId9"/>
    <p:sldId id="289" r:id="rId10"/>
    <p:sldId id="277"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758030-3F2C-484A-B40E-17ACCCEAF240}">
  <a:tblStyle styleId="{11758030-3F2C-484A-B40E-17ACCCEAF24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97"/>
  </p:normalViewPr>
  <p:slideViewPr>
    <p:cSldViewPr snapToGrid="0" snapToObjects="1">
      <p:cViewPr varScale="1">
        <p:scale>
          <a:sx n="108" d="100"/>
          <a:sy n="108" d="100"/>
        </p:scale>
        <p:origin x="5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95084b5b7_0_16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495084b5b7_0_16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0" name="Google Shape;190;g495084b5b7_0_16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1226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f8b0cd198_0_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f8b0cd198_0_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f8b0cd198_0_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41836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987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55881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15352fdf3_0_1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415352fdf3_0_1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5" name="Google Shape;135;g415352fdf3_0_1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67709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40429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21069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9913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1" i="0" u="none" strike="noStrike" cap="none">
                <a:solidFill>
                  <a:schemeClr val="lt1"/>
                </a:solidFill>
                <a:latin typeface="+mj-lt"/>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dirty="0"/>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mj-lt"/>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atin typeface="+mj-lt"/>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dirty="0"/>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atin typeface="+mn-lt"/>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mj-lt"/>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atin typeface="+mn-lt"/>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b="1">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mn-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mn-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b="1">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mn-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7" name="Picture 6">
            <a:extLst>
              <a:ext uri="{FF2B5EF4-FFF2-40B4-BE49-F238E27FC236}">
                <a16:creationId xmlns:a16="http://schemas.microsoft.com/office/drawing/2014/main" id="{54925722-1672-AA40-BFEA-BEF640A4E6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extLst>
      <p:ext uri="{BB962C8B-B14F-4D97-AF65-F5344CB8AC3E}">
        <p14:creationId xmlns:p14="http://schemas.microsoft.com/office/powerpoint/2010/main" val="199723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20868"/>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lgn="l">
              <a:lnSpc>
                <a:spcPct val="100000"/>
              </a:lnSpc>
              <a:spcBef>
                <a:spcPts val="0"/>
              </a:spcBef>
              <a:spcAft>
                <a:spcPts val="0"/>
              </a:spcAft>
              <a:buSzPts val="3700"/>
              <a:buNone/>
              <a:defRPr sz="1800"/>
            </a:lvl2pPr>
            <a:lvl3pPr lvl="2" algn="l">
              <a:lnSpc>
                <a:spcPct val="100000"/>
              </a:lnSpc>
              <a:spcBef>
                <a:spcPts val="0"/>
              </a:spcBef>
              <a:spcAft>
                <a:spcPts val="0"/>
              </a:spcAft>
              <a:buSzPts val="3700"/>
              <a:buNone/>
              <a:defRPr sz="1800"/>
            </a:lvl3pPr>
            <a:lvl4pPr lvl="3" algn="l">
              <a:lnSpc>
                <a:spcPct val="100000"/>
              </a:lnSpc>
              <a:spcBef>
                <a:spcPts val="0"/>
              </a:spcBef>
              <a:spcAft>
                <a:spcPts val="0"/>
              </a:spcAft>
              <a:buSzPts val="3700"/>
              <a:buNone/>
              <a:defRPr sz="1800"/>
            </a:lvl4pPr>
            <a:lvl5pPr lvl="4" algn="l">
              <a:lnSpc>
                <a:spcPct val="100000"/>
              </a:lnSpc>
              <a:spcBef>
                <a:spcPts val="0"/>
              </a:spcBef>
              <a:spcAft>
                <a:spcPts val="0"/>
              </a:spcAft>
              <a:buSzPts val="3700"/>
              <a:buNone/>
              <a:defRPr sz="1800"/>
            </a:lvl5pPr>
            <a:lvl6pPr lvl="5" algn="l">
              <a:lnSpc>
                <a:spcPct val="100000"/>
              </a:lnSpc>
              <a:spcBef>
                <a:spcPts val="0"/>
              </a:spcBef>
              <a:spcAft>
                <a:spcPts val="0"/>
              </a:spcAft>
              <a:buSzPts val="3700"/>
              <a:buNone/>
              <a:defRPr sz="1800"/>
            </a:lvl6pPr>
            <a:lvl7pPr lvl="6" algn="l">
              <a:lnSpc>
                <a:spcPct val="100000"/>
              </a:lnSpc>
              <a:spcBef>
                <a:spcPts val="0"/>
              </a:spcBef>
              <a:spcAft>
                <a:spcPts val="0"/>
              </a:spcAft>
              <a:buSzPts val="3700"/>
              <a:buNone/>
              <a:defRPr sz="1800"/>
            </a:lvl7pPr>
            <a:lvl8pPr lvl="7" algn="l">
              <a:lnSpc>
                <a:spcPct val="100000"/>
              </a:lnSpc>
              <a:spcBef>
                <a:spcPts val="0"/>
              </a:spcBef>
              <a:spcAft>
                <a:spcPts val="0"/>
              </a:spcAft>
              <a:buSzPts val="3700"/>
              <a:buNone/>
              <a:defRPr sz="1800"/>
            </a:lvl8pPr>
            <a:lvl9pPr lvl="8" algn="l">
              <a:lnSpc>
                <a:spcPct val="100000"/>
              </a:lnSpc>
              <a:spcBef>
                <a:spcPts val="0"/>
              </a:spcBef>
              <a:spcAft>
                <a:spcPts val="0"/>
              </a:spcAft>
              <a:buSzPts val="3700"/>
              <a:buNone/>
              <a:defRPr sz="1800"/>
            </a:lvl9pPr>
          </a:lstStyle>
          <a:p>
            <a:endParaRPr dirty="0"/>
          </a:p>
        </p:txBody>
      </p:sp>
      <p:pic>
        <p:nvPicPr>
          <p:cNvPr id="4" name="Picture 3">
            <a:extLst>
              <a:ext uri="{FF2B5EF4-FFF2-40B4-BE49-F238E27FC236}">
                <a16:creationId xmlns:a16="http://schemas.microsoft.com/office/drawing/2014/main" id="{083D4C29-1314-FB40-A64F-9E1D27AC98D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b="1">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atin typeface="+mj-lt"/>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latin typeface="+mj-lt"/>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dirty="0"/>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mn-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mn-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atin typeface="+mj-lt"/>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mn-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atin typeface="+mj-lt"/>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mn-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49" r:id="rId3"/>
    <p:sldLayoutId id="214748365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_Eh-zdMBQ3g&amp;index=6&amp;list=PLcvEcrsF_9zJf5mIl5lpZtlMdolcilHSC&amp;t=0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8000"/>
              <a:buFont typeface="Arial"/>
              <a:buNone/>
            </a:pPr>
            <a:r>
              <a:rPr lang="en-GB" sz="8000" b="1" dirty="0">
                <a:solidFill>
                  <a:schemeClr val="lt1"/>
                </a:solidFill>
                <a:latin typeface="+mj-lt"/>
                <a:sym typeface="Questrial"/>
              </a:rPr>
              <a:t>Night safety</a:t>
            </a:r>
          </a:p>
          <a:p>
            <a:pPr marL="0" marR="0" lvl="0" indent="0" algn="ctr" rtl="0">
              <a:lnSpc>
                <a:spcPct val="100000"/>
              </a:lnSpc>
              <a:spcBef>
                <a:spcPts val="0"/>
              </a:spcBef>
              <a:spcAft>
                <a:spcPts val="0"/>
              </a:spcAft>
              <a:buClr>
                <a:srgbClr val="000000"/>
              </a:buClr>
              <a:buSzPts val="8000"/>
              <a:buFont typeface="Arial"/>
              <a:buNone/>
            </a:pPr>
            <a:endParaRPr sz="1400" b="1" i="0" u="none" strike="noStrike" cap="none" dirty="0">
              <a:solidFill>
                <a:srgbClr val="000000"/>
              </a:solidFill>
              <a:latin typeface="+mj-lt"/>
              <a:ea typeface="Arial"/>
              <a:cs typeface="Arial"/>
              <a:sym typeface="Arial"/>
            </a:endParaRPr>
          </a:p>
          <a:p>
            <a:pPr marL="0" marR="0" lvl="0" indent="0" algn="ctr" rtl="0">
              <a:lnSpc>
                <a:spcPct val="100000"/>
              </a:lnSpc>
              <a:spcBef>
                <a:spcPts val="0"/>
              </a:spcBef>
              <a:spcAft>
                <a:spcPts val="0"/>
              </a:spcAft>
              <a:buClr>
                <a:srgbClr val="000000"/>
              </a:buClr>
              <a:buSzPts val="6000"/>
              <a:buFont typeface="Arial"/>
              <a:buNone/>
            </a:pPr>
            <a:r>
              <a:rPr lang="en-GB" sz="6000" dirty="0">
                <a:solidFill>
                  <a:schemeClr val="lt1"/>
                </a:solidFill>
                <a:latin typeface="+mj-lt"/>
                <a:ea typeface="Questrial"/>
                <a:cs typeface="Questrial"/>
                <a:sym typeface="Questrial"/>
              </a:rPr>
              <a:t>A bag for Juliane</a:t>
            </a:r>
            <a:endParaRPr sz="6000" b="0" i="0" u="none" strike="noStrike" cap="none" dirty="0">
              <a:solidFill>
                <a:schemeClr val="lt1"/>
              </a:solidFill>
              <a:latin typeface="+mj-lt"/>
              <a:ea typeface="Questrial"/>
              <a:cs typeface="Questrial"/>
              <a:sym typeface="Questrial"/>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p:txBody>
      </p:sp>
      <p:pic>
        <p:nvPicPr>
          <p:cNvPr id="96" name="Google Shape;96;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cstate="screen">
            <a:alphaModFix amt="5000"/>
            <a:extLst>
              <a:ext uri="{28A0092B-C50C-407E-A947-70E740481C1C}">
                <a14:useLocalDpi xmlns:a14="http://schemas.microsoft.com/office/drawing/2010/main"/>
              </a:ext>
            </a:extLst>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cstate="screen">
            <a:alphaModFix amt="5000"/>
            <a:extLst>
              <a:ext uri="{28A0092B-C50C-407E-A947-70E740481C1C}">
                <a14:useLocalDpi xmlns:a14="http://schemas.microsoft.com/office/drawing/2010/main"/>
              </a:ext>
            </a:extLst>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3">
            <a:off x="1542324" y="271567"/>
            <a:ext cx="866232" cy="1119177"/>
          </a:xfrm>
          <a:prstGeom prst="rect">
            <a:avLst/>
          </a:prstGeom>
          <a:noFill/>
          <a:ln>
            <a:noFill/>
          </a:ln>
        </p:spPr>
      </p:pic>
      <p:pic>
        <p:nvPicPr>
          <p:cNvPr id="12" name="Picture 11">
            <a:extLst>
              <a:ext uri="{FF2B5EF4-FFF2-40B4-BE49-F238E27FC236}">
                <a16:creationId xmlns:a16="http://schemas.microsoft.com/office/drawing/2014/main" id="{7E217C2B-1DBB-B645-BFE8-E8A53580CD85}"/>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a:lnSpc>
                <a:spcPct val="106650"/>
              </a:lnSpc>
              <a:buSzPts val="1100"/>
            </a:pPr>
            <a:r>
              <a:rPr lang="en-GB" sz="4000" b="1" dirty="0">
                <a:solidFill>
                  <a:schemeClr val="dk1"/>
                </a:solidFill>
                <a:latin typeface="Arial" panose="020B0604020202020204" pitchFamily="34" charset="0"/>
                <a:cs typeface="Arial" panose="020B0604020202020204" pitchFamily="34" charset="0"/>
              </a:rPr>
              <a:t>Licensing information</a:t>
            </a:r>
          </a:p>
          <a:p>
            <a:endParaRPr lang="en-GB" sz="3200" dirty="0">
              <a:solidFill>
                <a:srgbClr val="505555"/>
              </a:solidFill>
              <a:latin typeface="Arial" panose="020B0604020202020204" pitchFamily="34" charset="0"/>
              <a:ea typeface="Questrial"/>
              <a:cs typeface="Arial" panose="020B0604020202020204" pitchFamily="34" charset="0"/>
              <a:sym typeface="Questrial"/>
            </a:endParaRPr>
          </a:p>
          <a:p>
            <a:r>
              <a:rPr lang="en-GB" sz="2400" b="1" dirty="0">
                <a:latin typeface="Arial" panose="020B0604020202020204" pitchFamily="34" charset="0"/>
                <a:cs typeface="Arial" panose="020B0604020202020204" pitchFamily="34" charset="0"/>
              </a:rPr>
              <a:t>Published by the Micro:bit Educational Foundation </a:t>
            </a:r>
            <a:r>
              <a:rPr lang="en-GB" sz="2400" b="1" u="sng" dirty="0">
                <a:latin typeface="Arial" panose="020B0604020202020204" pitchFamily="34" charset="0"/>
                <a:cs typeface="Arial" panose="020B0604020202020204" pitchFamily="34" charset="0"/>
                <a:hlinkClick r:id="rId3"/>
              </a:rPr>
              <a:t>microbit.org</a:t>
            </a:r>
            <a:endParaRPr lang="en-GB" sz="2400" b="1" u="sng" dirty="0">
              <a:latin typeface="Arial" panose="020B0604020202020204" pitchFamily="34" charset="0"/>
              <a:cs typeface="Arial" panose="020B0604020202020204" pitchFamily="34" charset="0"/>
            </a:endParaRPr>
          </a:p>
          <a:p>
            <a:br>
              <a:rPr lang="en-GB" sz="2400"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Licence</a:t>
            </a:r>
            <a:r>
              <a:rPr lang="en-GB" sz="2400" dirty="0">
                <a:latin typeface="Arial" panose="020B0604020202020204" pitchFamily="34" charset="0"/>
                <a:cs typeface="Arial" panose="020B0604020202020204" pitchFamily="34" charset="0"/>
              </a:rPr>
              <a:t>: Attribution-</a:t>
            </a:r>
            <a:r>
              <a:rPr lang="en-GB" sz="2400" dirty="0" err="1">
                <a:latin typeface="Arial" panose="020B0604020202020204" pitchFamily="34" charset="0"/>
                <a:cs typeface="Arial" panose="020B0604020202020204" pitchFamily="34" charset="0"/>
              </a:rPr>
              <a:t>ShareAlike</a:t>
            </a:r>
            <a:r>
              <a:rPr lang="en-GB" sz="2400" dirty="0">
                <a:latin typeface="Arial" panose="020B0604020202020204" pitchFamily="34" charset="0"/>
                <a:cs typeface="Arial" panose="020B0604020202020204" pitchFamily="34" charset="0"/>
              </a:rPr>
              <a:t> 4.0 International </a:t>
            </a:r>
            <a:r>
              <a:rPr lang="en-GB" sz="2400" u="sng" dirty="0">
                <a:latin typeface="Arial" panose="020B0604020202020204" pitchFamily="34" charset="0"/>
                <a:cs typeface="Arial" panose="020B0604020202020204" pitchFamily="34" charset="0"/>
                <a:hlinkClick r:id="rId4"/>
              </a:rPr>
              <a:t>(CC BY-SA 4.0)</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102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dirty="0">
                <a:solidFill>
                  <a:schemeClr val="dk1"/>
                </a:solidFill>
                <a:latin typeface="+mj-lt"/>
                <a:ea typeface="Questrial"/>
                <a:cs typeface="Questrial"/>
                <a:sym typeface="Questrial"/>
              </a:rPr>
              <a:t>Juliane’s story</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25400" lvl="0">
              <a:buClr>
                <a:srgbClr val="505555"/>
              </a:buClr>
              <a:buSzPts val="3200"/>
            </a:pPr>
            <a:endParaRPr lang="en-US" sz="3200" dirty="0">
              <a:solidFill>
                <a:srgbClr val="505555"/>
              </a:solidFill>
              <a:latin typeface="Questrial"/>
              <a:ea typeface="Questrial"/>
              <a:cs typeface="Questrial"/>
              <a:sym typeface="Questrial"/>
            </a:endParaRPr>
          </a:p>
          <a:p>
            <a:pPr marL="457200" lvl="0" indent="-431800">
              <a:buClr>
                <a:srgbClr val="505555"/>
              </a:buClr>
              <a:buSzPts val="3200"/>
              <a:buFont typeface="Questrial"/>
              <a:buChar char="●"/>
            </a:pPr>
            <a:endParaRPr lang="en-US" sz="3200" dirty="0">
              <a:solidFill>
                <a:srgbClr val="505555"/>
              </a:solidFill>
              <a:latin typeface="Questrial"/>
              <a:ea typeface="Questrial"/>
              <a:cs typeface="Questrial"/>
              <a:sym typeface="Questrial"/>
            </a:endParaRPr>
          </a:p>
        </p:txBody>
      </p:sp>
      <p:pic>
        <p:nvPicPr>
          <p:cNvPr id="3" name="Google Shape;120;p20" descr="Suitable for teaching 7-16s. The story of Juliane from Zimbabwe, who spent years living away from her mother in an orphanage before they were reunited and escaped the country together.&#10;&#10;Subscribe for more Modern Studies  clips from BBC Teach on Wednesdays when we have them in: http://bit.ly/BBCSubscribeTeach&#10;&#10;If you found this video helpful, give it a like.&#10;Share it with someone.&#10;Add the video to your own teaching playlists. &#10;Create an account, subscribe to the channel and create playlists for different age groups, sets and syllabuses.&#10;&#10;=====================&#10;Juliane is a 12-year-old girl who spent many years living in a Zimbabwean orphanage separated from her mother. They are finally reunited and escape together to the UK. She talks about her journey and how she still suffers from the effects of being separated at a young age. She discuses the help and support that she receives from her school to deal with these experiences.&#10;&#10;This clip is from the BBC series Seeking Refuge. This animated documentary series explores the experiences and lives of five young refugees that have made a new home in the UK.&#10;&#10;For more clips from Seeking Refuge: http://bit.ly/TeachSeekingRefuge&#10;For our Modern Studies playlist: http://bit.ly/TeachModernStudies&#10;For Class Clips users, the original reference for the clip was  p00vdxr9.&#10;&#10;=====================&#10;Teaching Modern Studies or PSHE/Citizenship?&#10;&#10;The film could be used as illustration of why some people have to flee their country, and therefore, help raise questions about persecution and war. It could also be used to start a discussion around what it’s like for children adapting to life in the UK; their identity and the effects of alienation and displacement they may experience. In addition, in an English lesson this film could generate discussion for the different genres of writing, providing an example of narrative and describing personal experiences.&#10;&#10;These clips will be relevant for teaching PSHE, Citizenship and PDE at KS2, KS3 and KS4 in England, Wales and Northern Ireland and 3rd Level, National 4/5 or Higher in Scotland.&#10;&#10;=====================&#10;For more clips from other subjects at the BBC Teach YouTube channel: http://www.youtube.com/bbcteach&#10;More from BBC Learning Zone: http://www.bbc.co.uk/learningzone&#10;More resources from BBC Bitesize: http://www.bbc.co.uk/education&#10;&#10;=====================&#10;Subscribe to create your own customised playlists, and get notified about our latest clips. As we have them, new videos will be uploaded on the following days:&#10;&#10;Mondays: Biology, Computer Science, Music, Religious Studies&#10;Tuesdays: Drama and Performance, English Language, Maths, Physical Education &#10;Wednesdays: Languages, Media and Film studies, Modern Studies and PSHE, Physics&#10;Thursdays: Art and Design, Chemistry, Geography, History&#10;Fridays: Business Studies, Design and Technology, English Literature" title="Juliane’s journey from Zimbabwe | Modern Studies - Seeking Refuge">
            <a:hlinkClick r:id="rId3"/>
            <a:extLst>
              <a:ext uri="{FF2B5EF4-FFF2-40B4-BE49-F238E27FC236}">
                <a16:creationId xmlns:a16="http://schemas.microsoft.com/office/drawing/2014/main" id="{64271ADF-1D29-0048-98C5-C48EEA6B13BD}"/>
              </a:ext>
            </a:extLst>
          </p:cNvPr>
          <p:cNvPicPr preferRelativeResize="0"/>
          <p:nvPr/>
        </p:nvPicPr>
        <p:blipFill>
          <a:blip r:embed="rId4">
            <a:alphaModFix/>
          </a:blip>
          <a:stretch>
            <a:fillRect/>
          </a:stretch>
        </p:blipFill>
        <p:spPr>
          <a:xfrm>
            <a:off x="3046429" y="1714500"/>
            <a:ext cx="6088675" cy="4566525"/>
          </a:xfrm>
          <a:prstGeom prst="rect">
            <a:avLst/>
          </a:prstGeom>
          <a:noFill/>
          <a:ln>
            <a:noFill/>
          </a:ln>
        </p:spPr>
      </p:pic>
      <p:pic>
        <p:nvPicPr>
          <p:cNvPr id="4" name="Google Shape;120;p20" descr="Suitable for teaching 7-16s. The story of Juliane from Zimbabwe, who spent years living away from her mother in an orphanage before they were reunited and escaped the country together.&#10;&#10;Subscribe for more Modern Studies  clips from BBC Teach on Wednesdays when we have them in: http://bit.ly/BBCSubscribeTeach&#10;&#10;If you found this video helpful, give it a like.&#10;Share it with someone.&#10;Add the video to your own teaching playlists. &#10;Create an account, subscribe to the channel and create playlists for different age groups, sets and syllabuses.&#10;&#10;=====================&#10;Juliane is a 12-year-old girl who spent many years living in a Zimbabwean orphanage separated from her mother. They are finally reunited and escape together to the UK. She talks about her journey and how she still suffers from the effects of being separated at a young age. She discuses the help and support that she receives from her school to deal with these experiences.&#10;&#10;This clip is from the BBC series Seeking Refuge. This animated documentary series explores the experiences and lives of five young refugees that have made a new home in the UK.&#10;&#10;For more clips from Seeking Refuge: http://bit.ly/TeachSeekingRefuge&#10;For our Modern Studies playlist: http://bit.ly/TeachModernStudies&#10;For Class Clips users, the original reference for the clip was  p00vdxr9.&#10;&#10;=====================&#10;Teaching Modern Studies or PSHE/Citizenship?&#10;&#10;The film could be used as illustration of why some people have to flee their country, and therefore, help raise questions about persecution and war. It could also be used to start a discussion around what it’s like for children adapting to life in the UK; their identity and the effects of alienation and displacement they may experience. In addition, in an English lesson this film could generate discussion for the different genres of writing, providing an example of narrative and describing personal experiences.&#10;&#10;These clips will be relevant for teaching PSHE, Citizenship and PDE at KS2, KS3 and KS4 in England, Wales and Northern Ireland and 3rd Level, National 4/5 or Higher in Scotland.&#10;&#10;=====================&#10;For more clips from other subjects at the BBC Teach YouTube channel: http://www.youtube.com/bbcteach&#10;More from BBC Learning Zone: http://www.bbc.co.uk/learningzone&#10;More resources from BBC Bitesize: http://www.bbc.co.uk/education&#10;&#10;=====================&#10;Subscribe to create your own customised playlists, and get notified about our latest clips. As we have them, new videos will be uploaded on the following days:&#10;&#10;Mondays: Biology, Computer Science, Music, Religious Studies&#10;Tuesdays: Drama and Performance, English Language, Maths, Physical Education &#10;Wednesdays: Languages, Media and Film studies, Modern Studies and PSHE, Physics&#10;Thursdays: Art and Design, Chemistry, Geography, History&#10;Fridays: Business Studies, Design and Technology, English Literature" title="Juliane’s journey from Zimbabwe | Modern Studies - Seeking Refuge">
            <a:hlinkClick r:id="rId3"/>
            <a:extLst>
              <a:ext uri="{FF2B5EF4-FFF2-40B4-BE49-F238E27FC236}">
                <a16:creationId xmlns:a16="http://schemas.microsoft.com/office/drawing/2014/main" id="{0F5B59A4-2B89-D244-BDF7-0E61981C3DAF}"/>
              </a:ext>
            </a:extLst>
          </p:cNvPr>
          <p:cNvPicPr preferRelativeResize="0"/>
          <p:nvPr/>
        </p:nvPicPr>
        <p:blipFill>
          <a:blip r:embed="rId4">
            <a:alphaModFix/>
          </a:blip>
          <a:stretch>
            <a:fillRect/>
          </a:stretch>
        </p:blipFill>
        <p:spPr>
          <a:xfrm>
            <a:off x="3051662" y="1668780"/>
            <a:ext cx="6088675" cy="4566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2"/>
          <p:cNvSpPr/>
          <p:nvPr/>
        </p:nvSpPr>
        <p:spPr>
          <a:xfrm>
            <a:off x="954263" y="645825"/>
            <a:ext cx="10677300" cy="5016900"/>
          </a:xfrm>
          <a:prstGeom prst="rect">
            <a:avLst/>
          </a:prstGeom>
          <a:noFill/>
          <a:ln>
            <a:noFill/>
          </a:ln>
        </p:spPr>
        <p:txBody>
          <a:bodyPr spcFirstLastPara="1" wrap="square" lIns="91425" tIns="45700" rIns="91425" bIns="45700" anchor="t" anchorCtr="0">
            <a:noAutofit/>
          </a:bodyPr>
          <a:lstStyle/>
          <a:p>
            <a:r>
              <a:rPr lang="en-GB" sz="4000" b="1" dirty="0">
                <a:solidFill>
                  <a:schemeClr val="dk1"/>
                </a:solidFill>
                <a:latin typeface="+mj-lt"/>
              </a:rPr>
              <a:t>Juliane’s story</a:t>
            </a:r>
            <a:endParaRPr sz="4000" b="1" dirty="0">
              <a:solidFill>
                <a:schemeClr val="dk1"/>
              </a:solidFill>
              <a:latin typeface="+mj-lt"/>
            </a:endParaRPr>
          </a:p>
          <a:p>
            <a:endParaRPr sz="3200" dirty="0">
              <a:solidFill>
                <a:srgbClr val="505555"/>
              </a:solidFill>
              <a:latin typeface="+mn-lt"/>
              <a:ea typeface="Questrial"/>
              <a:cs typeface="Questrial"/>
              <a:sym typeface="Questrial"/>
            </a:endParaRPr>
          </a:p>
          <a:p>
            <a:pPr marL="457200" indent="-431800">
              <a:buClr>
                <a:srgbClr val="505555"/>
              </a:buClr>
              <a:buSzPts val="3200"/>
              <a:buFont typeface="Questrial"/>
              <a:buChar char="●"/>
            </a:pPr>
            <a:r>
              <a:rPr lang="en-GB" sz="3200" dirty="0">
                <a:solidFill>
                  <a:schemeClr val="tx1"/>
                </a:solidFill>
                <a:latin typeface="+mn-lt"/>
                <a:ea typeface="Questrial"/>
                <a:cs typeface="Questrial"/>
                <a:sym typeface="Questrial"/>
              </a:rPr>
              <a:t>How do you think Juliane felt at different times in her life and journey?</a:t>
            </a:r>
          </a:p>
          <a:p>
            <a:pPr marL="457200" indent="-431800">
              <a:buClr>
                <a:srgbClr val="505555"/>
              </a:buClr>
              <a:buSzPts val="3200"/>
              <a:buFont typeface="Questrial"/>
              <a:buChar char="●"/>
            </a:pPr>
            <a:r>
              <a:rPr lang="en-GB" sz="3200" dirty="0">
                <a:solidFill>
                  <a:schemeClr val="tx1"/>
                </a:solidFill>
                <a:latin typeface="+mn-lt"/>
                <a:ea typeface="Questrial"/>
                <a:cs typeface="Questrial"/>
                <a:sym typeface="Questrial"/>
              </a:rPr>
              <a:t>How do you think Juliane feels now?</a:t>
            </a:r>
          </a:p>
          <a:p>
            <a:pPr marL="457200" indent="-431800">
              <a:buClr>
                <a:srgbClr val="505555"/>
              </a:buClr>
              <a:buSzPts val="3200"/>
              <a:buFont typeface="Questrial"/>
              <a:buChar char="●"/>
            </a:pPr>
            <a:r>
              <a:rPr lang="en-GB" sz="3200" dirty="0">
                <a:solidFill>
                  <a:schemeClr val="tx1"/>
                </a:solidFill>
                <a:latin typeface="+mn-lt"/>
                <a:ea typeface="Questrial"/>
                <a:cs typeface="Questrial"/>
                <a:sym typeface="Questrial"/>
              </a:rPr>
              <a:t>How does being at school help Juliane?</a:t>
            </a:r>
          </a:p>
          <a:p>
            <a:pPr marL="457200" indent="-431800">
              <a:buClr>
                <a:srgbClr val="505555"/>
              </a:buClr>
              <a:buSzPts val="3200"/>
              <a:buFont typeface="Questrial"/>
              <a:buChar char="●"/>
            </a:pPr>
            <a:r>
              <a:rPr lang="en-GB" sz="3200" dirty="0">
                <a:solidFill>
                  <a:schemeClr val="tx1"/>
                </a:solidFill>
                <a:latin typeface="+mn-lt"/>
                <a:ea typeface="Questrial"/>
                <a:cs typeface="Questrial"/>
                <a:sym typeface="Questrial"/>
              </a:rPr>
              <a:t>Why might Juliane feel scared when walking to school?</a:t>
            </a:r>
          </a:p>
          <a:p>
            <a:pPr marL="457200" indent="-431800">
              <a:buClr>
                <a:srgbClr val="505555"/>
              </a:buClr>
              <a:buSzPts val="3200"/>
              <a:buFont typeface="Questrial"/>
              <a:buChar char="●"/>
            </a:pPr>
            <a:r>
              <a:rPr lang="en-GB" sz="3200" dirty="0">
                <a:solidFill>
                  <a:schemeClr val="tx1"/>
                </a:solidFill>
                <a:latin typeface="+mn-lt"/>
                <a:ea typeface="Questrial"/>
                <a:cs typeface="Questrial"/>
                <a:sym typeface="Questrial"/>
              </a:rPr>
              <a:t>When might this be worse? </a:t>
            </a:r>
          </a:p>
          <a:p>
            <a:pPr marL="457200" indent="-431800">
              <a:buClr>
                <a:srgbClr val="505555"/>
              </a:buClr>
              <a:buSzPts val="3200"/>
              <a:buFont typeface="Questrial"/>
              <a:buChar char="●"/>
            </a:pPr>
            <a:r>
              <a:rPr lang="en-GB" sz="3200" dirty="0">
                <a:solidFill>
                  <a:schemeClr val="tx1"/>
                </a:solidFill>
                <a:latin typeface="+mn-lt"/>
                <a:ea typeface="Questrial"/>
                <a:cs typeface="Questrial"/>
                <a:sym typeface="Questrial"/>
              </a:rPr>
              <a:t>What ways could she be helped to feel safer?</a:t>
            </a:r>
          </a:p>
          <a:p>
            <a:endParaRPr sz="3200" dirty="0">
              <a:solidFill>
                <a:schemeClr val="tx1"/>
              </a:solidFill>
              <a:latin typeface="+mn-lt"/>
              <a:ea typeface="Questrial"/>
              <a:cs typeface="Questrial"/>
              <a:sym typeface="Questrial"/>
            </a:endParaRPr>
          </a:p>
          <a:p>
            <a:endParaRPr sz="4000" b="1" dirty="0">
              <a:solidFill>
                <a:schemeClr val="dk1"/>
              </a:solidFill>
            </a:endParaRPr>
          </a:p>
          <a:p>
            <a:endParaRPr sz="3200" dirty="0">
              <a:solidFill>
                <a:srgbClr val="505555"/>
              </a:solidFill>
              <a:latin typeface="Questrial"/>
              <a:ea typeface="Questrial"/>
              <a:cs typeface="Questrial"/>
              <a:sym typeface="Questrial"/>
            </a:endParaRPr>
          </a:p>
          <a:p>
            <a:endParaRPr dirty="0"/>
          </a:p>
        </p:txBody>
      </p:sp>
    </p:spTree>
    <p:extLst>
      <p:ext uri="{BB962C8B-B14F-4D97-AF65-F5344CB8AC3E}">
        <p14:creationId xmlns:p14="http://schemas.microsoft.com/office/powerpoint/2010/main" val="2909206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A bag for Juliane</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Design a bag for Juliane to use on her journey to school to help her feel safer in the dark. </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Use a micro:bit to create an LED light </a:t>
            </a:r>
          </a:p>
          <a:p>
            <a:pPr marL="457200" lvl="2" indent="-431800">
              <a:lnSpc>
                <a:spcPct val="115000"/>
              </a:lnSpc>
              <a:buClr>
                <a:srgbClr val="505555"/>
              </a:buClr>
              <a:buSzPts val="3200"/>
              <a:buFont typeface="Questrial"/>
              <a:buChar char="●"/>
            </a:pPr>
            <a:r>
              <a:rPr lang="en-GB" sz="3200" dirty="0">
                <a:solidFill>
                  <a:schemeClr val="tx1"/>
                </a:solidFill>
                <a:latin typeface="+mj-lt"/>
                <a:ea typeface="Questrial"/>
                <a:cs typeface="Questrial"/>
                <a:sym typeface="Questrial"/>
              </a:rPr>
              <a:t>Consider how the light will fit on the bag</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Design other features to help Juliane</a:t>
            </a:r>
          </a:p>
          <a:p>
            <a:pPr marL="25400">
              <a:lnSpc>
                <a:spcPct val="115000"/>
              </a:lnSpc>
              <a:buClr>
                <a:srgbClr val="505555"/>
              </a:buClr>
              <a:buSzPts val="3200"/>
            </a:pPr>
            <a:endParaRPr lang="en-US" sz="3200" dirty="0">
              <a:solidFill>
                <a:srgbClr val="505555"/>
              </a:solidFill>
              <a:latin typeface="Questrial"/>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dirty="0">
              <a:solidFill>
                <a:schemeClr val="tx1"/>
              </a:solidFill>
              <a:latin typeface="+mj-lt"/>
              <a:ea typeface="Questrial"/>
              <a:cs typeface="Questrial"/>
              <a:sym typeface="Questrial"/>
            </a:endParaRPr>
          </a:p>
        </p:txBody>
      </p:sp>
    </p:spTree>
    <p:extLst>
      <p:ext uri="{BB962C8B-B14F-4D97-AF65-F5344CB8AC3E}">
        <p14:creationId xmlns:p14="http://schemas.microsoft.com/office/powerpoint/2010/main" val="2376227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dirty="0">
                <a:solidFill>
                  <a:schemeClr val="dk1"/>
                </a:solidFill>
                <a:latin typeface="+mj-lt"/>
                <a:ea typeface="Questrial"/>
                <a:cs typeface="Questrial"/>
                <a:sym typeface="Questrial"/>
              </a:rPr>
              <a:t>Your</a:t>
            </a:r>
            <a:r>
              <a:rPr lang="en-GB" sz="4000" b="1" i="0" u="none" strike="noStrike" cap="none" dirty="0">
                <a:solidFill>
                  <a:schemeClr val="dk1"/>
                </a:solidFill>
                <a:latin typeface="+mj-lt"/>
                <a:ea typeface="Questrial"/>
                <a:cs typeface="Questrial"/>
                <a:sym typeface="Questrial"/>
              </a:rPr>
              <a:t> bag for Juliane</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539750" marR="0" lvl="0" indent="-514350" algn="l" rtl="0">
              <a:lnSpc>
                <a:spcPct val="115000"/>
              </a:lnSpc>
              <a:spcBef>
                <a:spcPts val="0"/>
              </a:spcBef>
              <a:spcAft>
                <a:spcPts val="0"/>
              </a:spcAft>
              <a:buClr>
                <a:srgbClr val="505555"/>
              </a:buClr>
              <a:buSzPts val="3200"/>
              <a:buFont typeface="+mj-lt"/>
              <a:buAutoNum type="arabicPeriod"/>
            </a:pPr>
            <a:r>
              <a:rPr lang="en-GB" sz="3200" dirty="0">
                <a:solidFill>
                  <a:schemeClr val="tx1"/>
                </a:solidFill>
                <a:latin typeface="+mj-lt"/>
                <a:ea typeface="Questrial"/>
                <a:cs typeface="Questrial"/>
                <a:sym typeface="Questrial"/>
              </a:rPr>
              <a:t>Draw your design on paper </a:t>
            </a:r>
          </a:p>
          <a:p>
            <a:pPr marL="539750" marR="0" lvl="0" indent="-514350" algn="l" rtl="0">
              <a:lnSpc>
                <a:spcPct val="115000"/>
              </a:lnSpc>
              <a:spcBef>
                <a:spcPts val="0"/>
              </a:spcBef>
              <a:spcAft>
                <a:spcPts val="0"/>
              </a:spcAft>
              <a:buClr>
                <a:srgbClr val="505555"/>
              </a:buClr>
              <a:buSzPts val="3200"/>
              <a:buFont typeface="+mj-lt"/>
              <a:buAutoNum type="arabicPeriod"/>
            </a:pPr>
            <a:r>
              <a:rPr lang="en-GB" sz="3200" dirty="0">
                <a:solidFill>
                  <a:schemeClr val="tx1"/>
                </a:solidFill>
                <a:latin typeface="+mj-lt"/>
                <a:ea typeface="Questrial"/>
                <a:cs typeface="Questrial"/>
                <a:sym typeface="Questrial"/>
              </a:rPr>
              <a:t>Annotate it to explain how the features will work &amp; help Juliane</a:t>
            </a:r>
          </a:p>
          <a:p>
            <a:pPr marL="539750" marR="0" lvl="0" indent="-514350" algn="l" rtl="0">
              <a:lnSpc>
                <a:spcPct val="115000"/>
              </a:lnSpc>
              <a:spcBef>
                <a:spcPts val="0"/>
              </a:spcBef>
              <a:spcAft>
                <a:spcPts val="0"/>
              </a:spcAft>
              <a:buClr>
                <a:srgbClr val="505555"/>
              </a:buClr>
              <a:buSzPts val="3200"/>
              <a:buFont typeface="+mj-lt"/>
              <a:buAutoNum type="arabicPeriod"/>
            </a:pPr>
            <a:r>
              <a:rPr lang="en-GB" sz="3200" dirty="0">
                <a:solidFill>
                  <a:schemeClr val="tx1"/>
                </a:solidFill>
                <a:latin typeface="+mj-lt"/>
                <a:ea typeface="Questrial"/>
                <a:cs typeface="Questrial"/>
                <a:sym typeface="Questrial"/>
              </a:rPr>
              <a:t>Write an algorithm for the light using micro:bit </a:t>
            </a:r>
          </a:p>
          <a:p>
            <a:pPr marL="539750" marR="0" lvl="0" indent="-514350" algn="l" rtl="0">
              <a:lnSpc>
                <a:spcPct val="115000"/>
              </a:lnSpc>
              <a:spcBef>
                <a:spcPts val="0"/>
              </a:spcBef>
              <a:spcAft>
                <a:spcPts val="0"/>
              </a:spcAft>
              <a:buClr>
                <a:srgbClr val="505555"/>
              </a:buClr>
              <a:buSzPts val="3200"/>
              <a:buFont typeface="+mj-lt"/>
              <a:buAutoNum type="arabicPeriod"/>
            </a:pPr>
            <a:r>
              <a:rPr lang="en-GB" sz="3200" dirty="0">
                <a:solidFill>
                  <a:schemeClr val="tx1"/>
                </a:solidFill>
                <a:latin typeface="+mj-lt"/>
                <a:ea typeface="Questrial"/>
                <a:cs typeface="Questrial"/>
                <a:sym typeface="Questrial"/>
              </a:rPr>
              <a:t>Program the micro:bit light</a:t>
            </a:r>
          </a:p>
          <a:p>
            <a:pPr marL="539750" marR="0" lvl="0" indent="-514350" algn="l" rtl="0">
              <a:lnSpc>
                <a:spcPct val="115000"/>
              </a:lnSpc>
              <a:spcBef>
                <a:spcPts val="0"/>
              </a:spcBef>
              <a:spcAft>
                <a:spcPts val="0"/>
              </a:spcAft>
              <a:buClr>
                <a:srgbClr val="505555"/>
              </a:buClr>
              <a:buSzPts val="3200"/>
              <a:buFont typeface="+mj-lt"/>
              <a:buAutoNum type="arabicPeriod"/>
            </a:pPr>
            <a:r>
              <a:rPr lang="en-GB" sz="3200" dirty="0">
                <a:solidFill>
                  <a:schemeClr val="tx1"/>
                </a:solidFill>
                <a:latin typeface="+mj-lt"/>
                <a:ea typeface="Questrial"/>
                <a:cs typeface="Questrial"/>
                <a:sym typeface="Questrial"/>
              </a:rPr>
              <a:t>Create your bag if you have the materials</a:t>
            </a:r>
          </a:p>
          <a:p>
            <a:pPr marL="25400">
              <a:lnSpc>
                <a:spcPct val="115000"/>
              </a:lnSpc>
              <a:buClr>
                <a:srgbClr val="505555"/>
              </a:buClr>
              <a:buSzPts val="3200"/>
            </a:pPr>
            <a:endParaRPr lang="en-US" sz="3200" dirty="0">
              <a:solidFill>
                <a:srgbClr val="505555"/>
              </a:solidFill>
              <a:latin typeface="Questrial"/>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dirty="0">
              <a:solidFill>
                <a:schemeClr val="tx1"/>
              </a:solidFill>
              <a:latin typeface="+mj-lt"/>
              <a:ea typeface="Questrial"/>
              <a:cs typeface="Questrial"/>
              <a:sym typeface="Questrial"/>
            </a:endParaRPr>
          </a:p>
        </p:txBody>
      </p:sp>
    </p:spTree>
    <p:extLst>
      <p:ext uri="{BB962C8B-B14F-4D97-AF65-F5344CB8AC3E}">
        <p14:creationId xmlns:p14="http://schemas.microsoft.com/office/powerpoint/2010/main" val="112146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p:nvPr/>
        </p:nvSpPr>
        <p:spPr>
          <a:xfrm>
            <a:off x="1012888" y="138800"/>
            <a:ext cx="10677300" cy="5016900"/>
          </a:xfrm>
          <a:prstGeom prst="rect">
            <a:avLst/>
          </a:prstGeom>
          <a:noFill/>
          <a:ln>
            <a:noFill/>
          </a:ln>
        </p:spPr>
        <p:txBody>
          <a:bodyPr spcFirstLastPara="1" wrap="square" lIns="91425" tIns="45700" rIns="91425" bIns="45700" anchor="t" anchorCtr="0">
            <a:noAutofit/>
          </a:bodyPr>
          <a:lstStyle/>
          <a:p>
            <a:pPr>
              <a:lnSpc>
                <a:spcPct val="106650"/>
              </a:lnSpc>
              <a:buSzPts val="1100"/>
            </a:pPr>
            <a:r>
              <a:rPr lang="en-US" sz="4000" b="1" dirty="0">
                <a:solidFill>
                  <a:schemeClr val="dk1"/>
                </a:solidFill>
              </a:rPr>
              <a:t>Sample algorithm for a flashing light</a:t>
            </a:r>
            <a:endParaRPr sz="4000" b="1" dirty="0">
              <a:solidFill>
                <a:schemeClr val="dk1"/>
              </a:solidFill>
            </a:endParaRPr>
          </a:p>
          <a:p>
            <a:pPr>
              <a:lnSpc>
                <a:spcPct val="106650"/>
              </a:lnSpc>
              <a:buSzPts val="1100"/>
            </a:pPr>
            <a:br>
              <a:rPr lang="en-US" sz="2400" b="1" dirty="0">
                <a:solidFill>
                  <a:srgbClr val="505555"/>
                </a:solidFill>
                <a:latin typeface="Questrial"/>
                <a:ea typeface="Questrial"/>
                <a:cs typeface="Questrial"/>
                <a:sym typeface="Questrial"/>
              </a:rPr>
            </a:br>
            <a:r>
              <a:rPr lang="en-US" sz="2400" b="1" dirty="0">
                <a:solidFill>
                  <a:srgbClr val="505555"/>
                </a:solidFill>
                <a:latin typeface="Questrial"/>
                <a:ea typeface="Questrial"/>
                <a:cs typeface="Questrial"/>
                <a:sym typeface="Questrial"/>
              </a:rPr>
              <a:t>INPUT when ON button pressed</a:t>
            </a:r>
            <a:endParaRPr sz="2400" b="1" dirty="0">
              <a:solidFill>
                <a:srgbClr val="505555"/>
              </a:solidFill>
              <a:latin typeface="Questrial"/>
              <a:ea typeface="Questrial"/>
              <a:cs typeface="Questrial"/>
              <a:sym typeface="Questrial"/>
            </a:endParaRPr>
          </a:p>
          <a:p>
            <a:pPr>
              <a:lnSpc>
                <a:spcPct val="106650"/>
              </a:lnSpc>
              <a:buSzPts val="1100"/>
            </a:pPr>
            <a:r>
              <a:rPr lang="en-US" sz="2400" b="1" dirty="0">
                <a:solidFill>
                  <a:srgbClr val="505555"/>
                </a:solidFill>
                <a:latin typeface="Questrial"/>
                <a:ea typeface="Questrial"/>
                <a:cs typeface="Questrial"/>
                <a:sym typeface="Questrial"/>
              </a:rPr>
              <a:t>	INPUT ‘on’ sound</a:t>
            </a:r>
            <a:endParaRPr sz="2400" b="1" dirty="0">
              <a:solidFill>
                <a:srgbClr val="505555"/>
              </a:solidFill>
              <a:latin typeface="Questrial"/>
              <a:ea typeface="Questrial"/>
              <a:cs typeface="Questrial"/>
              <a:sym typeface="Questrial"/>
            </a:endParaRPr>
          </a:p>
          <a:p>
            <a:pPr>
              <a:lnSpc>
                <a:spcPct val="106650"/>
              </a:lnSpc>
              <a:buSzPts val="1100"/>
            </a:pPr>
            <a:r>
              <a:rPr lang="en-US" sz="2400" b="1" dirty="0">
                <a:solidFill>
                  <a:srgbClr val="505555"/>
                </a:solidFill>
                <a:latin typeface="Questrial"/>
                <a:ea typeface="Questrial"/>
                <a:cs typeface="Questrial"/>
                <a:sym typeface="Questrial"/>
              </a:rPr>
              <a:t>Start</a:t>
            </a:r>
            <a:endParaRPr sz="2400" b="1" dirty="0">
              <a:solidFill>
                <a:srgbClr val="505555"/>
              </a:solidFill>
              <a:latin typeface="Questrial"/>
              <a:ea typeface="Questrial"/>
              <a:cs typeface="Questrial"/>
              <a:sym typeface="Questrial"/>
            </a:endParaRPr>
          </a:p>
          <a:p>
            <a:pPr>
              <a:lnSpc>
                <a:spcPct val="106650"/>
              </a:lnSpc>
              <a:buSzPts val="1100"/>
            </a:pPr>
            <a:r>
              <a:rPr lang="en-US" sz="2400" b="1" dirty="0">
                <a:solidFill>
                  <a:srgbClr val="505555"/>
                </a:solidFill>
                <a:latin typeface="Questrial"/>
                <a:ea typeface="Questrial"/>
                <a:cs typeface="Questrial"/>
                <a:sym typeface="Questrial"/>
              </a:rPr>
              <a:t>INPUT Sense IF dark</a:t>
            </a:r>
            <a:endParaRPr sz="2400" b="1" dirty="0">
              <a:solidFill>
                <a:srgbClr val="505555"/>
              </a:solidFill>
              <a:latin typeface="Questrial"/>
              <a:ea typeface="Questrial"/>
              <a:cs typeface="Questrial"/>
              <a:sym typeface="Questrial"/>
            </a:endParaRPr>
          </a:p>
          <a:p>
            <a:pPr indent="457200"/>
            <a:r>
              <a:rPr lang="en-US" sz="2400" b="1" dirty="0">
                <a:solidFill>
                  <a:srgbClr val="505555"/>
                </a:solidFill>
                <a:latin typeface="Questrial"/>
                <a:ea typeface="Questrial"/>
                <a:cs typeface="Questrial"/>
                <a:sym typeface="Questrial"/>
              </a:rPr>
              <a:t>IF dark then</a:t>
            </a:r>
            <a:endParaRPr sz="2400" b="1" dirty="0">
              <a:solidFill>
                <a:srgbClr val="505555"/>
              </a:solidFill>
              <a:latin typeface="Questrial"/>
              <a:ea typeface="Questrial"/>
              <a:cs typeface="Questrial"/>
              <a:sym typeface="Questrial"/>
            </a:endParaRPr>
          </a:p>
          <a:p>
            <a:pPr marL="1828800"/>
            <a:r>
              <a:rPr lang="en-US" sz="2400" b="1" dirty="0">
                <a:solidFill>
                  <a:srgbClr val="505555"/>
                </a:solidFill>
                <a:latin typeface="Questrial"/>
                <a:ea typeface="Questrial"/>
                <a:cs typeface="Questrial"/>
                <a:sym typeface="Questrial"/>
              </a:rPr>
              <a:t>INPUT Sense IF moving</a:t>
            </a:r>
            <a:endParaRPr sz="2400" b="1" dirty="0">
              <a:solidFill>
                <a:srgbClr val="505555"/>
              </a:solidFill>
              <a:latin typeface="Questrial"/>
              <a:ea typeface="Questrial"/>
              <a:cs typeface="Questrial"/>
              <a:sym typeface="Questrial"/>
            </a:endParaRPr>
          </a:p>
          <a:p>
            <a:pPr marL="2286000"/>
            <a:r>
              <a:rPr lang="en-US" sz="2400" b="1" dirty="0">
                <a:solidFill>
                  <a:srgbClr val="505555"/>
                </a:solidFill>
                <a:latin typeface="Questrial"/>
                <a:ea typeface="Questrial"/>
                <a:cs typeface="Questrial"/>
                <a:sym typeface="Questrial"/>
              </a:rPr>
              <a:t>If moving then</a:t>
            </a:r>
            <a:endParaRPr sz="2400" b="1" dirty="0">
              <a:solidFill>
                <a:srgbClr val="505555"/>
              </a:solidFill>
              <a:latin typeface="Questrial"/>
              <a:ea typeface="Questrial"/>
              <a:cs typeface="Questrial"/>
              <a:sym typeface="Questrial"/>
            </a:endParaRPr>
          </a:p>
          <a:p>
            <a:pPr marL="2743200"/>
            <a:r>
              <a:rPr lang="en-US" sz="2400" b="1" dirty="0">
                <a:solidFill>
                  <a:srgbClr val="505555"/>
                </a:solidFill>
                <a:latin typeface="Questrial"/>
                <a:ea typeface="Questrial"/>
                <a:cs typeface="Questrial"/>
                <a:sym typeface="Questrial"/>
              </a:rPr>
              <a:t>OUTPUT light 1 second</a:t>
            </a:r>
            <a:endParaRPr sz="2400" b="1" dirty="0">
              <a:solidFill>
                <a:srgbClr val="505555"/>
              </a:solidFill>
              <a:latin typeface="Questrial"/>
              <a:ea typeface="Questrial"/>
              <a:cs typeface="Questrial"/>
              <a:sym typeface="Questrial"/>
            </a:endParaRPr>
          </a:p>
          <a:p>
            <a:pPr marL="2743200"/>
            <a:r>
              <a:rPr lang="en-US" sz="2400" b="1" dirty="0">
                <a:solidFill>
                  <a:srgbClr val="505555"/>
                </a:solidFill>
                <a:latin typeface="Questrial"/>
                <a:ea typeface="Questrial"/>
                <a:cs typeface="Questrial"/>
                <a:sym typeface="Questrial"/>
              </a:rPr>
              <a:t>Pause 1 second</a:t>
            </a:r>
            <a:endParaRPr sz="2400" b="1" dirty="0">
              <a:solidFill>
                <a:srgbClr val="505555"/>
              </a:solidFill>
              <a:latin typeface="Questrial"/>
              <a:ea typeface="Questrial"/>
              <a:cs typeface="Questrial"/>
              <a:sym typeface="Questrial"/>
            </a:endParaRPr>
          </a:p>
          <a:p>
            <a:pPr marL="2743200"/>
            <a:r>
              <a:rPr lang="en-US" sz="2400" b="1" dirty="0">
                <a:solidFill>
                  <a:srgbClr val="505555"/>
                </a:solidFill>
                <a:latin typeface="Questrial"/>
                <a:ea typeface="Questrial"/>
                <a:cs typeface="Questrial"/>
                <a:sym typeface="Questrial"/>
              </a:rPr>
              <a:t>Repeat  until STOP button pressed</a:t>
            </a:r>
            <a:endParaRPr sz="2400" b="1" dirty="0">
              <a:solidFill>
                <a:srgbClr val="505555"/>
              </a:solidFill>
              <a:latin typeface="Questrial"/>
              <a:ea typeface="Questrial"/>
              <a:cs typeface="Questrial"/>
              <a:sym typeface="Questrial"/>
            </a:endParaRPr>
          </a:p>
          <a:p>
            <a:pPr marL="1828800" indent="457200"/>
            <a:r>
              <a:rPr lang="en-US" sz="2400" b="1" dirty="0">
                <a:solidFill>
                  <a:srgbClr val="505555"/>
                </a:solidFill>
                <a:latin typeface="Questrial"/>
                <a:ea typeface="Questrial"/>
                <a:cs typeface="Questrial"/>
                <a:sym typeface="Questrial"/>
              </a:rPr>
              <a:t>ELSE, do nothing</a:t>
            </a:r>
            <a:endParaRPr sz="2400" b="1" dirty="0">
              <a:solidFill>
                <a:srgbClr val="505555"/>
              </a:solidFill>
              <a:latin typeface="Questrial"/>
              <a:ea typeface="Questrial"/>
              <a:cs typeface="Questrial"/>
              <a:sym typeface="Questrial"/>
            </a:endParaRPr>
          </a:p>
          <a:p>
            <a:pPr marL="457200"/>
            <a:r>
              <a:rPr lang="en-US" sz="2400" b="1" dirty="0">
                <a:solidFill>
                  <a:srgbClr val="505555"/>
                </a:solidFill>
                <a:latin typeface="Questrial"/>
                <a:ea typeface="Questrial"/>
                <a:cs typeface="Questrial"/>
                <a:sym typeface="Questrial"/>
              </a:rPr>
              <a:t>ELSE, do nothing</a:t>
            </a:r>
            <a:endParaRPr sz="2400" b="1" dirty="0">
              <a:solidFill>
                <a:srgbClr val="505555"/>
              </a:solidFill>
              <a:latin typeface="Questrial"/>
              <a:ea typeface="Questrial"/>
              <a:cs typeface="Questrial"/>
              <a:sym typeface="Questrial"/>
            </a:endParaRPr>
          </a:p>
          <a:p>
            <a:pPr marL="457200"/>
            <a:r>
              <a:rPr lang="en-US" sz="2400" b="1" dirty="0">
                <a:solidFill>
                  <a:srgbClr val="505555"/>
                </a:solidFill>
                <a:latin typeface="Questrial"/>
                <a:ea typeface="Questrial"/>
                <a:cs typeface="Questrial"/>
                <a:sym typeface="Questrial"/>
              </a:rPr>
              <a:t>When STOP button pressed</a:t>
            </a:r>
            <a:endParaRPr sz="2400" b="1" dirty="0">
              <a:solidFill>
                <a:srgbClr val="505555"/>
              </a:solidFill>
              <a:latin typeface="Questrial"/>
              <a:ea typeface="Questrial"/>
              <a:cs typeface="Questrial"/>
              <a:sym typeface="Questrial"/>
            </a:endParaRPr>
          </a:p>
          <a:p>
            <a:pPr marL="914400"/>
            <a:r>
              <a:rPr lang="en-US" sz="2400" b="1" dirty="0">
                <a:solidFill>
                  <a:srgbClr val="505555"/>
                </a:solidFill>
                <a:latin typeface="Questrial"/>
                <a:ea typeface="Questrial"/>
                <a:cs typeface="Questrial"/>
                <a:sym typeface="Questrial"/>
              </a:rPr>
              <a:t>OUTPUT ‘off’ sound</a:t>
            </a:r>
            <a:endParaRPr sz="2400" b="1" dirty="0">
              <a:solidFill>
                <a:srgbClr val="505555"/>
              </a:solidFill>
              <a:latin typeface="Questrial"/>
              <a:ea typeface="Questrial"/>
              <a:cs typeface="Questrial"/>
              <a:sym typeface="Questrial"/>
            </a:endParaRPr>
          </a:p>
          <a:p>
            <a:pPr marL="914400"/>
            <a:r>
              <a:rPr lang="en-US" sz="2400" b="1" dirty="0">
                <a:solidFill>
                  <a:srgbClr val="505555"/>
                </a:solidFill>
                <a:latin typeface="Questrial"/>
                <a:ea typeface="Questrial"/>
                <a:cs typeface="Questrial"/>
                <a:sym typeface="Questrial"/>
              </a:rPr>
              <a:t>STOP</a:t>
            </a:r>
            <a:endParaRPr sz="2400" dirty="0">
              <a:solidFill>
                <a:schemeClr val="dk2"/>
              </a:solidFill>
            </a:endParaRPr>
          </a:p>
          <a:p>
            <a:endParaRPr sz="2400" dirty="0">
              <a:solidFill>
                <a:srgbClr val="505555"/>
              </a:solidFill>
              <a:latin typeface="Questrial"/>
              <a:ea typeface="Questrial"/>
              <a:cs typeface="Questrial"/>
              <a:sym typeface="Questrial"/>
            </a:endParaRPr>
          </a:p>
          <a:p>
            <a:endParaRPr sz="2400" dirty="0"/>
          </a:p>
        </p:txBody>
      </p:sp>
    </p:spTree>
    <p:extLst>
      <p:ext uri="{BB962C8B-B14F-4D97-AF65-F5344CB8AC3E}">
        <p14:creationId xmlns:p14="http://schemas.microsoft.com/office/powerpoint/2010/main" val="56562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Coding </a:t>
            </a:r>
            <a:r>
              <a:rPr lang="en-GB" sz="4000" b="1" dirty="0">
                <a:solidFill>
                  <a:schemeClr val="dk1"/>
                </a:solidFill>
                <a:latin typeface="+mj-lt"/>
                <a:ea typeface="Questrial"/>
                <a:cs typeface="Questrial"/>
                <a:sym typeface="Questrial"/>
              </a:rPr>
              <a:t>the </a:t>
            </a:r>
            <a:r>
              <a:rPr lang="en-GB" sz="4000" b="1" i="0" u="none" strike="noStrike" cap="none" dirty="0">
                <a:solidFill>
                  <a:schemeClr val="dk1"/>
                </a:solidFill>
                <a:latin typeface="+mj-lt"/>
                <a:ea typeface="Questrial"/>
                <a:cs typeface="Questrial"/>
                <a:sym typeface="Questrial"/>
              </a:rPr>
              <a:t>light for the bag</a:t>
            </a:r>
          </a:p>
          <a:p>
            <a:pPr marL="0" marR="0" lvl="0" indent="0" algn="l" rtl="0">
              <a:lnSpc>
                <a:spcPct val="106650"/>
              </a:lnSpc>
              <a:spcBef>
                <a:spcPts val="0"/>
              </a:spcBef>
              <a:spcAft>
                <a:spcPts val="0"/>
              </a:spcAft>
              <a:buClr>
                <a:srgbClr val="000000"/>
              </a:buClr>
              <a:buSzPts val="40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Using the </a:t>
            </a:r>
            <a:r>
              <a:rPr lang="en-GB" sz="3200" dirty="0" err="1">
                <a:solidFill>
                  <a:schemeClr val="tx1"/>
                </a:solidFill>
                <a:latin typeface="+mj-lt"/>
                <a:ea typeface="Questrial"/>
                <a:cs typeface="Questrial"/>
                <a:sym typeface="Questrial"/>
              </a:rPr>
              <a:t>MakeCode</a:t>
            </a:r>
            <a:r>
              <a:rPr lang="en-GB" sz="3200" dirty="0">
                <a:solidFill>
                  <a:schemeClr val="tx1"/>
                </a:solidFill>
                <a:latin typeface="+mj-lt"/>
                <a:ea typeface="Questrial"/>
                <a:cs typeface="Questrial"/>
                <a:sym typeface="Questrial"/>
              </a:rPr>
              <a:t> editor and your algorithm, write your program for the light</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Remember to test and debug regularly.</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Once finished, download and copy to your micro:bit to test and run.</a:t>
            </a:r>
          </a:p>
          <a:p>
            <a:pPr marL="25400" marR="0" lvl="0" algn="l" rtl="0">
              <a:lnSpc>
                <a:spcPct val="115000"/>
              </a:lnSpc>
              <a:spcBef>
                <a:spcPts val="0"/>
              </a:spcBef>
              <a:spcAft>
                <a:spcPts val="0"/>
              </a:spcAft>
              <a:buClr>
                <a:srgbClr val="505555"/>
              </a:buClr>
              <a:buSzPts val="3200"/>
            </a:pPr>
            <a:endParaRPr lang="en-GB" sz="3200" dirty="0">
              <a:solidFill>
                <a:schemeClr val="tx1"/>
              </a:solidFill>
              <a:latin typeface="+mj-lt"/>
              <a:ea typeface="Questrial"/>
              <a:cs typeface="Questrial"/>
              <a:sym typeface="Questrial"/>
            </a:endParaRPr>
          </a:p>
          <a:p>
            <a:pPr marL="25400" marR="0" lvl="0" algn="l" rtl="0">
              <a:lnSpc>
                <a:spcPct val="115000"/>
              </a:lnSpc>
              <a:spcBef>
                <a:spcPts val="0"/>
              </a:spcBef>
              <a:spcAft>
                <a:spcPts val="0"/>
              </a:spcAft>
              <a:buClr>
                <a:srgbClr val="505555"/>
              </a:buClr>
              <a:buSzPts val="3200"/>
            </a:pPr>
            <a:endParaRPr lang="en-GB" sz="3200" dirty="0">
              <a:solidFill>
                <a:schemeClr val="tx1"/>
              </a:solidFill>
              <a:latin typeface="+mj-lt"/>
              <a:ea typeface="Questrial"/>
              <a:cs typeface="Questrial"/>
              <a:sym typeface="Questrial"/>
            </a:endParaRPr>
          </a:p>
          <a:p>
            <a:pPr marL="25400" marR="0" lvl="0" algn="l" rtl="0">
              <a:lnSpc>
                <a:spcPct val="115000"/>
              </a:lnSpc>
              <a:spcBef>
                <a:spcPts val="0"/>
              </a:spcBef>
              <a:spcAft>
                <a:spcPts val="0"/>
              </a:spcAft>
              <a:buClr>
                <a:srgbClr val="505555"/>
              </a:buClr>
              <a:buSzPts val="3200"/>
            </a:pPr>
            <a:endParaRPr lang="en-GB" sz="3200"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b="0" i="0" u="none" strike="noStrike" cap="none"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b="0" i="0" u="none" strike="noStrike" cap="none" dirty="0">
              <a:solidFill>
                <a:schemeClr val="tx1"/>
              </a:solidFill>
              <a:latin typeface="+mj-lt"/>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p:txBody>
      </p:sp>
    </p:spTree>
    <p:extLst>
      <p:ext uri="{BB962C8B-B14F-4D97-AF65-F5344CB8AC3E}">
        <p14:creationId xmlns:p14="http://schemas.microsoft.com/office/powerpoint/2010/main" val="127120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288493" y="201146"/>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2400" b="1" dirty="0">
                <a:solidFill>
                  <a:schemeClr val="dk1"/>
                </a:solidFill>
                <a:latin typeface="+mj-lt"/>
                <a:ea typeface="Questrial"/>
                <a:cs typeface="Questrial"/>
                <a:sym typeface="Questrial"/>
              </a:rPr>
              <a:t>Light up bag example program</a:t>
            </a:r>
            <a:endParaRPr sz="24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25400" marR="0" lvl="0" algn="l" rtl="0">
              <a:lnSpc>
                <a:spcPct val="115000"/>
              </a:lnSpc>
              <a:spcBef>
                <a:spcPts val="0"/>
              </a:spcBef>
              <a:spcAft>
                <a:spcPts val="0"/>
              </a:spcAft>
              <a:buClr>
                <a:srgbClr val="505555"/>
              </a:buClr>
              <a:buSzPts val="3200"/>
            </a:pPr>
            <a:endParaRPr lang="en-GB" sz="3200"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b="0" i="0" u="none" strike="noStrike" cap="none"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b="0" i="0" u="none" strike="noStrike" cap="none" dirty="0">
              <a:solidFill>
                <a:schemeClr val="tx1"/>
              </a:solidFill>
              <a:latin typeface="+mj-lt"/>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p:txBody>
      </p:sp>
      <p:pic>
        <p:nvPicPr>
          <p:cNvPr id="4" name="Picture 3" descr="A screenshot of a computer screen&#10;&#10;Description automatically generated">
            <a:extLst>
              <a:ext uri="{FF2B5EF4-FFF2-40B4-BE49-F238E27FC236}">
                <a16:creationId xmlns:a16="http://schemas.microsoft.com/office/drawing/2014/main" id="{D19A5A20-14BB-AB5C-2FAC-F149A8BBFD87}"/>
              </a:ext>
            </a:extLst>
          </p:cNvPr>
          <p:cNvPicPr>
            <a:picLocks noChangeAspect="1"/>
          </p:cNvPicPr>
          <p:nvPr/>
        </p:nvPicPr>
        <p:blipFill>
          <a:blip r:embed="rId3"/>
          <a:stretch>
            <a:fillRect/>
          </a:stretch>
        </p:blipFill>
        <p:spPr>
          <a:xfrm>
            <a:off x="288493" y="819397"/>
            <a:ext cx="4282204" cy="5717970"/>
          </a:xfrm>
          <a:prstGeom prst="rect">
            <a:avLst/>
          </a:prstGeom>
        </p:spPr>
      </p:pic>
    </p:spTree>
    <p:extLst>
      <p:ext uri="{BB962C8B-B14F-4D97-AF65-F5344CB8AC3E}">
        <p14:creationId xmlns:p14="http://schemas.microsoft.com/office/powerpoint/2010/main" val="1629553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dirty="0">
                <a:solidFill>
                  <a:schemeClr val="dk1"/>
                </a:solidFill>
                <a:latin typeface="+mj-lt"/>
                <a:ea typeface="Questrial"/>
                <a:cs typeface="Questrial"/>
                <a:sym typeface="Questrial"/>
              </a:rPr>
              <a:t>Evaluating your bag for Juliane</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How do you think your bag will help Juliane?</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What has worked well with? </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What would you like to improve? </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What problems did you encounter and how did you solve them?</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What have you learnt from this project? </a:t>
            </a: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chemeClr val="tx1"/>
                </a:solidFill>
                <a:latin typeface="+mj-lt"/>
                <a:ea typeface="Questrial"/>
                <a:cs typeface="Questrial"/>
                <a:sym typeface="Questrial"/>
              </a:rPr>
              <a:t>What would you like to learn more about?</a:t>
            </a:r>
          </a:p>
          <a:p>
            <a:pPr marL="457200" marR="0" lvl="0" indent="-431800" algn="l" rtl="0">
              <a:lnSpc>
                <a:spcPct val="115000"/>
              </a:lnSpc>
              <a:spcBef>
                <a:spcPts val="0"/>
              </a:spcBef>
              <a:spcAft>
                <a:spcPts val="0"/>
              </a:spcAft>
              <a:buClr>
                <a:srgbClr val="505555"/>
              </a:buClr>
              <a:buSzPts val="3200"/>
              <a:buFont typeface="Questrial"/>
              <a:buChar char="●"/>
            </a:pPr>
            <a:endParaRPr lang="en-GB" sz="3200"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b="0" i="0" u="none" strike="noStrike" cap="none" dirty="0">
              <a:solidFill>
                <a:schemeClr val="tx1"/>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endParaRPr lang="en-GB" sz="3200" b="0" i="0" u="none" strike="noStrike" cap="none" dirty="0">
              <a:solidFill>
                <a:schemeClr val="tx1"/>
              </a:solidFill>
              <a:latin typeface="+mj-lt"/>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p:txBody>
      </p:sp>
    </p:spTree>
    <p:extLst>
      <p:ext uri="{BB962C8B-B14F-4D97-AF65-F5344CB8AC3E}">
        <p14:creationId xmlns:p14="http://schemas.microsoft.com/office/powerpoint/2010/main" val="175551533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9438</TotalTime>
  <Words>363</Words>
  <Application>Microsoft Macintosh PowerPoint</Application>
  <PresentationFormat>Widescreen</PresentationFormat>
  <Paragraphs>84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Anna Smirnova</cp:lastModifiedBy>
  <cp:revision>50</cp:revision>
  <dcterms:modified xsi:type="dcterms:W3CDTF">2023-08-29T15:26:35Z</dcterms:modified>
</cp:coreProperties>
</file>