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70" r:id="rId2"/>
    <p:sldId id="258" r:id="rId3"/>
    <p:sldId id="288" r:id="rId4"/>
    <p:sldId id="286" r:id="rId5"/>
    <p:sldId id="285" r:id="rId6"/>
    <p:sldId id="277" r:id="rId7"/>
    <p:sldId id="284" r:id="rId8"/>
    <p:sldId id="278" r:id="rId9"/>
    <p:sldId id="279" r:id="rId10"/>
    <p:sldId id="289" r:id="rId11"/>
    <p:sldId id="281" r:id="rId12"/>
    <p:sldId id="282" r:id="rId13"/>
    <p:sldId id="283" r:id="rId14"/>
    <p:sldId id="265" r:id="rId15"/>
    <p:sldId id="26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5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5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2D6"/>
    <a:srgbClr val="3FB6FE"/>
    <a:srgbClr val="00A000"/>
    <a:srgbClr val="7BCDC3"/>
    <a:srgbClr val="6C4BC1"/>
    <a:srgbClr val="E7645C"/>
    <a:srgbClr val="00C802"/>
    <a:srgbClr val="CE0364"/>
    <a:srgbClr val="CD036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8"/>
    <p:restoredTop sz="76487"/>
  </p:normalViewPr>
  <p:slideViewPr>
    <p:cSldViewPr snapToGrid="0">
      <p:cViewPr varScale="1">
        <p:scale>
          <a:sx n="193" d="100"/>
          <a:sy n="193" d="100"/>
        </p:scale>
        <p:origin x="664" y="184"/>
      </p:cViewPr>
      <p:guideLst>
        <p:guide orient="horz" pos="2935"/>
        <p:guide pos="226"/>
        <p:guide orient="horz" pos="577"/>
        <p:guide pos="5534"/>
      </p:guideLst>
    </p:cSldViewPr>
  </p:slideViewPr>
  <p:outlineViewPr>
    <p:cViewPr>
      <p:scale>
        <a:sx n="33" d="100"/>
        <a:sy n="33" d="100"/>
      </p:scale>
      <p:origin x="0" y="-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24ED936-2CAA-5747-8503-5C7862767742}" type="datetimeFigureOut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91831F-4EB0-A94A-A132-4C9A8B82AD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3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bit.io/lessons-nightlight-code-vide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168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optionally share this online step-by-step tutorial with your students to follow individually.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60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good is the project?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recommend it to a friend?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you improve it?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it work?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students to think about how it works when holding it in their hands.</a:t>
            </a:r>
          </a:p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5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Opportunity to reinforce mathematics learning about less than &lt; and greater than &gt; symbols.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Ask: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are sensors? How did you use them? (The LEDs work as an input, sensing light levels).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is logic? How did we use it today? (We used logic to make a control system: if the light level is low, then we turn the lights on, else we turn them off.)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did you test or improve your code? (Depending on the lighting conditions in your classroom, students may have had to use larger numbers to make the lights more sensitive – turn on when it’s brighter – or use smaller numbers to make them turn on only when it’s very dark.)</a:t>
            </a:r>
            <a:r>
              <a:rPr lang="en-GB" sz="1800" dirty="0">
                <a:effectLst/>
              </a:rPr>
              <a:t>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5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1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4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YouTube video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explains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micro:bit’s LEDs, as well as acting as an output, also can work as an input, sensing how dark or light it is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can use this to make projects that react when it gets dark or light.</a:t>
            </a:r>
            <a:r>
              <a:rPr lang="en-GB" dirty="0">
                <a:effectLst/>
              </a:rPr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4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900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Explain that </a:t>
            </a:r>
            <a:r>
              <a:rPr lang="en-GB" sz="900" b="1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Sensors</a:t>
            </a:r>
            <a:r>
              <a:rPr lang="en-GB" sz="900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are inputs that measure things outside a computer, like light, or movement.</a:t>
            </a:r>
            <a:br>
              <a:rPr lang="en-GB" sz="900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900" b="1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Logic</a:t>
            </a:r>
            <a:r>
              <a:rPr lang="en-GB" sz="900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a key idea in computing. It helps machines to make decisions, like turning a light on </a:t>
            </a:r>
            <a:r>
              <a:rPr lang="en-GB" sz="900" b="1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</a:t>
            </a:r>
            <a:r>
              <a:rPr lang="en-GB" sz="900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it’s dark.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u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Optional: play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Nightlight introduction video which also explains that the micro:bit light sensor works in a range from 0 (very dark) to 255 (the brightest it can go).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3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1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follow the link to open the completed code in the editor.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Model testing it in the simulator by dragging the yellow line in the circle up and down on the micro:bit in the simulator.</a:t>
            </a:r>
            <a:r>
              <a:rPr lang="en-GB" dirty="0">
                <a:effectLst/>
              </a:rPr>
              <a:t>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0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follow the link to open a new MakeCode project and model building the code yourself – or use slide 8 to show a YouTube coding video, or slide 9 to show an animated GIF of building the code if YouTube is blocked in your school.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7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Optionally share this YouTube coding video with your class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https://mbit.io/lessons-nightlight-code-video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8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Animated GIF of building the code you can share with your students, if YouTube is blocked in your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CA74D6D6-39CE-742B-6D4C-33E566EF8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09" y="897013"/>
            <a:ext cx="2720606" cy="4456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B0DE2E-6079-1441-7D04-CBCCBD273E09}"/>
              </a:ext>
            </a:extLst>
          </p:cNvPr>
          <p:cNvSpPr txBox="1"/>
          <p:nvPr userDrawn="1"/>
        </p:nvSpPr>
        <p:spPr>
          <a:xfrm>
            <a:off x="732370" y="1507510"/>
            <a:ext cx="366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="0" i="0" kern="1200" dirty="0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First lessons with </a:t>
            </a:r>
            <a:r>
              <a:rPr lang="en-GB" sz="2000" b="0" i="0" kern="1200" dirty="0" err="1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MakeCode</a:t>
            </a:r>
            <a:r>
              <a:rPr lang="en-GB" sz="2000" b="0" i="0" kern="1200" dirty="0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 and the </a:t>
            </a:r>
            <a:r>
              <a:rPr lang="en-GB" sz="2000" b="0" i="0" kern="1200" dirty="0" err="1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micro:bit</a:t>
            </a:r>
            <a:endParaRPr lang="en-GB" sz="2000" b="0" i="0" kern="1200" dirty="0">
              <a:solidFill>
                <a:srgbClr val="00A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>
              <a:solidFill>
                <a:srgbClr val="00C80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185" y="2344694"/>
            <a:ext cx="5019621" cy="12187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ED73E-0167-86BC-76AB-525A021F4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90499"/>
            <a:ext cx="9143998" cy="533399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D9C7407-B083-E1DD-02C9-633979839614}"/>
              </a:ext>
            </a:extLst>
          </p:cNvPr>
          <p:cNvSpPr/>
          <p:nvPr userDrawn="1"/>
        </p:nvSpPr>
        <p:spPr>
          <a:xfrm>
            <a:off x="4078224" y="713232"/>
            <a:ext cx="1069848" cy="987552"/>
          </a:xfrm>
          <a:custGeom>
            <a:avLst/>
            <a:gdLst>
              <a:gd name="connsiteX0" fmla="*/ 228600 w 1069848"/>
              <a:gd name="connsiteY0" fmla="*/ 36576 h 987552"/>
              <a:gd name="connsiteX1" fmla="*/ 0 w 1069848"/>
              <a:gd name="connsiteY1" fmla="*/ 658368 h 987552"/>
              <a:gd name="connsiteX2" fmla="*/ 109728 w 1069848"/>
              <a:gd name="connsiteY2" fmla="*/ 859536 h 987552"/>
              <a:gd name="connsiteX3" fmla="*/ 356616 w 1069848"/>
              <a:gd name="connsiteY3" fmla="*/ 877824 h 987552"/>
              <a:gd name="connsiteX4" fmla="*/ 640080 w 1069848"/>
              <a:gd name="connsiteY4" fmla="*/ 987552 h 987552"/>
              <a:gd name="connsiteX5" fmla="*/ 1014984 w 1069848"/>
              <a:gd name="connsiteY5" fmla="*/ 969264 h 987552"/>
              <a:gd name="connsiteX6" fmla="*/ 1042416 w 1069848"/>
              <a:gd name="connsiteY6" fmla="*/ 722376 h 987552"/>
              <a:gd name="connsiteX7" fmla="*/ 1069848 w 1069848"/>
              <a:gd name="connsiteY7" fmla="*/ 246888 h 987552"/>
              <a:gd name="connsiteX8" fmla="*/ 850392 w 1069848"/>
              <a:gd name="connsiteY8" fmla="*/ 0 h 987552"/>
              <a:gd name="connsiteX9" fmla="*/ 228600 w 1069848"/>
              <a:gd name="connsiteY9" fmla="*/ 36576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848" h="987552">
                <a:moveTo>
                  <a:pt x="228600" y="36576"/>
                </a:moveTo>
                <a:lnTo>
                  <a:pt x="0" y="658368"/>
                </a:lnTo>
                <a:lnTo>
                  <a:pt x="109728" y="859536"/>
                </a:lnTo>
                <a:lnTo>
                  <a:pt x="356616" y="877824"/>
                </a:lnTo>
                <a:lnTo>
                  <a:pt x="640080" y="987552"/>
                </a:lnTo>
                <a:lnTo>
                  <a:pt x="1014984" y="969264"/>
                </a:lnTo>
                <a:lnTo>
                  <a:pt x="1042416" y="722376"/>
                </a:lnTo>
                <a:lnTo>
                  <a:pt x="1069848" y="246888"/>
                </a:lnTo>
                <a:lnTo>
                  <a:pt x="850392" y="0"/>
                </a:lnTo>
                <a:lnTo>
                  <a:pt x="228600" y="36576"/>
                </a:lnTo>
                <a:close/>
              </a:path>
            </a:pathLst>
          </a:custGeom>
          <a:solidFill>
            <a:srgbClr val="00C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lack, darkness, black and white&#10;&#10;Description automatically generated">
            <a:extLst>
              <a:ext uri="{FF2B5EF4-FFF2-40B4-BE49-F238E27FC236}">
                <a16:creationId xmlns:a16="http://schemas.microsoft.com/office/drawing/2014/main" id="{68087F39-7CDA-9F46-E5A8-0C76F1518E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6248" y="540140"/>
            <a:ext cx="1143000" cy="1143000"/>
          </a:xfrm>
          <a:prstGeom prst="rect">
            <a:avLst/>
          </a:prstGeom>
        </p:spPr>
      </p:pic>
      <p:pic>
        <p:nvPicPr>
          <p:cNvPr id="9" name="Picture 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1DC12E8-204E-F4E8-7FC1-FCD1CE4F8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1352" y="1080172"/>
            <a:ext cx="521768" cy="4743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1ABD73-16C4-FA58-8483-B41A7EB0B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581" y="897013"/>
            <a:ext cx="2720606" cy="44561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5F77100A-86A2-4447-B25A-CF248D74DA30}"/>
              </a:ext>
            </a:extLst>
          </p:cNvPr>
          <p:cNvSpPr/>
          <p:nvPr userDrawn="1"/>
        </p:nvSpPr>
        <p:spPr>
          <a:xfrm>
            <a:off x="301752" y="3374136"/>
            <a:ext cx="1380744" cy="1435608"/>
          </a:xfrm>
          <a:custGeom>
            <a:avLst/>
            <a:gdLst>
              <a:gd name="connsiteX0" fmla="*/ 365760 w 1380744"/>
              <a:gd name="connsiteY0" fmla="*/ 219456 h 1435608"/>
              <a:gd name="connsiteX1" fmla="*/ 411480 w 1380744"/>
              <a:gd name="connsiteY1" fmla="*/ 192024 h 1435608"/>
              <a:gd name="connsiteX2" fmla="*/ 722376 w 1380744"/>
              <a:gd name="connsiteY2" fmla="*/ 0 h 1435608"/>
              <a:gd name="connsiteX3" fmla="*/ 1097280 w 1380744"/>
              <a:gd name="connsiteY3" fmla="*/ 82296 h 1435608"/>
              <a:gd name="connsiteX4" fmla="*/ 1335024 w 1380744"/>
              <a:gd name="connsiteY4" fmla="*/ 292608 h 1435608"/>
              <a:gd name="connsiteX5" fmla="*/ 1380744 w 1380744"/>
              <a:gd name="connsiteY5" fmla="*/ 630936 h 1435608"/>
              <a:gd name="connsiteX6" fmla="*/ 1298448 w 1380744"/>
              <a:gd name="connsiteY6" fmla="*/ 950976 h 1435608"/>
              <a:gd name="connsiteX7" fmla="*/ 1115568 w 1380744"/>
              <a:gd name="connsiteY7" fmla="*/ 1207008 h 1435608"/>
              <a:gd name="connsiteX8" fmla="*/ 685800 w 1380744"/>
              <a:gd name="connsiteY8" fmla="*/ 1426464 h 1435608"/>
              <a:gd name="connsiteX9" fmla="*/ 265176 w 1380744"/>
              <a:gd name="connsiteY9" fmla="*/ 1435608 h 1435608"/>
              <a:gd name="connsiteX10" fmla="*/ 0 w 1380744"/>
              <a:gd name="connsiteY10" fmla="*/ 1307592 h 1435608"/>
              <a:gd name="connsiteX11" fmla="*/ 18288 w 1380744"/>
              <a:gd name="connsiteY11" fmla="*/ 804672 h 1435608"/>
              <a:gd name="connsiteX12" fmla="*/ 365760 w 1380744"/>
              <a:gd name="connsiteY12" fmla="*/ 219456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0744" h="1435608">
                <a:moveTo>
                  <a:pt x="365760" y="219456"/>
                </a:moveTo>
                <a:lnTo>
                  <a:pt x="411480" y="192024"/>
                </a:lnTo>
                <a:lnTo>
                  <a:pt x="722376" y="0"/>
                </a:lnTo>
                <a:lnTo>
                  <a:pt x="1097280" y="82296"/>
                </a:lnTo>
                <a:lnTo>
                  <a:pt x="1335024" y="292608"/>
                </a:lnTo>
                <a:lnTo>
                  <a:pt x="1380744" y="630936"/>
                </a:lnTo>
                <a:lnTo>
                  <a:pt x="1298448" y="950976"/>
                </a:lnTo>
                <a:lnTo>
                  <a:pt x="1115568" y="1207008"/>
                </a:lnTo>
                <a:lnTo>
                  <a:pt x="685800" y="1426464"/>
                </a:lnTo>
                <a:lnTo>
                  <a:pt x="265176" y="1435608"/>
                </a:lnTo>
                <a:lnTo>
                  <a:pt x="0" y="1307592"/>
                </a:lnTo>
                <a:lnTo>
                  <a:pt x="18288" y="804672"/>
                </a:lnTo>
                <a:lnTo>
                  <a:pt x="365760" y="219456"/>
                </a:lnTo>
                <a:close/>
              </a:path>
            </a:pathLst>
          </a:custGeom>
          <a:solidFill>
            <a:srgbClr val="00C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image of a bird&#10;&#10;Description automatically generated with low confidence">
            <a:extLst>
              <a:ext uri="{FF2B5EF4-FFF2-40B4-BE49-F238E27FC236}">
                <a16:creationId xmlns:a16="http://schemas.microsoft.com/office/drawing/2014/main" id="{3D786174-A8C3-4389-DE85-62A48775A5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5036" y="3539017"/>
            <a:ext cx="1282700" cy="1130300"/>
          </a:xfrm>
          <a:prstGeom prst="rect">
            <a:avLst/>
          </a:prstGeom>
        </p:spPr>
      </p:pic>
      <p:pic>
        <p:nvPicPr>
          <p:cNvPr id="13" name="Picture 12" descr="A picture containing black, darkness, black and white&#10;&#10;Description automatically generated">
            <a:extLst>
              <a:ext uri="{FF2B5EF4-FFF2-40B4-BE49-F238E27FC236}">
                <a16:creationId xmlns:a16="http://schemas.microsoft.com/office/drawing/2014/main" id="{1EF8D2CE-A49A-DCF3-A065-D0B8B894925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859" y="4527005"/>
            <a:ext cx="482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995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92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7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7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0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99FC9EB-1597-3ACA-1037-BAC59508C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535" y="190998"/>
            <a:ext cx="4007764" cy="794403"/>
          </a:xfrm>
        </p:spPr>
        <p:txBody>
          <a:bodyPr wrap="none" lIns="0" tIns="180000" rIns="0" bIns="180000">
            <a:spAutoFit/>
          </a:bodyPr>
          <a:lstStyle>
            <a:lvl1pPr marL="179388" indent="-134938">
              <a:tabLst/>
              <a:defRPr lang="en-US" sz="2800" b="1" i="0" kern="1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80000" lvl="0" indent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dirty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22D24B5-F34A-D34D-8D5A-0ACCE9A2D434}" type="datetimeFigureOut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2A9FFA3-44FD-EE4B-B909-2843D831AA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9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80" r:id="rId4"/>
    <p:sldLayoutId id="2147483674" r:id="rId5"/>
    <p:sldLayoutId id="2147483678" r:id="rId6"/>
    <p:sldLayoutId id="2147483679" r:id="rId7"/>
    <p:sldLayoutId id="214748367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hyperlink" Target="https://mbit.io/tutorial-night-ligh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28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svg"/><Relationship Id="rId5" Type="http://schemas.openxmlformats.org/officeDocument/2006/relationships/image" Target="../media/image30.png"/><Relationship Id="rId10" Type="http://schemas.openxmlformats.org/officeDocument/2006/relationships/image" Target="../media/image49.png"/><Relationship Id="rId4" Type="http://schemas.openxmlformats.org/officeDocument/2006/relationships/image" Target="../media/image76.sv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93.png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svg"/><Relationship Id="rId4" Type="http://schemas.openxmlformats.org/officeDocument/2006/relationships/hyperlink" Target="https://microbit.org/teach" TargetMode="External"/><Relationship Id="rId9" Type="http://schemas.openxmlformats.org/officeDocument/2006/relationships/image" Target="../media/image89.png"/><Relationship Id="rId14" Type="http://schemas.openxmlformats.org/officeDocument/2006/relationships/image" Target="../media/image9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i0U_FMr-Z4?feature=oembed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6nWwnq8aYh8?feature=oembed" TargetMode="Externa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39.svg"/><Relationship Id="rId10" Type="http://schemas.openxmlformats.org/officeDocument/2006/relationships/hyperlink" Target="https://youtu.be/6nWwnq8aYh8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hyperlink" Target="https://makecode.microbit.org/#pub:_dz7W7hWM2AdR" TargetMode="External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makecode.microbit.org/" TargetMode="External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hcIkj6wjT8?feature=oembed" TargetMode="External"/><Relationship Id="rId6" Type="http://schemas.openxmlformats.org/officeDocument/2006/relationships/hyperlink" Target="https://mbit.io/lessons-nightlight-code-video" TargetMode="Externa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A7B3-BBFD-C41B-2D57-44083B9B9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02" y="2344694"/>
            <a:ext cx="5019621" cy="1107996"/>
          </a:xfrm>
        </p:spPr>
        <p:txBody>
          <a:bodyPr/>
          <a:lstStyle/>
          <a:p>
            <a:r>
              <a:rPr lang="en-US" sz="4000" dirty="0"/>
              <a:t>Lesson 5</a:t>
            </a:r>
            <a:br>
              <a:rPr lang="en-US" sz="4000" dirty="0"/>
            </a:br>
            <a:r>
              <a:rPr lang="en-US" sz="4000" dirty="0"/>
              <a:t>Nightlight</a:t>
            </a:r>
          </a:p>
        </p:txBody>
      </p:sp>
      <p:pic>
        <p:nvPicPr>
          <p:cNvPr id="11" name="Picture 32">
            <a:extLst>
              <a:ext uri="{FF2B5EF4-FFF2-40B4-BE49-F238E27FC236}">
                <a16:creationId xmlns:a16="http://schemas.microsoft.com/office/drawing/2014/main" id="{580E9A66-575F-E272-BC25-1A2B1544D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8342" y="359344"/>
            <a:ext cx="384837" cy="264576"/>
          </a:xfrm>
          <a:prstGeom prst="rect">
            <a:avLst/>
          </a:prstGeom>
        </p:spPr>
      </p:pic>
      <p:pic>
        <p:nvPicPr>
          <p:cNvPr id="13" name="Picture 35">
            <a:extLst>
              <a:ext uri="{FF2B5EF4-FFF2-40B4-BE49-F238E27FC236}">
                <a16:creationId xmlns:a16="http://schemas.microsoft.com/office/drawing/2014/main" id="{CC2E1D63-D041-9FA6-F5EB-94BF914B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04325" y="4079647"/>
            <a:ext cx="274996" cy="2749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7B28B8D-1DFE-1972-DB4E-AE7B85874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835011">
            <a:off x="7989074" y="4431981"/>
            <a:ext cx="445888" cy="4458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006E4D-DF7C-CFB3-950C-A8E5AF37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2242" y="389760"/>
            <a:ext cx="292203" cy="30939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63C0EBD-D3DD-AE2E-E98C-62212735A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722687">
            <a:off x="8319242" y="198988"/>
            <a:ext cx="386114" cy="579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018AFF8-1E2D-92C4-889C-DE2C381CC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7194">
            <a:off x="7827624" y="515820"/>
            <a:ext cx="208450" cy="208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BD126-5304-8E4C-C45E-048E18F66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572000" y="1181039"/>
            <a:ext cx="4472950" cy="25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6303008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step-by-step online tutorial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CD7EC0C-285C-4109-5C8A-32EBD0D8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2139" y="403248"/>
            <a:ext cx="381563" cy="4040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5C2F07E-5D25-21F4-4DC6-0DA35ECE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300000">
            <a:off x="8161432" y="710326"/>
            <a:ext cx="422148" cy="402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ECE93-BB65-4F09-5B01-E029A06C6707}"/>
              </a:ext>
            </a:extLst>
          </p:cNvPr>
          <p:cNvSpPr txBox="1"/>
          <p:nvPr/>
        </p:nvSpPr>
        <p:spPr>
          <a:xfrm>
            <a:off x="427316" y="1397286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https://mbit.io/tutorial-night-light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39B54-8119-5026-644B-6626B689E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316" y="2228296"/>
            <a:ext cx="5776287" cy="24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1527662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2A92D6"/>
                </a:solidFill>
              </a:rPr>
              <a:t>Evaluate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2117924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2A92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21A38A-EF20-8D95-C2A3-D6290ECB71B1}"/>
              </a:ext>
            </a:extLst>
          </p:cNvPr>
          <p:cNvSpPr txBox="1">
            <a:spLocks/>
          </p:cNvSpPr>
          <p:nvPr/>
        </p:nvSpPr>
        <p:spPr>
          <a:xfrm>
            <a:off x="425534" y="1324737"/>
            <a:ext cx="4868842" cy="365734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3FB6FE"/>
              </a:buClr>
              <a:buSzPct val="100000"/>
              <a:buNone/>
            </a:pPr>
            <a:r>
              <a:rPr lang="en-GB" sz="1800" dirty="0"/>
              <a:t>Download your code to a micro:bit</a:t>
            </a: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dirty="0"/>
              <a:t>Does it work as you expect? Use smaller numbers if the LEDs switch on too easily, or larger numbers if it’s hard to make the lights switch on. </a:t>
            </a: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good is the project?</a:t>
            </a: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Could it have other uses?</a:t>
            </a: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kern="100" dirty="0">
                <a:ea typeface="Calibri" panose="020F0502020204030204" pitchFamily="34" charset="0"/>
              </a:rPr>
              <a:t>How does it work?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endParaRPr lang="en-GB" sz="18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63125A2-0C38-ADD9-91D6-3D6ECF361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92633">
            <a:off x="5331720" y="246128"/>
            <a:ext cx="515680" cy="54601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A469B92-5986-1E2B-FB5B-697933BCE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35011">
            <a:off x="8117303" y="4375727"/>
            <a:ext cx="457286" cy="45728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E03D74E-8E7B-9E83-BC76-D1B24B45C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6576" y="1030193"/>
            <a:ext cx="177800" cy="17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8E338-EB01-5AB4-5277-22013290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18650" y="1324737"/>
            <a:ext cx="3593170" cy="20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1744067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6C4BC1"/>
                </a:solidFill>
              </a:rPr>
              <a:t>Extend     </a:t>
            </a:r>
            <a:endParaRPr lang="en-GB" dirty="0">
              <a:solidFill>
                <a:srgbClr val="3FB6FE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920216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6C4B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131759-9774-7648-E136-E035FABE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45959">
            <a:off x="7664010" y="142523"/>
            <a:ext cx="1051069" cy="115278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322E4D-B75A-6D45-FB88-F3692A8F99F4}"/>
              </a:ext>
            </a:extLst>
          </p:cNvPr>
          <p:cNvSpPr txBox="1">
            <a:spLocks/>
          </p:cNvSpPr>
          <p:nvPr/>
        </p:nvSpPr>
        <p:spPr>
          <a:xfrm>
            <a:off x="908019" y="1448766"/>
            <a:ext cx="3519015" cy="2042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Make different pictures appear if it’s bright or dark.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You could experiment by changing the logic comparison block from </a:t>
            </a:r>
            <a:r>
              <a:rPr lang="en-GB" sz="1800" b="1" dirty="0">
                <a:solidFill>
                  <a:srgbClr val="6C4BC1"/>
                </a:solidFill>
              </a:rPr>
              <a:t>less than &lt; </a:t>
            </a:r>
            <a:br>
              <a:rPr lang="en-GB" sz="1800" dirty="0"/>
            </a:br>
            <a:r>
              <a:rPr lang="en-GB" sz="1800" dirty="0"/>
              <a:t>to </a:t>
            </a:r>
            <a:r>
              <a:rPr lang="en-GB" sz="1800" b="1" dirty="0">
                <a:solidFill>
                  <a:srgbClr val="6C4BC1"/>
                </a:solidFill>
              </a:rPr>
              <a:t>greater than &gt;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F2E6B9D-7527-6DDE-1368-BEA91ACE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15139">
            <a:off x="546229" y="1518640"/>
            <a:ext cx="292100" cy="292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BFA18F-AC93-1BD3-B2C4-0349C0C77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29540">
            <a:off x="546698" y="2499120"/>
            <a:ext cx="292100" cy="2921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2EF4893-BCC8-AEDA-8752-9AF01CB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722687">
            <a:off x="8258452" y="3817642"/>
            <a:ext cx="511517" cy="7672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6133DAE-A415-1E5D-60B9-1E315979A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7194">
            <a:off x="4031127" y="4640867"/>
            <a:ext cx="208450" cy="208450"/>
          </a:xfrm>
          <a:prstGeom prst="rect">
            <a:avLst/>
          </a:prstGeom>
        </p:spPr>
      </p:pic>
      <p:pic>
        <p:nvPicPr>
          <p:cNvPr id="5" name="Content Placeholder 5" descr="Code showing: &#10;Forever&#10;If light level &gt; 50&#10;Show LEDs - sunshine&#10;Else&#10;Show LEDs - moon ">
            <a:extLst>
              <a:ext uri="{FF2B5EF4-FFF2-40B4-BE49-F238E27FC236}">
                <a16:creationId xmlns:a16="http://schemas.microsoft.com/office/drawing/2014/main" id="{64648870-B08E-C188-EC3D-DF2CC1B81A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022" y="510333"/>
            <a:ext cx="2365153" cy="39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681917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chemeClr val="tx1"/>
                </a:solidFill>
              </a:rPr>
              <a:t>Share:</a:t>
            </a:r>
            <a:r>
              <a:rPr lang="en-GB" dirty="0">
                <a:solidFill>
                  <a:srgbClr val="7BCDC3"/>
                </a:solidFill>
              </a:rPr>
              <a:t>     </a:t>
            </a:r>
            <a:r>
              <a:rPr lang="en-GB" dirty="0">
                <a:solidFill>
                  <a:schemeClr val="tx1"/>
                </a:solidFill>
              </a:rPr>
              <a:t>revisit the learning objectives</a:t>
            </a:r>
            <a:endParaRPr lang="en-GB" dirty="0">
              <a:solidFill>
                <a:srgbClr val="3FB6FE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34864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7BC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C878E6-BFB2-5213-F728-A40F40F32371}"/>
              </a:ext>
            </a:extLst>
          </p:cNvPr>
          <p:cNvSpPr txBox="1">
            <a:spLocks/>
          </p:cNvSpPr>
          <p:nvPr/>
        </p:nvSpPr>
        <p:spPr>
          <a:xfrm>
            <a:off x="367714" y="1228722"/>
            <a:ext cx="4470445" cy="925601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7BCDC3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 can code a micro:bit to make a light that switches on when it gets dark using </a:t>
            </a:r>
            <a:r>
              <a:rPr lang="en-GB" sz="1600" b="1" dirty="0"/>
              <a:t>sensors</a:t>
            </a:r>
            <a:r>
              <a:rPr lang="en-GB" sz="1600" dirty="0"/>
              <a:t> and </a:t>
            </a:r>
            <a:r>
              <a:rPr lang="en-GB" sz="1600" b="1" dirty="0"/>
              <a:t>logic</a:t>
            </a:r>
            <a:r>
              <a:rPr lang="en-GB" sz="1600" dirty="0"/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1B08B-5F87-BDA0-5675-67053AB5ACBB}"/>
              </a:ext>
            </a:extLst>
          </p:cNvPr>
          <p:cNvSpPr txBox="1">
            <a:spLocks/>
          </p:cNvSpPr>
          <p:nvPr/>
        </p:nvSpPr>
        <p:spPr>
          <a:xfrm>
            <a:off x="367714" y="2511742"/>
            <a:ext cx="4487447" cy="925601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7BCDC3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dirty="0"/>
              <a:t>I can explain that </a:t>
            </a:r>
            <a:r>
              <a:rPr lang="en-GB" sz="1600" b="1" dirty="0"/>
              <a:t>sensors</a:t>
            </a:r>
            <a:r>
              <a:rPr lang="en-GB" sz="1600" dirty="0"/>
              <a:t> are inputs that sense things in the real world, such as movement and light.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F4F329-F093-BC54-A209-F5EC0B53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447" y="2601497"/>
            <a:ext cx="439631" cy="49824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63AC40D-1F5A-A3FA-7246-F741197E1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679" y="1324168"/>
            <a:ext cx="454285" cy="49824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B3FD5-B7F3-0035-BA01-DDC973AD4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82460">
            <a:off x="7560427" y="357406"/>
            <a:ext cx="1384654" cy="1117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9CEE6-809E-F47E-9B82-EE257F8FA7C3}"/>
              </a:ext>
            </a:extLst>
          </p:cNvPr>
          <p:cNvSpPr txBox="1">
            <a:spLocks/>
          </p:cNvSpPr>
          <p:nvPr/>
        </p:nvSpPr>
        <p:spPr>
          <a:xfrm>
            <a:off x="378141" y="3766928"/>
            <a:ext cx="4487447" cy="1157915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7BCDC3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dirty="0"/>
              <a:t>I can explain that </a:t>
            </a:r>
            <a:r>
              <a:rPr lang="en-GB" sz="1600" b="1" dirty="0"/>
              <a:t>logic</a:t>
            </a:r>
            <a:r>
              <a:rPr lang="en-GB" sz="1600" dirty="0"/>
              <a:t> is how computers make decisions in code based on whether things are true or false.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23F4F5-21C6-985B-9B93-671856976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69451">
            <a:off x="575756" y="3871805"/>
            <a:ext cx="454285" cy="498248"/>
          </a:xfrm>
          <a:prstGeom prst="rect">
            <a:avLst/>
          </a:prstGeom>
        </p:spPr>
      </p:pic>
      <p:pic>
        <p:nvPicPr>
          <p:cNvPr id="6" name="Content Placeholder 5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99D98A3F-6F77-FCBC-382F-BD0520CAC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5987" y="1219465"/>
            <a:ext cx="3066568" cy="36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7E87-19DC-35C4-C5EC-56D808DC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563"/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D8CB-9B0B-B2FE-8270-D7327593F9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5535" y="1349371"/>
            <a:ext cx="3870325" cy="2175467"/>
          </a:xfrm>
        </p:spPr>
        <p:txBody>
          <a:bodyPr wrap="square">
            <a:spAutoFit/>
          </a:bodyPr>
          <a:lstStyle/>
          <a:p>
            <a:r>
              <a:rPr lang="en-GB" sz="2000" dirty="0"/>
              <a:t>Today we used the micro:bit light sensor and logic to turn LED lights on automatically when it gets dark.</a:t>
            </a:r>
          </a:p>
          <a:p>
            <a:r>
              <a:rPr lang="en-GB" sz="2000" dirty="0"/>
              <a:t>Next time, we’ll use micro:bit sensors and logic to make a classic game of chance.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1165D5A-05F4-C292-B9CC-E121A75C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00000">
            <a:off x="4626078" y="4316019"/>
            <a:ext cx="301504" cy="258432"/>
          </a:xfrm>
          <a:prstGeom prst="rect">
            <a:avLst/>
          </a:prstGeom>
        </p:spPr>
      </p:pic>
      <p:pic>
        <p:nvPicPr>
          <p:cNvPr id="14" name="Picture 26">
            <a:extLst>
              <a:ext uri="{FF2B5EF4-FFF2-40B4-BE49-F238E27FC236}">
                <a16:creationId xmlns:a16="http://schemas.microsoft.com/office/drawing/2014/main" id="{F485E33E-9A7B-7F3D-A386-1202F4F63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251704" y="221362"/>
            <a:ext cx="1191605" cy="794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ECB9A-7444-E60D-DA70-231122FB8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76830" y="1349370"/>
            <a:ext cx="4138858" cy="23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A6576971-27D3-2E83-FB51-9968853DBEC9}"/>
              </a:ext>
            </a:extLst>
          </p:cNvPr>
          <p:cNvSpPr txBox="1">
            <a:spLocks/>
          </p:cNvSpPr>
          <p:nvPr/>
        </p:nvSpPr>
        <p:spPr>
          <a:xfrm>
            <a:off x="701328" y="4051111"/>
            <a:ext cx="7871639" cy="7086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This content is published by the 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</a:rPr>
              <a:t>Micro:bit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 Educational Foundation under a </a:t>
            </a:r>
            <a:b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en-GB" u="sng" dirty="0">
                <a:solidFill>
                  <a:srgbClr val="000000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 (CC BY-SA 4.0)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 licence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1E3B7-4797-9827-995D-A3FBACE31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85" y="3012206"/>
            <a:ext cx="5019621" cy="78098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400" dirty="0"/>
              <a:t>Visit </a:t>
            </a:r>
            <a:r>
              <a:rPr lang="en-GB" sz="2400" dirty="0">
                <a:solidFill>
                  <a:srgbClr val="00A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microbit.org/teach</a:t>
            </a:r>
            <a:r>
              <a:rPr lang="en-GB" sz="2400" dirty="0">
                <a:solidFill>
                  <a:srgbClr val="00C802"/>
                </a:solidFill>
              </a:rPr>
              <a:t> </a:t>
            </a:r>
            <a:r>
              <a:rPr lang="en-GB" sz="2400" b="0" dirty="0"/>
              <a:t>for more lessons, projects, courses and help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9DB16B-C0C0-F95E-F95E-D32AAACA6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887540" y="2135306"/>
            <a:ext cx="1175509" cy="7260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13E4D5-F906-3AFC-569D-97006BD35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89501">
            <a:off x="7785632" y="1427237"/>
            <a:ext cx="713099" cy="61801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642FD1-E430-9AD5-E723-6D656393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2967" y="233350"/>
            <a:ext cx="190748" cy="5298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FADD1BE-DDB6-4B80-7464-AB048E4F9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891768">
            <a:off x="7349223" y="771976"/>
            <a:ext cx="533936" cy="46274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FC5B1F1-B395-199C-4433-4A992110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623016">
            <a:off x="6595498" y="2166548"/>
            <a:ext cx="1123640" cy="8668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DC258A1-2B1F-BE7D-B62D-FBC31BB2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56648" y="1584448"/>
            <a:ext cx="937937" cy="9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8AD7-039E-1FCA-9A38-FAF0AF42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82" y="215733"/>
            <a:ext cx="3650212" cy="794403"/>
          </a:xfrm>
        </p:spPr>
        <p:txBody>
          <a:bodyPr lIns="72000" tIns="180000" rIns="72000" bIns="180000" anchor="t" anchorCtr="0">
            <a:spAutoFit/>
          </a:bodyPr>
          <a:lstStyle/>
          <a:p>
            <a:pPr marL="180000">
              <a:lnSpc>
                <a:spcPct val="100000"/>
              </a:lnSpc>
            </a:pPr>
            <a:r>
              <a:rPr lang="en-GB" sz="2800" dirty="0">
                <a:solidFill>
                  <a:srgbClr val="00A000"/>
                </a:solidFill>
              </a:rPr>
              <a:t>Recap:</a:t>
            </a:r>
            <a:r>
              <a:rPr lang="en-GB" sz="2800" dirty="0">
                <a:solidFill>
                  <a:srgbClr val="00C802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step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FAC8-C804-9833-EFD1-685A82774D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1782" y="1073114"/>
            <a:ext cx="4112922" cy="3783087"/>
          </a:xfrm>
        </p:spPr>
        <p:txBody>
          <a:bodyPr wrap="square">
            <a:spAutoFit/>
          </a:bodyPr>
          <a:lstStyle/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600" dirty="0"/>
              <a:t>Last time we used the micro:bit’s accelerometer </a:t>
            </a:r>
            <a:r>
              <a:rPr lang="en-GB" sz="1600" b="1" dirty="0">
                <a:solidFill>
                  <a:srgbClr val="00A000"/>
                </a:solidFill>
              </a:rPr>
              <a:t>input sensor</a:t>
            </a:r>
            <a:r>
              <a:rPr lang="en-GB" sz="1600" dirty="0">
                <a:solidFill>
                  <a:srgbClr val="00A000"/>
                </a:solidFill>
              </a:rPr>
              <a:t> </a:t>
            </a:r>
            <a:r>
              <a:rPr lang="en-GB" sz="1600" dirty="0"/>
              <a:t>to make a step counter. 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600" dirty="0">
                <a:ea typeface="Calibri" panose="020F0502020204030204" pitchFamily="34" charset="0"/>
              </a:rPr>
              <a:t>We used a variable to count how many steps we had taken.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600" dirty="0">
                <a:ea typeface="Calibri" panose="020F0502020204030204" pitchFamily="34" charset="0"/>
              </a:rPr>
              <a:t>We investigated how accurate the step counter was and thought about ways of improving it.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600" dirty="0">
                <a:ea typeface="Calibri" panose="020F0502020204030204" pitchFamily="34" charset="0"/>
              </a:rPr>
              <a:t>Today we’re going to use another sensor, the light sensor, to make a light that switches on automatically when it gets dark.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D2401-4C60-5BBF-DABB-8FD8837713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44704" y="432963"/>
            <a:ext cx="2708439" cy="1515436"/>
          </a:xfrm>
          <a:prstGeom prst="rect">
            <a:avLst/>
          </a:prstGeom>
        </p:spPr>
      </p:pic>
      <p:pic>
        <p:nvPicPr>
          <p:cNvPr id="7" name="Content Placeholder 6" descr="Code showing: &#10;&#10;On start&#10;Set steps to 0&#10;&#10;On shake&#10;Change steps by 1&#10;Show number - steps">
            <a:extLst>
              <a:ext uri="{FF2B5EF4-FFF2-40B4-BE49-F238E27FC236}">
                <a16:creationId xmlns:a16="http://schemas.microsoft.com/office/drawing/2014/main" id="{155A9B7D-7885-A8D4-58F1-7817B21D0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730" y="1559546"/>
            <a:ext cx="2351314" cy="30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8AD7-039E-1FCA-9A38-FAF0AF42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82" y="215733"/>
            <a:ext cx="4943836" cy="794403"/>
          </a:xfrm>
        </p:spPr>
        <p:txBody>
          <a:bodyPr lIns="72000" tIns="180000" rIns="72000" bIns="180000" anchor="t" anchorCtr="0">
            <a:spAutoFit/>
          </a:bodyPr>
          <a:lstStyle/>
          <a:p>
            <a:pPr marL="180000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Introducing the light sensor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0BC4FC2-C40F-961E-EC4C-2CB76110D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998" y="1326462"/>
            <a:ext cx="292203" cy="309391"/>
          </a:xfrm>
          <a:prstGeom prst="rect">
            <a:avLst/>
          </a:prstGeom>
        </p:spPr>
      </p:pic>
      <p:pic>
        <p:nvPicPr>
          <p:cNvPr id="13" name="Picture 35">
            <a:extLst>
              <a:ext uri="{FF2B5EF4-FFF2-40B4-BE49-F238E27FC236}">
                <a16:creationId xmlns:a16="http://schemas.microsoft.com/office/drawing/2014/main" id="{5DA85F84-85AF-069C-7391-236C56D2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1532" y="4124252"/>
            <a:ext cx="274996" cy="2749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3087AC0-C25F-9E25-7C4C-9D56307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722687">
            <a:off x="8319242" y="198988"/>
            <a:ext cx="386114" cy="57917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BE5C23F-8782-87A5-BC72-CC9D6856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7194">
            <a:off x="7827624" y="515820"/>
            <a:ext cx="208450" cy="2084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B76F001-7633-41C1-2836-315133B9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835011">
            <a:off x="8194810" y="4339087"/>
            <a:ext cx="445888" cy="445888"/>
          </a:xfrm>
          <a:prstGeom prst="rect">
            <a:avLst/>
          </a:prstGeom>
        </p:spPr>
      </p:pic>
      <p:pic>
        <p:nvPicPr>
          <p:cNvPr id="3" name="Online Media 4" descr="Light sensing video">
            <a:hlinkClick r:id="" action="ppaction://media"/>
            <a:extLst>
              <a:ext uri="{FF2B5EF4-FFF2-40B4-BE49-F238E27FC236}">
                <a16:creationId xmlns:a16="http://schemas.microsoft.com/office/drawing/2014/main" id="{CC27C67D-23CC-940C-FA03-4CA7A0D276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486181" y="1010136"/>
            <a:ext cx="6272964" cy="35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88114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CE0364"/>
                </a:solidFill>
              </a:rPr>
              <a:t>Think:     </a:t>
            </a:r>
            <a:r>
              <a:rPr lang="en-GB" sz="2800" dirty="0">
                <a:solidFill>
                  <a:srgbClr val="000000"/>
                </a:solidFill>
              </a:rPr>
              <a:t>learning objectives</a:t>
            </a:r>
            <a:endParaRPr lang="en-GB" dirty="0">
              <a:solidFill>
                <a:srgbClr val="CE0364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24980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CE03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4F27-90B1-C3C7-0CD3-A05CCB43B011}"/>
              </a:ext>
            </a:extLst>
          </p:cNvPr>
          <p:cNvSpPr txBox="1">
            <a:spLocks/>
          </p:cNvSpPr>
          <p:nvPr/>
        </p:nvSpPr>
        <p:spPr>
          <a:xfrm>
            <a:off x="496564" y="1057293"/>
            <a:ext cx="4470445" cy="1274073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CE0364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dirty="0"/>
              <a:t>I can code a micro:bit to make a light that switches on when it gets dark using </a:t>
            </a:r>
            <a:r>
              <a:rPr lang="en-GB" sz="1800" b="1" dirty="0"/>
              <a:t>sensors</a:t>
            </a:r>
            <a:r>
              <a:rPr lang="en-GB" sz="1800" dirty="0"/>
              <a:t> and </a:t>
            </a:r>
            <a:r>
              <a:rPr lang="en-GB" sz="1800" b="1" dirty="0"/>
              <a:t>logic</a:t>
            </a:r>
            <a:r>
              <a:rPr lang="en-GB" sz="1800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C7C6C-E0BA-4298-1C30-FF12374E35D3}"/>
              </a:ext>
            </a:extLst>
          </p:cNvPr>
          <p:cNvSpPr txBox="1">
            <a:spLocks/>
          </p:cNvSpPr>
          <p:nvPr/>
        </p:nvSpPr>
        <p:spPr>
          <a:xfrm>
            <a:off x="479562" y="2445195"/>
            <a:ext cx="4487447" cy="1274073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CE0364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dirty="0"/>
              <a:t>I can explain that </a:t>
            </a:r>
            <a:r>
              <a:rPr lang="en-GB" sz="1800" b="1" dirty="0"/>
              <a:t>sensors</a:t>
            </a:r>
            <a:r>
              <a:rPr lang="en-GB" sz="1800" dirty="0"/>
              <a:t> are inputs that sense things in the real world, such as movement and light.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646EBF-78EB-6791-556B-D8B5317F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583" y="2543538"/>
            <a:ext cx="439631" cy="49824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146C90-43F0-F2A4-BB91-6F74E18D2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172" y="1348219"/>
            <a:ext cx="454285" cy="49824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9AE5A1-62B3-E38C-0FBA-CB4CFD692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61505">
            <a:off x="6516053" y="1857043"/>
            <a:ext cx="1530767" cy="198999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B86F873-6D24-644F-43F7-945293CA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2453" y="664527"/>
            <a:ext cx="381563" cy="40400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B3E8857-067A-744B-864D-34EF9B2C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5300000">
            <a:off x="7809781" y="258336"/>
            <a:ext cx="422148" cy="40204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DF32C5-7DF9-0008-87E8-63D4A8CB5287}"/>
              </a:ext>
            </a:extLst>
          </p:cNvPr>
          <p:cNvSpPr txBox="1">
            <a:spLocks/>
          </p:cNvSpPr>
          <p:nvPr/>
        </p:nvSpPr>
        <p:spPr>
          <a:xfrm>
            <a:off x="479562" y="3848057"/>
            <a:ext cx="4470445" cy="1274073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CE0364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dirty="0"/>
              <a:t>I can explain that </a:t>
            </a:r>
            <a:r>
              <a:rPr lang="en-GB" sz="1800" b="1" dirty="0"/>
              <a:t>logic</a:t>
            </a:r>
            <a:r>
              <a:rPr lang="en-GB" sz="1800" dirty="0"/>
              <a:t> is how computers make decisions in code based on whether things are true or false.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7E7F066-9C3B-0B5D-E643-796AAD9E0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69451">
            <a:off x="686969" y="3981006"/>
            <a:ext cx="454285" cy="4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2060-A889-CF78-0F74-D25A1E86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31" y="104191"/>
            <a:ext cx="6992299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CE0364"/>
                </a:solidFill>
              </a:rPr>
              <a:t>  Think:      </a:t>
            </a:r>
            <a:r>
              <a:rPr lang="en-GB" dirty="0">
                <a:solidFill>
                  <a:schemeClr val="tx1"/>
                </a:solidFill>
              </a:rPr>
              <a:t>night light</a:t>
            </a:r>
            <a:r>
              <a:rPr lang="en-GB" sz="2800" dirty="0">
                <a:solidFill>
                  <a:srgbClr val="000000"/>
                </a:solidFill>
              </a:rPr>
              <a:t> introduction video </a:t>
            </a:r>
            <a:endParaRPr lang="en-GB" dirty="0">
              <a:solidFill>
                <a:srgbClr val="CE0364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CBBFD4-58FA-4E3F-3FD4-13EC3CA35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561" y="147607"/>
            <a:ext cx="1724980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CE03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05574E-91B2-9460-6283-BD4A4174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05" y="1436419"/>
            <a:ext cx="601738" cy="68197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77004A-0A40-0C34-DCE2-BD974FEE6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0541" y="3524290"/>
            <a:ext cx="948994" cy="12336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14CD13-406F-367D-E318-B34C3A6D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947" y="3922724"/>
            <a:ext cx="359833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E396F-B762-6A30-4524-84BB90A959D9}"/>
              </a:ext>
            </a:extLst>
          </p:cNvPr>
          <p:cNvSpPr txBox="1"/>
          <p:nvPr/>
        </p:nvSpPr>
        <p:spPr>
          <a:xfrm>
            <a:off x="157615" y="4749138"/>
            <a:ext cx="759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Optionally play video: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https://youtu.be/6nWwnq8aYh8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nline Media 3" descr="Nightlight introduction video">
            <a:hlinkClick r:id="" action="ppaction://media"/>
            <a:extLst>
              <a:ext uri="{FF2B5EF4-FFF2-40B4-BE49-F238E27FC236}">
                <a16:creationId xmlns:a16="http://schemas.microsoft.com/office/drawing/2014/main" id="{83334B0F-FFF1-1D34-A8B1-EA0E021A7E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853494" y="1035928"/>
            <a:ext cx="5437011" cy="30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70481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examine the code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887F49-F02D-8E6E-A3C7-EF21994008E0}"/>
              </a:ext>
            </a:extLst>
          </p:cNvPr>
          <p:cNvSpPr txBox="1">
            <a:spLocks/>
          </p:cNvSpPr>
          <p:nvPr/>
        </p:nvSpPr>
        <p:spPr>
          <a:xfrm>
            <a:off x="3847170" y="1335984"/>
            <a:ext cx="5030129" cy="36973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dirty="0"/>
              <a:t>The ‘forever’ loop keeps the micro:bit checking the light level. 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dirty="0"/>
              <a:t>The logic ‘if… then’ block checks </a:t>
            </a:r>
            <a:r>
              <a:rPr lang="en-GB" sz="1600" b="1" dirty="0">
                <a:solidFill>
                  <a:srgbClr val="E7645C"/>
                </a:solidFill>
              </a:rPr>
              <a:t>if</a:t>
            </a:r>
            <a:r>
              <a:rPr lang="en-GB" sz="1600" dirty="0"/>
              <a:t> the light level is low, </a:t>
            </a:r>
            <a:r>
              <a:rPr lang="en-GB" sz="1600" b="1" dirty="0">
                <a:solidFill>
                  <a:srgbClr val="E7645C"/>
                </a:solidFill>
              </a:rPr>
              <a:t>less than (&lt;) 100</a:t>
            </a:r>
            <a:r>
              <a:rPr lang="en-GB" sz="1600" dirty="0"/>
              <a:t>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dirty="0"/>
              <a:t>When the accelerometer input senses a shake, the ‘change’ block adds 1 to the number stored in the ‘steps’ variable.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b="1" dirty="0">
                <a:solidFill>
                  <a:srgbClr val="E7645C"/>
                </a:solidFill>
              </a:rPr>
              <a:t>Else</a:t>
            </a:r>
            <a:r>
              <a:rPr lang="en-GB" sz="1600" dirty="0"/>
              <a:t> (otherwise) the light level must be 100 or more. It must be light, so it turns the LEDs off with ‘clear screen’.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None/>
            </a:pPr>
            <a:endParaRPr lang="en-GB" sz="18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4B5A6DC-F474-5506-4C5F-D8447A15A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289720" y="134886"/>
            <a:ext cx="997458" cy="1125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9DB4B-5C94-ACAE-7E5F-8CF0997CB636}"/>
              </a:ext>
            </a:extLst>
          </p:cNvPr>
          <p:cNvSpPr txBox="1"/>
          <p:nvPr/>
        </p:nvSpPr>
        <p:spPr>
          <a:xfrm>
            <a:off x="620431" y="4818865"/>
            <a:ext cx="3802571" cy="2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Teacher: open the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completed code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in the editor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8C5B518E-94B7-1DA0-BC3D-A6CAF4D3B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851" y="4708351"/>
            <a:ext cx="484580" cy="484580"/>
          </a:xfrm>
          <a:prstGeom prst="rect">
            <a:avLst/>
          </a:prstGeom>
        </p:spPr>
      </p:pic>
      <p:pic>
        <p:nvPicPr>
          <p:cNvPr id="5" name="Content Placeholder 5" descr="Code showing: &#10;&#10;Forever&#10;If light level &lt; 100 then &#10;Show LEDS (all lit)&#10;Else&#10;Clear screen ">
            <a:extLst>
              <a:ext uri="{FF2B5EF4-FFF2-40B4-BE49-F238E27FC236}">
                <a16:creationId xmlns:a16="http://schemas.microsoft.com/office/drawing/2014/main" id="{25CD07BD-4C28-57AB-F764-534396CFB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791" y="1339533"/>
            <a:ext cx="2721929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12292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build the code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887F49-F02D-8E6E-A3C7-EF21994008E0}"/>
              </a:ext>
            </a:extLst>
          </p:cNvPr>
          <p:cNvSpPr txBox="1">
            <a:spLocks/>
          </p:cNvSpPr>
          <p:nvPr/>
        </p:nvSpPr>
        <p:spPr>
          <a:xfrm>
            <a:off x="4572000" y="1723877"/>
            <a:ext cx="4219575" cy="743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2000" dirty="0"/>
              <a:t>Open a new MakeCode project </a:t>
            </a:r>
            <a:r>
              <a:rPr lang="en-GB" sz="2000" dirty="0">
                <a:hlinkClick r:id="rId3"/>
              </a:rPr>
              <a:t>https://makecode.microbit.org/</a:t>
            </a:r>
            <a:endParaRPr lang="en-GB" sz="20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4B5A6DC-F474-5506-4C5F-D8447A15A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289720" y="134886"/>
            <a:ext cx="997458" cy="11253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8CD15B7-7314-CDF8-4778-8F467DCB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2008" y="1196284"/>
            <a:ext cx="409214" cy="28133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B0366E-5255-A16A-C2B2-4AAD59DC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141" y="4668032"/>
            <a:ext cx="228600" cy="228600"/>
          </a:xfrm>
          <a:prstGeom prst="rect">
            <a:avLst/>
          </a:prstGeom>
        </p:spPr>
      </p:pic>
      <p:pic>
        <p:nvPicPr>
          <p:cNvPr id="4" name="Content Placeholder 5" descr="Code showing: &#10;&#10;Forever&#10;If light level &lt; 100 then &#10;Show LEDS (all lit)&#10;Else&#10;Clear screen ">
            <a:extLst>
              <a:ext uri="{FF2B5EF4-FFF2-40B4-BE49-F238E27FC236}">
                <a16:creationId xmlns:a16="http://schemas.microsoft.com/office/drawing/2014/main" id="{96D3DF50-AC55-B513-CF10-02EAB0308B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114" y="1157261"/>
            <a:ext cx="2730261" cy="32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3903313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coding video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0BB49AC9-868D-1C66-E5C4-DF1AD4AA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4042785">
            <a:off x="8099769" y="568887"/>
            <a:ext cx="600756" cy="609019"/>
            <a:chOff x="7572716" y="3272053"/>
            <a:chExt cx="489367" cy="496098"/>
          </a:xfrm>
          <a:solidFill>
            <a:srgbClr val="E7645C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45FB07-C2EC-9A64-671E-769FB633AE3F}"/>
                </a:ext>
              </a:extLst>
            </p:cNvPr>
            <p:cNvSpPr/>
            <p:nvPr/>
          </p:nvSpPr>
          <p:spPr>
            <a:xfrm>
              <a:off x="7572716" y="3522735"/>
              <a:ext cx="167067" cy="91963"/>
            </a:xfrm>
            <a:custGeom>
              <a:avLst/>
              <a:gdLst>
                <a:gd name="connsiteX0" fmla="*/ 21100 w 167067"/>
                <a:gd name="connsiteY0" fmla="*/ 33814 h 91963"/>
                <a:gd name="connsiteX1" fmla="*/ 128680 w 167067"/>
                <a:gd name="connsiteY1" fmla="*/ 1277 h 91963"/>
                <a:gd name="connsiteX2" fmla="*/ 165788 w 167067"/>
                <a:gd name="connsiteY2" fmla="*/ 21063 h 91963"/>
                <a:gd name="connsiteX3" fmla="*/ 145968 w 167067"/>
                <a:gd name="connsiteY3" fmla="*/ 58107 h 91963"/>
                <a:gd name="connsiteX4" fmla="*/ 38387 w 167067"/>
                <a:gd name="connsiteY4" fmla="*/ 90645 h 91963"/>
                <a:gd name="connsiteX5" fmla="*/ 29798 w 167067"/>
                <a:gd name="connsiteY5" fmla="*/ 91964 h 91963"/>
                <a:gd name="connsiteX6" fmla="*/ 1279 w 167067"/>
                <a:gd name="connsiteY6" fmla="*/ 70859 h 91963"/>
                <a:gd name="connsiteX7" fmla="*/ 21100 w 167067"/>
                <a:gd name="connsiteY7" fmla="*/ 33814 h 9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67" h="91963">
                  <a:moveTo>
                    <a:pt x="21100" y="33814"/>
                  </a:moveTo>
                  <a:lnTo>
                    <a:pt x="128680" y="1277"/>
                  </a:lnTo>
                  <a:cubicBezTo>
                    <a:pt x="144316" y="-3450"/>
                    <a:pt x="161053" y="5344"/>
                    <a:pt x="165788" y="21063"/>
                  </a:cubicBezTo>
                  <a:cubicBezTo>
                    <a:pt x="170523" y="36782"/>
                    <a:pt x="161714" y="53381"/>
                    <a:pt x="145968" y="58107"/>
                  </a:cubicBezTo>
                  <a:lnTo>
                    <a:pt x="38387" y="90645"/>
                  </a:lnTo>
                  <a:cubicBezTo>
                    <a:pt x="35524" y="91524"/>
                    <a:pt x="32661" y="91964"/>
                    <a:pt x="29798" y="91964"/>
                  </a:cubicBezTo>
                  <a:cubicBezTo>
                    <a:pt x="17025" y="91964"/>
                    <a:pt x="5243" y="83720"/>
                    <a:pt x="1279" y="70859"/>
                  </a:cubicBezTo>
                  <a:cubicBezTo>
                    <a:pt x="-3456" y="55140"/>
                    <a:pt x="5353" y="38541"/>
                    <a:pt x="21100" y="33814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4AAC90B-832E-7C73-28CD-3CD04CDE292E}"/>
                </a:ext>
              </a:extLst>
            </p:cNvPr>
            <p:cNvSpPr/>
            <p:nvPr/>
          </p:nvSpPr>
          <p:spPr>
            <a:xfrm>
              <a:off x="7869358" y="3566964"/>
              <a:ext cx="141636" cy="136113"/>
            </a:xfrm>
            <a:custGeom>
              <a:avLst/>
              <a:gdLst>
                <a:gd name="connsiteX0" fmla="*/ 133528 w 141636"/>
                <a:gd name="connsiteY0" fmla="*/ 126660 h 136113"/>
                <a:gd name="connsiteX1" fmla="*/ 111836 w 141636"/>
                <a:gd name="connsiteY1" fmla="*/ 136113 h 136113"/>
                <a:gd name="connsiteX2" fmla="*/ 91465 w 141636"/>
                <a:gd name="connsiteY2" fmla="*/ 128089 h 136113"/>
                <a:gd name="connsiteX3" fmla="*/ 9430 w 141636"/>
                <a:gd name="connsiteY3" fmla="*/ 51362 h 136113"/>
                <a:gd name="connsiteX4" fmla="*/ 8109 w 141636"/>
                <a:gd name="connsiteY4" fmla="*/ 9371 h 136113"/>
                <a:gd name="connsiteX5" fmla="*/ 50172 w 141636"/>
                <a:gd name="connsiteY5" fmla="*/ 8052 h 136113"/>
                <a:gd name="connsiteX6" fmla="*/ 132206 w 141636"/>
                <a:gd name="connsiteY6" fmla="*/ 84779 h 136113"/>
                <a:gd name="connsiteX7" fmla="*/ 133528 w 141636"/>
                <a:gd name="connsiteY7" fmla="*/ 126770 h 1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636" h="136113">
                  <a:moveTo>
                    <a:pt x="133528" y="126660"/>
                  </a:moveTo>
                  <a:cubicBezTo>
                    <a:pt x="127692" y="132925"/>
                    <a:pt x="119764" y="136113"/>
                    <a:pt x="111836" y="136113"/>
                  </a:cubicBezTo>
                  <a:cubicBezTo>
                    <a:pt x="104568" y="136113"/>
                    <a:pt x="97190" y="133475"/>
                    <a:pt x="91465" y="128089"/>
                  </a:cubicBezTo>
                  <a:lnTo>
                    <a:pt x="9430" y="51362"/>
                  </a:lnTo>
                  <a:cubicBezTo>
                    <a:pt x="-2572" y="40150"/>
                    <a:pt x="-3233" y="21353"/>
                    <a:pt x="8109" y="9371"/>
                  </a:cubicBezTo>
                  <a:cubicBezTo>
                    <a:pt x="19341" y="-2610"/>
                    <a:pt x="38170" y="-3160"/>
                    <a:pt x="50172" y="8052"/>
                  </a:cubicBezTo>
                  <a:lnTo>
                    <a:pt x="132206" y="84779"/>
                  </a:lnTo>
                  <a:cubicBezTo>
                    <a:pt x="144209" y="95991"/>
                    <a:pt x="144869" y="114788"/>
                    <a:pt x="133528" y="126770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03159E-5795-90AC-7812-E5D19B0875C8}"/>
                </a:ext>
              </a:extLst>
            </p:cNvPr>
            <p:cNvSpPr/>
            <p:nvPr/>
          </p:nvSpPr>
          <p:spPr>
            <a:xfrm>
              <a:off x="7895017" y="3425342"/>
              <a:ext cx="167067" cy="91963"/>
            </a:xfrm>
            <a:custGeom>
              <a:avLst/>
              <a:gdLst>
                <a:gd name="connsiteX0" fmla="*/ 21100 w 167067"/>
                <a:gd name="connsiteY0" fmla="*/ 33814 h 91963"/>
                <a:gd name="connsiteX1" fmla="*/ 128680 w 167067"/>
                <a:gd name="connsiteY1" fmla="*/ 1277 h 91963"/>
                <a:gd name="connsiteX2" fmla="*/ 165788 w 167067"/>
                <a:gd name="connsiteY2" fmla="*/ 21063 h 91963"/>
                <a:gd name="connsiteX3" fmla="*/ 145968 w 167067"/>
                <a:gd name="connsiteY3" fmla="*/ 58107 h 91963"/>
                <a:gd name="connsiteX4" fmla="*/ 38387 w 167067"/>
                <a:gd name="connsiteY4" fmla="*/ 90645 h 91963"/>
                <a:gd name="connsiteX5" fmla="*/ 29798 w 167067"/>
                <a:gd name="connsiteY5" fmla="*/ 91964 h 91963"/>
                <a:gd name="connsiteX6" fmla="*/ 1279 w 167067"/>
                <a:gd name="connsiteY6" fmla="*/ 70859 h 91963"/>
                <a:gd name="connsiteX7" fmla="*/ 21100 w 167067"/>
                <a:gd name="connsiteY7" fmla="*/ 33814 h 9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67" h="91963">
                  <a:moveTo>
                    <a:pt x="21100" y="33814"/>
                  </a:moveTo>
                  <a:lnTo>
                    <a:pt x="128680" y="1277"/>
                  </a:lnTo>
                  <a:cubicBezTo>
                    <a:pt x="144316" y="-3450"/>
                    <a:pt x="161053" y="5344"/>
                    <a:pt x="165788" y="21063"/>
                  </a:cubicBezTo>
                  <a:cubicBezTo>
                    <a:pt x="170523" y="36782"/>
                    <a:pt x="161714" y="53381"/>
                    <a:pt x="145968" y="58107"/>
                  </a:cubicBezTo>
                  <a:lnTo>
                    <a:pt x="38387" y="90645"/>
                  </a:lnTo>
                  <a:cubicBezTo>
                    <a:pt x="35524" y="91524"/>
                    <a:pt x="32661" y="91964"/>
                    <a:pt x="29798" y="91964"/>
                  </a:cubicBezTo>
                  <a:cubicBezTo>
                    <a:pt x="17025" y="91964"/>
                    <a:pt x="5243" y="83720"/>
                    <a:pt x="1279" y="70859"/>
                  </a:cubicBezTo>
                  <a:cubicBezTo>
                    <a:pt x="-3456" y="55140"/>
                    <a:pt x="5353" y="38541"/>
                    <a:pt x="21100" y="33814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B81FA62-271E-841C-E57A-A42F5BE87CBC}"/>
                </a:ext>
              </a:extLst>
            </p:cNvPr>
            <p:cNvSpPr/>
            <p:nvPr/>
          </p:nvSpPr>
          <p:spPr>
            <a:xfrm>
              <a:off x="7813147" y="3272053"/>
              <a:ext cx="85145" cy="168636"/>
            </a:xfrm>
            <a:custGeom>
              <a:avLst/>
              <a:gdLst>
                <a:gd name="connsiteX0" fmla="*/ 785 w 85145"/>
                <a:gd name="connsiteY0" fmla="*/ 132142 h 168636"/>
                <a:gd name="connsiteX1" fmla="*/ 26331 w 85145"/>
                <a:gd name="connsiteY1" fmla="*/ 22988 h 168636"/>
                <a:gd name="connsiteX2" fmla="*/ 62118 w 85145"/>
                <a:gd name="connsiteY2" fmla="*/ 783 h 168636"/>
                <a:gd name="connsiteX3" fmla="*/ 84360 w 85145"/>
                <a:gd name="connsiteY3" fmla="*/ 36508 h 168636"/>
                <a:gd name="connsiteX4" fmla="*/ 58814 w 85145"/>
                <a:gd name="connsiteY4" fmla="*/ 145662 h 168636"/>
                <a:gd name="connsiteX5" fmla="*/ 29854 w 85145"/>
                <a:gd name="connsiteY5" fmla="*/ 168636 h 168636"/>
                <a:gd name="connsiteX6" fmla="*/ 23028 w 85145"/>
                <a:gd name="connsiteY6" fmla="*/ 167867 h 168636"/>
                <a:gd name="connsiteX7" fmla="*/ 785 w 85145"/>
                <a:gd name="connsiteY7" fmla="*/ 132142 h 16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145" h="168636">
                  <a:moveTo>
                    <a:pt x="785" y="132142"/>
                  </a:moveTo>
                  <a:lnTo>
                    <a:pt x="26331" y="22988"/>
                  </a:lnTo>
                  <a:cubicBezTo>
                    <a:pt x="30075" y="7049"/>
                    <a:pt x="46151" y="-2954"/>
                    <a:pt x="62118" y="783"/>
                  </a:cubicBezTo>
                  <a:cubicBezTo>
                    <a:pt x="78084" y="4521"/>
                    <a:pt x="88104" y="20460"/>
                    <a:pt x="84360" y="36508"/>
                  </a:cubicBezTo>
                  <a:lnTo>
                    <a:pt x="58814" y="145662"/>
                  </a:lnTo>
                  <a:cubicBezTo>
                    <a:pt x="55621" y="159403"/>
                    <a:pt x="43398" y="168636"/>
                    <a:pt x="29854" y="168636"/>
                  </a:cubicBezTo>
                  <a:cubicBezTo>
                    <a:pt x="27652" y="168636"/>
                    <a:pt x="25340" y="168417"/>
                    <a:pt x="23028" y="167867"/>
                  </a:cubicBezTo>
                  <a:cubicBezTo>
                    <a:pt x="7061" y="164130"/>
                    <a:pt x="-2959" y="148191"/>
                    <a:pt x="785" y="132142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3BFC306-00A7-A42B-8618-1F9ADC24ECCA}"/>
                </a:ext>
              </a:extLst>
            </p:cNvPr>
            <p:cNvSpPr/>
            <p:nvPr/>
          </p:nvSpPr>
          <p:spPr>
            <a:xfrm>
              <a:off x="7736508" y="3599549"/>
              <a:ext cx="85145" cy="168602"/>
            </a:xfrm>
            <a:custGeom>
              <a:avLst/>
              <a:gdLst>
                <a:gd name="connsiteX0" fmla="*/ 62118 w 85145"/>
                <a:gd name="connsiteY0" fmla="*/ 749 h 168602"/>
                <a:gd name="connsiteX1" fmla="*/ 84360 w 85145"/>
                <a:gd name="connsiteY1" fmla="*/ 36474 h 168602"/>
                <a:gd name="connsiteX2" fmla="*/ 58814 w 85145"/>
                <a:gd name="connsiteY2" fmla="*/ 145628 h 168602"/>
                <a:gd name="connsiteX3" fmla="*/ 29854 w 85145"/>
                <a:gd name="connsiteY3" fmla="*/ 168602 h 168602"/>
                <a:gd name="connsiteX4" fmla="*/ 23028 w 85145"/>
                <a:gd name="connsiteY4" fmla="*/ 167833 h 168602"/>
                <a:gd name="connsiteX5" fmla="*/ 785 w 85145"/>
                <a:gd name="connsiteY5" fmla="*/ 132108 h 168602"/>
                <a:gd name="connsiteX6" fmla="*/ 26331 w 85145"/>
                <a:gd name="connsiteY6" fmla="*/ 22954 h 168602"/>
                <a:gd name="connsiteX7" fmla="*/ 62118 w 85145"/>
                <a:gd name="connsiteY7" fmla="*/ 749 h 16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145" h="168602">
                  <a:moveTo>
                    <a:pt x="62118" y="749"/>
                  </a:moveTo>
                  <a:cubicBezTo>
                    <a:pt x="78084" y="4486"/>
                    <a:pt x="88104" y="20425"/>
                    <a:pt x="84360" y="36474"/>
                  </a:cubicBezTo>
                  <a:lnTo>
                    <a:pt x="58814" y="145628"/>
                  </a:lnTo>
                  <a:cubicBezTo>
                    <a:pt x="55621" y="159369"/>
                    <a:pt x="43398" y="168602"/>
                    <a:pt x="29854" y="168602"/>
                  </a:cubicBezTo>
                  <a:cubicBezTo>
                    <a:pt x="27652" y="168602"/>
                    <a:pt x="25340" y="168382"/>
                    <a:pt x="23028" y="167833"/>
                  </a:cubicBezTo>
                  <a:cubicBezTo>
                    <a:pt x="7061" y="164095"/>
                    <a:pt x="-2959" y="148156"/>
                    <a:pt x="785" y="132108"/>
                  </a:cubicBezTo>
                  <a:lnTo>
                    <a:pt x="26331" y="22954"/>
                  </a:lnTo>
                  <a:cubicBezTo>
                    <a:pt x="30075" y="7015"/>
                    <a:pt x="46041" y="-2878"/>
                    <a:pt x="62118" y="749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E0A8FD-3E76-5260-D5BF-DAF19039E879}"/>
                </a:ext>
              </a:extLst>
            </p:cNvPr>
            <p:cNvSpPr/>
            <p:nvPr/>
          </p:nvSpPr>
          <p:spPr>
            <a:xfrm>
              <a:off x="7623695" y="3337114"/>
              <a:ext cx="141636" cy="136113"/>
            </a:xfrm>
            <a:custGeom>
              <a:avLst/>
              <a:gdLst>
                <a:gd name="connsiteX0" fmla="*/ 132206 w 141636"/>
                <a:gd name="connsiteY0" fmla="*/ 84669 h 136113"/>
                <a:gd name="connsiteX1" fmla="*/ 133528 w 141636"/>
                <a:gd name="connsiteY1" fmla="*/ 126660 h 136113"/>
                <a:gd name="connsiteX2" fmla="*/ 111836 w 141636"/>
                <a:gd name="connsiteY2" fmla="*/ 136113 h 136113"/>
                <a:gd name="connsiteX3" fmla="*/ 91465 w 141636"/>
                <a:gd name="connsiteY3" fmla="*/ 128089 h 136113"/>
                <a:gd name="connsiteX4" fmla="*/ 9430 w 141636"/>
                <a:gd name="connsiteY4" fmla="*/ 51362 h 136113"/>
                <a:gd name="connsiteX5" fmla="*/ 8109 w 141636"/>
                <a:gd name="connsiteY5" fmla="*/ 9371 h 136113"/>
                <a:gd name="connsiteX6" fmla="*/ 50172 w 141636"/>
                <a:gd name="connsiteY6" fmla="*/ 8052 h 136113"/>
                <a:gd name="connsiteX7" fmla="*/ 132206 w 141636"/>
                <a:gd name="connsiteY7" fmla="*/ 84779 h 1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636" h="136113">
                  <a:moveTo>
                    <a:pt x="132206" y="84669"/>
                  </a:moveTo>
                  <a:cubicBezTo>
                    <a:pt x="144209" y="95881"/>
                    <a:pt x="144869" y="114678"/>
                    <a:pt x="133528" y="126660"/>
                  </a:cubicBezTo>
                  <a:cubicBezTo>
                    <a:pt x="127692" y="132925"/>
                    <a:pt x="119764" y="136113"/>
                    <a:pt x="111836" y="136113"/>
                  </a:cubicBezTo>
                  <a:cubicBezTo>
                    <a:pt x="104568" y="136113"/>
                    <a:pt x="97191" y="133475"/>
                    <a:pt x="91465" y="128089"/>
                  </a:cubicBezTo>
                  <a:lnTo>
                    <a:pt x="9430" y="51362"/>
                  </a:lnTo>
                  <a:cubicBezTo>
                    <a:pt x="-2572" y="40150"/>
                    <a:pt x="-3233" y="21353"/>
                    <a:pt x="8109" y="9371"/>
                  </a:cubicBezTo>
                  <a:cubicBezTo>
                    <a:pt x="19341" y="-2610"/>
                    <a:pt x="38170" y="-3160"/>
                    <a:pt x="50172" y="8052"/>
                  </a:cubicBezTo>
                  <a:lnTo>
                    <a:pt x="132206" y="84779"/>
                  </a:ln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4BCDD320-4690-C8C2-1C69-396045FCF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8894" y="383175"/>
            <a:ext cx="177800" cy="17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EC2AB-E926-3905-9614-E6FBE2A4BBC7}"/>
              </a:ext>
            </a:extLst>
          </p:cNvPr>
          <p:cNvSpPr txBox="1"/>
          <p:nvPr/>
        </p:nvSpPr>
        <p:spPr>
          <a:xfrm>
            <a:off x="336769" y="4660098"/>
            <a:ext cx="6353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Coding video: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https://mbit.io/lessons-nightlight-code-video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nline Media 6" descr="Nightlight coding video">
            <a:hlinkClick r:id="" action="ppaction://media"/>
            <a:extLst>
              <a:ext uri="{FF2B5EF4-FFF2-40B4-BE49-F238E27FC236}">
                <a16:creationId xmlns:a16="http://schemas.microsoft.com/office/drawing/2014/main" id="{A5EEDB30-BD00-2A1F-3678-9B0D996348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453512" y="1155877"/>
            <a:ext cx="5955234" cy="33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661533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coding animation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CD7EC0C-285C-4109-5C8A-32EBD0D8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2139" y="403248"/>
            <a:ext cx="381563" cy="4040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5C2F07E-5D25-21F4-4DC6-0DA35ECE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300000">
            <a:off x="8161432" y="710326"/>
            <a:ext cx="422148" cy="402046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2C4219B-BBE2-732A-5D83-16D1C1CF2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41" y="1167260"/>
            <a:ext cx="7071025" cy="38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2116</TotalTime>
  <Words>1021</Words>
  <Application>Microsoft Macintosh PowerPoint</Application>
  <PresentationFormat>On-screen Show (16:9)</PresentationFormat>
  <Paragraphs>82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Office Theme</vt:lpstr>
      <vt:lpstr>Lesson 5 Nightlight</vt:lpstr>
      <vt:lpstr>Recap: step counter</vt:lpstr>
      <vt:lpstr>Introducing the light sensor</vt:lpstr>
      <vt:lpstr>Think:     learning objectives</vt:lpstr>
      <vt:lpstr>  Think:      night light introduction video </vt:lpstr>
      <vt:lpstr>Create:    examine the code</vt:lpstr>
      <vt:lpstr>Create:    build the code</vt:lpstr>
      <vt:lpstr>Create:    coding video</vt:lpstr>
      <vt:lpstr>Create:    coding animation</vt:lpstr>
      <vt:lpstr>Create:    step-by-step online tutorial</vt:lpstr>
      <vt:lpstr>Evaluate</vt:lpstr>
      <vt:lpstr>Extend     </vt:lpstr>
      <vt:lpstr>Share:     revisit the learning objectives</vt:lpstr>
      <vt:lpstr>Next steps</vt:lpstr>
      <vt:lpstr>Visit microbit.org/teach for more lessons, projects, courses and help</vt:lpstr>
    </vt:vector>
  </TitlesOfParts>
  <Manager/>
  <Company>Micro:bit Educational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Name badge</dc:title>
  <dc:subject/>
  <dc:creator>Micro:bit Educational Foundation</dc:creator>
  <cp:keywords/>
  <dc:description>Updated 22 Apr 24</dc:description>
  <cp:lastModifiedBy>Giles Booth</cp:lastModifiedBy>
  <cp:revision>304</cp:revision>
  <dcterms:created xsi:type="dcterms:W3CDTF">2023-03-14T10:37:03Z</dcterms:created>
  <dcterms:modified xsi:type="dcterms:W3CDTF">2024-04-22T15:28:28Z</dcterms:modified>
  <cp:category/>
</cp:coreProperties>
</file>