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70" r:id="rId2"/>
    <p:sldId id="258" r:id="rId3"/>
    <p:sldId id="286" r:id="rId4"/>
    <p:sldId id="285" r:id="rId5"/>
    <p:sldId id="277" r:id="rId6"/>
    <p:sldId id="284" r:id="rId7"/>
    <p:sldId id="278" r:id="rId8"/>
    <p:sldId id="279" r:id="rId9"/>
    <p:sldId id="289" r:id="rId10"/>
    <p:sldId id="281" r:id="rId11"/>
    <p:sldId id="282" r:id="rId12"/>
    <p:sldId id="283" r:id="rId13"/>
    <p:sldId id="265" r:id="rId14"/>
    <p:sldId id="266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35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orient="horz" pos="577" userDrawn="1">
          <p15:clr>
            <a:srgbClr val="A4A3A4"/>
          </p15:clr>
        </p15:guide>
        <p15:guide id="4" pos="55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92D6"/>
    <a:srgbClr val="00A000"/>
    <a:srgbClr val="E7645C"/>
    <a:srgbClr val="00C802"/>
    <a:srgbClr val="7BCDC3"/>
    <a:srgbClr val="6C4BC1"/>
    <a:srgbClr val="CE0364"/>
    <a:srgbClr val="CD0365"/>
    <a:srgbClr val="3FB6F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21"/>
    <p:restoredTop sz="68277"/>
  </p:normalViewPr>
  <p:slideViewPr>
    <p:cSldViewPr snapToGrid="0">
      <p:cViewPr varScale="1">
        <p:scale>
          <a:sx n="149" d="100"/>
          <a:sy n="149" d="100"/>
        </p:scale>
        <p:origin x="184" y="192"/>
      </p:cViewPr>
      <p:guideLst>
        <p:guide orient="horz" pos="2935"/>
        <p:guide pos="226"/>
        <p:guide orient="horz" pos="577"/>
        <p:guide pos="5534"/>
      </p:guideLst>
    </p:cSldViewPr>
  </p:slideViewPr>
  <p:outlineViewPr>
    <p:cViewPr>
      <p:scale>
        <a:sx n="33" d="100"/>
        <a:sy n="33" d="100"/>
      </p:scale>
      <p:origin x="0" y="-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24ED936-2CAA-5747-8503-5C7862767742}" type="datetimeFigureOut">
              <a:rPr lang="en-GB" smtClean="0"/>
              <a:pPr/>
              <a:t>22/04/2024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091831F-4EB0-A94A-A132-4C9A8B82ADF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53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bit.io/lessons-rock-code-video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831F-4EB0-A94A-A132-4C9A8B82ADF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168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831F-4EB0-A94A-A132-4C9A8B82ADF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251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Students might design their own icons and make new rules about which objects beat other objects.</a:t>
            </a:r>
            <a:endParaRPr lang="en-GB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831F-4EB0-A94A-A132-4C9A8B82ADF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54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Ask:</a:t>
            </a: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How random were the numbers? How fair is the micro:bit game compared with a human opponent? (Students may have found that the micro:bit is more fair than a human, because it can’t cheat. The normal game is only fair if both players show their hands at exactly the same time!). 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Why did we use a variable? (So we could set its value to a random number and test it to see which picture to show. If we didn’t use a variable, we would not be able to do this.)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Why did we not test if the variable value is 3? (Using logical thinking, we made the code more compact. We know the variable has a value of 1, 2 or 3. If the variable is not 1 or 2, it must be 3.)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831F-4EB0-A94A-A132-4C9A8B82ADF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954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831F-4EB0-A94A-A132-4C9A8B82ADF3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715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831F-4EB0-A94A-A132-4C9A8B82ADF3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149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simulation is a computer version, or model, of something in the real world. The </a:t>
            </a:r>
            <a:r>
              <a:rPr lang="en-GB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MakeCode</a:t>
            </a: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editor has a simulator of a real micro:bit, for example.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831F-4EB0-A94A-A132-4C9A8B82ADF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559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/>
            <a:r>
              <a:rPr lang="en-GB" sz="900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Ask </a:t>
            </a: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"/>
              <a:tabLst/>
              <a:defRPr/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What is an input?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What input would be useful to use in this game? (The accelerometer is a good input to use because it can sense when we shake the micro:bit which fits the game.)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What are random numbers? (Talk about examples like dice. Is a dice more random than a human playing rock, paper, scissors? Do your students think a computer will be truly random?)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What are variables? (We used variables in the step counter project to keep track of our steps. Today we’re going to use them so we can test a random number and show different pictures depending on its value.)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What is logic? (We used logic in the nightlight project to turn the light on if it was dark. Here we’ll use logic in the form of if-then-else blocks to make different pictures appear to represent rock, paper, or scissors depending on the random number generated by the micro:bit.)</a:t>
            </a:r>
            <a:r>
              <a:rPr lang="en-GB" dirty="0">
                <a:effectLst/>
              </a:rPr>
              <a:t> 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"/>
              <a:tabLst/>
              <a:defRPr/>
            </a:pP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simulation is a computer version, or model, of something in the real world. The </a:t>
            </a:r>
            <a:r>
              <a:rPr lang="en-GB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MakeCode</a:t>
            </a: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editor has a simulator of a real micro:bit, for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831F-4EB0-A94A-A132-4C9A8B82ADF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130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831F-4EB0-A94A-A132-4C9A8B82ADF3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110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don’t need to test if random-number = 3 because we’re using logical thinking. If the number is not 1 or 2, it must be 3.</a:t>
            </a:r>
          </a:p>
          <a:p>
            <a:endParaRPr lang="en-GB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Completed code: https://</a:t>
            </a:r>
            <a:r>
              <a:rPr lang="en-GB" dirty="0" err="1"/>
              <a:t>makecode.microbit.org</a:t>
            </a:r>
            <a:r>
              <a:rPr lang="en-GB" dirty="0"/>
              <a:t>/#pub:_4ChUTXM8od9P</a:t>
            </a:r>
          </a:p>
          <a:p>
            <a:endParaRPr lang="en-GB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831F-4EB0-A94A-A132-4C9A8B82ADF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009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You can follow the link to open a new MakeCode project and model building the code yourself – or use slide 7 to show a YouTube coding video, or slide 8 to show an animated GIF of building the code if YouTube is blocked in your school.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831F-4EB0-A94A-A132-4C9A8B82ADF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974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Optionally share this YouTube coding video with your class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https://mbit.io</a:t>
            </a:r>
            <a:r>
              <a:rPr lang="en-GB" sz="9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/lessons-rock-code-video</a:t>
            </a:r>
            <a:r>
              <a:rPr lang="en-GB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831F-4EB0-A94A-A132-4C9A8B82ADF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680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Animated GIF of building the code you can share with your students, if YouTube is blocked in your school.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831F-4EB0-A94A-A132-4C9A8B82ADF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994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can optionally share this online step-by-step tutorial with your students to follow individually.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831F-4EB0-A94A-A132-4C9A8B82ADF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960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id="{CA74D6D6-39CE-742B-6D4C-33E566EF8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109" y="897013"/>
            <a:ext cx="2720606" cy="44561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AB0DE2E-6079-1441-7D04-CBCCBD273E09}"/>
              </a:ext>
            </a:extLst>
          </p:cNvPr>
          <p:cNvSpPr txBox="1"/>
          <p:nvPr userDrawn="1"/>
        </p:nvSpPr>
        <p:spPr>
          <a:xfrm>
            <a:off x="732370" y="1507510"/>
            <a:ext cx="366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000" b="0" i="0" kern="1200" dirty="0">
                <a:solidFill>
                  <a:srgbClr val="00A000"/>
                </a:solidFill>
                <a:latin typeface="Arial" panose="020B0604020202020204" pitchFamily="34" charset="0"/>
                <a:ea typeface="+mn-ea"/>
                <a:cs typeface="+mn-cs"/>
              </a:rPr>
              <a:t>First lessons with </a:t>
            </a:r>
            <a:r>
              <a:rPr lang="en-GB" sz="2000" b="0" i="0" kern="1200" dirty="0" err="1">
                <a:solidFill>
                  <a:srgbClr val="00A000"/>
                </a:solidFill>
                <a:latin typeface="Arial" panose="020B0604020202020204" pitchFamily="34" charset="0"/>
                <a:ea typeface="+mn-ea"/>
                <a:cs typeface="+mn-cs"/>
              </a:rPr>
              <a:t>MakeCode</a:t>
            </a:r>
            <a:r>
              <a:rPr lang="en-GB" sz="2000" b="0" i="0" kern="1200" dirty="0">
                <a:solidFill>
                  <a:srgbClr val="00A000"/>
                </a:solidFill>
                <a:latin typeface="Arial" panose="020B0604020202020204" pitchFamily="34" charset="0"/>
                <a:ea typeface="+mn-ea"/>
                <a:cs typeface="+mn-cs"/>
              </a:rPr>
              <a:t> and the </a:t>
            </a:r>
            <a:r>
              <a:rPr lang="en-GB" sz="2000" b="0" i="0" kern="1200" dirty="0" err="1">
                <a:solidFill>
                  <a:srgbClr val="00A000"/>
                </a:solidFill>
                <a:latin typeface="Arial" panose="020B0604020202020204" pitchFamily="34" charset="0"/>
                <a:ea typeface="+mn-ea"/>
                <a:cs typeface="+mn-cs"/>
              </a:rPr>
              <a:t>micro:bit</a:t>
            </a:r>
            <a:endParaRPr lang="en-GB" sz="2000" b="0" i="0" kern="1200" dirty="0">
              <a:solidFill>
                <a:srgbClr val="00A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en-US" dirty="0">
              <a:solidFill>
                <a:srgbClr val="00C80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9185" y="2344694"/>
            <a:ext cx="5019621" cy="1218795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4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Click to edit Lesson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30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FED73E-0167-86BC-76AB-525A021F4D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190499"/>
            <a:ext cx="9143998" cy="5333999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0D9C7407-B083-E1DD-02C9-633979839614}"/>
              </a:ext>
            </a:extLst>
          </p:cNvPr>
          <p:cNvSpPr/>
          <p:nvPr userDrawn="1"/>
        </p:nvSpPr>
        <p:spPr>
          <a:xfrm>
            <a:off x="4078224" y="713232"/>
            <a:ext cx="1069848" cy="987552"/>
          </a:xfrm>
          <a:custGeom>
            <a:avLst/>
            <a:gdLst>
              <a:gd name="connsiteX0" fmla="*/ 228600 w 1069848"/>
              <a:gd name="connsiteY0" fmla="*/ 36576 h 987552"/>
              <a:gd name="connsiteX1" fmla="*/ 0 w 1069848"/>
              <a:gd name="connsiteY1" fmla="*/ 658368 h 987552"/>
              <a:gd name="connsiteX2" fmla="*/ 109728 w 1069848"/>
              <a:gd name="connsiteY2" fmla="*/ 859536 h 987552"/>
              <a:gd name="connsiteX3" fmla="*/ 356616 w 1069848"/>
              <a:gd name="connsiteY3" fmla="*/ 877824 h 987552"/>
              <a:gd name="connsiteX4" fmla="*/ 640080 w 1069848"/>
              <a:gd name="connsiteY4" fmla="*/ 987552 h 987552"/>
              <a:gd name="connsiteX5" fmla="*/ 1014984 w 1069848"/>
              <a:gd name="connsiteY5" fmla="*/ 969264 h 987552"/>
              <a:gd name="connsiteX6" fmla="*/ 1042416 w 1069848"/>
              <a:gd name="connsiteY6" fmla="*/ 722376 h 987552"/>
              <a:gd name="connsiteX7" fmla="*/ 1069848 w 1069848"/>
              <a:gd name="connsiteY7" fmla="*/ 246888 h 987552"/>
              <a:gd name="connsiteX8" fmla="*/ 850392 w 1069848"/>
              <a:gd name="connsiteY8" fmla="*/ 0 h 987552"/>
              <a:gd name="connsiteX9" fmla="*/ 228600 w 1069848"/>
              <a:gd name="connsiteY9" fmla="*/ 36576 h 98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9848" h="987552">
                <a:moveTo>
                  <a:pt x="228600" y="36576"/>
                </a:moveTo>
                <a:lnTo>
                  <a:pt x="0" y="658368"/>
                </a:lnTo>
                <a:lnTo>
                  <a:pt x="109728" y="859536"/>
                </a:lnTo>
                <a:lnTo>
                  <a:pt x="356616" y="877824"/>
                </a:lnTo>
                <a:lnTo>
                  <a:pt x="640080" y="987552"/>
                </a:lnTo>
                <a:lnTo>
                  <a:pt x="1014984" y="969264"/>
                </a:lnTo>
                <a:lnTo>
                  <a:pt x="1042416" y="722376"/>
                </a:lnTo>
                <a:lnTo>
                  <a:pt x="1069848" y="246888"/>
                </a:lnTo>
                <a:lnTo>
                  <a:pt x="850392" y="0"/>
                </a:lnTo>
                <a:lnTo>
                  <a:pt x="228600" y="36576"/>
                </a:lnTo>
                <a:close/>
              </a:path>
            </a:pathLst>
          </a:custGeom>
          <a:solidFill>
            <a:srgbClr val="00C8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black, darkness, black and white&#10;&#10;Description automatically generated">
            <a:extLst>
              <a:ext uri="{FF2B5EF4-FFF2-40B4-BE49-F238E27FC236}">
                <a16:creationId xmlns:a16="http://schemas.microsoft.com/office/drawing/2014/main" id="{68087F39-7CDA-9F46-E5A8-0C76F1518E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46248" y="540140"/>
            <a:ext cx="1143000" cy="1143000"/>
          </a:xfrm>
          <a:prstGeom prst="rect">
            <a:avLst/>
          </a:prstGeom>
        </p:spPr>
      </p:pic>
      <p:pic>
        <p:nvPicPr>
          <p:cNvPr id="9" name="Picture 8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21DC12E8-204E-F4E8-7FC1-FCD1CE4F85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51352" y="1080172"/>
            <a:ext cx="521768" cy="47433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61ABD73-16C4-FA58-8483-B41A7EB0BE0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7581" y="897013"/>
            <a:ext cx="2720606" cy="44561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5F77100A-86A2-4447-B25A-CF248D74DA30}"/>
              </a:ext>
            </a:extLst>
          </p:cNvPr>
          <p:cNvSpPr/>
          <p:nvPr userDrawn="1"/>
        </p:nvSpPr>
        <p:spPr>
          <a:xfrm>
            <a:off x="301752" y="3374136"/>
            <a:ext cx="1380744" cy="1435608"/>
          </a:xfrm>
          <a:custGeom>
            <a:avLst/>
            <a:gdLst>
              <a:gd name="connsiteX0" fmla="*/ 365760 w 1380744"/>
              <a:gd name="connsiteY0" fmla="*/ 219456 h 1435608"/>
              <a:gd name="connsiteX1" fmla="*/ 411480 w 1380744"/>
              <a:gd name="connsiteY1" fmla="*/ 192024 h 1435608"/>
              <a:gd name="connsiteX2" fmla="*/ 722376 w 1380744"/>
              <a:gd name="connsiteY2" fmla="*/ 0 h 1435608"/>
              <a:gd name="connsiteX3" fmla="*/ 1097280 w 1380744"/>
              <a:gd name="connsiteY3" fmla="*/ 82296 h 1435608"/>
              <a:gd name="connsiteX4" fmla="*/ 1335024 w 1380744"/>
              <a:gd name="connsiteY4" fmla="*/ 292608 h 1435608"/>
              <a:gd name="connsiteX5" fmla="*/ 1380744 w 1380744"/>
              <a:gd name="connsiteY5" fmla="*/ 630936 h 1435608"/>
              <a:gd name="connsiteX6" fmla="*/ 1298448 w 1380744"/>
              <a:gd name="connsiteY6" fmla="*/ 950976 h 1435608"/>
              <a:gd name="connsiteX7" fmla="*/ 1115568 w 1380744"/>
              <a:gd name="connsiteY7" fmla="*/ 1207008 h 1435608"/>
              <a:gd name="connsiteX8" fmla="*/ 685800 w 1380744"/>
              <a:gd name="connsiteY8" fmla="*/ 1426464 h 1435608"/>
              <a:gd name="connsiteX9" fmla="*/ 265176 w 1380744"/>
              <a:gd name="connsiteY9" fmla="*/ 1435608 h 1435608"/>
              <a:gd name="connsiteX10" fmla="*/ 0 w 1380744"/>
              <a:gd name="connsiteY10" fmla="*/ 1307592 h 1435608"/>
              <a:gd name="connsiteX11" fmla="*/ 18288 w 1380744"/>
              <a:gd name="connsiteY11" fmla="*/ 804672 h 1435608"/>
              <a:gd name="connsiteX12" fmla="*/ 365760 w 1380744"/>
              <a:gd name="connsiteY12" fmla="*/ 219456 h 143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0744" h="1435608">
                <a:moveTo>
                  <a:pt x="365760" y="219456"/>
                </a:moveTo>
                <a:lnTo>
                  <a:pt x="411480" y="192024"/>
                </a:lnTo>
                <a:lnTo>
                  <a:pt x="722376" y="0"/>
                </a:lnTo>
                <a:lnTo>
                  <a:pt x="1097280" y="82296"/>
                </a:lnTo>
                <a:lnTo>
                  <a:pt x="1335024" y="292608"/>
                </a:lnTo>
                <a:lnTo>
                  <a:pt x="1380744" y="630936"/>
                </a:lnTo>
                <a:lnTo>
                  <a:pt x="1298448" y="950976"/>
                </a:lnTo>
                <a:lnTo>
                  <a:pt x="1115568" y="1207008"/>
                </a:lnTo>
                <a:lnTo>
                  <a:pt x="685800" y="1426464"/>
                </a:lnTo>
                <a:lnTo>
                  <a:pt x="265176" y="1435608"/>
                </a:lnTo>
                <a:lnTo>
                  <a:pt x="0" y="1307592"/>
                </a:lnTo>
                <a:lnTo>
                  <a:pt x="18288" y="804672"/>
                </a:lnTo>
                <a:lnTo>
                  <a:pt x="365760" y="219456"/>
                </a:lnTo>
                <a:close/>
              </a:path>
            </a:pathLst>
          </a:custGeom>
          <a:solidFill>
            <a:srgbClr val="00C8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black and white image of a bird&#10;&#10;Description automatically generated with low confidence">
            <a:extLst>
              <a:ext uri="{FF2B5EF4-FFF2-40B4-BE49-F238E27FC236}">
                <a16:creationId xmlns:a16="http://schemas.microsoft.com/office/drawing/2014/main" id="{3D786174-A8C3-4389-DE85-62A48775A5B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5036" y="3539017"/>
            <a:ext cx="1282700" cy="1130300"/>
          </a:xfrm>
          <a:prstGeom prst="rect">
            <a:avLst/>
          </a:prstGeom>
        </p:spPr>
      </p:pic>
      <p:pic>
        <p:nvPicPr>
          <p:cNvPr id="13" name="Picture 12" descr="A picture containing black, darkness, black and white&#10;&#10;Description automatically generated">
            <a:extLst>
              <a:ext uri="{FF2B5EF4-FFF2-40B4-BE49-F238E27FC236}">
                <a16:creationId xmlns:a16="http://schemas.microsoft.com/office/drawing/2014/main" id="{1EF8D2CE-A49A-DCF3-A065-D0B8B894925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2859" y="4527005"/>
            <a:ext cx="4826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88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995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929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970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370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101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D99FC9EB-1597-3ACA-1037-BAC59508C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535" y="190998"/>
            <a:ext cx="4007764" cy="794403"/>
          </a:xfrm>
        </p:spPr>
        <p:txBody>
          <a:bodyPr wrap="none" lIns="0" tIns="180000" rIns="0" bIns="180000">
            <a:spAutoFit/>
          </a:bodyPr>
          <a:lstStyle>
            <a:lvl1pPr marL="179388" indent="-134938">
              <a:tabLst/>
              <a:defRPr lang="en-US" sz="2800" b="1" i="0" kern="120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180000" lvl="0" indent="0" algn="l" defTabSz="685800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dirty="0"/>
              <a:t>Click to edit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448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C22D24B5-F34A-D34D-8D5A-0ACCE9A2D434}" type="datetimeFigureOut">
              <a:rPr lang="en-GB" smtClean="0"/>
              <a:pPr/>
              <a:t>22/04/2024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2A9FFA3-44FD-EE4B-B909-2843D831AA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95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6" r:id="rId3"/>
    <p:sldLayoutId id="2147483680" r:id="rId4"/>
    <p:sldLayoutId id="2147483674" r:id="rId5"/>
    <p:sldLayoutId id="2147483678" r:id="rId6"/>
    <p:sldLayoutId id="2147483679" r:id="rId7"/>
    <p:sldLayoutId id="2147483676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jp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60.svg"/><Relationship Id="rId9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6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24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1.svg"/><Relationship Id="rId5" Type="http://schemas.openxmlformats.org/officeDocument/2006/relationships/image" Target="../media/image26.png"/><Relationship Id="rId4" Type="http://schemas.openxmlformats.org/officeDocument/2006/relationships/image" Target="../media/image70.sv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7.JPG"/><Relationship Id="rId5" Type="http://schemas.openxmlformats.org/officeDocument/2006/relationships/image" Target="../media/image76.png"/><Relationship Id="rId4" Type="http://schemas.openxmlformats.org/officeDocument/2006/relationships/image" Target="../media/image75.svg"/><Relationship Id="rId9" Type="http://schemas.openxmlformats.org/officeDocument/2006/relationships/image" Target="../media/image7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13" Type="http://schemas.openxmlformats.org/officeDocument/2006/relationships/image" Target="../media/image74.png"/><Relationship Id="rId3" Type="http://schemas.openxmlformats.org/officeDocument/2006/relationships/hyperlink" Target="https://creativecommons.org/licenses/by-sa/4.0/" TargetMode="External"/><Relationship Id="rId7" Type="http://schemas.openxmlformats.org/officeDocument/2006/relationships/image" Target="../media/image82.png"/><Relationship Id="rId12" Type="http://schemas.openxmlformats.org/officeDocument/2006/relationships/image" Target="../media/image87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sv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svg"/><Relationship Id="rId4" Type="http://schemas.openxmlformats.org/officeDocument/2006/relationships/hyperlink" Target="https://microbit.org/teach" TargetMode="External"/><Relationship Id="rId9" Type="http://schemas.openxmlformats.org/officeDocument/2006/relationships/image" Target="../media/image84.png"/><Relationship Id="rId14" Type="http://schemas.openxmlformats.org/officeDocument/2006/relationships/image" Target="../media/image7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7.sv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8wFIZLLBbuk?feature=oembed" TargetMode="External"/><Relationship Id="rId6" Type="http://schemas.openxmlformats.org/officeDocument/2006/relationships/image" Target="../media/image36.png"/><Relationship Id="rId11" Type="http://schemas.openxmlformats.org/officeDocument/2006/relationships/image" Target="../media/image40.jpeg"/><Relationship Id="rId5" Type="http://schemas.openxmlformats.org/officeDocument/2006/relationships/image" Target="../media/image35.svg"/><Relationship Id="rId10" Type="http://schemas.openxmlformats.org/officeDocument/2006/relationships/hyperlink" Target="https://youtu.be/8wFIZLLBbuk" TargetMode="External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openxmlformats.org/officeDocument/2006/relationships/hyperlink" Target="https://makecode.microbit.org/#pub:_4ChUTXM8od9P" TargetMode="External"/><Relationship Id="rId4" Type="http://schemas.openxmlformats.org/officeDocument/2006/relationships/image" Target="../media/image4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hyperlink" Target="https://makecode.microbit.org/" TargetMode="External"/><Relationship Id="rId7" Type="http://schemas.openxmlformats.org/officeDocument/2006/relationships/image" Target="../media/image4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5" Type="http://schemas.openxmlformats.org/officeDocument/2006/relationships/image" Target="../media/image42.sv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2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BH0SWLeJUYU?feature=oembed" TargetMode="External"/><Relationship Id="rId6" Type="http://schemas.openxmlformats.org/officeDocument/2006/relationships/hyperlink" Target="https://mbit.io/lessons-rock-code-video" TargetMode="Externa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hyperlink" Target="https://mbit.io/tutorial-rp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4A7B3-BBFD-C41B-2D57-44083B9B9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202" y="2344694"/>
            <a:ext cx="5019621" cy="1661993"/>
          </a:xfrm>
        </p:spPr>
        <p:txBody>
          <a:bodyPr/>
          <a:lstStyle/>
          <a:p>
            <a:r>
              <a:rPr lang="en-US" sz="4000" dirty="0"/>
              <a:t>Lesson 6</a:t>
            </a:r>
            <a:br>
              <a:rPr lang="en-US" sz="4000" dirty="0"/>
            </a:br>
            <a:r>
              <a:rPr lang="en-US" sz="4000" dirty="0"/>
              <a:t>Rock, paper, scissors</a:t>
            </a:r>
          </a:p>
        </p:txBody>
      </p:sp>
      <p:pic>
        <p:nvPicPr>
          <p:cNvPr id="11" name="Picture 32">
            <a:extLst>
              <a:ext uri="{FF2B5EF4-FFF2-40B4-BE49-F238E27FC236}">
                <a16:creationId xmlns:a16="http://schemas.microsoft.com/office/drawing/2014/main" id="{580E9A66-575F-E272-BC25-1A2B1544D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08342" y="359344"/>
            <a:ext cx="384837" cy="264576"/>
          </a:xfrm>
          <a:prstGeom prst="rect">
            <a:avLst/>
          </a:prstGeom>
        </p:spPr>
      </p:pic>
      <p:pic>
        <p:nvPicPr>
          <p:cNvPr id="13" name="Picture 35">
            <a:extLst>
              <a:ext uri="{FF2B5EF4-FFF2-40B4-BE49-F238E27FC236}">
                <a16:creationId xmlns:a16="http://schemas.microsoft.com/office/drawing/2014/main" id="{CC2E1D63-D041-9FA6-F5EB-94BF914BF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704325" y="4079647"/>
            <a:ext cx="274996" cy="27499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7B28B8D-1DFE-1972-DB4E-AE7B85874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835011">
            <a:off x="7989074" y="4431981"/>
            <a:ext cx="445888" cy="44588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0006E4D-DF7C-CFB3-950C-A8E5AF37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92242" y="389760"/>
            <a:ext cx="292203" cy="30939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63C0EBD-D3DD-AE2E-E98C-62212735A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9722687">
            <a:off x="8319242" y="198988"/>
            <a:ext cx="386114" cy="57917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018AFF8-1E2D-92C4-889C-DE2C381CC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087194">
            <a:off x="7827624" y="515820"/>
            <a:ext cx="208450" cy="208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26A3DC-D9AD-AEAE-0A92-413C9B687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4350980" y="1247462"/>
            <a:ext cx="4459018" cy="250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75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2BA9F-A6D2-AED6-3527-90E2B69C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14" y="212542"/>
            <a:ext cx="1527662" cy="751314"/>
          </a:xfrm>
        </p:spPr>
        <p:txBody>
          <a:bodyPr/>
          <a:lstStyle/>
          <a:p>
            <a:pPr marL="182563"/>
            <a:r>
              <a:rPr lang="en-GB" dirty="0">
                <a:solidFill>
                  <a:srgbClr val="2A92D6"/>
                </a:solidFill>
              </a:rPr>
              <a:t>Evaluate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0E652F2-A8E2-1754-049A-8F2425A05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8141" y="246868"/>
            <a:ext cx="2117924" cy="664481"/>
          </a:xfrm>
          <a:prstGeom prst="roundRect">
            <a:avLst>
              <a:gd name="adj" fmla="val 50000"/>
            </a:avLst>
          </a:prstGeom>
          <a:noFill/>
          <a:ln w="82550">
            <a:solidFill>
              <a:srgbClr val="2A92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721A38A-EF20-8D95-C2A3-D6290ECB71B1}"/>
              </a:ext>
            </a:extLst>
          </p:cNvPr>
          <p:cNvSpPr txBox="1">
            <a:spLocks/>
          </p:cNvSpPr>
          <p:nvPr/>
        </p:nvSpPr>
        <p:spPr>
          <a:xfrm>
            <a:off x="425534" y="1324737"/>
            <a:ext cx="4868842" cy="335264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3FB6FE"/>
              </a:buClr>
              <a:buSzPct val="100000"/>
              <a:buNone/>
            </a:pPr>
            <a:r>
              <a:rPr lang="en-GB" sz="1800" dirty="0"/>
              <a:t>Download your code to a micro:bit</a:t>
            </a:r>
          </a:p>
          <a:p>
            <a:pPr marL="293687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FB6FE"/>
              </a:buClr>
              <a:buSzPct val="100000"/>
              <a:buFont typeface="Wingdings" pitchFamily="2" charset="2"/>
              <a:buChar char="§"/>
            </a:pPr>
            <a:r>
              <a:rPr lang="en-GB" sz="1800" dirty="0"/>
              <a:t>Does it work as you expect?</a:t>
            </a:r>
          </a:p>
          <a:p>
            <a:pPr marL="293687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FB6FE"/>
              </a:buClr>
              <a:buSzPct val="100000"/>
              <a:buFont typeface="Wingdings" pitchFamily="2" charset="2"/>
              <a:buChar char="§"/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How good is the project? </a:t>
            </a:r>
            <a:r>
              <a:rPr lang="en-GB" sz="1700" dirty="0"/>
              <a:t>Do you think the micro:bit is a fair opponent? </a:t>
            </a:r>
            <a:r>
              <a:rPr lang="en-GB" sz="1800" dirty="0"/>
              <a:t>Is it a good simulation of the game?</a:t>
            </a:r>
            <a:endParaRPr lang="en-GB" sz="1800" kern="100" dirty="0">
              <a:effectLst/>
              <a:ea typeface="Calibri" panose="020F0502020204030204" pitchFamily="34" charset="0"/>
            </a:endParaRPr>
          </a:p>
          <a:p>
            <a:pPr marL="293687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FB6FE"/>
              </a:buClr>
              <a:buSzPct val="100000"/>
              <a:buFont typeface="Wingdings" pitchFamily="2" charset="2"/>
              <a:buChar char="§"/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Could it have other uses?</a:t>
            </a:r>
          </a:p>
          <a:p>
            <a:pPr marL="293687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FB6FE"/>
              </a:buClr>
              <a:buSzPct val="100000"/>
              <a:buFont typeface="Wingdings" pitchFamily="2" charset="2"/>
              <a:buChar char="§"/>
            </a:pPr>
            <a:r>
              <a:rPr lang="en-GB" sz="1800" kern="100" dirty="0">
                <a:ea typeface="Calibri" panose="020F0502020204030204" pitchFamily="34" charset="0"/>
              </a:rPr>
              <a:t>How does it work?</a:t>
            </a:r>
            <a:endParaRPr lang="en-GB" sz="1800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93687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FB6FE"/>
              </a:buClr>
              <a:buSzPct val="100000"/>
              <a:buFont typeface="Wingdings" pitchFamily="2" charset="2"/>
              <a:buChar char="§"/>
            </a:pPr>
            <a:endParaRPr lang="en-GB" sz="18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63125A2-0C38-ADD9-91D6-3D6ECF361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092633">
            <a:off x="5331720" y="246128"/>
            <a:ext cx="515680" cy="54601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A469B92-5986-1E2B-FB5B-697933BCE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835011">
            <a:off x="8117303" y="4375727"/>
            <a:ext cx="457286" cy="45728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E03D74E-8E7B-9E83-BC76-D1B24B45C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16576" y="1030193"/>
            <a:ext cx="177800" cy="177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A2CB47-600D-B960-5E42-A546612D5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24933"/>
          <a:stretch/>
        </p:blipFill>
        <p:spPr>
          <a:xfrm>
            <a:off x="5205476" y="1401304"/>
            <a:ext cx="3347279" cy="250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2BA9F-A6D2-AED6-3527-90E2B69C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14" y="212542"/>
            <a:ext cx="1744067" cy="751314"/>
          </a:xfrm>
        </p:spPr>
        <p:txBody>
          <a:bodyPr/>
          <a:lstStyle/>
          <a:p>
            <a:pPr marL="182563"/>
            <a:r>
              <a:rPr lang="en-GB" dirty="0">
                <a:solidFill>
                  <a:srgbClr val="6C4BC1"/>
                </a:solidFill>
              </a:rPr>
              <a:t>Extend     </a:t>
            </a:r>
            <a:endParaRPr lang="en-GB" dirty="0">
              <a:solidFill>
                <a:srgbClr val="3FB6FE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0E652F2-A8E2-1754-049A-8F2425A05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8141" y="246868"/>
            <a:ext cx="1920216" cy="664481"/>
          </a:xfrm>
          <a:prstGeom prst="roundRect">
            <a:avLst>
              <a:gd name="adj" fmla="val 50000"/>
            </a:avLst>
          </a:prstGeom>
          <a:noFill/>
          <a:ln w="82550">
            <a:solidFill>
              <a:srgbClr val="6C4B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B131759-9774-7648-E136-E035FABE2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45959">
            <a:off x="7664010" y="142523"/>
            <a:ext cx="1051069" cy="115278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2322E4D-B75A-6D45-FB88-F3692A8F99F4}"/>
              </a:ext>
            </a:extLst>
          </p:cNvPr>
          <p:cNvSpPr txBox="1">
            <a:spLocks/>
          </p:cNvSpPr>
          <p:nvPr/>
        </p:nvSpPr>
        <p:spPr>
          <a:xfrm>
            <a:off x="908019" y="1448766"/>
            <a:ext cx="3519015" cy="23750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Make a tally chart to record how many games the micro:bit wins, losses or draws when playing against a human opponent… or against another micro:bit.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Can you modify the code to make your own game?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F2E6B9D-7527-6DDE-1368-BEA91ACE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315139">
            <a:off x="546229" y="1518640"/>
            <a:ext cx="292100" cy="2921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8BFA18F-AC93-1BD3-B2C4-0349C0C77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229540">
            <a:off x="546698" y="3210320"/>
            <a:ext cx="292100" cy="292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6133DAE-A415-1E5D-60B9-1E315979A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7194">
            <a:off x="4031127" y="4640867"/>
            <a:ext cx="208450" cy="208450"/>
          </a:xfrm>
          <a:prstGeom prst="rect">
            <a:avLst/>
          </a:prstGeom>
        </p:spPr>
      </p:pic>
      <p:pic>
        <p:nvPicPr>
          <p:cNvPr id="7" name="Content Placeholder 7" descr="A notebook with a tally chart. ">
            <a:extLst>
              <a:ext uri="{FF2B5EF4-FFF2-40B4-BE49-F238E27FC236}">
                <a16:creationId xmlns:a16="http://schemas.microsoft.com/office/drawing/2014/main" id="{7C437CAC-7D0E-E9B2-E267-8A41B3018D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3159" y="1448766"/>
            <a:ext cx="38862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4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2BA9F-A6D2-AED6-3527-90E2B69C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14" y="212542"/>
            <a:ext cx="6819174" cy="751314"/>
          </a:xfrm>
        </p:spPr>
        <p:txBody>
          <a:bodyPr/>
          <a:lstStyle/>
          <a:p>
            <a:pPr marL="182563"/>
            <a:r>
              <a:rPr lang="en-GB" dirty="0">
                <a:solidFill>
                  <a:schemeClr val="tx1"/>
                </a:solidFill>
              </a:rPr>
              <a:t>Share:</a:t>
            </a:r>
            <a:r>
              <a:rPr lang="en-GB" dirty="0">
                <a:solidFill>
                  <a:srgbClr val="7BCDC3"/>
                </a:solidFill>
              </a:rPr>
              <a:t>     </a:t>
            </a:r>
            <a:r>
              <a:rPr lang="en-GB" dirty="0">
                <a:solidFill>
                  <a:schemeClr val="tx1"/>
                </a:solidFill>
              </a:rPr>
              <a:t>revisit the learning objectives</a:t>
            </a:r>
            <a:endParaRPr lang="en-GB" dirty="0">
              <a:solidFill>
                <a:srgbClr val="3FB6FE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0E652F2-A8E2-1754-049A-8F2425A05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8141" y="246868"/>
            <a:ext cx="1734864" cy="664481"/>
          </a:xfrm>
          <a:prstGeom prst="roundRect">
            <a:avLst>
              <a:gd name="adj" fmla="val 50000"/>
            </a:avLst>
          </a:prstGeom>
          <a:noFill/>
          <a:ln w="82550">
            <a:solidFill>
              <a:srgbClr val="7BCDC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6C878E6-BFB2-5213-F728-A40F40F32371}"/>
              </a:ext>
            </a:extLst>
          </p:cNvPr>
          <p:cNvSpPr txBox="1">
            <a:spLocks/>
          </p:cNvSpPr>
          <p:nvPr/>
        </p:nvSpPr>
        <p:spPr>
          <a:xfrm>
            <a:off x="367714" y="1254122"/>
            <a:ext cx="4470445" cy="925601"/>
          </a:xfrm>
          <a:prstGeom prst="roundRect">
            <a:avLst>
              <a:gd name="adj" fmla="val 9134"/>
            </a:avLst>
          </a:prstGeom>
          <a:noFill/>
          <a:ln w="38100">
            <a:solidFill>
              <a:srgbClr val="7BCDC3"/>
            </a:solidFill>
          </a:ln>
        </p:spPr>
        <p:txBody>
          <a:bodyPr vert="horz" wrap="square" lIns="720000" tIns="108000" rIns="180000" bIns="10800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I can code a micro:bit Rock, paper, scissors game using inputs, random numbers, variables and logic.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1B08B-5F87-BDA0-5675-67053AB5ACBB}"/>
              </a:ext>
            </a:extLst>
          </p:cNvPr>
          <p:cNvSpPr txBox="1">
            <a:spLocks/>
          </p:cNvSpPr>
          <p:nvPr/>
        </p:nvSpPr>
        <p:spPr>
          <a:xfrm>
            <a:off x="367714" y="2524442"/>
            <a:ext cx="4487447" cy="1157915"/>
          </a:xfrm>
          <a:prstGeom prst="roundRect">
            <a:avLst>
              <a:gd name="adj" fmla="val 9134"/>
            </a:avLst>
          </a:prstGeom>
          <a:noFill/>
          <a:ln w="38100">
            <a:solidFill>
              <a:srgbClr val="7BCDC3"/>
            </a:solidFill>
          </a:ln>
        </p:spPr>
        <p:txBody>
          <a:bodyPr vert="horz" wrap="square" lIns="720000" tIns="108000" rIns="180000" bIns="10800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I can explain how combining inputs, random numbers, variables and logic can make a computer simulation of a real-world game.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8F4F329-F093-BC54-A209-F5EC0B539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5447" y="2614197"/>
            <a:ext cx="439631" cy="49824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63AC40D-1F5A-A3FA-7246-F741197E1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9679" y="1349568"/>
            <a:ext cx="454285" cy="49824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B9B3FD5-B7F3-0035-BA01-DDC973AD4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82460">
            <a:off x="7560427" y="357406"/>
            <a:ext cx="1384654" cy="1117164"/>
          </a:xfrm>
          <a:prstGeom prst="rect">
            <a:avLst/>
          </a:prstGeom>
        </p:spPr>
      </p:pic>
      <p:pic>
        <p:nvPicPr>
          <p:cNvPr id="5" name="Picture 4" descr="On shake&#10;Set random number to pick random 1 to 3&#10;If random number = 1 then&#10;Show icon - rock&#10;Else if random number = 2 then &#10;Show icon - paper&#10;Else&#10;Show icon - scissors ">
            <a:extLst>
              <a:ext uri="{FF2B5EF4-FFF2-40B4-BE49-F238E27FC236}">
                <a16:creationId xmlns:a16="http://schemas.microsoft.com/office/drawing/2014/main" id="{45C6D80D-45C7-2B00-7F61-9DD1C97D45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8640" y="1380667"/>
            <a:ext cx="3497646" cy="346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18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37E87-19DC-35C4-C5EC-56D808DC3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2563"/>
            <a:r>
              <a:rPr lang="en-GB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5D8CB-9B0B-B2FE-8270-D7327593F9F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25535" y="996948"/>
            <a:ext cx="3870325" cy="3810274"/>
          </a:xfrm>
        </p:spPr>
        <p:txBody>
          <a:bodyPr wrap="square">
            <a:spAutoFit/>
          </a:bodyPr>
          <a:lstStyle/>
          <a:p>
            <a:r>
              <a:rPr lang="en-GB" sz="1600" dirty="0"/>
              <a:t>In these six lessons, you’ve used outputs (LED display) to show words, numbers, pictures.</a:t>
            </a:r>
          </a:p>
          <a:p>
            <a:r>
              <a:rPr lang="en-GB" sz="1600" dirty="0"/>
              <a:t>Created sequences to make animations.</a:t>
            </a:r>
          </a:p>
          <a:p>
            <a:r>
              <a:rPr lang="en-GB" sz="1600" dirty="0"/>
              <a:t>Used button inputs and abstraction to show how you feel.</a:t>
            </a:r>
          </a:p>
          <a:p>
            <a:r>
              <a:rPr lang="en-GB" sz="1600" dirty="0"/>
              <a:t>Used the accelerometer and variables to make a step counter.</a:t>
            </a:r>
          </a:p>
          <a:p>
            <a:r>
              <a:rPr lang="en-GB" sz="1600" dirty="0"/>
              <a:t>Used sensors and logic to make a nightlight.</a:t>
            </a:r>
          </a:p>
          <a:p>
            <a:r>
              <a:rPr lang="en-GB" sz="1600" dirty="0"/>
              <a:t>Simulated a game of chance using more complex logic.</a:t>
            </a:r>
          </a:p>
          <a:p>
            <a:r>
              <a:rPr lang="en-GB" sz="1600" dirty="0"/>
              <a:t>What are you going to make next?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8F8D1ED-D8BB-5E76-5FA3-939D346B6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43475" y="190998"/>
            <a:ext cx="937937" cy="9873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AC4B61-767F-BAA1-53D3-2652FAB21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702" y="985401"/>
            <a:ext cx="1636114" cy="1227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3444A3-4B5A-81BF-53E9-788533C5E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4126" y="1631640"/>
            <a:ext cx="1548925" cy="11616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6E4EB3C-9AF5-FF5B-D69F-4356C9302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3392" y="2412608"/>
            <a:ext cx="1845892" cy="10368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2E6426-1FFF-67B1-40B0-3A0B242A2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806722" y="3047365"/>
            <a:ext cx="2065233" cy="11616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1EFA1B2-30B6-108E-37A0-3BF4B6AFC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772158" y="3742761"/>
            <a:ext cx="1845892" cy="103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2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2">
            <a:extLst>
              <a:ext uri="{FF2B5EF4-FFF2-40B4-BE49-F238E27FC236}">
                <a16:creationId xmlns:a16="http://schemas.microsoft.com/office/drawing/2014/main" id="{A6576971-27D3-2E83-FB51-9968853DBEC9}"/>
              </a:ext>
            </a:extLst>
          </p:cNvPr>
          <p:cNvSpPr txBox="1">
            <a:spLocks/>
          </p:cNvSpPr>
          <p:nvPr/>
        </p:nvSpPr>
        <p:spPr>
          <a:xfrm>
            <a:off x="701328" y="4051111"/>
            <a:ext cx="7871639" cy="7086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</a:rPr>
              <a:t>This content is published by the </a:t>
            </a:r>
            <a:r>
              <a:rPr lang="en-GB" dirty="0" err="1">
                <a:solidFill>
                  <a:srgbClr val="000000"/>
                </a:solidFill>
                <a:ea typeface="Calibri" panose="020F0502020204030204" pitchFamily="34" charset="0"/>
              </a:rPr>
              <a:t>Micro:bit</a:t>
            </a: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</a:rPr>
              <a:t> Educational Foundation under a </a:t>
            </a:r>
            <a:br>
              <a:rPr lang="en-GB" dirty="0">
                <a:solidFill>
                  <a:srgbClr val="000000"/>
                </a:solidFill>
                <a:ea typeface="Calibri" panose="020F0502020204030204" pitchFamily="34" charset="0"/>
              </a:rPr>
            </a:br>
            <a:r>
              <a:rPr lang="en-GB" u="sng" dirty="0">
                <a:solidFill>
                  <a:srgbClr val="000000"/>
                </a:solidFill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Attribution-ShareAlike 4.0 International (CC BY-SA 4.0)</a:t>
            </a: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</a:rPr>
              <a:t> licence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1E3B7-4797-9827-995D-A3FBACE31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185" y="3012206"/>
            <a:ext cx="5019621" cy="78098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sz="2400" dirty="0"/>
              <a:t>Visit </a:t>
            </a:r>
            <a:r>
              <a:rPr lang="en-GB" sz="2400" dirty="0">
                <a:solidFill>
                  <a:srgbClr val="00A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microbit.org/teach</a:t>
            </a:r>
            <a:r>
              <a:rPr lang="en-GB" sz="2400" dirty="0">
                <a:solidFill>
                  <a:srgbClr val="00A000"/>
                </a:solidFill>
              </a:rPr>
              <a:t> </a:t>
            </a:r>
            <a:r>
              <a:rPr lang="en-GB" sz="2400" b="0" dirty="0"/>
              <a:t>for more lessons, projects, courses and help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59DB16B-C0C0-F95E-F95E-D32AAACA6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3887540" y="2135306"/>
            <a:ext cx="1175509" cy="72605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A13E4D5-F906-3AFC-569D-97006BD35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89501">
            <a:off x="7785632" y="1427237"/>
            <a:ext cx="713099" cy="61801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A642FD1-E430-9AD5-E723-6D656393C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72967" y="233350"/>
            <a:ext cx="190748" cy="52985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FADD1BE-DDB6-4B80-7464-AB048E4F9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891768">
            <a:off x="7349223" y="771976"/>
            <a:ext cx="533936" cy="46274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FC5B1F1-B395-199C-4433-4A992110B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0623016">
            <a:off x="6595498" y="2166548"/>
            <a:ext cx="1123640" cy="86680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DC258A1-2B1F-BE7D-B62D-FBC31BB24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56648" y="1584448"/>
            <a:ext cx="937937" cy="9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79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08AD7-039E-1FCA-9A38-FAF0AF42E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82" y="215733"/>
            <a:ext cx="3127633" cy="794403"/>
          </a:xfrm>
        </p:spPr>
        <p:txBody>
          <a:bodyPr lIns="72000" tIns="180000" rIns="72000" bIns="180000" anchor="t" anchorCtr="0">
            <a:spAutoFit/>
          </a:bodyPr>
          <a:lstStyle/>
          <a:p>
            <a:pPr marL="180000">
              <a:lnSpc>
                <a:spcPct val="100000"/>
              </a:lnSpc>
            </a:pPr>
            <a:r>
              <a:rPr lang="en-GB" sz="2800" dirty="0">
                <a:solidFill>
                  <a:srgbClr val="00A000"/>
                </a:solidFill>
              </a:rPr>
              <a:t>Recap:</a:t>
            </a:r>
            <a:r>
              <a:rPr lang="en-GB" sz="2800" dirty="0">
                <a:solidFill>
                  <a:srgbClr val="00C802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nightlight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EFAC8-C804-9833-EFD1-685A82774DF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31782" y="1073114"/>
            <a:ext cx="4112922" cy="2660152"/>
          </a:xfrm>
        </p:spPr>
        <p:txBody>
          <a:bodyPr wrap="square">
            <a:spAutoFit/>
          </a:bodyPr>
          <a:lstStyle/>
          <a:p>
            <a:pPr marL="350837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A000"/>
              </a:buClr>
              <a:buSzPct val="100000"/>
              <a:buFont typeface="Wingdings" pitchFamily="2" charset="2"/>
              <a:buChar char="§"/>
            </a:pPr>
            <a:r>
              <a:rPr lang="en-GB" sz="1800" dirty="0"/>
              <a:t>Last time we coded our micro:bits to make a light that switches on when it gets dark using </a:t>
            </a:r>
            <a:r>
              <a:rPr lang="en-GB" sz="1800" b="1" dirty="0"/>
              <a:t>sensors</a:t>
            </a:r>
            <a:r>
              <a:rPr lang="en-GB" sz="1800" dirty="0"/>
              <a:t> and </a:t>
            </a:r>
            <a:r>
              <a:rPr lang="en-GB" sz="1800" b="1" dirty="0"/>
              <a:t>logic</a:t>
            </a:r>
            <a:r>
              <a:rPr lang="en-GB" sz="1800" dirty="0"/>
              <a:t>.</a:t>
            </a:r>
          </a:p>
          <a:p>
            <a:pPr marL="350837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A000"/>
              </a:buClr>
              <a:buSzPct val="100000"/>
              <a:buFont typeface="Wingdings" pitchFamily="2" charset="2"/>
              <a:buChar char="§"/>
            </a:pPr>
            <a:r>
              <a:rPr lang="en-GB" sz="1800" dirty="0"/>
              <a:t>Today we’re going to use the accelerometer sensor and even more logic to make a micro:bit simulation of a well-known game.</a:t>
            </a:r>
          </a:p>
        </p:txBody>
      </p:sp>
      <p:pic>
        <p:nvPicPr>
          <p:cNvPr id="4" name="Content Placeholder 5" descr="Code showing: &#10;Forever&#10;If light level &lt; 100 then &#10;Show LEDs (all lit)&#10;Else&#10;Clear screen ">
            <a:extLst>
              <a:ext uri="{FF2B5EF4-FFF2-40B4-BE49-F238E27FC236}">
                <a16:creationId xmlns:a16="http://schemas.microsoft.com/office/drawing/2014/main" id="{F5BFE628-01FA-3D2B-96CD-117D95F87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621" y="512486"/>
            <a:ext cx="3024220" cy="362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6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2BA9F-A6D2-AED6-3527-90E2B69C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14" y="212542"/>
            <a:ext cx="4881144" cy="751314"/>
          </a:xfrm>
        </p:spPr>
        <p:txBody>
          <a:bodyPr/>
          <a:lstStyle/>
          <a:p>
            <a:pPr marL="182563"/>
            <a:r>
              <a:rPr lang="en-GB" dirty="0">
                <a:solidFill>
                  <a:srgbClr val="CE0364"/>
                </a:solidFill>
              </a:rPr>
              <a:t>Think:     </a:t>
            </a:r>
            <a:r>
              <a:rPr lang="en-GB" sz="2800" dirty="0">
                <a:solidFill>
                  <a:srgbClr val="000000"/>
                </a:solidFill>
              </a:rPr>
              <a:t>learning objectives</a:t>
            </a:r>
            <a:endParaRPr lang="en-GB" dirty="0">
              <a:solidFill>
                <a:srgbClr val="CE0364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0E652F2-A8E2-1754-049A-8F2425A05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8141" y="246868"/>
            <a:ext cx="1724980" cy="664481"/>
          </a:xfrm>
          <a:prstGeom prst="roundRect">
            <a:avLst>
              <a:gd name="adj" fmla="val 50000"/>
            </a:avLst>
          </a:prstGeom>
          <a:noFill/>
          <a:ln w="82550">
            <a:solidFill>
              <a:srgbClr val="CE03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44F27-90B1-C3C7-0CD3-A05CCB43B011}"/>
              </a:ext>
            </a:extLst>
          </p:cNvPr>
          <p:cNvSpPr txBox="1">
            <a:spLocks/>
          </p:cNvSpPr>
          <p:nvPr/>
        </p:nvSpPr>
        <p:spPr>
          <a:xfrm>
            <a:off x="496564" y="1224558"/>
            <a:ext cx="4470445" cy="1274073"/>
          </a:xfrm>
          <a:prstGeom prst="roundRect">
            <a:avLst>
              <a:gd name="adj" fmla="val 9134"/>
            </a:avLst>
          </a:prstGeom>
          <a:noFill/>
          <a:ln w="38100">
            <a:solidFill>
              <a:srgbClr val="CE0364"/>
            </a:solidFill>
          </a:ln>
        </p:spPr>
        <p:txBody>
          <a:bodyPr vert="horz" wrap="square" lIns="720000" tIns="108000" rIns="180000" bIns="10800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I can code a micro:bit Rock, paper, scissors game using inputs, random numbers, variables and logic.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FC7C6C-E0BA-4298-1C30-FF12374E35D3}"/>
              </a:ext>
            </a:extLst>
          </p:cNvPr>
          <p:cNvSpPr txBox="1">
            <a:spLocks/>
          </p:cNvSpPr>
          <p:nvPr/>
        </p:nvSpPr>
        <p:spPr>
          <a:xfrm>
            <a:off x="479562" y="2790882"/>
            <a:ext cx="4487447" cy="1535427"/>
          </a:xfrm>
          <a:prstGeom prst="roundRect">
            <a:avLst>
              <a:gd name="adj" fmla="val 9134"/>
            </a:avLst>
          </a:prstGeom>
          <a:noFill/>
          <a:ln w="38100">
            <a:solidFill>
              <a:srgbClr val="CE0364"/>
            </a:solidFill>
          </a:ln>
        </p:spPr>
        <p:txBody>
          <a:bodyPr vert="horz" wrap="square" lIns="720000" tIns="108000" rIns="180000" bIns="10800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I can explain how combining inputs, random numbers, variables and logic can make a computer simulation of a real-world game.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A646EBF-78EB-6791-556B-D8B5317F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9583" y="2889225"/>
            <a:ext cx="439631" cy="49824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D146C90-43F0-F2A4-BB91-6F74E18D2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172" y="1515484"/>
            <a:ext cx="454285" cy="49824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E9AE5A1-62B3-E38C-0FBA-CB4CFD692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861505">
            <a:off x="6516053" y="1857043"/>
            <a:ext cx="1530767" cy="198999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B86F873-6D24-644F-43F7-945293CA2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02453" y="664527"/>
            <a:ext cx="381563" cy="404007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2B3E8857-067A-744B-864D-34EF9B2C2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5300000">
            <a:off x="7809781" y="258336"/>
            <a:ext cx="422148" cy="40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65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92060-A889-CF78-0F74-D25A1E865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31" y="104191"/>
            <a:ext cx="8224239" cy="751314"/>
          </a:xfrm>
        </p:spPr>
        <p:txBody>
          <a:bodyPr/>
          <a:lstStyle/>
          <a:p>
            <a:pPr marL="182563"/>
            <a:r>
              <a:rPr lang="en-GB" dirty="0">
                <a:solidFill>
                  <a:srgbClr val="CE0364"/>
                </a:solidFill>
              </a:rPr>
              <a:t>  </a:t>
            </a:r>
            <a:r>
              <a:rPr lang="en-GB" sz="2600" dirty="0">
                <a:solidFill>
                  <a:srgbClr val="CE0364"/>
                </a:solidFill>
              </a:rPr>
              <a:t>Think:      </a:t>
            </a:r>
            <a:r>
              <a:rPr lang="en-GB" sz="2600" dirty="0">
                <a:solidFill>
                  <a:schemeClr val="tx1"/>
                </a:solidFill>
              </a:rPr>
              <a:t>rock, paper, scissors</a:t>
            </a:r>
            <a:r>
              <a:rPr lang="en-GB" sz="2600" dirty="0">
                <a:solidFill>
                  <a:srgbClr val="000000"/>
                </a:solidFill>
              </a:rPr>
              <a:t> introduction video </a:t>
            </a:r>
            <a:endParaRPr lang="en-GB" sz="2600" dirty="0">
              <a:solidFill>
                <a:srgbClr val="CE0364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DCBBFD4-58FA-4E3F-3FD4-13EC3CA35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8561" y="147607"/>
            <a:ext cx="1724980" cy="664481"/>
          </a:xfrm>
          <a:prstGeom prst="roundRect">
            <a:avLst>
              <a:gd name="adj" fmla="val 50000"/>
            </a:avLst>
          </a:prstGeom>
          <a:noFill/>
          <a:ln w="82550">
            <a:solidFill>
              <a:srgbClr val="CE03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305574E-91B2-9460-6283-BD4A41744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5105" y="1436419"/>
            <a:ext cx="601738" cy="68197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777004A-0A40-0C34-DCE2-BD974FEE6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60541" y="3524290"/>
            <a:ext cx="948994" cy="123369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914CD13-406F-367D-E318-B34C3A6D5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1947" y="3922724"/>
            <a:ext cx="359833" cy="381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BE396F-B762-6A30-4524-84BB90A959D9}"/>
              </a:ext>
            </a:extLst>
          </p:cNvPr>
          <p:cNvSpPr txBox="1"/>
          <p:nvPr/>
        </p:nvSpPr>
        <p:spPr>
          <a:xfrm>
            <a:off x="157615" y="4749138"/>
            <a:ext cx="7592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Optionally play video: 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10"/>
              </a:rPr>
              <a:t>https://youtu.be/8wFIZLLBbuk</a:t>
            </a:r>
            <a:r>
              <a:rPr lang="en-GB" sz="1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nline Media 7" descr="Rock, paper, scissors, introduction video">
            <a:hlinkClick r:id="" action="ppaction://media"/>
            <a:extLst>
              <a:ext uri="{FF2B5EF4-FFF2-40B4-BE49-F238E27FC236}">
                <a16:creationId xmlns:a16="http://schemas.microsoft.com/office/drawing/2014/main" id="{2F04B62C-7C90-70BD-430B-76F37EC3D6D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1533423" y="1041483"/>
            <a:ext cx="6077154" cy="34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5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2BA9F-A6D2-AED6-3527-90E2B69C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14" y="212542"/>
            <a:ext cx="4704814" cy="751314"/>
          </a:xfrm>
        </p:spPr>
        <p:txBody>
          <a:bodyPr/>
          <a:lstStyle/>
          <a:p>
            <a:pPr marL="182563"/>
            <a:r>
              <a:rPr lang="en-GB" dirty="0">
                <a:solidFill>
                  <a:srgbClr val="E7645C"/>
                </a:solidFill>
              </a:rPr>
              <a:t>Create:    </a:t>
            </a:r>
            <a:r>
              <a:rPr lang="en-GB" dirty="0">
                <a:solidFill>
                  <a:schemeClr val="tx1"/>
                </a:solidFill>
              </a:rPr>
              <a:t>examine the code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0E652F2-A8E2-1754-049A-8F2425A05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8141" y="246868"/>
            <a:ext cx="1796648" cy="664481"/>
          </a:xfrm>
          <a:prstGeom prst="roundRect">
            <a:avLst>
              <a:gd name="adj" fmla="val 50000"/>
            </a:avLst>
          </a:prstGeom>
          <a:noFill/>
          <a:ln w="82550">
            <a:solidFill>
              <a:srgbClr val="E764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7887F49-F02D-8E6E-A3C7-EF21994008E0}"/>
              </a:ext>
            </a:extLst>
          </p:cNvPr>
          <p:cNvSpPr txBox="1">
            <a:spLocks/>
          </p:cNvSpPr>
          <p:nvPr/>
        </p:nvSpPr>
        <p:spPr>
          <a:xfrm>
            <a:off x="3847170" y="1335984"/>
            <a:ext cx="5030129" cy="40051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0837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E7645C"/>
              </a:buClr>
              <a:buSzPct val="100000"/>
              <a:buFont typeface="Wingdings" pitchFamily="2" charset="2"/>
              <a:buChar char="§"/>
            </a:pPr>
            <a:r>
              <a:rPr lang="en-GB" sz="1600" dirty="0"/>
              <a:t>The </a:t>
            </a:r>
            <a:r>
              <a:rPr lang="en-GB" sz="1600" b="1" dirty="0">
                <a:solidFill>
                  <a:srgbClr val="E7645C"/>
                </a:solidFill>
              </a:rPr>
              <a:t>accelerometer sensor</a:t>
            </a:r>
            <a:r>
              <a:rPr lang="en-GB" sz="1600" dirty="0"/>
              <a:t> input triggers the ‘on shake’ block.</a:t>
            </a:r>
          </a:p>
          <a:p>
            <a:pPr marL="350837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E7645C"/>
              </a:buClr>
              <a:buSzPct val="100000"/>
              <a:buFont typeface="Wingdings" pitchFamily="2" charset="2"/>
              <a:buChar char="§"/>
            </a:pPr>
            <a:r>
              <a:rPr lang="en-GB" sz="1600" dirty="0"/>
              <a:t>A random number between 1 and 3 is stored in a variable called ‘random-number’ </a:t>
            </a:r>
          </a:p>
          <a:p>
            <a:pPr marL="350837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E7645C"/>
              </a:buClr>
              <a:buSzPct val="100000"/>
              <a:buFont typeface="Wingdings" pitchFamily="2" charset="2"/>
              <a:buChar char="§"/>
            </a:pPr>
            <a:r>
              <a:rPr lang="en-GB" sz="1600" dirty="0"/>
              <a:t>The </a:t>
            </a:r>
            <a:r>
              <a:rPr lang="en-GB" sz="1600" b="1" dirty="0">
                <a:solidFill>
                  <a:srgbClr val="E7645C"/>
                </a:solidFill>
              </a:rPr>
              <a:t>logic</a:t>
            </a:r>
            <a:r>
              <a:rPr lang="en-GB" sz="1600" dirty="0"/>
              <a:t> ‘if… then… else’ block tests the value of the variable.</a:t>
            </a:r>
          </a:p>
          <a:p>
            <a:pPr marL="350837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E7645C"/>
              </a:buClr>
              <a:buSzPct val="100000"/>
              <a:buFont typeface="Wingdings" pitchFamily="2" charset="2"/>
              <a:buChar char="§"/>
            </a:pPr>
            <a:r>
              <a:rPr lang="en-GB" sz="1600" b="1" dirty="0">
                <a:solidFill>
                  <a:srgbClr val="E7645C"/>
                </a:solidFill>
              </a:rPr>
              <a:t>If</a:t>
            </a:r>
            <a:r>
              <a:rPr lang="en-GB" sz="1600" dirty="0"/>
              <a:t> the number is 1, it shows a rock icon.</a:t>
            </a:r>
          </a:p>
          <a:p>
            <a:pPr marL="350837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E7645C"/>
              </a:buClr>
              <a:buSzPct val="100000"/>
              <a:buFont typeface="Wingdings" pitchFamily="2" charset="2"/>
              <a:buChar char="§"/>
            </a:pPr>
            <a:r>
              <a:rPr lang="en-GB" sz="1600" b="1" dirty="0">
                <a:solidFill>
                  <a:srgbClr val="E7645C"/>
                </a:solidFill>
              </a:rPr>
              <a:t>If</a:t>
            </a:r>
            <a:r>
              <a:rPr lang="en-GB" sz="1600" dirty="0"/>
              <a:t> the number is 2, it shows a paper icon.</a:t>
            </a:r>
          </a:p>
          <a:p>
            <a:pPr marL="350837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E7645C"/>
              </a:buClr>
              <a:buSzPct val="100000"/>
              <a:buFont typeface="Wingdings" pitchFamily="2" charset="2"/>
              <a:buChar char="§"/>
            </a:pPr>
            <a:r>
              <a:rPr lang="en-GB" sz="1600" b="1" dirty="0">
                <a:solidFill>
                  <a:srgbClr val="E7645C"/>
                </a:solidFill>
              </a:rPr>
              <a:t>Else</a:t>
            </a:r>
            <a:r>
              <a:rPr lang="en-GB" sz="1600" dirty="0"/>
              <a:t>, otherwise, if the number is not 1 or 2, it must be 3, so it shows the scissors icon.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E7645C"/>
              </a:buClr>
              <a:buSzPct val="100000"/>
              <a:buNone/>
            </a:pPr>
            <a:endParaRPr lang="en-GB" sz="1800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64B5A6DC-F474-5506-4C5F-D8447A15A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7289720" y="134886"/>
            <a:ext cx="997458" cy="11253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B9DB4B-5C94-ACAE-7E5F-8CF0997CB636}"/>
              </a:ext>
            </a:extLst>
          </p:cNvPr>
          <p:cNvSpPr txBox="1"/>
          <p:nvPr/>
        </p:nvSpPr>
        <p:spPr>
          <a:xfrm>
            <a:off x="620431" y="4818865"/>
            <a:ext cx="3802571" cy="279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Teacher: open the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completed code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in the editor</a:t>
            </a:r>
          </a:p>
        </p:txBody>
      </p:sp>
      <p:pic>
        <p:nvPicPr>
          <p:cNvPr id="6" name="Graphic 5" descr="Teacher">
            <a:extLst>
              <a:ext uri="{FF2B5EF4-FFF2-40B4-BE49-F238E27FC236}">
                <a16:creationId xmlns:a16="http://schemas.microsoft.com/office/drawing/2014/main" id="{8C5B518E-94B7-1DA0-BC3D-A6CAF4D3B9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851" y="4708351"/>
            <a:ext cx="484580" cy="484580"/>
          </a:xfrm>
          <a:prstGeom prst="rect">
            <a:avLst/>
          </a:prstGeom>
        </p:spPr>
      </p:pic>
      <p:pic>
        <p:nvPicPr>
          <p:cNvPr id="3" name="Picture 2" descr="On shake&#10;Set random number to pick random 1 to 3&#10;If random number = 1 then&#10;Show icon - rock&#10;Else if random number = 2 then &#10;Show icon - paper&#10;Else&#10;Show icon - scissors ">
            <a:extLst>
              <a:ext uri="{FF2B5EF4-FFF2-40B4-BE49-F238E27FC236}">
                <a16:creationId xmlns:a16="http://schemas.microsoft.com/office/drawing/2014/main" id="{8440B876-9CD4-F39D-B41C-E2031D7745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701" y="1137520"/>
            <a:ext cx="3497646" cy="346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6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2BA9F-A6D2-AED6-3527-90E2B69C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14" y="212542"/>
            <a:ext cx="4122924" cy="751314"/>
          </a:xfrm>
        </p:spPr>
        <p:txBody>
          <a:bodyPr/>
          <a:lstStyle/>
          <a:p>
            <a:pPr marL="182563"/>
            <a:r>
              <a:rPr lang="en-GB" dirty="0">
                <a:solidFill>
                  <a:srgbClr val="E7645C"/>
                </a:solidFill>
              </a:rPr>
              <a:t>Create:    </a:t>
            </a:r>
            <a:r>
              <a:rPr lang="en-GB" dirty="0">
                <a:solidFill>
                  <a:schemeClr val="tx1"/>
                </a:solidFill>
              </a:rPr>
              <a:t>build the code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0E652F2-A8E2-1754-049A-8F2425A05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8141" y="246868"/>
            <a:ext cx="1796648" cy="664481"/>
          </a:xfrm>
          <a:prstGeom prst="roundRect">
            <a:avLst>
              <a:gd name="adj" fmla="val 50000"/>
            </a:avLst>
          </a:prstGeom>
          <a:noFill/>
          <a:ln w="82550">
            <a:solidFill>
              <a:srgbClr val="E764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7887F49-F02D-8E6E-A3C7-EF21994008E0}"/>
              </a:ext>
            </a:extLst>
          </p:cNvPr>
          <p:cNvSpPr txBox="1">
            <a:spLocks/>
          </p:cNvSpPr>
          <p:nvPr/>
        </p:nvSpPr>
        <p:spPr>
          <a:xfrm>
            <a:off x="4572000" y="1723877"/>
            <a:ext cx="4219575" cy="74315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0837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E7645C"/>
              </a:buClr>
              <a:buSzPct val="100000"/>
              <a:buFont typeface="Wingdings" pitchFamily="2" charset="2"/>
              <a:buChar char="§"/>
            </a:pPr>
            <a:r>
              <a:rPr lang="en-GB" sz="2000" dirty="0"/>
              <a:t>Open a new MakeCode project </a:t>
            </a:r>
            <a:r>
              <a:rPr lang="en-GB" sz="2000" dirty="0">
                <a:hlinkClick r:id="rId3"/>
              </a:rPr>
              <a:t>https://makecode.microbit.org/</a:t>
            </a:r>
            <a:endParaRPr lang="en-GB" sz="2000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64B5A6DC-F474-5506-4C5F-D8447A15A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7289720" y="134886"/>
            <a:ext cx="997458" cy="112533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B8CD15B7-7314-CDF8-4778-8F467DCB7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92008" y="1196284"/>
            <a:ext cx="409214" cy="28133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A5B0366E-5255-A16A-C2B2-4AAD59DC0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8141" y="4668032"/>
            <a:ext cx="228600" cy="228600"/>
          </a:xfrm>
          <a:prstGeom prst="rect">
            <a:avLst/>
          </a:prstGeom>
        </p:spPr>
      </p:pic>
      <p:pic>
        <p:nvPicPr>
          <p:cNvPr id="3" name="Picture 2" descr="On shake&#10;Set random number to pick random 1 to 3&#10;If random number = 1 then&#10;Show icon - rock&#10;Else if random number = 2 then &#10;Show icon - paper&#10;Else&#10;Show icon - scissors ">
            <a:extLst>
              <a:ext uri="{FF2B5EF4-FFF2-40B4-BE49-F238E27FC236}">
                <a16:creationId xmlns:a16="http://schemas.microsoft.com/office/drawing/2014/main" id="{75B51383-4483-186C-CC2C-DC240ED714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741" y="1204476"/>
            <a:ext cx="3497646" cy="346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87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2BA9F-A6D2-AED6-3527-90E2B69C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14" y="212542"/>
            <a:ext cx="3903313" cy="751314"/>
          </a:xfrm>
        </p:spPr>
        <p:txBody>
          <a:bodyPr/>
          <a:lstStyle/>
          <a:p>
            <a:pPr marL="182563"/>
            <a:r>
              <a:rPr lang="en-GB" dirty="0">
                <a:solidFill>
                  <a:srgbClr val="E7645C"/>
                </a:solidFill>
              </a:rPr>
              <a:t>Create:    </a:t>
            </a:r>
            <a:r>
              <a:rPr lang="en-GB" dirty="0">
                <a:solidFill>
                  <a:schemeClr val="tx1"/>
                </a:solidFill>
              </a:rPr>
              <a:t>coding video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0E652F2-A8E2-1754-049A-8F2425A05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8141" y="246868"/>
            <a:ext cx="1796648" cy="664481"/>
          </a:xfrm>
          <a:prstGeom prst="roundRect">
            <a:avLst>
              <a:gd name="adj" fmla="val 50000"/>
            </a:avLst>
          </a:prstGeom>
          <a:noFill/>
          <a:ln w="82550">
            <a:solidFill>
              <a:srgbClr val="E764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aphic 14">
            <a:extLst>
              <a:ext uri="{FF2B5EF4-FFF2-40B4-BE49-F238E27FC236}">
                <a16:creationId xmlns:a16="http://schemas.microsoft.com/office/drawing/2014/main" id="{0BB49AC9-868D-1C66-E5C4-DF1AD4AA8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4042785">
            <a:off x="8099769" y="568887"/>
            <a:ext cx="600756" cy="609019"/>
            <a:chOff x="7572716" y="3272053"/>
            <a:chExt cx="489367" cy="496098"/>
          </a:xfrm>
          <a:solidFill>
            <a:srgbClr val="E7645C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545FB07-C2EC-9A64-671E-769FB633AE3F}"/>
                </a:ext>
              </a:extLst>
            </p:cNvPr>
            <p:cNvSpPr/>
            <p:nvPr/>
          </p:nvSpPr>
          <p:spPr>
            <a:xfrm>
              <a:off x="7572716" y="3522735"/>
              <a:ext cx="167067" cy="91963"/>
            </a:xfrm>
            <a:custGeom>
              <a:avLst/>
              <a:gdLst>
                <a:gd name="connsiteX0" fmla="*/ 21100 w 167067"/>
                <a:gd name="connsiteY0" fmla="*/ 33814 h 91963"/>
                <a:gd name="connsiteX1" fmla="*/ 128680 w 167067"/>
                <a:gd name="connsiteY1" fmla="*/ 1277 h 91963"/>
                <a:gd name="connsiteX2" fmla="*/ 165788 w 167067"/>
                <a:gd name="connsiteY2" fmla="*/ 21063 h 91963"/>
                <a:gd name="connsiteX3" fmla="*/ 145968 w 167067"/>
                <a:gd name="connsiteY3" fmla="*/ 58107 h 91963"/>
                <a:gd name="connsiteX4" fmla="*/ 38387 w 167067"/>
                <a:gd name="connsiteY4" fmla="*/ 90645 h 91963"/>
                <a:gd name="connsiteX5" fmla="*/ 29798 w 167067"/>
                <a:gd name="connsiteY5" fmla="*/ 91964 h 91963"/>
                <a:gd name="connsiteX6" fmla="*/ 1279 w 167067"/>
                <a:gd name="connsiteY6" fmla="*/ 70859 h 91963"/>
                <a:gd name="connsiteX7" fmla="*/ 21100 w 167067"/>
                <a:gd name="connsiteY7" fmla="*/ 33814 h 9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67" h="91963">
                  <a:moveTo>
                    <a:pt x="21100" y="33814"/>
                  </a:moveTo>
                  <a:lnTo>
                    <a:pt x="128680" y="1277"/>
                  </a:lnTo>
                  <a:cubicBezTo>
                    <a:pt x="144316" y="-3450"/>
                    <a:pt x="161053" y="5344"/>
                    <a:pt x="165788" y="21063"/>
                  </a:cubicBezTo>
                  <a:cubicBezTo>
                    <a:pt x="170523" y="36782"/>
                    <a:pt x="161714" y="53381"/>
                    <a:pt x="145968" y="58107"/>
                  </a:cubicBezTo>
                  <a:lnTo>
                    <a:pt x="38387" y="90645"/>
                  </a:lnTo>
                  <a:cubicBezTo>
                    <a:pt x="35524" y="91524"/>
                    <a:pt x="32661" y="91964"/>
                    <a:pt x="29798" y="91964"/>
                  </a:cubicBezTo>
                  <a:cubicBezTo>
                    <a:pt x="17025" y="91964"/>
                    <a:pt x="5243" y="83720"/>
                    <a:pt x="1279" y="70859"/>
                  </a:cubicBezTo>
                  <a:cubicBezTo>
                    <a:pt x="-3456" y="55140"/>
                    <a:pt x="5353" y="38541"/>
                    <a:pt x="21100" y="33814"/>
                  </a:cubicBezTo>
                  <a:close/>
                </a:path>
              </a:pathLst>
            </a:custGeom>
            <a:grpFill/>
            <a:ln w="10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4AAC90B-832E-7C73-28CD-3CD04CDE292E}"/>
                </a:ext>
              </a:extLst>
            </p:cNvPr>
            <p:cNvSpPr/>
            <p:nvPr/>
          </p:nvSpPr>
          <p:spPr>
            <a:xfrm>
              <a:off x="7869358" y="3566964"/>
              <a:ext cx="141636" cy="136113"/>
            </a:xfrm>
            <a:custGeom>
              <a:avLst/>
              <a:gdLst>
                <a:gd name="connsiteX0" fmla="*/ 133528 w 141636"/>
                <a:gd name="connsiteY0" fmla="*/ 126660 h 136113"/>
                <a:gd name="connsiteX1" fmla="*/ 111836 w 141636"/>
                <a:gd name="connsiteY1" fmla="*/ 136113 h 136113"/>
                <a:gd name="connsiteX2" fmla="*/ 91465 w 141636"/>
                <a:gd name="connsiteY2" fmla="*/ 128089 h 136113"/>
                <a:gd name="connsiteX3" fmla="*/ 9430 w 141636"/>
                <a:gd name="connsiteY3" fmla="*/ 51362 h 136113"/>
                <a:gd name="connsiteX4" fmla="*/ 8109 w 141636"/>
                <a:gd name="connsiteY4" fmla="*/ 9371 h 136113"/>
                <a:gd name="connsiteX5" fmla="*/ 50172 w 141636"/>
                <a:gd name="connsiteY5" fmla="*/ 8052 h 136113"/>
                <a:gd name="connsiteX6" fmla="*/ 132206 w 141636"/>
                <a:gd name="connsiteY6" fmla="*/ 84779 h 136113"/>
                <a:gd name="connsiteX7" fmla="*/ 133528 w 141636"/>
                <a:gd name="connsiteY7" fmla="*/ 126770 h 136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636" h="136113">
                  <a:moveTo>
                    <a:pt x="133528" y="126660"/>
                  </a:moveTo>
                  <a:cubicBezTo>
                    <a:pt x="127692" y="132925"/>
                    <a:pt x="119764" y="136113"/>
                    <a:pt x="111836" y="136113"/>
                  </a:cubicBezTo>
                  <a:cubicBezTo>
                    <a:pt x="104568" y="136113"/>
                    <a:pt x="97190" y="133475"/>
                    <a:pt x="91465" y="128089"/>
                  </a:cubicBezTo>
                  <a:lnTo>
                    <a:pt x="9430" y="51362"/>
                  </a:lnTo>
                  <a:cubicBezTo>
                    <a:pt x="-2572" y="40150"/>
                    <a:pt x="-3233" y="21353"/>
                    <a:pt x="8109" y="9371"/>
                  </a:cubicBezTo>
                  <a:cubicBezTo>
                    <a:pt x="19341" y="-2610"/>
                    <a:pt x="38170" y="-3160"/>
                    <a:pt x="50172" y="8052"/>
                  </a:cubicBezTo>
                  <a:lnTo>
                    <a:pt x="132206" y="84779"/>
                  </a:lnTo>
                  <a:cubicBezTo>
                    <a:pt x="144209" y="95991"/>
                    <a:pt x="144869" y="114788"/>
                    <a:pt x="133528" y="126770"/>
                  </a:cubicBezTo>
                  <a:close/>
                </a:path>
              </a:pathLst>
            </a:custGeom>
            <a:grpFill/>
            <a:ln w="10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903159E-5795-90AC-7812-E5D19B0875C8}"/>
                </a:ext>
              </a:extLst>
            </p:cNvPr>
            <p:cNvSpPr/>
            <p:nvPr/>
          </p:nvSpPr>
          <p:spPr>
            <a:xfrm>
              <a:off x="7895017" y="3425342"/>
              <a:ext cx="167067" cy="91963"/>
            </a:xfrm>
            <a:custGeom>
              <a:avLst/>
              <a:gdLst>
                <a:gd name="connsiteX0" fmla="*/ 21100 w 167067"/>
                <a:gd name="connsiteY0" fmla="*/ 33814 h 91963"/>
                <a:gd name="connsiteX1" fmla="*/ 128680 w 167067"/>
                <a:gd name="connsiteY1" fmla="*/ 1277 h 91963"/>
                <a:gd name="connsiteX2" fmla="*/ 165788 w 167067"/>
                <a:gd name="connsiteY2" fmla="*/ 21063 h 91963"/>
                <a:gd name="connsiteX3" fmla="*/ 145968 w 167067"/>
                <a:gd name="connsiteY3" fmla="*/ 58107 h 91963"/>
                <a:gd name="connsiteX4" fmla="*/ 38387 w 167067"/>
                <a:gd name="connsiteY4" fmla="*/ 90645 h 91963"/>
                <a:gd name="connsiteX5" fmla="*/ 29798 w 167067"/>
                <a:gd name="connsiteY5" fmla="*/ 91964 h 91963"/>
                <a:gd name="connsiteX6" fmla="*/ 1279 w 167067"/>
                <a:gd name="connsiteY6" fmla="*/ 70859 h 91963"/>
                <a:gd name="connsiteX7" fmla="*/ 21100 w 167067"/>
                <a:gd name="connsiteY7" fmla="*/ 33814 h 9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67" h="91963">
                  <a:moveTo>
                    <a:pt x="21100" y="33814"/>
                  </a:moveTo>
                  <a:lnTo>
                    <a:pt x="128680" y="1277"/>
                  </a:lnTo>
                  <a:cubicBezTo>
                    <a:pt x="144316" y="-3450"/>
                    <a:pt x="161053" y="5344"/>
                    <a:pt x="165788" y="21063"/>
                  </a:cubicBezTo>
                  <a:cubicBezTo>
                    <a:pt x="170523" y="36782"/>
                    <a:pt x="161714" y="53381"/>
                    <a:pt x="145968" y="58107"/>
                  </a:cubicBezTo>
                  <a:lnTo>
                    <a:pt x="38387" y="90645"/>
                  </a:lnTo>
                  <a:cubicBezTo>
                    <a:pt x="35524" y="91524"/>
                    <a:pt x="32661" y="91964"/>
                    <a:pt x="29798" y="91964"/>
                  </a:cubicBezTo>
                  <a:cubicBezTo>
                    <a:pt x="17025" y="91964"/>
                    <a:pt x="5243" y="83720"/>
                    <a:pt x="1279" y="70859"/>
                  </a:cubicBezTo>
                  <a:cubicBezTo>
                    <a:pt x="-3456" y="55140"/>
                    <a:pt x="5353" y="38541"/>
                    <a:pt x="21100" y="33814"/>
                  </a:cubicBezTo>
                  <a:close/>
                </a:path>
              </a:pathLst>
            </a:custGeom>
            <a:grpFill/>
            <a:ln w="10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B81FA62-271E-841C-E57A-A42F5BE87CBC}"/>
                </a:ext>
              </a:extLst>
            </p:cNvPr>
            <p:cNvSpPr/>
            <p:nvPr/>
          </p:nvSpPr>
          <p:spPr>
            <a:xfrm>
              <a:off x="7813147" y="3272053"/>
              <a:ext cx="85145" cy="168636"/>
            </a:xfrm>
            <a:custGeom>
              <a:avLst/>
              <a:gdLst>
                <a:gd name="connsiteX0" fmla="*/ 785 w 85145"/>
                <a:gd name="connsiteY0" fmla="*/ 132142 h 168636"/>
                <a:gd name="connsiteX1" fmla="*/ 26331 w 85145"/>
                <a:gd name="connsiteY1" fmla="*/ 22988 h 168636"/>
                <a:gd name="connsiteX2" fmla="*/ 62118 w 85145"/>
                <a:gd name="connsiteY2" fmla="*/ 783 h 168636"/>
                <a:gd name="connsiteX3" fmla="*/ 84360 w 85145"/>
                <a:gd name="connsiteY3" fmla="*/ 36508 h 168636"/>
                <a:gd name="connsiteX4" fmla="*/ 58814 w 85145"/>
                <a:gd name="connsiteY4" fmla="*/ 145662 h 168636"/>
                <a:gd name="connsiteX5" fmla="*/ 29854 w 85145"/>
                <a:gd name="connsiteY5" fmla="*/ 168636 h 168636"/>
                <a:gd name="connsiteX6" fmla="*/ 23028 w 85145"/>
                <a:gd name="connsiteY6" fmla="*/ 167867 h 168636"/>
                <a:gd name="connsiteX7" fmla="*/ 785 w 85145"/>
                <a:gd name="connsiteY7" fmla="*/ 132142 h 16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145" h="168636">
                  <a:moveTo>
                    <a:pt x="785" y="132142"/>
                  </a:moveTo>
                  <a:lnTo>
                    <a:pt x="26331" y="22988"/>
                  </a:lnTo>
                  <a:cubicBezTo>
                    <a:pt x="30075" y="7049"/>
                    <a:pt x="46151" y="-2954"/>
                    <a:pt x="62118" y="783"/>
                  </a:cubicBezTo>
                  <a:cubicBezTo>
                    <a:pt x="78084" y="4521"/>
                    <a:pt x="88104" y="20460"/>
                    <a:pt x="84360" y="36508"/>
                  </a:cubicBezTo>
                  <a:lnTo>
                    <a:pt x="58814" y="145662"/>
                  </a:lnTo>
                  <a:cubicBezTo>
                    <a:pt x="55621" y="159403"/>
                    <a:pt x="43398" y="168636"/>
                    <a:pt x="29854" y="168636"/>
                  </a:cubicBezTo>
                  <a:cubicBezTo>
                    <a:pt x="27652" y="168636"/>
                    <a:pt x="25340" y="168417"/>
                    <a:pt x="23028" y="167867"/>
                  </a:cubicBezTo>
                  <a:cubicBezTo>
                    <a:pt x="7061" y="164130"/>
                    <a:pt x="-2959" y="148191"/>
                    <a:pt x="785" y="132142"/>
                  </a:cubicBezTo>
                  <a:close/>
                </a:path>
              </a:pathLst>
            </a:custGeom>
            <a:grpFill/>
            <a:ln w="10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3BFC306-00A7-A42B-8618-1F9ADC24ECCA}"/>
                </a:ext>
              </a:extLst>
            </p:cNvPr>
            <p:cNvSpPr/>
            <p:nvPr/>
          </p:nvSpPr>
          <p:spPr>
            <a:xfrm>
              <a:off x="7736508" y="3599549"/>
              <a:ext cx="85145" cy="168602"/>
            </a:xfrm>
            <a:custGeom>
              <a:avLst/>
              <a:gdLst>
                <a:gd name="connsiteX0" fmla="*/ 62118 w 85145"/>
                <a:gd name="connsiteY0" fmla="*/ 749 h 168602"/>
                <a:gd name="connsiteX1" fmla="*/ 84360 w 85145"/>
                <a:gd name="connsiteY1" fmla="*/ 36474 h 168602"/>
                <a:gd name="connsiteX2" fmla="*/ 58814 w 85145"/>
                <a:gd name="connsiteY2" fmla="*/ 145628 h 168602"/>
                <a:gd name="connsiteX3" fmla="*/ 29854 w 85145"/>
                <a:gd name="connsiteY3" fmla="*/ 168602 h 168602"/>
                <a:gd name="connsiteX4" fmla="*/ 23028 w 85145"/>
                <a:gd name="connsiteY4" fmla="*/ 167833 h 168602"/>
                <a:gd name="connsiteX5" fmla="*/ 785 w 85145"/>
                <a:gd name="connsiteY5" fmla="*/ 132108 h 168602"/>
                <a:gd name="connsiteX6" fmla="*/ 26331 w 85145"/>
                <a:gd name="connsiteY6" fmla="*/ 22954 h 168602"/>
                <a:gd name="connsiteX7" fmla="*/ 62118 w 85145"/>
                <a:gd name="connsiteY7" fmla="*/ 749 h 16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145" h="168602">
                  <a:moveTo>
                    <a:pt x="62118" y="749"/>
                  </a:moveTo>
                  <a:cubicBezTo>
                    <a:pt x="78084" y="4486"/>
                    <a:pt x="88104" y="20425"/>
                    <a:pt x="84360" y="36474"/>
                  </a:cubicBezTo>
                  <a:lnTo>
                    <a:pt x="58814" y="145628"/>
                  </a:lnTo>
                  <a:cubicBezTo>
                    <a:pt x="55621" y="159369"/>
                    <a:pt x="43398" y="168602"/>
                    <a:pt x="29854" y="168602"/>
                  </a:cubicBezTo>
                  <a:cubicBezTo>
                    <a:pt x="27652" y="168602"/>
                    <a:pt x="25340" y="168382"/>
                    <a:pt x="23028" y="167833"/>
                  </a:cubicBezTo>
                  <a:cubicBezTo>
                    <a:pt x="7061" y="164095"/>
                    <a:pt x="-2959" y="148156"/>
                    <a:pt x="785" y="132108"/>
                  </a:cubicBezTo>
                  <a:lnTo>
                    <a:pt x="26331" y="22954"/>
                  </a:lnTo>
                  <a:cubicBezTo>
                    <a:pt x="30075" y="7015"/>
                    <a:pt x="46041" y="-2878"/>
                    <a:pt x="62118" y="749"/>
                  </a:cubicBezTo>
                  <a:close/>
                </a:path>
              </a:pathLst>
            </a:custGeom>
            <a:grpFill/>
            <a:ln w="10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E0A8FD-3E76-5260-D5BF-DAF19039E879}"/>
                </a:ext>
              </a:extLst>
            </p:cNvPr>
            <p:cNvSpPr/>
            <p:nvPr/>
          </p:nvSpPr>
          <p:spPr>
            <a:xfrm>
              <a:off x="7623695" y="3337114"/>
              <a:ext cx="141636" cy="136113"/>
            </a:xfrm>
            <a:custGeom>
              <a:avLst/>
              <a:gdLst>
                <a:gd name="connsiteX0" fmla="*/ 132206 w 141636"/>
                <a:gd name="connsiteY0" fmla="*/ 84669 h 136113"/>
                <a:gd name="connsiteX1" fmla="*/ 133528 w 141636"/>
                <a:gd name="connsiteY1" fmla="*/ 126660 h 136113"/>
                <a:gd name="connsiteX2" fmla="*/ 111836 w 141636"/>
                <a:gd name="connsiteY2" fmla="*/ 136113 h 136113"/>
                <a:gd name="connsiteX3" fmla="*/ 91465 w 141636"/>
                <a:gd name="connsiteY3" fmla="*/ 128089 h 136113"/>
                <a:gd name="connsiteX4" fmla="*/ 9430 w 141636"/>
                <a:gd name="connsiteY4" fmla="*/ 51362 h 136113"/>
                <a:gd name="connsiteX5" fmla="*/ 8109 w 141636"/>
                <a:gd name="connsiteY5" fmla="*/ 9371 h 136113"/>
                <a:gd name="connsiteX6" fmla="*/ 50172 w 141636"/>
                <a:gd name="connsiteY6" fmla="*/ 8052 h 136113"/>
                <a:gd name="connsiteX7" fmla="*/ 132206 w 141636"/>
                <a:gd name="connsiteY7" fmla="*/ 84779 h 136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636" h="136113">
                  <a:moveTo>
                    <a:pt x="132206" y="84669"/>
                  </a:moveTo>
                  <a:cubicBezTo>
                    <a:pt x="144209" y="95881"/>
                    <a:pt x="144869" y="114678"/>
                    <a:pt x="133528" y="126660"/>
                  </a:cubicBezTo>
                  <a:cubicBezTo>
                    <a:pt x="127692" y="132925"/>
                    <a:pt x="119764" y="136113"/>
                    <a:pt x="111836" y="136113"/>
                  </a:cubicBezTo>
                  <a:cubicBezTo>
                    <a:pt x="104568" y="136113"/>
                    <a:pt x="97191" y="133475"/>
                    <a:pt x="91465" y="128089"/>
                  </a:cubicBezTo>
                  <a:lnTo>
                    <a:pt x="9430" y="51362"/>
                  </a:lnTo>
                  <a:cubicBezTo>
                    <a:pt x="-2572" y="40150"/>
                    <a:pt x="-3233" y="21353"/>
                    <a:pt x="8109" y="9371"/>
                  </a:cubicBezTo>
                  <a:cubicBezTo>
                    <a:pt x="19341" y="-2610"/>
                    <a:pt x="38170" y="-3160"/>
                    <a:pt x="50172" y="8052"/>
                  </a:cubicBezTo>
                  <a:lnTo>
                    <a:pt x="132206" y="84779"/>
                  </a:lnTo>
                  <a:close/>
                </a:path>
              </a:pathLst>
            </a:custGeom>
            <a:grpFill/>
            <a:ln w="10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4BCDD320-4690-C8C2-1C69-396045FCF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48894" y="383175"/>
            <a:ext cx="177800" cy="177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0EC2AB-E926-3905-9614-E6FBE2A4BBC7}"/>
              </a:ext>
            </a:extLst>
          </p:cNvPr>
          <p:cNvSpPr txBox="1"/>
          <p:nvPr/>
        </p:nvSpPr>
        <p:spPr>
          <a:xfrm>
            <a:off x="336769" y="4660098"/>
            <a:ext cx="63535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Coding video: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https://mbit.io/lessons-rock-code-video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nline Media 7" descr="Rock paper scissors coding video">
            <a:hlinkClick r:id="" action="ppaction://media"/>
            <a:extLst>
              <a:ext uri="{FF2B5EF4-FFF2-40B4-BE49-F238E27FC236}">
                <a16:creationId xmlns:a16="http://schemas.microsoft.com/office/drawing/2014/main" id="{27BE0F9C-CFBE-71E6-C43A-257980C9D9A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276465" y="1090194"/>
            <a:ext cx="6187740" cy="349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9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2BA9F-A6D2-AED6-3527-90E2B69C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14" y="212542"/>
            <a:ext cx="4661533" cy="751314"/>
          </a:xfrm>
        </p:spPr>
        <p:txBody>
          <a:bodyPr/>
          <a:lstStyle/>
          <a:p>
            <a:pPr marL="182563"/>
            <a:r>
              <a:rPr lang="en-GB" dirty="0">
                <a:solidFill>
                  <a:srgbClr val="E7645C"/>
                </a:solidFill>
              </a:rPr>
              <a:t>Create:    </a:t>
            </a:r>
            <a:r>
              <a:rPr lang="en-GB" dirty="0">
                <a:solidFill>
                  <a:schemeClr val="tx1"/>
                </a:solidFill>
              </a:rPr>
              <a:t>coding animation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0E652F2-A8E2-1754-049A-8F2425A05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8141" y="246868"/>
            <a:ext cx="1796648" cy="664481"/>
          </a:xfrm>
          <a:prstGeom prst="roundRect">
            <a:avLst>
              <a:gd name="adj" fmla="val 50000"/>
            </a:avLst>
          </a:prstGeom>
          <a:noFill/>
          <a:ln w="82550">
            <a:solidFill>
              <a:srgbClr val="E764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CD7EC0C-285C-4109-5C8A-32EBD0D8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2139" y="403248"/>
            <a:ext cx="381563" cy="404007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5C2F07E-5D25-21F4-4DC6-0DA35ECEE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5300000">
            <a:off x="8161432" y="710326"/>
            <a:ext cx="422148" cy="402046"/>
          </a:xfrm>
          <a:prstGeom prst="rect">
            <a:avLst/>
          </a:prstGeom>
        </p:spPr>
      </p:pic>
      <p:pic>
        <p:nvPicPr>
          <p:cNvPr id="4" name="Content Placeholder 9" descr="Animation showing how to put the code together. ">
            <a:extLst>
              <a:ext uri="{FF2B5EF4-FFF2-40B4-BE49-F238E27FC236}">
                <a16:creationId xmlns:a16="http://schemas.microsoft.com/office/drawing/2014/main" id="{94A5D70E-0FA4-98F6-5F83-79FD3AEFAC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941" y="1167260"/>
            <a:ext cx="6708828" cy="358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96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2BA9F-A6D2-AED6-3527-90E2B69C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14" y="212542"/>
            <a:ext cx="6303008" cy="751314"/>
          </a:xfrm>
        </p:spPr>
        <p:txBody>
          <a:bodyPr/>
          <a:lstStyle/>
          <a:p>
            <a:pPr marL="182563"/>
            <a:r>
              <a:rPr lang="en-GB" dirty="0">
                <a:solidFill>
                  <a:srgbClr val="E7645C"/>
                </a:solidFill>
              </a:rPr>
              <a:t>Create:    </a:t>
            </a:r>
            <a:r>
              <a:rPr lang="en-GB" dirty="0">
                <a:solidFill>
                  <a:schemeClr val="tx1"/>
                </a:solidFill>
              </a:rPr>
              <a:t>step-by-step online tutorial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0E652F2-A8E2-1754-049A-8F2425A05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8141" y="246868"/>
            <a:ext cx="1796648" cy="664481"/>
          </a:xfrm>
          <a:prstGeom prst="roundRect">
            <a:avLst>
              <a:gd name="adj" fmla="val 50000"/>
            </a:avLst>
          </a:prstGeom>
          <a:noFill/>
          <a:ln w="82550">
            <a:solidFill>
              <a:srgbClr val="E764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CD7EC0C-285C-4109-5C8A-32EBD0D8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2139" y="403248"/>
            <a:ext cx="381563" cy="404007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5C2F07E-5D25-21F4-4DC6-0DA35ECEE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5300000">
            <a:off x="8161432" y="710326"/>
            <a:ext cx="422148" cy="4020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CECE93-BB65-4F09-5B01-E029A06C6707}"/>
              </a:ext>
            </a:extLst>
          </p:cNvPr>
          <p:cNvSpPr txBox="1"/>
          <p:nvPr/>
        </p:nvSpPr>
        <p:spPr>
          <a:xfrm>
            <a:off x="427316" y="1397286"/>
            <a:ext cx="4669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https://mbit.io/tutorial-rps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B30BCF-879C-7A9D-6C73-91D6CD559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141" y="2190314"/>
            <a:ext cx="5564554" cy="258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97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2221</TotalTime>
  <Words>1132</Words>
  <Application>Microsoft Macintosh PowerPoint</Application>
  <PresentationFormat>On-screen Show (16:9)</PresentationFormat>
  <Paragraphs>84</Paragraphs>
  <Slides>14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Symbol</vt:lpstr>
      <vt:lpstr>Wingdings</vt:lpstr>
      <vt:lpstr>Office Theme</vt:lpstr>
      <vt:lpstr>Lesson 6 Rock, paper, scissors</vt:lpstr>
      <vt:lpstr>Recap: nightlight</vt:lpstr>
      <vt:lpstr>Think:     learning objectives</vt:lpstr>
      <vt:lpstr>  Think:      rock, paper, scissors introduction video </vt:lpstr>
      <vt:lpstr>Create:    examine the code</vt:lpstr>
      <vt:lpstr>Create:    build the code</vt:lpstr>
      <vt:lpstr>Create:    coding video</vt:lpstr>
      <vt:lpstr>Create:    coding animation</vt:lpstr>
      <vt:lpstr>Create:    step-by-step online tutorial</vt:lpstr>
      <vt:lpstr>Evaluate</vt:lpstr>
      <vt:lpstr>Extend     </vt:lpstr>
      <vt:lpstr>Share:     revisit the learning objectives</vt:lpstr>
      <vt:lpstr>Next steps</vt:lpstr>
      <vt:lpstr>Visit microbit.org/teach for more lessons, projects, courses and help</vt:lpstr>
    </vt:vector>
  </TitlesOfParts>
  <Manager/>
  <Company>Micro:bit Educational Foundation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Name badge</dc:title>
  <dc:subject/>
  <dc:creator>Micro:bit Educational Foundation</dc:creator>
  <cp:keywords/>
  <dc:description>Updated 22 Apr 24</dc:description>
  <cp:lastModifiedBy>Giles Booth</cp:lastModifiedBy>
  <cp:revision>350</cp:revision>
  <dcterms:created xsi:type="dcterms:W3CDTF">2023-03-14T10:37:03Z</dcterms:created>
  <dcterms:modified xsi:type="dcterms:W3CDTF">2024-04-22T15:51:37Z</dcterms:modified>
  <cp:category/>
</cp:coreProperties>
</file>