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7"/>
  </p:normalViewPr>
  <p:slideViewPr>
    <p:cSldViewPr snapToGrid="0" snapToObjects="1">
      <p:cViewPr varScale="1">
        <p:scale>
          <a:sx n="90" d="100"/>
          <a:sy n="90" d="100"/>
        </p:scale>
        <p:origin x="232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83C2F-6F3F-DC41-88CB-8F331F83B9DF}" type="datetimeFigureOut">
              <a:rPr lang="en-US" smtClean="0"/>
              <a:t>8/2/19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B2046-5F27-0844-90E9-72242F8EC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2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arefootcas.org.uk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omputationalthinkingcourse.withgoogle.com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London_Underground_Overground_DLR_Crossrail_map.svg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5501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95084b5b7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495084b5b7_0_7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495084b5b7_0_7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8387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95084b5b7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495084b5b7_0_5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495084b5b7_0_5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7850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95084b5b7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495084b5b7_0_3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495084b5b7_0_3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8819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95084b5b7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g495084b5b7_0_3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g495084b5b7_0_3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1856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95084b5b7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495084b5b7_0_9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495084b5b7_0_9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4786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495084b5b7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g495084b5b7_0_4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495084b5b7_0_4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1045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495084b5b7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g495084b5b7_0_10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495084b5b7_0_10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9624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26214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398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e3cab757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g3e3cab7579_0_3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g3e3cab7579_0_3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7915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1969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e3cab7579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3e3cab7579_0_1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3e3cab7579_0_1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0335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95084b5b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495084b5b7_0_1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Note: Students may have also included ‘logic’ from the Barefoot Computing primary level definition of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Computational Thinking</a:t>
            </a:r>
            <a:r>
              <a:rPr lang="en-US"/>
              <a:t> - that is a skill used across all 5 areas.  Some Computational Thinking definitions also do not include evaluation (e.g.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Google’s CT for educators</a:t>
            </a:r>
            <a:r>
              <a:rPr lang="en-US"/>
              <a:t> course).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495084b5b7_0_1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2030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95084b5b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g495084b5b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g495084b5b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5881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95084b5b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g495084b5b7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e.g. plot, setting, characters, scoring system, levels etc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495084b5b7_0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3108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95084b5b7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g495084b5b7_0_8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495084b5b7_0_8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0751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95084b5b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g495084b5b7_0_2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World maps (or any map) is a good example of abstraction - creating a generalisation/representation of something complex.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tube map is another classic example </a:t>
            </a:r>
            <a:r>
              <a:rPr lang="en-US" u="sng">
                <a:solidFill>
                  <a:schemeClr val="accent1"/>
                </a:solidFill>
                <a:hlinkClick r:id="rId3"/>
              </a:rPr>
              <a:t>https://commons.wikimedia.org/wiki/File:London_Underground_Overground_DLR_Crossrail_map.svg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495084b5b7_0_2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902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3C9C1-012D-AD4F-B7FB-1C904CBA1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1439A-17C6-9C4C-8552-1BAE2EA11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8ABAF-9FB8-EF48-9459-FE07FDDA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0ABD-3C58-A644-8E7C-C5C4FED137D6}" type="datetimeFigureOut">
              <a:rPr lang="en-US" smtClean="0"/>
              <a:t>8/2/19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5A2E4-D1D5-5746-848D-021536DF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7C714-6208-2245-BE10-4314D4BDB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6DCF-DB74-FF4C-9A19-EC7FB616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4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419AE-F5E8-404A-BF62-6C7549CDD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A5989-A0B4-3844-BA6F-D6447BBA8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CBA9D-B257-2343-9E67-1C28E56D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0ABD-3C58-A644-8E7C-C5C4FED137D6}" type="datetimeFigureOut">
              <a:rPr lang="en-US" smtClean="0"/>
              <a:t>8/2/19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0FB58-2EFC-1C48-8B31-1A7EE7C3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50D70-5A8C-DE48-9F49-BE952DC94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6DCF-DB74-FF4C-9A19-EC7FB616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9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91F585-B0FA-1446-A13B-5698AB68A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A3CB28-741A-BF48-8E6E-56FB46345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B391C-9702-0D43-A8CE-2CED2164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0ABD-3C58-A644-8E7C-C5C4FED137D6}" type="datetimeFigureOut">
              <a:rPr lang="en-US" smtClean="0"/>
              <a:t>8/2/19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1D9A7-423F-CB4B-92B2-22F77350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CE91A-2905-644A-9C20-3207322E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6DCF-DB74-FF4C-9A19-EC7FB616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634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168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0BF8-F834-BB41-A10D-599BF19E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9CCF3-846A-FA41-93FB-9F37380BA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755BD-A659-B04E-BF0D-906D1C66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0ABD-3C58-A644-8E7C-C5C4FED137D6}" type="datetimeFigureOut">
              <a:rPr lang="en-US" smtClean="0"/>
              <a:t>8/2/19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5ADDC-E035-0E4C-817A-238736C2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529D9-AE56-A64D-92E4-E817EFF22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6DCF-DB74-FF4C-9A19-EC7FB616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1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DDA9E-013B-9040-A4DD-DA9CC8C57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7D194-1E4F-D94B-B80F-5E4757B38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E17B0-6C17-A343-893E-DAB5EF98F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0ABD-3C58-A644-8E7C-C5C4FED137D6}" type="datetimeFigureOut">
              <a:rPr lang="en-US" smtClean="0"/>
              <a:t>8/2/19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23EF7-521F-0D42-947A-510DAE37F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621D1-6AFE-AB4E-B8AB-87490027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6DCF-DB74-FF4C-9A19-EC7FB616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9499-A387-C045-AEAC-07D308156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8448C-77DB-924F-830C-9551174FE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D6D33-4DC9-7642-BCCC-86148A547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AEAB3-0E84-0643-A7C1-CD8FFAF93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0ABD-3C58-A644-8E7C-C5C4FED137D6}" type="datetimeFigureOut">
              <a:rPr lang="en-US" smtClean="0"/>
              <a:t>8/2/19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32073-B4AD-D547-82D6-10849C87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B5433-C40A-8247-916D-9D9AEABB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6DCF-DB74-FF4C-9A19-EC7FB616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0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4987-8EDB-8C46-868E-8F672476A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045B7-8611-CF47-85AE-B21493386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63282-F312-054E-9D4E-2BFF75CED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C12941-A6E3-714B-8B93-613184E8D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3BA6A-5A7D-0E42-ACA5-9DC1FB21A5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2E12F6-053B-E241-BC09-D4BAC2023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0ABD-3C58-A644-8E7C-C5C4FED137D6}" type="datetimeFigureOut">
              <a:rPr lang="en-US" smtClean="0"/>
              <a:t>8/2/19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4B4F84-6785-5C49-AAF2-CD20B713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23F9B8-DE9A-0443-8136-684923A0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6DCF-DB74-FF4C-9A19-EC7FB616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2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AF136-3987-3C43-A90E-53303FDF0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C0FE-F38E-B24B-8CEC-0B221C403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0ABD-3C58-A644-8E7C-C5C4FED137D6}" type="datetimeFigureOut">
              <a:rPr lang="en-US" smtClean="0"/>
              <a:t>8/2/19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8F3D04-0811-4A4D-8FE3-B4C6800A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DDD91-08B4-4148-A2C1-3225E4DB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6DCF-DB74-FF4C-9A19-EC7FB616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2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82FB93-A158-9E48-96C4-25FFA607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0ABD-3C58-A644-8E7C-C5C4FED137D6}" type="datetimeFigureOut">
              <a:rPr lang="en-US" smtClean="0"/>
              <a:t>8/2/19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37DF62-B168-8C4D-A3D3-15E5A111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11498-D642-3C4C-B18F-30B43644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6DCF-DB74-FF4C-9A19-EC7FB616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9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6E62B-95DB-224F-826C-B97322F3A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CC47B-871E-EA46-8778-B7960DE48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400FF-E787-3348-B7EA-87AF81060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E572D-49ED-6543-A1C4-2CE763760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0ABD-3C58-A644-8E7C-C5C4FED137D6}" type="datetimeFigureOut">
              <a:rPr lang="en-US" smtClean="0"/>
              <a:t>8/2/19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823289-087B-CF46-8812-49399E195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029B5-2BB6-874B-9149-13DABA5F9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6DCF-DB74-FF4C-9A19-EC7FB616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3927E-B73E-4147-8616-6618588D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554C3-E83A-5C4D-BEEF-A7A67E883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80289-4E94-3E4B-AE84-E7B974696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E5FF4-3F83-EE4F-B831-03ABF080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0ABD-3C58-A644-8E7C-C5C4FED137D6}" type="datetimeFigureOut">
              <a:rPr lang="en-US" smtClean="0"/>
              <a:t>8/2/19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381BE-13D5-424D-A828-F86DB72A7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33A3C-4F66-A445-BCE1-69F0DA645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6DCF-DB74-FF4C-9A19-EC7FB616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0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F28FED-6A52-4542-8CE1-E907ED6DC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05DB2-0166-4E40-87A9-C509333E0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61FE1-2989-5542-9454-3FE90D8ED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0ABD-3C58-A644-8E7C-C5C4FED137D6}" type="datetimeFigureOut">
              <a:rPr lang="en-US" smtClean="0"/>
              <a:t>8/2/19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DF17F-6817-E642-A428-9BE742C8A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16595-8AC8-9744-BF47-74E718507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C6DCF-DB74-FF4C-9A19-EC7FB616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4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 fundamentals</a:t>
            </a:r>
            <a:br>
              <a:rPr lang="en-US" sz="88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8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1</a:t>
            </a:r>
          </a:p>
          <a:p>
            <a:pPr algn="ctr">
              <a:buClr>
                <a:schemeClr val="dk2"/>
              </a:buClr>
            </a:pPr>
            <a:r>
              <a:rPr lang="en-US" sz="6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Fundamentals of </a:t>
            </a:r>
          </a:p>
          <a:p>
            <a:pPr algn="ctr">
              <a:buClr>
                <a:schemeClr val="dk2"/>
              </a:buClr>
            </a:pPr>
            <a:r>
              <a:rPr lang="en-US" sz="6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computational thinking </a:t>
            </a:r>
          </a:p>
          <a:p>
            <a:pPr algn="ctr"/>
            <a:endParaRPr sz="44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sz="44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sz="44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Google Shape;6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9058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/>
          <p:nvPr/>
        </p:nvSpPr>
        <p:spPr>
          <a:xfrm>
            <a:off x="757350" y="356018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6650"/>
              </a:lnSpc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How did you use abstraction in the giant paper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aeroplane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challenge? 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5" name="Google Shape;135;p24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3388" y="4929975"/>
            <a:ext cx="2771350" cy="139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788" y="4516326"/>
            <a:ext cx="5911966" cy="2189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4"/>
          <p:cNvSpPr txBox="1"/>
          <p:nvPr/>
        </p:nvSpPr>
        <p:spPr>
          <a:xfrm>
            <a:off x="757350" y="2610963"/>
            <a:ext cx="11433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You created a representation of an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aeroplane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/>
          <p:nvPr/>
        </p:nvSpPr>
        <p:spPr>
          <a:xfrm>
            <a:off x="757350" y="298425"/>
            <a:ext cx="10677300" cy="379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6650"/>
              </a:lnSpc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 recognition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Recognising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and finding patterns or trends.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Looking for similarities.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4" name="Google Shape;14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339" y="3748325"/>
            <a:ext cx="2951825" cy="281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5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0985" r="-90985"/>
          <a:stretch/>
        </p:blipFill>
        <p:spPr>
          <a:xfrm>
            <a:off x="4892463" y="1433525"/>
            <a:ext cx="5982476" cy="4996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5"/>
          <p:cNvSpPr txBox="1"/>
          <p:nvPr/>
        </p:nvSpPr>
        <p:spPr>
          <a:xfrm>
            <a:off x="1355738" y="6205800"/>
            <a:ext cx="3000000" cy="8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Raven matrix</a:t>
            </a:r>
            <a:endParaRPr/>
          </a:p>
        </p:txBody>
      </p:sp>
      <p:sp>
        <p:nvSpPr>
          <p:cNvPr id="147" name="Google Shape;147;p25"/>
          <p:cNvSpPr txBox="1"/>
          <p:nvPr/>
        </p:nvSpPr>
        <p:spPr>
          <a:xfrm>
            <a:off x="5040863" y="6230450"/>
            <a:ext cx="3000000" cy="8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Geometric series triangle</a:t>
            </a:r>
            <a:endParaRPr/>
          </a:p>
        </p:txBody>
      </p:sp>
      <p:pic>
        <p:nvPicPr>
          <p:cNvPr id="148" name="Google Shape;148;p25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6563" y="3202814"/>
            <a:ext cx="3696350" cy="184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5"/>
          <p:cNvSpPr txBox="1"/>
          <p:nvPr/>
        </p:nvSpPr>
        <p:spPr>
          <a:xfrm>
            <a:off x="9419013" y="4412100"/>
            <a:ext cx="2037300" cy="8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Koch snowflake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1610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/>
          <p:nvPr/>
        </p:nvSpPr>
        <p:spPr>
          <a:xfrm>
            <a:off x="787190" y="294075"/>
            <a:ext cx="10952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6650"/>
              </a:lnSpc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 recognition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How did you use pattern recognition in the giant paper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aeroplane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challenge?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6" name="Google Shape;156;p26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8188" y="5310975"/>
            <a:ext cx="2771350" cy="139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6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190" y="4936158"/>
            <a:ext cx="2771350" cy="1818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6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0313" y="5005267"/>
            <a:ext cx="2771350" cy="1849009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6"/>
          <p:cNvSpPr txBox="1"/>
          <p:nvPr/>
        </p:nvSpPr>
        <p:spPr>
          <a:xfrm>
            <a:off x="822338" y="2386275"/>
            <a:ext cx="10140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You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recognised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what planes usually look like (the shape). </a:t>
            </a:r>
          </a:p>
          <a:p>
            <a:endParaRPr lang="en-US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You identified common features (e.g. wings, nose, windows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etc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).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1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7"/>
          <p:cNvSpPr/>
          <p:nvPr/>
        </p:nvSpPr>
        <p:spPr>
          <a:xfrm>
            <a:off x="757350" y="639797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6650"/>
              </a:lnSpc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Developing instructions to solve a problem.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The steps or rules to complete a task.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E.g. Multiplication or division ‘rules’ in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maths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. What are the rules/steps for multiplying decimals by 10? 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You move the decimal point one space to the right - that’s the algorithm!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4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/>
          <p:nvPr/>
        </p:nvSpPr>
        <p:spPr>
          <a:xfrm>
            <a:off x="757350" y="5040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6650"/>
              </a:lnSpc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How did you use algorithms in the giant paper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aeroplane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challenge?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2" name="Google Shape;172;p28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0326" y="4825925"/>
            <a:ext cx="2771350" cy="139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8"/>
          <p:cNvSpPr txBox="1"/>
          <p:nvPr/>
        </p:nvSpPr>
        <p:spPr>
          <a:xfrm>
            <a:off x="813288" y="2436750"/>
            <a:ext cx="10677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The instructions you created for someone to follow to create a giant paper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aeroplane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is an algorithm.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2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9"/>
          <p:cNvSpPr/>
          <p:nvPr/>
        </p:nvSpPr>
        <p:spPr>
          <a:xfrm>
            <a:off x="757350" y="366528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6650"/>
              </a:lnSpc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Evaluation means considering if a solution is ‘fit for purpose’.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Is it: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suitable for the user?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easily understood?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efficient?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the best that can be done with the resources available?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139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0"/>
          <p:cNvSpPr/>
          <p:nvPr/>
        </p:nvSpPr>
        <p:spPr>
          <a:xfrm>
            <a:off x="757350" y="-6529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>
              <a:lnSpc>
                <a:spcPct val="106650"/>
              </a:lnSpc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How did you use evaluation in the giant paper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aeroplane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challenge?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822338" y="3160625"/>
            <a:ext cx="10494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Checking your plane flies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Making the best use of the resources you have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Ensuring your instructions (algorithm) was easy to follow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44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understand what ‘computational thinking’ is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develop computational thinking skills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write an accurate algorithm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47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</a:t>
            </a:r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by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6650"/>
              </a:lnSpc>
              <a:buSzPts val="11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Giant </a:t>
            </a:r>
            <a:r>
              <a:rPr lang="en-US" sz="40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Aeroplane</a:t>
            </a: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Challenge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25400">
              <a:buClr>
                <a:srgbClr val="505555"/>
              </a:buClr>
              <a:buSzPts val="3200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In your teams: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Create a giant paper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aeroplane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Use only the materials you have been given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You have 10 minutes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Prizes for the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aeroplanes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that: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lvl="1" indent="-431800"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fly furthest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lvl="1" indent="-431800"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fly longest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lvl="1" indent="-431800"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look most stylish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lvl="1" indent="-431800"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&amp; best problem solving as a team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3732" y="965850"/>
            <a:ext cx="4033950" cy="3568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058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/>
          <p:nvPr/>
        </p:nvSpPr>
        <p:spPr>
          <a:xfrm>
            <a:off x="954263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</a:t>
            </a:r>
            <a:r>
              <a:rPr lang="en-US" sz="40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aeroplane</a:t>
            </a: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instructions:</a:t>
            </a:r>
            <a:endParaRPr sz="4000" b="1" dirty="0">
              <a:solidFill>
                <a:srgbClr val="50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create instructions for someone else to follow to create a giant paper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aeroplane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they must be accurate and easy to follow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you can use any format you wish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you have 10 minutes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57620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/>
          <p:nvPr/>
        </p:nvSpPr>
        <p:spPr>
          <a:xfrm>
            <a:off x="757350" y="340253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6650"/>
              </a:lnSpc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Computational thinking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Computational thinking means considering a problem in a way that a computer can help us to solve it.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We need to: 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understanding what the problem is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consider possible solutions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use a computer to help solve the problem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6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/>
          <p:nvPr/>
        </p:nvSpPr>
        <p:spPr>
          <a:xfrm>
            <a:off x="757350" y="445356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6650"/>
              </a:lnSpc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Computational thinking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There are 5 main components to computational thinking: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Decomposition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Abstraction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Pattern recognition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Algorithms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Evaluation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0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objectives: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understand what ‘computational thinking’ is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develop computational thinking skills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write an accurate algorithm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9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/>
          <p:nvPr/>
        </p:nvSpPr>
        <p:spPr>
          <a:xfrm>
            <a:off x="757337" y="271936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6650"/>
              </a:lnSpc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Decomposition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Breaking down a complex problem into smaller parts.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Each of these parts can then be considered in detail.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Think about all the different elements of creating a computer game…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0577" y="4529801"/>
            <a:ext cx="4490821" cy="2189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15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/>
          <p:nvPr/>
        </p:nvSpPr>
        <p:spPr>
          <a:xfrm>
            <a:off x="757350" y="52175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6650"/>
              </a:lnSpc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Decomposition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How did you use decomposition in the giant paper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aeroplane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challenge? 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Tw Cen MT" panose="020B0602020104020603" pitchFamily="34" charset="77"/>
              <a:ea typeface="Questrial"/>
              <a:cs typeface="Questrial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Tw Cen MT" panose="020B0602020104020603" pitchFamily="34" charset="77"/>
                <a:ea typeface="Questrial"/>
                <a:cs typeface="Questrial"/>
                <a:sym typeface="Questrial"/>
              </a:rPr>
              <a:t> </a:t>
            </a:r>
            <a:endParaRPr dirty="0">
              <a:latin typeface="Tw Cen MT" panose="020B0602020104020603" pitchFamily="34" charset="77"/>
            </a:endParaRPr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1238" y="3030200"/>
            <a:ext cx="2771350" cy="139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2"/>
          <p:cNvSpPr txBox="1"/>
          <p:nvPr/>
        </p:nvSpPr>
        <p:spPr>
          <a:xfrm>
            <a:off x="794250" y="4655211"/>
            <a:ext cx="10603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You decided how to fold the paper to make the main shape, then the wings, then how to decorate it. 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Tw Cen MT" panose="020B0602020104020603" pitchFamily="34" charset="77"/>
              <a:ea typeface="Questrial"/>
              <a:cs typeface="Questrial"/>
              <a:sym typeface="Questrial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448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/>
          <p:nvPr/>
        </p:nvSpPr>
        <p:spPr>
          <a:xfrm>
            <a:off x="585900" y="597756"/>
            <a:ext cx="110202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6650"/>
              </a:lnSpc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algn="ctr"/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Reducing unnecessary detail and focusing on the important parts of a system. </a:t>
            </a:r>
          </a:p>
          <a:p>
            <a:endParaRPr lang="en-US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Creating a representation or </a:t>
            </a: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generalisation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. 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7" name="Google Shape;12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9489" y="4190250"/>
            <a:ext cx="3893975" cy="2165050"/>
          </a:xfrm>
          <a:prstGeom prst="rect">
            <a:avLst/>
          </a:prstGeom>
          <a:noFill/>
          <a:ln w="19050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40408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675</Words>
  <Application>Microsoft Macintosh PowerPoint</Application>
  <PresentationFormat>Widescreen</PresentationFormat>
  <Paragraphs>167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Cabin</vt:lpstr>
      <vt:lpstr>Calibri</vt:lpstr>
      <vt:lpstr>Calibri Light</vt:lpstr>
      <vt:lpstr>Noto Sans Symbols</vt:lpstr>
      <vt:lpstr>Questrial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Computational thinking fundamentals 1</dc:title>
  <dc:subject/>
  <dc:creator>Micro:bit Educational Foundation</dc:creator>
  <cp:keywords/>
  <dc:description/>
  <cp:lastModifiedBy>Giles Booth</cp:lastModifiedBy>
  <cp:revision>10</cp:revision>
  <dcterms:created xsi:type="dcterms:W3CDTF">2018-11-27T14:58:23Z</dcterms:created>
  <dcterms:modified xsi:type="dcterms:W3CDTF">2019-08-02T15:44:09Z</dcterms:modified>
  <cp:category/>
</cp:coreProperties>
</file>