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3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4" r:id="rId15"/>
    <p:sldId id="268" r:id="rId16"/>
    <p:sldId id="271" r:id="rId17"/>
    <p:sldId id="269" r:id="rId18"/>
    <p:sldId id="265" r:id="rId19"/>
    <p:sldId id="260" r:id="rId20"/>
    <p:sldId id="262" r:id="rId21"/>
    <p:sldId id="273" r:id="rId22"/>
    <p:sldId id="263" r:id="rId23"/>
  </p:sldIdLst>
  <p:sldSz cx="12188825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6861">
          <p15:clr>
            <a:srgbClr val="A4A3A4"/>
          </p15:clr>
        </p15:guide>
        <p15:guide id="3" orient="horz" pos="903">
          <p15:clr>
            <a:srgbClr val="A4A3A4"/>
          </p15:clr>
        </p15:guide>
        <p15:guide id="4" orient="horz" pos="3839">
          <p15:clr>
            <a:srgbClr val="A4A3A4"/>
          </p15:clr>
        </p15:guide>
        <p15:guide id="5" pos="517">
          <p15:clr>
            <a:srgbClr val="A4A3A4"/>
          </p15:clr>
        </p15:guide>
        <p15:guide id="6" pos="6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D27F2-95C5-48D1-860A-3BB3427953BC}" v="8" dt="2019-06-11T11:04:0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3"/>
  </p:normalViewPr>
  <p:slideViewPr>
    <p:cSldViewPr snapToGrid="0">
      <p:cViewPr varScale="1">
        <p:scale>
          <a:sx n="116" d="100"/>
          <a:sy n="116" d="100"/>
        </p:scale>
        <p:origin x="224" y="360"/>
      </p:cViewPr>
      <p:guideLst>
        <p:guide orient="horz" pos="4319"/>
        <p:guide pos="6861"/>
        <p:guide orient="horz" pos="903"/>
        <p:guide orient="horz" pos="3839"/>
        <p:guide pos="517"/>
        <p:guide pos="69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Leeman" userId="08ffe5f0-1bec-4c36-97e2-86c9d0a99ab5" providerId="ADAL" clId="{B68D27F2-95C5-48D1-860A-3BB3427953BC}"/>
    <pc:docChg chg="addSld delSld modSld sldOrd">
      <pc:chgData name="Robert Leeman" userId="08ffe5f0-1bec-4c36-97e2-86c9d0a99ab5" providerId="ADAL" clId="{B68D27F2-95C5-48D1-860A-3BB3427953BC}" dt="2019-06-11T11:04:25.676" v="261" actId="20577"/>
      <pc:docMkLst>
        <pc:docMk/>
      </pc:docMkLst>
      <pc:sldChg chg="modSp">
        <pc:chgData name="Robert Leeman" userId="08ffe5f0-1bec-4c36-97e2-86c9d0a99ab5" providerId="ADAL" clId="{B68D27F2-95C5-48D1-860A-3BB3427953BC}" dt="2019-06-11T11:03:29.434" v="221" actId="20577"/>
        <pc:sldMkLst>
          <pc:docMk/>
          <pc:sldMk cId="2037157124" sldId="264"/>
        </pc:sldMkLst>
        <pc:spChg chg="mod">
          <ac:chgData name="Robert Leeman" userId="08ffe5f0-1bec-4c36-97e2-86c9d0a99ab5" providerId="ADAL" clId="{B68D27F2-95C5-48D1-860A-3BB3427953BC}" dt="2019-06-11T11:03:29.434" v="221" actId="20577"/>
          <ac:spMkLst>
            <pc:docMk/>
            <pc:sldMk cId="2037157124" sldId="264"/>
            <ac:spMk id="3" creationId="{1172F45A-BD97-495B-8106-0AE48FED9748}"/>
          </ac:spMkLst>
        </pc:spChg>
      </pc:sldChg>
      <pc:sldChg chg="modSp del">
        <pc:chgData name="Robert Leeman" userId="08ffe5f0-1bec-4c36-97e2-86c9d0a99ab5" providerId="ADAL" clId="{B68D27F2-95C5-48D1-860A-3BB3427953BC}" dt="2019-06-11T11:04:21.233" v="248" actId="2696"/>
        <pc:sldMkLst>
          <pc:docMk/>
          <pc:sldMk cId="3851524599" sldId="270"/>
        </pc:sldMkLst>
        <pc:spChg chg="mod">
          <ac:chgData name="Robert Leeman" userId="08ffe5f0-1bec-4c36-97e2-86c9d0a99ab5" providerId="ADAL" clId="{B68D27F2-95C5-48D1-860A-3BB3427953BC}" dt="2019-06-11T11:04:15.003" v="247" actId="20577"/>
          <ac:spMkLst>
            <pc:docMk/>
            <pc:sldMk cId="3851524599" sldId="270"/>
            <ac:spMk id="3" creationId="{1172F45A-BD97-495B-8106-0AE48FED9748}"/>
          </ac:spMkLst>
        </pc:spChg>
      </pc:sldChg>
      <pc:sldChg chg="modSp">
        <pc:chgData name="Robert Leeman" userId="08ffe5f0-1bec-4c36-97e2-86c9d0a99ab5" providerId="ADAL" clId="{B68D27F2-95C5-48D1-860A-3BB3427953BC}" dt="2019-06-11T11:04:25.676" v="261" actId="20577"/>
        <pc:sldMkLst>
          <pc:docMk/>
          <pc:sldMk cId="3816426685" sldId="273"/>
        </pc:sldMkLst>
        <pc:spChg chg="mod">
          <ac:chgData name="Robert Leeman" userId="08ffe5f0-1bec-4c36-97e2-86c9d0a99ab5" providerId="ADAL" clId="{B68D27F2-95C5-48D1-860A-3BB3427953BC}" dt="2019-06-11T11:04:25.676" v="261" actId="20577"/>
          <ac:spMkLst>
            <pc:docMk/>
            <pc:sldMk cId="3816426685" sldId="273"/>
            <ac:spMk id="3" creationId="{1172F45A-BD97-495B-8106-0AE48FED9748}"/>
          </ac:spMkLst>
        </pc:spChg>
      </pc:sldChg>
      <pc:sldChg chg="addSp modSp add ord">
        <pc:chgData name="Robert Leeman" userId="08ffe5f0-1bec-4c36-97e2-86c9d0a99ab5" providerId="ADAL" clId="{B68D27F2-95C5-48D1-860A-3BB3427953BC}" dt="2019-06-11T11:02:27.387" v="194" actId="20577"/>
        <pc:sldMkLst>
          <pc:docMk/>
          <pc:sldMk cId="3772523522" sldId="274"/>
        </pc:sldMkLst>
        <pc:spChg chg="mod">
          <ac:chgData name="Robert Leeman" userId="08ffe5f0-1bec-4c36-97e2-86c9d0a99ab5" providerId="ADAL" clId="{B68D27F2-95C5-48D1-860A-3BB3427953BC}" dt="2019-06-11T11:00:21.338" v="47" actId="20577"/>
          <ac:spMkLst>
            <pc:docMk/>
            <pc:sldMk cId="3772523522" sldId="274"/>
            <ac:spMk id="3" creationId="{703125B8-C0C1-4B14-83AD-E3156A36E846}"/>
          </ac:spMkLst>
        </pc:spChg>
        <pc:spChg chg="add mod">
          <ac:chgData name="Robert Leeman" userId="08ffe5f0-1bec-4c36-97e2-86c9d0a99ab5" providerId="ADAL" clId="{B68D27F2-95C5-48D1-860A-3BB3427953BC}" dt="2019-06-11T11:02:27.387" v="194" actId="20577"/>
          <ac:spMkLst>
            <pc:docMk/>
            <pc:sldMk cId="3772523522" sldId="274"/>
            <ac:spMk id="4" creationId="{96487FCC-D5F4-4057-BC25-9E129A7033A9}"/>
          </ac:spMkLst>
        </pc:spChg>
        <pc:spChg chg="add mod">
          <ac:chgData name="Robert Leeman" userId="08ffe5f0-1bec-4c36-97e2-86c9d0a99ab5" providerId="ADAL" clId="{B68D27F2-95C5-48D1-860A-3BB3427953BC}" dt="2019-06-11T11:02:07.533" v="178" actId="2085"/>
          <ac:spMkLst>
            <pc:docMk/>
            <pc:sldMk cId="3772523522" sldId="274"/>
            <ac:spMk id="5" creationId="{331CCDF3-FA50-498B-85A7-7ABA18D7D21D}"/>
          </ac:spMkLst>
        </pc:spChg>
      </pc:sldChg>
      <pc:sldChg chg="modSp add">
        <pc:chgData name="Robert Leeman" userId="08ffe5f0-1bec-4c36-97e2-86c9d0a99ab5" providerId="ADAL" clId="{B68D27F2-95C5-48D1-860A-3BB3427953BC}" dt="2019-06-11T11:03:41.562" v="233" actId="20577"/>
        <pc:sldMkLst>
          <pc:docMk/>
          <pc:sldMk cId="1645627613" sldId="275"/>
        </pc:sldMkLst>
        <pc:spChg chg="mod">
          <ac:chgData name="Robert Leeman" userId="08ffe5f0-1bec-4c36-97e2-86c9d0a99ab5" providerId="ADAL" clId="{B68D27F2-95C5-48D1-860A-3BB3427953BC}" dt="2019-06-11T11:03:41.562" v="233" actId="20577"/>
          <ac:spMkLst>
            <pc:docMk/>
            <pc:sldMk cId="1645627613" sldId="275"/>
            <ac:spMk id="3" creationId="{1172F45A-BD97-495B-8106-0AE48FED9748}"/>
          </ac:spMkLst>
        </pc:spChg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2473590403" sldId="276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1580766316" sldId="277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2287795140" sldId="278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2608458206" sldId="279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49108496" sldId="280"/>
        </pc:sldMkLst>
      </pc:sldChg>
      <pc:sldChg chg="add">
        <pc:chgData name="Robert Leeman" userId="08ffe5f0-1bec-4c36-97e2-86c9d0a99ab5" providerId="ADAL" clId="{B68D27F2-95C5-48D1-860A-3BB3427953BC}" dt="2019-06-11T11:03:07.381" v="195"/>
        <pc:sldMkLst>
          <pc:docMk/>
          <pc:sldMk cId="155519154" sldId="281"/>
        </pc:sldMkLst>
      </pc:sldChg>
      <pc:sldChg chg="add">
        <pc:chgData name="Robert Leeman" userId="08ffe5f0-1bec-4c36-97e2-86c9d0a99ab5" providerId="ADAL" clId="{B68D27F2-95C5-48D1-860A-3BB3427953BC}" dt="2019-06-11T11:04:01.163" v="234"/>
        <pc:sldMkLst>
          <pc:docMk/>
          <pc:sldMk cId="2587680912" sldId="282"/>
        </pc:sldMkLst>
      </pc:sldChg>
      <pc:sldChg chg="modSp add del">
        <pc:chgData name="Robert Leeman" userId="08ffe5f0-1bec-4c36-97e2-86c9d0a99ab5" providerId="ADAL" clId="{B68D27F2-95C5-48D1-860A-3BB3427953BC}" dt="2019-06-11T11:03:31.458" v="222" actId="2696"/>
        <pc:sldMkLst>
          <pc:docMk/>
          <pc:sldMk cId="2979643097" sldId="282"/>
        </pc:sldMkLst>
        <pc:spChg chg="mod">
          <ac:chgData name="Robert Leeman" userId="08ffe5f0-1bec-4c36-97e2-86c9d0a99ab5" providerId="ADAL" clId="{B68D27F2-95C5-48D1-860A-3BB3427953BC}" dt="2019-06-11T11:03:20.106" v="206" actId="20577"/>
          <ac:spMkLst>
            <pc:docMk/>
            <pc:sldMk cId="2979643097" sldId="282"/>
            <ac:spMk id="3" creationId="{578BDD48-6049-4436-9757-DAB699C04E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800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6284f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16284f84f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516284f84f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6284f8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516284f84f_0_1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516284f84f_0_1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6284f84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516284f84f_0_2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16284f84f_0_2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6284f84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516284f84f_0_2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16284f84f_0_2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91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185991" y="2545874"/>
            <a:ext cx="6996765" cy="116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3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180427" y="4124401"/>
            <a:ext cx="5173786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4179516" y="5546822"/>
            <a:ext cx="5173786" cy="30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3"/>
          </p:nvPr>
        </p:nvSpPr>
        <p:spPr>
          <a:xfrm>
            <a:off x="4185991" y="4562466"/>
            <a:ext cx="5167677" cy="42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4"/>
          </p:nvPr>
        </p:nvSpPr>
        <p:spPr>
          <a:xfrm>
            <a:off x="4179516" y="5857046"/>
            <a:ext cx="5173786" cy="30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-1828642" y="423333"/>
            <a:ext cx="18286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44pt Title Case</a:t>
            </a:r>
            <a:endParaRPr/>
          </a:p>
        </p:txBody>
      </p:sp>
      <p:sp>
        <p:nvSpPr>
          <p:cNvPr id="25" name="Google Shape;25;p2"/>
          <p:cNvSpPr txBox="1"/>
          <p:nvPr/>
        </p:nvSpPr>
        <p:spPr>
          <a:xfrm>
            <a:off x="-2421256" y="3652250"/>
            <a:ext cx="2421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Affiliations 24pt sentence case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-2421256" y="5546822"/>
            <a:ext cx="2421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20pt sentence case</a:t>
            </a:r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4180427" y="6481367"/>
            <a:ext cx="3859795" cy="13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Confidential © Micro:bit Educational Foundation 2018 </a:t>
            </a:r>
            <a:endParaRPr/>
          </a:p>
        </p:txBody>
      </p:sp>
      <p:pic>
        <p:nvPicPr>
          <p:cNvPr id="28" name="Google Shape;2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208" y="711200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slide with images">
  <p:cSld name="3 column slide with image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817326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334164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3"/>
          </p:nvPr>
        </p:nvSpPr>
        <p:spPr>
          <a:xfrm>
            <a:off x="7841133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pic" idx="4"/>
          </p:nvPr>
        </p:nvSpPr>
        <p:spPr>
          <a:xfrm>
            <a:off x="4333271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5"/>
          </p:nvPr>
        </p:nvSpPr>
        <p:spPr>
          <a:xfrm>
            <a:off x="818561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>
            <a:spLocks noGrp="1"/>
          </p:cNvSpPr>
          <p:nvPr>
            <p:ph type="pic" idx="6"/>
          </p:nvPr>
        </p:nvSpPr>
        <p:spPr>
          <a:xfrm>
            <a:off x="7841157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image ">
  <p:cSld name="2 column with image 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897035" y="1553123"/>
            <a:ext cx="5066743" cy="425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17331" y="1433176"/>
            <a:ext cx="4929483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chart">
  <p:cSld name="2 column with char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>
            <a:spLocks noGrp="1"/>
          </p:cNvSpPr>
          <p:nvPr>
            <p:ph type="chart" idx="2"/>
          </p:nvPr>
        </p:nvSpPr>
        <p:spPr>
          <a:xfrm>
            <a:off x="5652231" y="1416100"/>
            <a:ext cx="5730442" cy="459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Char char="▪"/>
              <a:defRPr sz="27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817331" y="1433176"/>
            <a:ext cx="4545215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86079-E5C4-4D3F-BA8C-9084BA4EA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8" y="6278355"/>
            <a:ext cx="3193626" cy="464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">
  <p:cSld name="Divider slide">
    <p:bg>
      <p:bgPr>
        <a:solidFill>
          <a:srgbClr val="5EB13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0" y="2794000"/>
            <a:ext cx="12188825" cy="1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824150" y="6373366"/>
            <a:ext cx="3859795" cy="13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Confidential © Micro:bit Educational Foundation 2018 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11247" y="6370972"/>
            <a:ext cx="316302" cy="13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-2218074" y="2957955"/>
            <a:ext cx="22180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Text 54pt sentence case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661" y="6371506"/>
            <a:ext cx="804353" cy="38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767800" y="2294400"/>
            <a:ext cx="1057644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140242" y="3734400"/>
            <a:ext cx="783635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86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2991" y="6278355"/>
            <a:ext cx="912010" cy="46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2B634-640A-41D7-A9D9-1C2CA0525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4" y="6278355"/>
            <a:ext cx="3193626" cy="464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 ">
  <p:cSld name="Image slide with title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815498" y="1433178"/>
            <a:ext cx="10128104" cy="456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uest header ">
  <p:cSld name="1_Guest header 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4109791" y="2630993"/>
            <a:ext cx="6996765" cy="116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3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09791" y="4116259"/>
            <a:ext cx="5173786" cy="227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208" y="711200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slide ">
  <p:cSld name="2 column slide 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17328" y="1433176"/>
            <a:ext cx="4798750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160613" y="1430867"/>
            <a:ext cx="4798750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slide ">
  <p:cSld name="3 column slide 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17328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322611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7830021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_narrow_wide">
  <p:cSld name="2_col_narrow_w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17326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4320419" y="1433176"/>
            <a:ext cx="6635012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 slide ">
  <p:cSld name="1_3 column slide 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7840175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816821" y="1433176"/>
            <a:ext cx="6635012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24411" y="358084"/>
            <a:ext cx="10133095" cy="55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24410" y="1428277"/>
            <a:ext cx="10133095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/>
          <p:nvPr/>
        </p:nvSpPr>
        <p:spPr>
          <a:xfrm>
            <a:off x="824150" y="6375674"/>
            <a:ext cx="3859795" cy="12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© Micro:bit Educational Foundation 2018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11247" y="6370972"/>
            <a:ext cx="316302" cy="13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EB13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 b="0" i="0" u="none" strike="noStrike" cap="none">
              <a:solidFill>
                <a:srgbClr val="5EB13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-1828642" y="423333"/>
            <a:ext cx="18286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40pt Title Case</a:t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-2218074" y="1484784"/>
            <a:ext cx="22180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Bullets 24pt sentence case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-2455120" y="1806682"/>
            <a:ext cx="24551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Sub-bullets 20pt sentence case</a:t>
            </a:r>
            <a:endParaRPr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52991" y="6278355"/>
            <a:ext cx="912010" cy="46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F2FB0A-65D9-4FED-95A5-1FF25E374EE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06" y="6278355"/>
            <a:ext cx="3193626" cy="46459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icrobit.org/do-your-bi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hyperlink" Target="https://microbit.org/do-your-bit/" TargetMode="External"/><Relationship Id="rId4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409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577000" y="1651027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Oil Spill Cleaner-upper</a:t>
            </a: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8931612" y="46649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6266676" y="538731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10482691" y="388268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68137">
            <a:off x="3274057" y="4901075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090590" flipH="1">
            <a:off x="837361" y="4940119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6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1578">
            <a:off x="5441466" y="666435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378289" y="2249454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68137">
            <a:off x="1540736" y="27156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3008" y="5306675"/>
            <a:ext cx="2737635" cy="138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hlinkClick r:id="rId8"/>
            <a:extLst>
              <a:ext uri="{FF2B5EF4-FFF2-40B4-BE49-F238E27FC236}">
                <a16:creationId xmlns:a16="http://schemas.microsoft.com/office/drawing/2014/main" id="{EBDB8A2D-CADE-AC4E-BE9E-015474FE78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1442" y="1023374"/>
            <a:ext cx="7605939" cy="182205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94F183-78E1-4B95-BB69-FD3BA7B3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Functions, loops and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6B323-4CC9-4D0F-8530-89822C42FB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932" y="1292609"/>
            <a:ext cx="4009932" cy="4574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533A6-5795-4433-B7A0-EB7A113FB409}"/>
              </a:ext>
            </a:extLst>
          </p:cNvPr>
          <p:cNvSpPr txBox="1"/>
          <p:nvPr/>
        </p:nvSpPr>
        <p:spPr>
          <a:xfrm>
            <a:off x="5799551" y="1515649"/>
            <a:ext cx="5767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Function</a:t>
            </a:r>
          </a:p>
          <a:p>
            <a:endParaRPr lang="en-GB" sz="2400" b="1" dirty="0"/>
          </a:p>
          <a:p>
            <a:r>
              <a:rPr lang="en-GB" sz="2400" b="1" dirty="0"/>
              <a:t>Loop</a:t>
            </a:r>
          </a:p>
          <a:p>
            <a:endParaRPr lang="en-GB" sz="2400" b="1" dirty="0"/>
          </a:p>
          <a:p>
            <a:r>
              <a:rPr lang="en-GB" sz="2400" b="1" dirty="0"/>
              <a:t>Variable</a:t>
            </a:r>
          </a:p>
          <a:p>
            <a:endParaRPr lang="en-GB" sz="2400" b="1" dirty="0"/>
          </a:p>
          <a:p>
            <a:r>
              <a:rPr lang="en-GB" sz="2400" b="1" dirty="0"/>
              <a:t>Sprite blocks</a:t>
            </a:r>
          </a:p>
          <a:p>
            <a:endParaRPr lang="en-GB" sz="2400" b="1" dirty="0"/>
          </a:p>
          <a:p>
            <a:r>
              <a:rPr lang="en-GB" sz="2400" b="1" dirty="0"/>
              <a:t>Basic blocks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E60601-A24D-44EE-9BE7-7B35E3CBE160}"/>
              </a:ext>
            </a:extLst>
          </p:cNvPr>
          <p:cNvCxnSpPr/>
          <p:nvPr/>
        </p:nvCxnSpPr>
        <p:spPr>
          <a:xfrm flipH="1">
            <a:off x="2492679" y="1753644"/>
            <a:ext cx="33068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AAEEE7-855B-46E8-A7D4-90DEBC9B2116}"/>
              </a:ext>
            </a:extLst>
          </p:cNvPr>
          <p:cNvCxnSpPr/>
          <p:nvPr/>
        </p:nvCxnSpPr>
        <p:spPr>
          <a:xfrm flipH="1" flipV="1">
            <a:off x="2592888" y="2154477"/>
            <a:ext cx="3206663" cy="3883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794C37-5045-44F7-B9A8-7D3116EBC956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404997" y="2743200"/>
            <a:ext cx="3394554" cy="4806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AEC01C-6917-450F-9658-5A4E01714119}"/>
              </a:ext>
            </a:extLst>
          </p:cNvPr>
          <p:cNvCxnSpPr/>
          <p:nvPr/>
        </p:nvCxnSpPr>
        <p:spPr>
          <a:xfrm flipH="1" flipV="1">
            <a:off x="4544182" y="3822629"/>
            <a:ext cx="1305473" cy="1707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3C883B-EA7E-49C8-9209-DA0833A1703F}"/>
              </a:ext>
            </a:extLst>
          </p:cNvPr>
          <p:cNvCxnSpPr/>
          <p:nvPr/>
        </p:nvCxnSpPr>
        <p:spPr>
          <a:xfrm flipH="1">
            <a:off x="2818356" y="4674400"/>
            <a:ext cx="2981195" cy="1753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5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C77BB-4AC3-4ACC-BF59-9DAE8DA1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mock-up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40446-4BC4-4172-BD4E-282413B5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71" y="1129771"/>
            <a:ext cx="9081551" cy="5009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7F4BA-6B71-42A6-AF89-925814D68FD1}"/>
              </a:ext>
            </a:extLst>
          </p:cNvPr>
          <p:cNvSpPr txBox="1"/>
          <p:nvPr/>
        </p:nvSpPr>
        <p:spPr>
          <a:xfrm>
            <a:off x="9807879" y="1129771"/>
            <a:ext cx="2167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blocks create an on-screen mock-up using a sprite.</a:t>
            </a:r>
          </a:p>
          <a:p>
            <a:endParaRPr lang="en-GB" dirty="0"/>
          </a:p>
          <a:p>
            <a:r>
              <a:rPr lang="en-GB" dirty="0"/>
              <a:t>We can use this to test our algorithm on the micro:bit or in </a:t>
            </a:r>
            <a:r>
              <a:rPr lang="en-GB" dirty="0" err="1"/>
              <a:t>MakeCode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10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F74B5-C4A7-4A9F-84C7-4EBC3F95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FF347-3C6F-4403-A2DD-6000F3FF1CAA}"/>
              </a:ext>
            </a:extLst>
          </p:cNvPr>
          <p:cNvSpPr txBox="1"/>
          <p:nvPr/>
        </p:nvSpPr>
        <p:spPr>
          <a:xfrm>
            <a:off x="613611" y="1443789"/>
            <a:ext cx="61120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Get into pairs/groups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the Oil Spill Cleaner Upper worksheet to help you design and create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product must meet the success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the IPO worksheet to design further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Make a model tree to test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C50AB-6D6F-454E-91D7-46B5E9F92F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413" y="558758"/>
            <a:ext cx="4300095" cy="56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2F45A-BD97-495B-8106-0AE48FED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criteria (no build):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E1190-D8AA-4506-9E8A-CC52DB849572}"/>
              </a:ext>
            </a:extLst>
          </p:cNvPr>
          <p:cNvSpPr txBox="1"/>
          <p:nvPr/>
        </p:nvSpPr>
        <p:spPr>
          <a:xfrm>
            <a:off x="824413" y="1427967"/>
            <a:ext cx="11037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Build a prototype oil spill cleaner upper boat drone that starts with a button press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The prototype should demonstrate an algorithm that moves a sprite  autonomously over an area (5x5 LEDs)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The prototype should be able to take in larger areas to cover larger spills</a:t>
            </a:r>
          </a:p>
        </p:txBody>
      </p:sp>
    </p:spTree>
    <p:extLst>
      <p:ext uri="{BB962C8B-B14F-4D97-AF65-F5344CB8AC3E}">
        <p14:creationId xmlns:p14="http://schemas.microsoft.com/office/powerpoint/2010/main" val="258768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2F45A-BD97-495B-8106-0AE48FED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criteria (with build):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E1190-D8AA-4506-9E8A-CC52DB849572}"/>
              </a:ext>
            </a:extLst>
          </p:cNvPr>
          <p:cNvSpPr txBox="1"/>
          <p:nvPr/>
        </p:nvSpPr>
        <p:spPr>
          <a:xfrm>
            <a:off x="824413" y="1427967"/>
            <a:ext cx="11037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Build a floating oil spill cleaner-upper boat drone that starts with a button press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The product should be able to autonomously navigate over an area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The product should be made to clean up an oil spill by dragging a ‘smart material’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15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FF9C8A-2E42-47EC-8350-3AF787CD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process output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6AEC9E-6014-4F02-8FA7-C145AA735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76881"/>
              </p:ext>
            </p:extLst>
          </p:nvPr>
        </p:nvGraphicFramePr>
        <p:xfrm>
          <a:off x="369505" y="1693412"/>
          <a:ext cx="11449813" cy="3716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897">
                  <a:extLst>
                    <a:ext uri="{9D8B030D-6E8A-4147-A177-3AD203B41FA5}">
                      <a16:colId xmlns:a16="http://schemas.microsoft.com/office/drawing/2014/main" val="442560055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596145026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65665425"/>
                    </a:ext>
                  </a:extLst>
                </a:gridCol>
              </a:tblGrid>
              <a:tr h="411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Process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Output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3906054611"/>
                  </a:ext>
                </a:extLst>
              </a:tr>
              <a:tr h="130436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Button press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Algorithm to control the movement of the boat drone in a path to clean up oil: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Servo motor control</a:t>
                      </a:r>
                      <a:endParaRPr lang="en-GB" sz="1800" dirty="0">
                        <a:effectLst/>
                      </a:endParaRP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28589707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5B43AFC-B640-447C-96EC-94B1E45B750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323" y="2874007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8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C77BB-4AC3-4ACC-BF59-9DAE8DA1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mock-up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40446-4BC4-4172-BD4E-282413B5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71" y="1129771"/>
            <a:ext cx="9081551" cy="5009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7F4BA-6B71-42A6-AF89-925814D68FD1}"/>
              </a:ext>
            </a:extLst>
          </p:cNvPr>
          <p:cNvSpPr txBox="1"/>
          <p:nvPr/>
        </p:nvSpPr>
        <p:spPr>
          <a:xfrm>
            <a:off x="9807879" y="1129771"/>
            <a:ext cx="2167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blocks create an on-screen mock-up using a sprite.</a:t>
            </a:r>
          </a:p>
          <a:p>
            <a:endParaRPr lang="en-GB" dirty="0"/>
          </a:p>
          <a:p>
            <a:r>
              <a:rPr lang="en-GB" dirty="0"/>
              <a:t>We can use this to test our algorithm on the micro:bit or in </a:t>
            </a:r>
            <a:r>
              <a:rPr lang="en-GB" dirty="0" err="1"/>
              <a:t>MakeCode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345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F74B5-C4A7-4A9F-84C7-4EBC3F95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FF347-3C6F-4403-A2DD-6000F3FF1CAA}"/>
              </a:ext>
            </a:extLst>
          </p:cNvPr>
          <p:cNvSpPr txBox="1"/>
          <p:nvPr/>
        </p:nvSpPr>
        <p:spPr>
          <a:xfrm>
            <a:off x="613611" y="1443789"/>
            <a:ext cx="61120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Get into pairs/groups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the Oil Spill Cleaner Upper worksheet to help you design and create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product must meet the success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the IPO worksheet to design further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Make a model tree to test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C0375-3BCC-45C5-8570-3A994EAB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527" y="358342"/>
            <a:ext cx="4768294" cy="56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1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33D065-5D5F-4FE6-9A7D-0CC5E980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paddle wheel:</a:t>
            </a:r>
          </a:p>
        </p:txBody>
      </p:sp>
      <p:pic>
        <p:nvPicPr>
          <p:cNvPr id="4" name="Picture 2" descr="Image result for boat paddle wheel">
            <a:extLst>
              <a:ext uri="{FF2B5EF4-FFF2-40B4-BE49-F238E27FC236}">
                <a16:creationId xmlns:a16="http://schemas.microsoft.com/office/drawing/2014/main" id="{1E4C1599-CD6B-4979-A74D-4D8B0E52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1471612"/>
            <a:ext cx="58578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45428-361E-4383-A4C8-28A01DF8C3C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070" y="1685353"/>
            <a:ext cx="5410943" cy="3487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180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952675" y="645825"/>
            <a:ext cx="5141737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dk1"/>
                </a:solidFill>
              </a:rPr>
              <a:t>Hardware needed:</a:t>
            </a:r>
            <a:endParaRPr sz="4000" b="1" dirty="0">
              <a:solidFill>
                <a:schemeClr val="dk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micro:bit(s)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battery peripheral and batteries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materials to make the floating body and paddles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servo control board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servo motors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sponge to simulate the smart material</a:t>
            </a:r>
            <a:endParaRPr sz="5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27DCC0-34AA-4E5C-8F91-973C61A2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01" y="4522009"/>
            <a:ext cx="2503561" cy="1481699"/>
          </a:xfrm>
          <a:prstGeom prst="rect">
            <a:avLst/>
          </a:prstGeom>
        </p:spPr>
      </p:pic>
      <p:pic>
        <p:nvPicPr>
          <p:cNvPr id="4" name="Picture 2" descr="Image result for microbit">
            <a:extLst>
              <a:ext uri="{FF2B5EF4-FFF2-40B4-BE49-F238E27FC236}">
                <a16:creationId xmlns:a16="http://schemas.microsoft.com/office/drawing/2014/main" id="{57302676-85F5-4A9F-AD45-49C9D4F9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826" y="4183695"/>
            <a:ext cx="1920060" cy="15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rvo">
            <a:extLst>
              <a:ext uri="{FF2B5EF4-FFF2-40B4-BE49-F238E27FC236}">
                <a16:creationId xmlns:a16="http://schemas.microsoft.com/office/drawing/2014/main" id="{5655F6E0-E2D0-4211-B55E-D13D29FE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695" y="46909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1E3C2E-A3C2-442F-AB4F-A646AA4ADB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7" y="4428807"/>
            <a:ext cx="2848457" cy="1221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B5D02-171F-48E7-8D12-6E7EEC6816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59734" y="921510"/>
            <a:ext cx="1257298" cy="4465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E2B78-7435-4219-80A7-A742585C55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72813">
            <a:off x="4719158" y="3995983"/>
            <a:ext cx="2616073" cy="2962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BBE23-1AFF-4A94-9E13-BBD6A6940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4" b="9417"/>
          <a:stretch/>
        </p:blipFill>
        <p:spPr>
          <a:xfrm>
            <a:off x="758953" y="0"/>
            <a:ext cx="10598727" cy="59835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672D688F-0E5F-4C75-B0D0-B13CA8A109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92" y="156183"/>
            <a:ext cx="3420185" cy="58571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26AD32-BB9C-4813-BE65-DB1DE21A934B}"/>
              </a:ext>
            </a:extLst>
          </p:cNvPr>
          <p:cNvGrpSpPr/>
          <p:nvPr/>
        </p:nvGrpSpPr>
        <p:grpSpPr>
          <a:xfrm>
            <a:off x="3794438" y="11985"/>
            <a:ext cx="4160591" cy="5077219"/>
            <a:chOff x="4333058" y="-88223"/>
            <a:chExt cx="4160591" cy="5077219"/>
          </a:xfrm>
        </p:grpSpPr>
        <p:pic>
          <p:nvPicPr>
            <p:cNvPr id="4" name="Picture 3" descr="A close up of a camera&#10;&#10;Description automatically generated">
              <a:extLst>
                <a:ext uri="{FF2B5EF4-FFF2-40B4-BE49-F238E27FC236}">
                  <a16:creationId xmlns:a16="http://schemas.microsoft.com/office/drawing/2014/main" id="{A2378F91-8A5D-4F16-9047-D89D08CB035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058" y="-88223"/>
              <a:ext cx="4160591" cy="507721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3BA3F6-15E4-4B66-9CE0-CEE53EE1BB93}"/>
                </a:ext>
              </a:extLst>
            </p:cNvPr>
            <p:cNvSpPr/>
            <p:nvPr/>
          </p:nvSpPr>
          <p:spPr>
            <a:xfrm>
              <a:off x="6261945" y="171535"/>
              <a:ext cx="1400577" cy="480493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pic>
        <p:nvPicPr>
          <p:cNvPr id="7" name="Picture 6" descr="A picture containing weapon, gun&#10;&#10;Description automatically generated">
            <a:extLst>
              <a:ext uri="{FF2B5EF4-FFF2-40B4-BE49-F238E27FC236}">
                <a16:creationId xmlns:a16="http://schemas.microsoft.com/office/drawing/2014/main" id="{950DC5C3-481B-464D-AF68-0638B1C833FA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453" y="3635309"/>
            <a:ext cx="4352925" cy="2568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063D37-EB6E-431E-A79A-A075AE65E8F0}"/>
              </a:ext>
            </a:extLst>
          </p:cNvPr>
          <p:cNvSpPr/>
          <p:nvPr/>
        </p:nvSpPr>
        <p:spPr>
          <a:xfrm>
            <a:off x="9619990" y="3635309"/>
            <a:ext cx="363254" cy="1343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8DB1B-8DD2-47DF-9AE9-57B8F7E17E92}"/>
              </a:ext>
            </a:extLst>
          </p:cNvPr>
          <p:cNvSpPr txBox="1"/>
          <p:nvPr/>
        </p:nvSpPr>
        <p:spPr>
          <a:xfrm>
            <a:off x="7955029" y="350729"/>
            <a:ext cx="39588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motors need power from the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+ wires from both servos go into the 3v terminal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Output one is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Output two is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Ground (GND) wires got to the GND terminal</a:t>
            </a:r>
          </a:p>
          <a:p>
            <a:endParaRPr lang="en-GB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A5D5FF-7BDA-4BA7-8808-8B1B7E1A98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6750" y="3691485"/>
            <a:ext cx="1257298" cy="44655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2F45A-BD97-495B-8106-0AE48FED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criteria (with build):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E1190-D8AA-4506-9E8A-CC52DB849572}"/>
              </a:ext>
            </a:extLst>
          </p:cNvPr>
          <p:cNvSpPr txBox="1"/>
          <p:nvPr/>
        </p:nvSpPr>
        <p:spPr>
          <a:xfrm>
            <a:off x="824413" y="1427967"/>
            <a:ext cx="11037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Build a prototype oil spill cleaner upper boat drone that starts with a button press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The prototype should demonstrate an algorithm that moves a sprite  autonomously over an area (5x5 LEDs)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The prototype should be able to take in larger areas to cover larger spills</a:t>
            </a:r>
          </a:p>
        </p:txBody>
      </p:sp>
    </p:spTree>
    <p:extLst>
      <p:ext uri="{BB962C8B-B14F-4D97-AF65-F5344CB8AC3E}">
        <p14:creationId xmlns:p14="http://schemas.microsoft.com/office/powerpoint/2010/main" val="381642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952675" y="645825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4000" b="1" dirty="0">
                <a:solidFill>
                  <a:schemeClr val="dk1"/>
                </a:solidFill>
              </a:rPr>
              <a:t>Licensing information</a:t>
            </a:r>
          </a:p>
          <a:p>
            <a:pPr lvl="0"/>
            <a:endParaRPr lang="en-GB"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indent="0">
              <a:buNone/>
            </a:pPr>
            <a:r>
              <a:rPr lang="en-GB" sz="1600" dirty="0"/>
              <a:t>Published by the Micro:bit Educational Foundation</a:t>
            </a:r>
            <a:br>
              <a:rPr lang="en-GB" sz="1600" dirty="0"/>
            </a:br>
            <a:r>
              <a:rPr lang="en-GB" sz="1600" b="1" dirty="0">
                <a:hlinkClick r:id="rId3"/>
              </a:rPr>
              <a:t>microbit.org</a:t>
            </a:r>
            <a:r>
              <a:rPr lang="en-GB" sz="1600" b="1" dirty="0"/>
              <a:t> </a:t>
            </a:r>
            <a:r>
              <a:rPr lang="en-GB" sz="1600" dirty="0"/>
              <a:t>under the following Creative Commons licence:</a:t>
            </a:r>
          </a:p>
          <a:p>
            <a:pPr marL="114300" indent="0">
              <a:buNone/>
            </a:pPr>
            <a:r>
              <a:rPr lang="en-GB" sz="1600" dirty="0"/>
              <a:t>Attribution-</a:t>
            </a:r>
            <a:r>
              <a:rPr lang="en-GB" sz="1600" dirty="0" err="1"/>
              <a:t>NonCommercial</a:t>
            </a:r>
            <a:r>
              <a:rPr lang="en-GB" sz="1600" dirty="0"/>
              <a:t>-</a:t>
            </a:r>
            <a:r>
              <a:rPr lang="en-GB" sz="1600" dirty="0" err="1"/>
              <a:t>ShareAlike</a:t>
            </a:r>
            <a:r>
              <a:rPr lang="en-GB" sz="1600" dirty="0"/>
              <a:t> 4.0 International (CC BY-NC-SA 4.0)</a:t>
            </a:r>
          </a:p>
          <a:p>
            <a:pPr marL="114300" indent="0">
              <a:buNone/>
            </a:pPr>
            <a:r>
              <a:rPr lang="en-GB" sz="1600" dirty="0">
                <a:hlinkClick r:id="rId4"/>
              </a:rPr>
              <a:t>https://creativecommons.org/licenses/by-nc-sa/4.0/</a:t>
            </a: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r>
              <a:rPr lang="en-GB" sz="1600" dirty="0">
                <a:hlinkClick r:id="rId5"/>
              </a:rPr>
              <a:t>https://microbit.org/do-your-bit/</a:t>
            </a:r>
            <a:r>
              <a:rPr lang="en-GB" sz="16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44F65578-2EA9-4236-9CB6-E905E54B9CA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383" y="3007907"/>
            <a:ext cx="831215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77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833AE-266B-456E-96CA-7665BBA0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03" y="2026802"/>
            <a:ext cx="9650418" cy="2804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891B5-150C-4599-8BF6-F9816F73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scene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9FF90-8A8F-4F96-9BD7-67C80C73E792}"/>
              </a:ext>
            </a:extLst>
          </p:cNvPr>
          <p:cNvSpPr txBox="1"/>
          <p:nvPr/>
        </p:nvSpPr>
        <p:spPr>
          <a:xfrm>
            <a:off x="799361" y="1240077"/>
            <a:ext cx="9244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group of marine scientists have asked you to develop an algorithm that could be used on a boat drone to drag around a sheet of this smart material to clean up an oil spill.</a:t>
            </a:r>
          </a:p>
        </p:txBody>
      </p:sp>
      <p:pic>
        <p:nvPicPr>
          <p:cNvPr id="1026" name="Picture 2" descr="Image result for oil spill">
            <a:extLst>
              <a:ext uri="{FF2B5EF4-FFF2-40B4-BE49-F238E27FC236}">
                <a16:creationId xmlns:a16="http://schemas.microsoft.com/office/drawing/2014/main" id="{6F23BA8F-EC31-4877-8989-2B26CC61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046" y="3219189"/>
            <a:ext cx="4362791" cy="289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il spill">
            <a:extLst>
              <a:ext uri="{FF2B5EF4-FFF2-40B4-BE49-F238E27FC236}">
                <a16:creationId xmlns:a16="http://schemas.microsoft.com/office/drawing/2014/main" id="{391F3AA6-61EA-4FBE-A88B-E2B44082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973" y="3748004"/>
            <a:ext cx="4210402" cy="23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4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D4D4128-2C93-4616-B46C-42CA152DC909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125B8-C0C1-4B14-83AD-E3156A36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are two versions of this activity:</a:t>
            </a:r>
          </a:p>
        </p:txBody>
      </p:sp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487FCC-D5F4-4057-BC25-9E129A7033A9}"/>
              </a:ext>
            </a:extLst>
          </p:cNvPr>
          <p:cNvSpPr/>
          <p:nvPr/>
        </p:nvSpPr>
        <p:spPr>
          <a:xfrm>
            <a:off x="776614" y="1597446"/>
            <a:ext cx="4020854" cy="2410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Without building: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Focus on algorithmic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Go to slide 6</a:t>
            </a:r>
          </a:p>
          <a:p>
            <a:pPr algn="ctr"/>
            <a:endParaRPr lang="en-GB" sz="2800" dirty="0"/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331CCDF3-FA50-498B-85A7-7ABA18D7D21D}"/>
              </a:ext>
            </a:extLst>
          </p:cNvPr>
          <p:cNvSpPr/>
          <p:nvPr/>
        </p:nvSpPr>
        <p:spPr>
          <a:xfrm>
            <a:off x="6362451" y="1597446"/>
            <a:ext cx="4020854" cy="34141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With building: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Creating a robot drone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Programming the drone robot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Go to slide 14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252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2F45A-BD97-495B-8106-0AE48FED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criteria (no build):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E1190-D8AA-4506-9E8A-CC52DB849572}"/>
              </a:ext>
            </a:extLst>
          </p:cNvPr>
          <p:cNvSpPr txBox="1"/>
          <p:nvPr/>
        </p:nvSpPr>
        <p:spPr>
          <a:xfrm>
            <a:off x="824413" y="1427967"/>
            <a:ext cx="11037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Build a prototype oil spill cleaner upper boat drone that starts with a button press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The prototype should demonstrate an algorithm that moves a sprite  autonomously over an area (5x5 LEDs)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The prototype should be able to take in larger areas to cover larger spills</a:t>
            </a:r>
          </a:p>
        </p:txBody>
      </p:sp>
    </p:spTree>
    <p:extLst>
      <p:ext uri="{BB962C8B-B14F-4D97-AF65-F5344CB8AC3E}">
        <p14:creationId xmlns:p14="http://schemas.microsoft.com/office/powerpoint/2010/main" val="164562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FF9C8A-2E42-47EC-8350-3AF787CD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process output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6AEC9E-6014-4F02-8FA7-C145AA735243}"/>
              </a:ext>
            </a:extLst>
          </p:cNvPr>
          <p:cNvGraphicFramePr>
            <a:graphicFrameLocks noGrp="1"/>
          </p:cNvGraphicFramePr>
          <p:nvPr/>
        </p:nvGraphicFramePr>
        <p:xfrm>
          <a:off x="369505" y="1693412"/>
          <a:ext cx="11449813" cy="3944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897">
                  <a:extLst>
                    <a:ext uri="{9D8B030D-6E8A-4147-A177-3AD203B41FA5}">
                      <a16:colId xmlns:a16="http://schemas.microsoft.com/office/drawing/2014/main" val="442560055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596145026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65665425"/>
                    </a:ext>
                  </a:extLst>
                </a:gridCol>
              </a:tblGrid>
              <a:tr h="411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Process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Output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3906054611"/>
                  </a:ext>
                </a:extLst>
              </a:tr>
              <a:tr h="130436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Button press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Algorithm to control the movement of the boat drone in a path to clean up oil: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Increase or decrease the size of the  grid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Show the sprite on the screen completing the algorithm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Larger LED screens could display the larger grid, smaller grids can be represented on the micro:bit</a:t>
                      </a:r>
                      <a:endParaRPr lang="en-GB" sz="1800" dirty="0">
                        <a:effectLst/>
                      </a:endParaRP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28589707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5B43AFC-B640-447C-96EC-94B1E45B750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323" y="2874007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9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415736-D086-4522-9BF3-61BD27A7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Sprites</a:t>
            </a:r>
          </a:p>
        </p:txBody>
      </p:sp>
      <p:pic>
        <p:nvPicPr>
          <p:cNvPr id="4" name="Picture 2" descr="Image result for microbit">
            <a:extLst>
              <a:ext uri="{FF2B5EF4-FFF2-40B4-BE49-F238E27FC236}">
                <a16:creationId xmlns:a16="http://schemas.microsoft.com/office/drawing/2014/main" id="{5C79F5B3-B84D-44DD-88B7-B0EFFBF6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12" y="3727657"/>
            <a:ext cx="3042447" cy="25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ame sprite">
            <a:extLst>
              <a:ext uri="{FF2B5EF4-FFF2-40B4-BE49-F238E27FC236}">
                <a16:creationId xmlns:a16="http://schemas.microsoft.com/office/drawing/2014/main" id="{FECFC734-E736-4D68-A826-B2F7C07E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28" y="1044815"/>
            <a:ext cx="3811131" cy="25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2531A0-B6D4-4CB7-AD70-CAE0C9AB0006}"/>
              </a:ext>
            </a:extLst>
          </p:cNvPr>
          <p:cNvSpPr txBox="1"/>
          <p:nvPr/>
        </p:nvSpPr>
        <p:spPr>
          <a:xfrm>
            <a:off x="4496844" y="1044815"/>
            <a:ext cx="6951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Sprites are usually animated pictures used to represent people and things in games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Sprites can be programmed to do more than just be animated, such as respond to button presses and take damage as well as anything else you can think of!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the micro:bit a sprite is represented as a single LED but can be programmed to behave like a more complex sprite for games</a:t>
            </a:r>
          </a:p>
        </p:txBody>
      </p:sp>
    </p:spTree>
    <p:extLst>
      <p:ext uri="{BB962C8B-B14F-4D97-AF65-F5344CB8AC3E}">
        <p14:creationId xmlns:p14="http://schemas.microsoft.com/office/powerpoint/2010/main" val="158076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30B87B-99BC-4FEC-B628-4E98548E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Co-ordinates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A14B2-44DD-4D12-B5FA-68A3810994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4413" y="1329802"/>
            <a:ext cx="5016876" cy="4131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C36DF-D3EF-4EEB-B5DB-2A5F3B47D4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47576" y="916829"/>
            <a:ext cx="4009932" cy="45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5140"/>
      </p:ext>
    </p:extLst>
  </p:cSld>
  <p:clrMapOvr>
    <a:masterClrMapping/>
  </p:clrMapOvr>
</p:sld>
</file>

<file path=ppt/theme/theme1.xml><?xml version="1.0" encoding="utf-8"?>
<a:theme xmlns:a="http://schemas.openxmlformats.org/drawingml/2006/main" name="ARM PPT template 2016_Confidential">
  <a:themeElements>
    <a:clrScheme name="Custom 10">
      <a:dk1>
        <a:srgbClr val="414444"/>
      </a:dk1>
      <a:lt1>
        <a:srgbClr val="FFFFFF"/>
      </a:lt1>
      <a:dk2>
        <a:srgbClr val="000000"/>
      </a:dk2>
      <a:lt2>
        <a:srgbClr val="FFFFFF"/>
      </a:lt2>
      <a:accent1>
        <a:srgbClr val="128CAB"/>
      </a:accent1>
      <a:accent2>
        <a:srgbClr val="00A960"/>
      </a:accent2>
      <a:accent3>
        <a:srgbClr val="00C3DC"/>
      </a:accent3>
      <a:accent4>
        <a:srgbClr val="765F97"/>
      </a:accent4>
      <a:accent5>
        <a:srgbClr val="CF364A"/>
      </a:accent5>
      <a:accent6>
        <a:srgbClr val="909393"/>
      </a:accent6>
      <a:hlink>
        <a:srgbClr val="128CAB"/>
      </a:hlink>
      <a:folHlink>
        <a:srgbClr val="009F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680</Words>
  <Application>Microsoft Macintosh PowerPoint</Application>
  <PresentationFormat>Custom</PresentationFormat>
  <Paragraphs>131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Cabin</vt:lpstr>
      <vt:lpstr>Calibri</vt:lpstr>
      <vt:lpstr>Lato</vt:lpstr>
      <vt:lpstr>Noto Sans Symbols</vt:lpstr>
      <vt:lpstr>Questrial</vt:lpstr>
      <vt:lpstr>ARM PPT template 2016_Confidential</vt:lpstr>
      <vt:lpstr>PowerPoint Presentation</vt:lpstr>
      <vt:lpstr>PowerPoint Presentation</vt:lpstr>
      <vt:lpstr>PowerPoint Presentation</vt:lpstr>
      <vt:lpstr>Setting the scene</vt:lpstr>
      <vt:lpstr>There are two versions of this activity:</vt:lpstr>
      <vt:lpstr>Success criteria (no build):</vt:lpstr>
      <vt:lpstr>Input process output</vt:lpstr>
      <vt:lpstr>Sprites</vt:lpstr>
      <vt:lpstr>Co-ordinates</vt:lpstr>
      <vt:lpstr>Functions, loops and variables</vt:lpstr>
      <vt:lpstr>Creating a mock-up</vt:lpstr>
      <vt:lpstr>Group task:</vt:lpstr>
      <vt:lpstr>Success criteria (no build):</vt:lpstr>
      <vt:lpstr>Success criteria (with build):</vt:lpstr>
      <vt:lpstr>Input process output</vt:lpstr>
      <vt:lpstr>Creating a mock-up</vt:lpstr>
      <vt:lpstr>Group task:</vt:lpstr>
      <vt:lpstr>The paddle wheel:</vt:lpstr>
      <vt:lpstr>PowerPoint Presentation</vt:lpstr>
      <vt:lpstr>PowerPoint Presentation</vt:lpstr>
      <vt:lpstr>Success criteria (with build):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26</cp:revision>
  <dcterms:modified xsi:type="dcterms:W3CDTF">2019-06-11T13:33:03Z</dcterms:modified>
</cp:coreProperties>
</file>