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61"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63"/>
  </p:normalViewPr>
  <p:slideViewPr>
    <p:cSldViewPr snapToGrid="0" snapToObjects="1">
      <p:cViewPr varScale="1">
        <p:scale>
          <a:sx n="95" d="100"/>
          <a:sy n="95" d="100"/>
        </p:scale>
        <p:origin x="200" y="6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992665" y="3228896"/>
            <a:ext cx="7941310" cy="3058954"/>
          </a:xfrm>
          <a:prstGeom prst="rect">
            <a:avLst/>
          </a:prstGeom>
          <a:noFill/>
          <a:ln>
            <a:noFill/>
          </a:ln>
        </p:spPr>
        <p:txBody>
          <a:bodyPr spcFirstLastPara="1" wrap="square" lIns="93025" tIns="46500" rIns="93025" bIns="465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93" name="Google Shape;93;p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4b1c38d769_0_87: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g4b1c38d769_0_87: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r>
              <a:rPr lang="en-US"/>
              <a:t>. </a:t>
            </a:r>
            <a:endParaRPr sz="1200" b="0" i="0" u="none" strike="noStrike" cap="none">
              <a:solidFill>
                <a:schemeClr val="dk1"/>
              </a:solidFill>
              <a:latin typeface="Calibri"/>
              <a:ea typeface="Calibri"/>
              <a:cs typeface="Calibri"/>
              <a:sym typeface="Calibri"/>
            </a:endParaRPr>
          </a:p>
        </p:txBody>
      </p:sp>
      <p:sp>
        <p:nvSpPr>
          <p:cNvPr id="156" name="Google Shape;156;g4b1c38d769_0_87: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4b1c38d769_0_9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g4b1c38d769_0_9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63" name="Google Shape;163;g4b1c38d769_0_9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57af3b7427_0_2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g57af3b7427_0_21: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70" name="Google Shape;170;g57af3b7427_0_21: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4b1c38d769_0_137: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5" name="Google Shape;175;g4b1c38d769_0_137: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76" name="Google Shape;176;g4b1c38d769_0_137: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58973d0ebd_0_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g58973d0ebd_0_1: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83" name="Google Shape;183;g58973d0ebd_0_1: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58973d0ebd_0_6: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g58973d0ebd_0_6: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89" name="Google Shape;189;g58973d0ebd_0_6: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589a00802e_0_7: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g589a00802e_0_7: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95" name="Google Shape;195;g589a00802e_0_7: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56d22b9735_0_34: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g56d22b9735_0_34: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04" name="Google Shape;204;g56d22b9735_0_34: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17</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03469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49a64b5986_0_49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g49a64b5986_0_49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08" name="Google Shape;108;g49a64b5986_0_49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4b93448afc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g4b93448afc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14" name="Google Shape;114;g4b93448afc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4b1c38d769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g4b1c38d769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20" name="Google Shape;120;g4b1c38d769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57af3b7427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g57af3b7427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r>
              <a:rPr lang="en-US"/>
              <a:t>Abstraction in the process of focussing on the most important information and ignore that details that are not important. Pupils should use this to decide which details of each component to add and which to leave out. A battery can be represented by an oblong with a positive and negative symbol at opposing ends. The graphics on the battery are not important and therefore can be ignored. </a:t>
            </a:r>
            <a:endParaRPr sz="1200" b="0" i="0" u="none" strike="noStrike" cap="none">
              <a:solidFill>
                <a:schemeClr val="dk1"/>
              </a:solidFill>
              <a:latin typeface="Calibri"/>
              <a:ea typeface="Calibri"/>
              <a:cs typeface="Calibri"/>
              <a:sym typeface="Calibri"/>
            </a:endParaRPr>
          </a:p>
        </p:txBody>
      </p:sp>
      <p:sp>
        <p:nvSpPr>
          <p:cNvPr id="126" name="Google Shape;126;g57af3b7427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589a00802e_0_16: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Google Shape;131;g589a00802e_0_16: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32" name="Google Shape;132;g589a00802e_0_16: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589a00802e_0_2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g589a00802e_0_21: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38" name="Google Shape;138;g589a00802e_0_21: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589a00802e_0_26: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g589a00802e_0_26: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44" name="Google Shape;144;g589a00802e_0_26: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51afd51261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g51afd51261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50" name="Google Shape;150;g51afd51261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Large quote">
  <p:cSld name="Large quote">
    <p:bg>
      <p:bgPr>
        <a:solidFill>
          <a:srgbClr val="00C800"/>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body" idx="1"/>
          </p:nvPr>
        </p:nvSpPr>
        <p:spPr>
          <a:xfrm>
            <a:off x="768000" y="2294400"/>
            <a:ext cx="10579255" cy="2294400"/>
          </a:xfrm>
          <a:prstGeom prst="rect">
            <a:avLst/>
          </a:prstGeom>
          <a:noFill/>
          <a:ln>
            <a:noFill/>
          </a:ln>
        </p:spPr>
        <p:txBody>
          <a:bodyPr spcFirstLastPara="1" wrap="square" lIns="0" tIns="0" rIns="0" bIns="0" anchor="t" anchorCtr="0"/>
          <a:lstStyle>
            <a:lvl1pPr marL="457200" marR="0" lvl="0" indent="-228600" algn="ctr">
              <a:lnSpc>
                <a:spcPct val="103685"/>
              </a:lnSpc>
              <a:spcBef>
                <a:spcPts val="400"/>
              </a:spcBef>
              <a:spcAft>
                <a:spcPts val="0"/>
              </a:spcAft>
              <a:buClr>
                <a:srgbClr val="5EB130"/>
              </a:buClr>
              <a:buSzPts val="4104"/>
              <a:buFont typeface="Noto Sans Symbols"/>
              <a:buNone/>
              <a:defRPr sz="5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17" name="Google Shape;17;p2"/>
          <p:cNvSpPr txBox="1">
            <a:spLocks noGrp="1"/>
          </p:cNvSpPr>
          <p:nvPr>
            <p:ph type="body" idx="2"/>
          </p:nvPr>
        </p:nvSpPr>
        <p:spPr>
          <a:xfrm>
            <a:off x="2140800" y="3734400"/>
            <a:ext cx="7838341" cy="1219200"/>
          </a:xfrm>
          <a:prstGeom prst="rect">
            <a:avLst/>
          </a:prstGeom>
          <a:noFill/>
          <a:ln>
            <a:noFill/>
          </a:ln>
        </p:spPr>
        <p:txBody>
          <a:bodyPr spcFirstLastPara="1" wrap="square" lIns="0" tIns="0" rIns="0" bIns="0" anchor="t" anchorCtr="0"/>
          <a:lstStyle>
            <a:lvl1pPr marL="457200" marR="0" lvl="0" indent="-228600" algn="ctr">
              <a:lnSpc>
                <a:spcPct val="233291"/>
              </a:lnSpc>
              <a:spcBef>
                <a:spcPts val="400"/>
              </a:spcBef>
              <a:spcAft>
                <a:spcPts val="0"/>
              </a:spcAft>
              <a:buClr>
                <a:srgbClr val="5EB130"/>
              </a:buClr>
              <a:buSzPts val="1824"/>
              <a:buFont typeface="Noto Sans Symbols"/>
              <a:buNone/>
              <a:defRPr sz="2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8" name="Google Shape;68;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5" name="Google Shape;75;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full image">
  <p:cSld name="full image">
    <p:spTree>
      <p:nvGrpSpPr>
        <p:cNvPr id="1" name="Shape 18"/>
        <p:cNvGrpSpPr/>
        <p:nvPr/>
      </p:nvGrpSpPr>
      <p:grpSpPr>
        <a:xfrm>
          <a:off x="0" y="0"/>
          <a:ext cx="0" cy="0"/>
          <a:chOff x="0" y="0"/>
          <a:chExt cx="0" cy="0"/>
        </a:xfrm>
      </p:grpSpPr>
      <p:sp>
        <p:nvSpPr>
          <p:cNvPr id="19" name="Google Shape;19;p3"/>
          <p:cNvSpPr>
            <a:spLocks noGrp="1"/>
          </p:cNvSpPr>
          <p:nvPr>
            <p:ph type="pic" idx="2"/>
          </p:nvPr>
        </p:nvSpPr>
        <p:spPr>
          <a:xfrm>
            <a:off x="0" y="1"/>
            <a:ext cx="12191875" cy="6866400"/>
          </a:xfrm>
          <a:prstGeom prst="rect">
            <a:avLst/>
          </a:prstGeom>
          <a:noFill/>
          <a:ln>
            <a:noFill/>
          </a:ln>
        </p:spPr>
        <p:txBody>
          <a:bodyPr spcFirstLastPara="1" wrap="square" lIns="0" tIns="0" rIns="0" bIns="0" anchor="t" anchorCtr="0"/>
          <a:lstStyle>
            <a:lvl1pPr marR="0" lvl="0" algn="l" rtl="0">
              <a:lnSpc>
                <a:spcPct val="100000"/>
              </a:lnSpc>
              <a:spcBef>
                <a:spcPts val="400"/>
              </a:spcBef>
              <a:spcAft>
                <a:spcPts val="0"/>
              </a:spcAft>
              <a:buClr>
                <a:srgbClr val="5EB130"/>
              </a:buClr>
              <a:buSzPts val="1824"/>
              <a:buFont typeface="Noto Sans Symbols"/>
              <a:buChar char="▪"/>
              <a:defRPr sz="2400" b="0" i="0" u="none" strike="noStrike" cap="none">
                <a:solidFill>
                  <a:schemeClr val="dk2"/>
                </a:solidFill>
                <a:latin typeface="Questrial"/>
                <a:ea typeface="Questrial"/>
                <a:cs typeface="Questrial"/>
                <a:sym typeface="Questrial"/>
              </a:defRPr>
            </a:lvl1pPr>
            <a:lvl2pPr marR="0" lvl="1"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2pPr>
            <a:lvl3pPr marR="0" lvl="2"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3pPr>
            <a:lvl4pPr marR="0" lvl="3"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4pPr>
            <a:lvl5pPr marR="0" lvl="4" algn="l" rtl="0">
              <a:lnSpc>
                <a:spcPct val="108312"/>
              </a:lnSpc>
              <a:spcBef>
                <a:spcPts val="0"/>
              </a:spcBef>
              <a:spcAft>
                <a:spcPts val="0"/>
              </a:spcAft>
              <a:buClr>
                <a:schemeClr val="dk1"/>
              </a:buClr>
              <a:buSzPts val="2432"/>
              <a:buFont typeface="Cabin"/>
              <a:buAutoNum type="arabicPeriod"/>
              <a:defRPr sz="3200" b="0" i="0" u="none" strike="noStrike" cap="none">
                <a:solidFill>
                  <a:schemeClr val="dk1"/>
                </a:solidFill>
                <a:latin typeface="Cabin"/>
                <a:ea typeface="Cabin"/>
                <a:cs typeface="Cabin"/>
                <a:sym typeface="Cabin"/>
              </a:defRPr>
            </a:lvl5pPr>
            <a:lvl6pPr marR="0" lvl="5"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R="0" lvl="6"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R="0" lvl="7"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R="0" lvl="8"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20" name="Google Shape;20;p3"/>
          <p:cNvSpPr txBox="1">
            <a:spLocks noGrp="1"/>
          </p:cNvSpPr>
          <p:nvPr>
            <p:ph type="title"/>
          </p:nvPr>
        </p:nvSpPr>
        <p:spPr>
          <a:xfrm>
            <a:off x="824628" y="358342"/>
            <a:ext cx="10135740" cy="558600"/>
          </a:xfrm>
          <a:prstGeom prst="rect">
            <a:avLst/>
          </a:prstGeom>
          <a:noFill/>
          <a:ln>
            <a:noFill/>
          </a:ln>
        </p:spPr>
        <p:txBody>
          <a:bodyPr spcFirstLastPara="1" wrap="square" lIns="0" tIns="0" rIns="0" bIns="0" anchor="t" anchorCtr="0"/>
          <a:lstStyle>
            <a:lvl1pPr marR="0" lvl="0" algn="l">
              <a:lnSpc>
                <a:spcPct val="106650"/>
              </a:lnSpc>
              <a:spcBef>
                <a:spcPts val="0"/>
              </a:spcBef>
              <a:spcAft>
                <a:spcPts val="0"/>
              </a:spcAft>
              <a:buClr>
                <a:srgbClr val="303333"/>
              </a:buClr>
              <a:buSzPts val="4000"/>
              <a:buFont typeface="Arial"/>
              <a:buNone/>
              <a:defRPr sz="4000" b="1" i="0" u="none" strike="noStrike" cap="none">
                <a:solidFill>
                  <a:srgbClr val="303333"/>
                </a:solidFill>
                <a:latin typeface="Arial"/>
                <a:ea typeface="Arial"/>
                <a:cs typeface="Arial"/>
                <a:sym typeface="Arial"/>
              </a:defRPr>
            </a:lvl1pPr>
            <a:lvl2pPr lvl="1">
              <a:spcBef>
                <a:spcPts val="0"/>
              </a:spcBef>
              <a:spcAft>
                <a:spcPts val="0"/>
              </a:spcAft>
              <a:buSzPts val="3700"/>
              <a:buNone/>
              <a:defRPr sz="1800"/>
            </a:lvl2pPr>
            <a:lvl3pPr lvl="2">
              <a:spcBef>
                <a:spcPts val="0"/>
              </a:spcBef>
              <a:spcAft>
                <a:spcPts val="0"/>
              </a:spcAft>
              <a:buSzPts val="3700"/>
              <a:buNone/>
              <a:defRPr sz="1800"/>
            </a:lvl3pPr>
            <a:lvl4pPr lvl="3">
              <a:spcBef>
                <a:spcPts val="0"/>
              </a:spcBef>
              <a:spcAft>
                <a:spcPts val="0"/>
              </a:spcAft>
              <a:buSzPts val="3700"/>
              <a:buNone/>
              <a:defRPr sz="1800"/>
            </a:lvl4pPr>
            <a:lvl5pPr lvl="4">
              <a:spcBef>
                <a:spcPts val="0"/>
              </a:spcBef>
              <a:spcAft>
                <a:spcPts val="0"/>
              </a:spcAft>
              <a:buSzPts val="3700"/>
              <a:buNone/>
              <a:defRPr sz="1800"/>
            </a:lvl5pPr>
            <a:lvl6pPr lvl="5">
              <a:spcBef>
                <a:spcPts val="0"/>
              </a:spcBef>
              <a:spcAft>
                <a:spcPts val="0"/>
              </a:spcAft>
              <a:buSzPts val="3700"/>
              <a:buNone/>
              <a:defRPr sz="1800"/>
            </a:lvl6pPr>
            <a:lvl7pPr lvl="6">
              <a:spcBef>
                <a:spcPts val="0"/>
              </a:spcBef>
              <a:spcAft>
                <a:spcPts val="0"/>
              </a:spcAft>
              <a:buSzPts val="3700"/>
              <a:buNone/>
              <a:defRPr sz="1800"/>
            </a:lvl7pPr>
            <a:lvl8pPr lvl="7">
              <a:spcBef>
                <a:spcPts val="0"/>
              </a:spcBef>
              <a:spcAft>
                <a:spcPts val="0"/>
              </a:spcAft>
              <a:buSzPts val="3700"/>
              <a:buNone/>
              <a:defRPr sz="1800"/>
            </a:lvl8pPr>
            <a:lvl9pPr lvl="8">
              <a:spcBef>
                <a:spcPts val="0"/>
              </a:spcBef>
              <a:spcAft>
                <a:spcPts val="0"/>
              </a:spcAft>
              <a:buSzPts val="3700"/>
              <a:buNone/>
              <a:defRPr sz="1800"/>
            </a:lvl9pPr>
          </a:lstStyle>
          <a:p>
            <a:endParaRPr/>
          </a:p>
        </p:txBody>
      </p:sp>
      <p:pic>
        <p:nvPicPr>
          <p:cNvPr id="5" name="Picture 4">
            <a:extLst>
              <a:ext uri="{FF2B5EF4-FFF2-40B4-BE49-F238E27FC236}">
                <a16:creationId xmlns:a16="http://schemas.microsoft.com/office/drawing/2014/main" id="{D9938CC0-582E-E043-B694-6A4D00A4FD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60368" y="6203732"/>
            <a:ext cx="1092200" cy="5334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3" Type="http://schemas.openxmlformats.org/officeDocument/2006/relationships/hyperlink" Target="https://microbit.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p:nvPr/>
        </p:nvSpPr>
        <p:spPr>
          <a:xfrm>
            <a:off x="578589" y="1651028"/>
            <a:ext cx="11134337" cy="34778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8000" b="1" dirty="0">
                <a:solidFill>
                  <a:schemeClr val="lt1"/>
                </a:solidFill>
                <a:latin typeface="+mj-lt"/>
                <a:ea typeface="Questrial"/>
                <a:cs typeface="Questrial"/>
                <a:sym typeface="Questrial"/>
              </a:rPr>
              <a:t>Electrical conductors </a:t>
            </a:r>
            <a:endParaRPr b="1" dirty="0">
              <a:latin typeface="+mj-lt"/>
            </a:endParaRPr>
          </a:p>
          <a:p>
            <a:pPr marL="0" marR="0" lvl="0" indent="0" algn="ctr" rtl="0">
              <a:spcBef>
                <a:spcPts val="0"/>
              </a:spcBef>
              <a:spcAft>
                <a:spcPts val="0"/>
              </a:spcAft>
              <a:buNone/>
            </a:pPr>
            <a:r>
              <a:rPr lang="en-US" sz="6000" b="0" i="0" u="none" strike="noStrike" cap="none" dirty="0">
                <a:solidFill>
                  <a:schemeClr val="lt1"/>
                </a:solidFill>
                <a:latin typeface="+mj-lt"/>
                <a:ea typeface="Questrial"/>
                <a:cs typeface="Questrial"/>
                <a:sym typeface="Questrial"/>
              </a:rPr>
              <a:t>Teacher lesson guide </a:t>
            </a:r>
            <a:endParaRPr sz="6000" b="0" i="0" u="none" strike="noStrike" cap="none" dirty="0">
              <a:solidFill>
                <a:schemeClr val="lt1"/>
              </a:solidFill>
              <a:latin typeface="+mj-lt"/>
              <a:ea typeface="Questrial"/>
              <a:cs typeface="Questrial"/>
              <a:sym typeface="Questrial"/>
            </a:endParaRPr>
          </a:p>
          <a:p>
            <a:pPr marL="0" marR="0" lvl="0" indent="0" algn="ctr" rtl="0">
              <a:spcBef>
                <a:spcPts val="0"/>
              </a:spcBef>
              <a:spcAft>
                <a:spcPts val="0"/>
              </a:spcAft>
              <a:buNone/>
            </a:pPr>
            <a:r>
              <a:rPr lang="en-US" sz="6000" dirty="0">
                <a:solidFill>
                  <a:schemeClr val="lt1"/>
                </a:solidFill>
                <a:latin typeface="+mj-lt"/>
                <a:ea typeface="Questrial"/>
                <a:cs typeface="Questrial"/>
                <a:sym typeface="Questrial"/>
              </a:rPr>
              <a:t>Lesson 1</a:t>
            </a:r>
            <a:endParaRPr sz="6000" dirty="0">
              <a:solidFill>
                <a:schemeClr val="lt1"/>
              </a:solidFill>
              <a:latin typeface="+mj-lt"/>
              <a:ea typeface="Questrial"/>
              <a:cs typeface="Questrial"/>
              <a:sym typeface="Questrial"/>
            </a:endParaRPr>
          </a:p>
          <a:p>
            <a:pPr marL="0" marR="0" lvl="0" indent="0" algn="ctr" rtl="0">
              <a:spcBef>
                <a:spcPts val="0"/>
              </a:spcBef>
              <a:spcAft>
                <a:spcPts val="0"/>
              </a:spcAft>
              <a:buNone/>
            </a:pPr>
            <a:endParaRPr sz="4400" b="0" i="0" u="none" strike="noStrike" cap="none" dirty="0">
              <a:solidFill>
                <a:schemeClr val="lt1"/>
              </a:solidFill>
              <a:latin typeface="+mj-lt"/>
              <a:ea typeface="Calibri"/>
              <a:cs typeface="Calibri"/>
              <a:sym typeface="Calibri"/>
            </a:endParaRPr>
          </a:p>
          <a:p>
            <a:pPr marL="0" marR="0" lvl="0" indent="0" algn="ctr" rtl="0">
              <a:spcBef>
                <a:spcPts val="0"/>
              </a:spcBef>
              <a:spcAft>
                <a:spcPts val="0"/>
              </a:spcAft>
              <a:buNone/>
            </a:pPr>
            <a:endParaRPr sz="4400" b="0" i="0" u="none" strike="noStrike" cap="none" dirty="0">
              <a:solidFill>
                <a:schemeClr val="lt1"/>
              </a:solidFill>
              <a:latin typeface="+mj-lt"/>
              <a:ea typeface="Calibri"/>
              <a:cs typeface="Calibri"/>
              <a:sym typeface="Calibri"/>
            </a:endParaRPr>
          </a:p>
          <a:p>
            <a:pPr marL="0" marR="0" lvl="0" indent="0" algn="ctr" rtl="0">
              <a:spcBef>
                <a:spcPts val="0"/>
              </a:spcBef>
              <a:spcAft>
                <a:spcPts val="0"/>
              </a:spcAft>
              <a:buNone/>
            </a:pPr>
            <a:endParaRPr sz="4400" b="0" i="0" u="none" strike="noStrike" cap="none" dirty="0">
              <a:solidFill>
                <a:schemeClr val="lt1"/>
              </a:solidFill>
              <a:latin typeface="+mj-lt"/>
              <a:ea typeface="Calibri"/>
              <a:cs typeface="Calibri"/>
              <a:sym typeface="Calibri"/>
            </a:endParaRPr>
          </a:p>
        </p:txBody>
      </p:sp>
      <p:pic>
        <p:nvPicPr>
          <p:cNvPr id="96" name="Google Shape;96;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8933200" y="4664970"/>
            <a:ext cx="753722" cy="1035727"/>
          </a:xfrm>
          <a:prstGeom prst="rect">
            <a:avLst/>
          </a:prstGeom>
          <a:noFill/>
          <a:ln>
            <a:noFill/>
          </a:ln>
        </p:spPr>
      </p:pic>
      <p:pic>
        <p:nvPicPr>
          <p:cNvPr id="97" name="Google Shape;97;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6268264" y="5387311"/>
            <a:ext cx="753722" cy="1035727"/>
          </a:xfrm>
          <a:prstGeom prst="rect">
            <a:avLst/>
          </a:prstGeom>
          <a:noFill/>
          <a:ln>
            <a:noFill/>
          </a:ln>
        </p:spPr>
      </p:pic>
      <p:pic>
        <p:nvPicPr>
          <p:cNvPr id="98" name="Google Shape;98;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10484279" y="388269"/>
            <a:ext cx="753722" cy="1035727"/>
          </a:xfrm>
          <a:prstGeom prst="rect">
            <a:avLst/>
          </a:prstGeom>
          <a:noFill/>
          <a:ln>
            <a:noFill/>
          </a:ln>
        </p:spPr>
      </p:pic>
      <p:pic>
        <p:nvPicPr>
          <p:cNvPr id="99" name="Google Shape;99;p15"/>
          <p:cNvPicPr preferRelativeResize="0"/>
          <p:nvPr/>
        </p:nvPicPr>
        <p:blipFill rotWithShape="1">
          <a:blip r:embed="rId4" cstate="screen">
            <a:alphaModFix amt="5000"/>
            <a:extLst>
              <a:ext uri="{28A0092B-C50C-407E-A947-70E740481C1C}">
                <a14:useLocalDpi xmlns:a14="http://schemas.microsoft.com/office/drawing/2010/main"/>
              </a:ext>
            </a:extLst>
          </a:blip>
          <a:srcRect/>
          <a:stretch/>
        </p:blipFill>
        <p:spPr>
          <a:xfrm rot="-1168137">
            <a:off x="3275646" y="4901076"/>
            <a:ext cx="866231" cy="1119177"/>
          </a:xfrm>
          <a:prstGeom prst="rect">
            <a:avLst/>
          </a:prstGeom>
          <a:noFill/>
          <a:ln>
            <a:noFill/>
          </a:ln>
        </p:spPr>
      </p:pic>
      <p:pic>
        <p:nvPicPr>
          <p:cNvPr id="100" name="Google Shape;100;p15"/>
          <p:cNvPicPr preferRelativeResize="0"/>
          <p:nvPr/>
        </p:nvPicPr>
        <p:blipFill rotWithShape="1">
          <a:blip r:embed="rId5" cstate="screen">
            <a:alphaModFix amt="5000"/>
            <a:extLst>
              <a:ext uri="{28A0092B-C50C-407E-A947-70E740481C1C}">
                <a14:useLocalDpi xmlns:a14="http://schemas.microsoft.com/office/drawing/2010/main"/>
              </a:ext>
            </a:extLst>
          </a:blip>
          <a:srcRect/>
          <a:stretch/>
        </p:blipFill>
        <p:spPr>
          <a:xfrm rot="-2090590" flipH="1">
            <a:off x="838950" y="4940120"/>
            <a:ext cx="1033233" cy="612005"/>
          </a:xfrm>
          <a:prstGeom prst="rect">
            <a:avLst/>
          </a:prstGeom>
          <a:noFill/>
          <a:ln>
            <a:noFill/>
          </a:ln>
        </p:spPr>
      </p:pic>
      <p:pic>
        <p:nvPicPr>
          <p:cNvPr id="101" name="Google Shape;101;p15"/>
          <p:cNvPicPr preferRelativeResize="0"/>
          <p:nvPr/>
        </p:nvPicPr>
        <p:blipFill rotWithShape="1">
          <a:blip r:embed="rId6" cstate="screen">
            <a:alphaModFix amt="5000"/>
            <a:extLst>
              <a:ext uri="{28A0092B-C50C-407E-A947-70E740481C1C}">
                <a14:useLocalDpi xmlns:a14="http://schemas.microsoft.com/office/drawing/2010/main"/>
              </a:ext>
            </a:extLst>
          </a:blip>
          <a:srcRect/>
          <a:stretch/>
        </p:blipFill>
        <p:spPr>
          <a:xfrm rot="1801578">
            <a:off x="5443054" y="666436"/>
            <a:ext cx="830446" cy="642139"/>
          </a:xfrm>
          <a:prstGeom prst="rect">
            <a:avLst/>
          </a:prstGeom>
          <a:noFill/>
          <a:ln>
            <a:noFill/>
          </a:ln>
        </p:spPr>
      </p:pic>
      <p:pic>
        <p:nvPicPr>
          <p:cNvPr id="102" name="Google Shape;102;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379877" y="2249455"/>
            <a:ext cx="753722" cy="1035727"/>
          </a:xfrm>
          <a:prstGeom prst="rect">
            <a:avLst/>
          </a:prstGeom>
          <a:noFill/>
          <a:ln>
            <a:noFill/>
          </a:ln>
        </p:spPr>
      </p:pic>
      <p:pic>
        <p:nvPicPr>
          <p:cNvPr id="103" name="Google Shape;103;p15"/>
          <p:cNvPicPr preferRelativeResize="0"/>
          <p:nvPr/>
        </p:nvPicPr>
        <p:blipFill rotWithShape="1">
          <a:blip r:embed="rId4" cstate="screen">
            <a:alphaModFix amt="5000"/>
            <a:extLst>
              <a:ext uri="{28A0092B-C50C-407E-A947-70E740481C1C}">
                <a14:useLocalDpi xmlns:a14="http://schemas.microsoft.com/office/drawing/2010/main"/>
              </a:ext>
            </a:extLst>
          </a:blip>
          <a:srcRect/>
          <a:stretch/>
        </p:blipFill>
        <p:spPr>
          <a:xfrm rot="-1168133">
            <a:off x="1542324" y="271567"/>
            <a:ext cx="866232" cy="1119177"/>
          </a:xfrm>
          <a:prstGeom prst="rect">
            <a:avLst/>
          </a:prstGeom>
          <a:noFill/>
          <a:ln>
            <a:noFill/>
          </a:ln>
        </p:spPr>
      </p:pic>
      <p:pic>
        <p:nvPicPr>
          <p:cNvPr id="12" name="Picture 11">
            <a:extLst>
              <a:ext uri="{FF2B5EF4-FFF2-40B4-BE49-F238E27FC236}">
                <a16:creationId xmlns:a16="http://schemas.microsoft.com/office/drawing/2014/main" id="{6EE67591-7837-3C42-AF5D-9D5C7C423412}"/>
              </a:ext>
            </a:extLst>
          </p:cNvPr>
          <p:cNvPicPr/>
          <p:nvPr/>
        </p:nvPicPr>
        <p:blipFill>
          <a:blip r:embed="rId7" cstate="print">
            <a:extLst>
              <a:ext uri="{28A0092B-C50C-407E-A947-70E740481C1C}">
                <a14:useLocalDpi xmlns:a14="http://schemas.microsoft.com/office/drawing/2010/main"/>
              </a:ext>
            </a:extLst>
          </a:blip>
          <a:stretch>
            <a:fillRect/>
          </a:stretch>
        </p:blipFill>
        <p:spPr>
          <a:xfrm>
            <a:off x="9513468" y="5306667"/>
            <a:ext cx="2304255" cy="10983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4"/>
          <p:cNvSpPr/>
          <p:nvPr/>
        </p:nvSpPr>
        <p:spPr>
          <a:xfrm>
            <a:off x="1012900" y="367400"/>
            <a:ext cx="6894300" cy="5016900"/>
          </a:xfrm>
          <a:prstGeom prst="rect">
            <a:avLst/>
          </a:prstGeom>
          <a:noFill/>
          <a:ln>
            <a:noFill/>
          </a:ln>
        </p:spPr>
        <p:txBody>
          <a:bodyPr spcFirstLastPara="1" wrap="square" lIns="91425" tIns="45700" rIns="91425" bIns="45700" anchor="t" anchorCtr="0">
            <a:noAutofit/>
          </a:bodyPr>
          <a:lstStyle/>
          <a:p>
            <a:pPr marL="0" lvl="0" indent="0" algn="l" rtl="0">
              <a:lnSpc>
                <a:spcPct val="106650"/>
              </a:lnSpc>
              <a:spcBef>
                <a:spcPts val="0"/>
              </a:spcBef>
              <a:spcAft>
                <a:spcPts val="0"/>
              </a:spcAft>
              <a:buClr>
                <a:schemeClr val="dk1"/>
              </a:buClr>
              <a:buFont typeface="Arial"/>
              <a:buNone/>
            </a:pPr>
            <a:r>
              <a:rPr lang="en-US" sz="4000" b="1" dirty="0">
                <a:solidFill>
                  <a:schemeClr val="dk1"/>
                </a:solidFill>
                <a:latin typeface="+mj-lt"/>
                <a:ea typeface="Questrial"/>
                <a:cs typeface="Questrial"/>
                <a:sym typeface="Questrial"/>
              </a:rPr>
              <a:t>Introducing selection</a:t>
            </a:r>
            <a:endParaRPr sz="4000" b="1" dirty="0">
              <a:solidFill>
                <a:schemeClr val="dk1"/>
              </a:solidFill>
              <a:latin typeface="+mj-lt"/>
              <a:ea typeface="Questrial"/>
              <a:cs typeface="Questrial"/>
              <a:sym typeface="Questrial"/>
            </a:endParaRPr>
          </a:p>
          <a:p>
            <a:pPr marL="0" lvl="0" indent="0" algn="l" rtl="0">
              <a:lnSpc>
                <a:spcPct val="106650"/>
              </a:lnSpc>
              <a:spcBef>
                <a:spcPts val="0"/>
              </a:spcBef>
              <a:spcAft>
                <a:spcPts val="0"/>
              </a:spcAft>
              <a:buClr>
                <a:schemeClr val="dk1"/>
              </a:buClr>
              <a:buFont typeface="Arial"/>
              <a:buNone/>
            </a:pPr>
            <a:endParaRPr sz="4000" b="1" dirty="0">
              <a:solidFill>
                <a:schemeClr val="dk1"/>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Selection is when a set of actions are carried out when a certain condition is met.</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condition needs to be met before we can cross the road?</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action should be carried out when the ‘red man’ is showing?</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pic>
        <p:nvPicPr>
          <p:cNvPr id="159" name="Google Shape;159;p24"/>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8300800" y="1670150"/>
            <a:ext cx="3542799" cy="338902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5"/>
          <p:cNvSpPr/>
          <p:nvPr/>
        </p:nvSpPr>
        <p:spPr>
          <a:xfrm>
            <a:off x="784297" y="367400"/>
            <a:ext cx="7778700" cy="5016900"/>
          </a:xfrm>
          <a:prstGeom prst="rect">
            <a:avLst/>
          </a:prstGeom>
          <a:noFill/>
          <a:ln>
            <a:noFill/>
          </a:ln>
        </p:spPr>
        <p:txBody>
          <a:bodyPr spcFirstLastPara="1" wrap="square" lIns="91425" tIns="45700" rIns="91425" bIns="45700" anchor="t" anchorCtr="0">
            <a:noAutofit/>
          </a:bodyPr>
          <a:lstStyle/>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Selection</a:t>
            </a:r>
            <a:endParaRPr sz="4000" b="1" dirty="0">
              <a:solidFill>
                <a:schemeClr val="dk1"/>
              </a:solidFill>
              <a:latin typeface="+mj-lt"/>
              <a:ea typeface="Questrial"/>
              <a:cs typeface="Questrial"/>
              <a:sym typeface="Questrial"/>
            </a:endParaRPr>
          </a:p>
          <a:p>
            <a:pPr marL="0" marR="0" lvl="0" indent="0" algn="l" rtl="0">
              <a:lnSpc>
                <a:spcPct val="106650"/>
              </a:lnSpc>
              <a:spcBef>
                <a:spcPts val="0"/>
              </a:spcBef>
              <a:spcAft>
                <a:spcPts val="0"/>
              </a:spcAft>
              <a:buNone/>
            </a:pPr>
            <a:endParaRPr sz="4000" b="1" dirty="0">
              <a:solidFill>
                <a:schemeClr val="dk1"/>
              </a:solidFill>
              <a:latin typeface="+mj-lt"/>
              <a:ea typeface="Questrial"/>
              <a:cs typeface="Questrial"/>
              <a:sym typeface="Questrial"/>
            </a:endParaRPr>
          </a:p>
          <a:p>
            <a:pPr marL="457200" marR="0" lvl="0" indent="-431800" algn="l" rtl="0">
              <a:lnSpc>
                <a:spcPct val="10665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is the condition that needs to be met?</a:t>
            </a:r>
            <a:endParaRPr sz="3200" dirty="0">
              <a:solidFill>
                <a:srgbClr val="505555"/>
              </a:solidFill>
              <a:latin typeface="+mj-lt"/>
              <a:ea typeface="Questrial"/>
              <a:cs typeface="Questrial"/>
              <a:sym typeface="Questrial"/>
            </a:endParaRPr>
          </a:p>
          <a:p>
            <a:pPr marL="457200" marR="0" lvl="0" indent="0" algn="l" rtl="0">
              <a:lnSpc>
                <a:spcPct val="10665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665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actions should be carried out if the condition is met?</a:t>
            </a:r>
            <a:endParaRPr sz="3200" dirty="0">
              <a:solidFill>
                <a:srgbClr val="505555"/>
              </a:solidFill>
              <a:latin typeface="+mj-lt"/>
              <a:ea typeface="Questrial"/>
              <a:cs typeface="Questrial"/>
              <a:sym typeface="Questrial"/>
            </a:endParaRPr>
          </a:p>
          <a:p>
            <a:pPr marL="457200" marR="0" lvl="0" indent="0" algn="l" rtl="0">
              <a:lnSpc>
                <a:spcPct val="10665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0665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actions should be carried out if the condition isn’t met?</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pic>
        <p:nvPicPr>
          <p:cNvPr id="166" name="Google Shape;166;p25"/>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8256125" y="1986199"/>
            <a:ext cx="3802199" cy="285164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Testing electrical conductivity</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We are going to test a range of materials to see if they allow electricity to follow through them - if they are electrical conductors.</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How could we do this using the electrical components we already have?</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7"/>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lvl="0" indent="0" algn="l" rtl="0">
              <a:lnSpc>
                <a:spcPct val="106650"/>
              </a:lnSpc>
              <a:spcBef>
                <a:spcPts val="0"/>
              </a:spcBef>
              <a:spcAft>
                <a:spcPts val="0"/>
              </a:spcAft>
              <a:buClr>
                <a:schemeClr val="dk1"/>
              </a:buClr>
              <a:buFont typeface="Arial"/>
              <a:buNone/>
            </a:pPr>
            <a:r>
              <a:rPr lang="en-US" sz="4000" b="1" dirty="0">
                <a:solidFill>
                  <a:schemeClr val="dk1"/>
                </a:solidFill>
                <a:latin typeface="+mj-lt"/>
                <a:ea typeface="Questrial"/>
                <a:cs typeface="Questrial"/>
                <a:sym typeface="Questrial"/>
              </a:rPr>
              <a:t>Testing electrical conductivity</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Test the electrical conductivity of each materials.</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Record your findings on your sheet. </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pic>
        <p:nvPicPr>
          <p:cNvPr id="179" name="Google Shape;179;p27"/>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439960" y="3829622"/>
            <a:ext cx="6628052" cy="4117590"/>
          </a:xfrm>
          <a:prstGeom prst="rect">
            <a:avLst/>
          </a:prstGeom>
          <a:noFill/>
          <a:ln w="38100" cap="flat" cmpd="sng">
            <a:solidFill>
              <a:schemeClr val="dk2"/>
            </a:solidFill>
            <a:prstDash val="solid"/>
            <a:round/>
            <a:headEnd type="none" w="sm" len="sm"/>
            <a:tailEnd type="none" w="sm" len="sm"/>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8"/>
          <p:cNvSpPr/>
          <p:nvPr/>
        </p:nvSpPr>
        <p:spPr>
          <a:xfrm>
            <a:off x="1012888" y="626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Reviewing learning</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You used </a:t>
            </a:r>
            <a:r>
              <a:rPr lang="en-US" sz="3200" b="1" dirty="0">
                <a:solidFill>
                  <a:srgbClr val="505555"/>
                </a:solidFill>
                <a:latin typeface="+mj-lt"/>
                <a:ea typeface="Questrial"/>
                <a:cs typeface="Questrial"/>
                <a:sym typeface="Questrial"/>
              </a:rPr>
              <a:t>selection</a:t>
            </a:r>
            <a:r>
              <a:rPr lang="en-US" sz="3200" dirty="0">
                <a:solidFill>
                  <a:srgbClr val="505555"/>
                </a:solidFill>
                <a:latin typeface="+mj-lt"/>
                <a:ea typeface="Questrial"/>
                <a:cs typeface="Questrial"/>
                <a:sym typeface="Questrial"/>
              </a:rPr>
              <a:t> to help you identify if the materials were electrical conductors.</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condition needed to be met?</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could you say about the material if the condition was met?</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could you say about the material if the condition wasn’t met?</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9"/>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Learning objectives revisited:</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identify the output in an electrical circuit</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understand the term selection</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use selection when describing the output of an electrical circuit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0"/>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Examples of simple drawings of circuits</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pic>
        <p:nvPicPr>
          <p:cNvPr id="198" name="Google Shape;198;p30"/>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6445775" y="2514100"/>
            <a:ext cx="5340385" cy="3001350"/>
          </a:xfrm>
          <a:prstGeom prst="rect">
            <a:avLst/>
          </a:prstGeom>
          <a:noFill/>
          <a:ln>
            <a:noFill/>
          </a:ln>
        </p:spPr>
      </p:pic>
      <p:pic>
        <p:nvPicPr>
          <p:cNvPr id="199" name="Google Shape;199;p30"/>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337275" y="2514100"/>
            <a:ext cx="5509069" cy="2870201"/>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7"/>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Questrial"/>
              <a:ea typeface="Questrial"/>
              <a:cs typeface="Questrial"/>
              <a:sym typeface="Questrial"/>
            </a:endParaRPr>
          </a:p>
          <a:p>
            <a:pPr lvl="0">
              <a:lnSpc>
                <a:spcPct val="106650"/>
              </a:lnSpc>
            </a:pPr>
            <a:r>
              <a:rPr lang="en-GB" sz="4000" b="1" dirty="0"/>
              <a:t>Licensing information:</a:t>
            </a:r>
          </a:p>
          <a:p>
            <a:pPr lvl="0">
              <a:lnSpc>
                <a:spcPct val="106650"/>
              </a:lnSpc>
            </a:pPr>
            <a:endParaRPr sz="3200" dirty="0">
              <a:solidFill>
                <a:srgbClr val="505555"/>
              </a:solidFill>
              <a:latin typeface="Questrial"/>
              <a:ea typeface="Questrial"/>
              <a:cs typeface="Questrial"/>
              <a:sym typeface="Questrial"/>
            </a:endParaRPr>
          </a:p>
          <a:p>
            <a:r>
              <a:rPr lang="en-GB" sz="3200" dirty="0"/>
              <a:t>Published by the Micro:bit Educational Foundation </a:t>
            </a:r>
            <a:r>
              <a:rPr lang="en-GB" sz="3200" dirty="0">
                <a:hlinkClick r:id="rId3"/>
              </a:rPr>
              <a:t>microbit.org</a:t>
            </a:r>
            <a:r>
              <a:rPr lang="en-GB" sz="3200" dirty="0"/>
              <a:t> under the following Creative Commons licence:</a:t>
            </a:r>
            <a:br>
              <a:rPr lang="en-GB" sz="3200" dirty="0"/>
            </a:br>
            <a:endParaRPr lang="en-GB" sz="3200" dirty="0"/>
          </a:p>
          <a:p>
            <a:r>
              <a:rPr lang="en-GB" sz="3200" dirty="0"/>
              <a:t>Attribution-</a:t>
            </a:r>
            <a:r>
              <a:rPr lang="en-GB" sz="3200" dirty="0" err="1"/>
              <a:t>ShareAlike</a:t>
            </a:r>
            <a:r>
              <a:rPr lang="en-GB" sz="3200" dirty="0"/>
              <a:t> 4.0 International (CC BY-SA 4.0)</a:t>
            </a:r>
            <a:br>
              <a:rPr lang="en-GB" sz="3200" dirty="0"/>
            </a:br>
            <a:r>
              <a:rPr lang="en-GB" sz="3200" u="sng" dirty="0">
                <a:hlinkClick r:id="rId4"/>
              </a:rPr>
              <a:t>https://creativecommons.org/licenses/by-sa/4.0/</a:t>
            </a:r>
            <a:r>
              <a:rPr lang="en-GB" sz="3200" dirty="0"/>
              <a:t> </a:t>
            </a:r>
            <a:endParaRPr sz="3200" dirty="0">
              <a:solidFill>
                <a:srgbClr val="505555"/>
              </a:solidFill>
              <a:latin typeface="Questrial"/>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Questrial"/>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Questrial"/>
              <a:ea typeface="Questrial"/>
              <a:cs typeface="Questrial"/>
              <a:sym typeface="Questrial"/>
            </a:endParaRPr>
          </a:p>
        </p:txBody>
      </p:sp>
    </p:spTree>
    <p:extLst>
      <p:ext uri="{BB962C8B-B14F-4D97-AF65-F5344CB8AC3E}">
        <p14:creationId xmlns:p14="http://schemas.microsoft.com/office/powerpoint/2010/main" val="236699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Learning objectives:</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identify the output in an electrical circuit.</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understand the term selection.</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use selection when describing the output of an electrical circuit.</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7"/>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Identifying outputs</a:t>
            </a:r>
            <a:endParaRPr sz="4000" b="1" dirty="0">
              <a:solidFill>
                <a:schemeClr val="dk1"/>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Look at the electrical components on your table.</a:t>
            </a: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Can you name them?</a:t>
            </a: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How could they be grouped? </a:t>
            </a:r>
            <a:endParaRPr sz="3200" dirty="0">
              <a:solidFill>
                <a:srgbClr val="505555"/>
              </a:solidFill>
              <a:latin typeface="+mj-lt"/>
              <a:ea typeface="Questrial"/>
              <a:cs typeface="Questrial"/>
              <a:sym typeface="Quest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8"/>
          <p:cNvSpPr/>
          <p:nvPr/>
        </p:nvSpPr>
        <p:spPr>
          <a:xfrm>
            <a:off x="784288" y="-898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Outputs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An output is something that is made by a person, a system or a machine.</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Stories written in English, graphs drawn in science, timelines sequenced in history are all outputs.</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Which of the electrical components have outputs?</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Can you think of any other examples of outputs?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9"/>
          <p:cNvSpPr/>
          <p:nvPr/>
        </p:nvSpPr>
        <p:spPr>
          <a:xfrm>
            <a:off x="784288" y="-898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Creating and representing circuits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Use the electrical components to create circuits that have an output.</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Represent each of your circuits by drawing a simple picture and labelling the output.</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do you remember about abstraction and how could we use it to help create our simple drawings?</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0"/>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You select what to do</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IF you have </a:t>
            </a:r>
            <a:r>
              <a:rPr lang="en-US" sz="3200" b="1" dirty="0">
                <a:solidFill>
                  <a:srgbClr val="505555"/>
                </a:solidFill>
                <a:latin typeface="+mj-lt"/>
                <a:ea typeface="Questrial"/>
                <a:cs typeface="Questrial"/>
                <a:sym typeface="Questrial"/>
              </a:rPr>
              <a:t>brown hair</a:t>
            </a: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dirty="0">
                <a:solidFill>
                  <a:srgbClr val="505555"/>
                </a:solidFill>
                <a:latin typeface="+mj-lt"/>
                <a:ea typeface="Questrial"/>
                <a:cs typeface="Questrial"/>
                <a:sym typeface="Questrial"/>
              </a:rPr>
              <a:t>Stand up.</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Otherwise, put your hands on your head.</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1"/>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You select what to do</a:t>
            </a:r>
            <a:endParaRPr sz="4000" b="1" dirty="0">
              <a:solidFill>
                <a:schemeClr val="dk1"/>
              </a:solidFill>
              <a:latin typeface="+mj-lt"/>
              <a:ea typeface="Questrial"/>
              <a:cs typeface="Questrial"/>
              <a:sym typeface="Questrial"/>
            </a:endParaRPr>
          </a:p>
          <a:p>
            <a:pPr marL="0" marR="0" lvl="0" indent="0" algn="l" rtl="0">
              <a:lnSpc>
                <a:spcPct val="106650"/>
              </a:lnSpc>
              <a:spcBef>
                <a:spcPts val="0"/>
              </a:spcBef>
              <a:spcAft>
                <a:spcPts val="0"/>
              </a:spcAft>
              <a:buNone/>
            </a:pPr>
            <a:endParaRPr sz="4000" b="1" dirty="0">
              <a:solidFill>
                <a:schemeClr val="dk1"/>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IF you have </a:t>
            </a:r>
            <a:r>
              <a:rPr lang="en-US" sz="3200" b="1" dirty="0">
                <a:solidFill>
                  <a:srgbClr val="505555"/>
                </a:solidFill>
                <a:latin typeface="+mj-lt"/>
                <a:ea typeface="Questrial"/>
                <a:cs typeface="Questrial"/>
                <a:sym typeface="Questrial"/>
              </a:rPr>
              <a:t>blue eyes</a:t>
            </a: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dirty="0">
                <a:solidFill>
                  <a:srgbClr val="505555"/>
                </a:solidFill>
                <a:latin typeface="+mj-lt"/>
                <a:ea typeface="Questrial"/>
                <a:cs typeface="Questrial"/>
                <a:sym typeface="Questrial"/>
              </a:rPr>
              <a:t>Clap your hands.</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Otherwise, cover your ears with your hand.</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2"/>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You select what to do</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IF you were </a:t>
            </a:r>
            <a:r>
              <a:rPr lang="en-US" sz="3200" b="1" dirty="0">
                <a:solidFill>
                  <a:srgbClr val="505555"/>
                </a:solidFill>
                <a:latin typeface="+mj-lt"/>
                <a:ea typeface="Questrial"/>
                <a:cs typeface="Questrial"/>
                <a:sym typeface="Questrial"/>
              </a:rPr>
              <a:t>born in January, February or March</a:t>
            </a: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dirty="0">
                <a:solidFill>
                  <a:srgbClr val="505555"/>
                </a:solidFill>
                <a:latin typeface="+mj-lt"/>
                <a:ea typeface="Questrial"/>
                <a:cs typeface="Questrial"/>
                <a:sym typeface="Questrial"/>
              </a:rPr>
              <a:t>Put your head on your desk.</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Otherwise, hold your elbows.</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3"/>
          <p:cNvSpPr/>
          <p:nvPr/>
        </p:nvSpPr>
        <p:spPr>
          <a:xfrm>
            <a:off x="784288" y="-898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Selection</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You have just been using selection. </a:t>
            </a:r>
            <a:endParaRPr sz="3200" dirty="0">
              <a:solidFill>
                <a:srgbClr val="505555"/>
              </a:solidFill>
              <a:latin typeface="+mj-lt"/>
              <a:ea typeface="Questrial"/>
              <a:cs typeface="Questrial"/>
              <a:sym typeface="Questrial"/>
            </a:endParaRPr>
          </a:p>
          <a:p>
            <a:pPr marL="45720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Selection is a computing concept. </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It is used in algorithm and programs. </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does selection mean do you think?</a:t>
            </a: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604</Words>
  <Application>Microsoft Macintosh PowerPoint</Application>
  <PresentationFormat>Widescreen</PresentationFormat>
  <Paragraphs>147</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Cabin</vt:lpstr>
      <vt:lpstr>Calibri</vt:lpstr>
      <vt:lpstr>Noto Sans Symbols</vt:lpstr>
      <vt:lpstr>Questrial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Giles Booth</cp:lastModifiedBy>
  <cp:revision>3</cp:revision>
  <dcterms:modified xsi:type="dcterms:W3CDTF">2019-09-30T06:36:04Z</dcterms:modified>
</cp:coreProperties>
</file>