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3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71" r:id="rId6"/>
    <p:sldId id="264" r:id="rId7"/>
    <p:sldId id="268" r:id="rId8"/>
    <p:sldId id="273" r:id="rId9"/>
    <p:sldId id="272" r:id="rId10"/>
    <p:sldId id="274" r:id="rId11"/>
    <p:sldId id="275" r:id="rId12"/>
    <p:sldId id="276" r:id="rId13"/>
    <p:sldId id="270" r:id="rId14"/>
    <p:sldId id="269" r:id="rId15"/>
    <p:sldId id="277" r:id="rId16"/>
    <p:sldId id="263" r:id="rId17"/>
  </p:sldIdLst>
  <p:sldSz cx="12188825" cy="6858000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6861">
          <p15:clr>
            <a:srgbClr val="A4A3A4"/>
          </p15:clr>
        </p15:guide>
        <p15:guide id="3" orient="horz" pos="903">
          <p15:clr>
            <a:srgbClr val="A4A3A4"/>
          </p15:clr>
        </p15:guide>
        <p15:guide id="4" orient="horz" pos="3839">
          <p15:clr>
            <a:srgbClr val="A4A3A4"/>
          </p15:clr>
        </p15:guide>
        <p15:guide id="5" pos="517">
          <p15:clr>
            <a:srgbClr val="A4A3A4"/>
          </p15:clr>
        </p15:guide>
        <p15:guide id="6" pos="69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D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3222C-8086-4C33-A5E1-E518571B657B}" v="2" dt="2019-05-16T10:47:11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3"/>
  </p:normalViewPr>
  <p:slideViewPr>
    <p:cSldViewPr snapToGrid="0">
      <p:cViewPr varScale="1">
        <p:scale>
          <a:sx n="118" d="100"/>
          <a:sy n="118" d="100"/>
        </p:scale>
        <p:origin x="224" y="328"/>
      </p:cViewPr>
      <p:guideLst>
        <p:guide orient="horz" pos="4319"/>
        <p:guide pos="6861"/>
        <p:guide orient="horz" pos="903"/>
        <p:guide orient="horz" pos="3839"/>
        <p:guide pos="517"/>
        <p:guide pos="69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800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6284f8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516284f84f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516284f84f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16284f84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516284f84f_0_2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16284f84f_0_2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91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185991" y="2545874"/>
            <a:ext cx="6996765" cy="116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3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180427" y="4124401"/>
            <a:ext cx="5173786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8740"/>
              </a:lnSpc>
              <a:spcBef>
                <a:spcPts val="1066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874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8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2"/>
              <a:buFont typeface="Cabin"/>
              <a:buNone/>
              <a:defRPr sz="27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4179516" y="5546822"/>
            <a:ext cx="5173786" cy="30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8740"/>
              </a:lnSpc>
              <a:spcBef>
                <a:spcPts val="1066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874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8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2"/>
              <a:buFont typeface="Cabin"/>
              <a:buNone/>
              <a:defRPr sz="27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3"/>
          </p:nvPr>
        </p:nvSpPr>
        <p:spPr>
          <a:xfrm>
            <a:off x="4185991" y="4562466"/>
            <a:ext cx="5167677" cy="42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4"/>
          </p:nvPr>
        </p:nvSpPr>
        <p:spPr>
          <a:xfrm>
            <a:off x="4179516" y="5857046"/>
            <a:ext cx="5173786" cy="30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8740"/>
              </a:lnSpc>
              <a:spcBef>
                <a:spcPts val="1066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874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8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2"/>
              <a:buFont typeface="Cabin"/>
              <a:buNone/>
              <a:defRPr sz="27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-1828642" y="423333"/>
            <a:ext cx="18286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44pt Title Case</a:t>
            </a:r>
            <a:endParaRPr/>
          </a:p>
        </p:txBody>
      </p:sp>
      <p:sp>
        <p:nvSpPr>
          <p:cNvPr id="25" name="Google Shape;25;p2"/>
          <p:cNvSpPr txBox="1"/>
          <p:nvPr/>
        </p:nvSpPr>
        <p:spPr>
          <a:xfrm>
            <a:off x="-2421256" y="3652250"/>
            <a:ext cx="2421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Affiliations 24pt sentence case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-2421256" y="5546822"/>
            <a:ext cx="2421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20pt sentence case</a:t>
            </a:r>
            <a:endParaRPr/>
          </a:p>
        </p:txBody>
      </p:sp>
      <p:sp>
        <p:nvSpPr>
          <p:cNvPr id="27" name="Google Shape;27;p2"/>
          <p:cNvSpPr txBox="1"/>
          <p:nvPr/>
        </p:nvSpPr>
        <p:spPr>
          <a:xfrm>
            <a:off x="4180427" y="6481367"/>
            <a:ext cx="3859795" cy="13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Confidential © Micro:bit Educational Foundation 2018 </a:t>
            </a:r>
            <a:endParaRPr/>
          </a:p>
        </p:txBody>
      </p:sp>
      <p:pic>
        <p:nvPicPr>
          <p:cNvPr id="28" name="Google Shape;2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208" y="711200"/>
            <a:ext cx="2737635" cy="138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slide with images">
  <p:cSld name="3 column slide with image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817326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4334164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3"/>
          </p:nvPr>
        </p:nvSpPr>
        <p:spPr>
          <a:xfrm>
            <a:off x="7841133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>
            <a:spLocks noGrp="1"/>
          </p:cNvSpPr>
          <p:nvPr>
            <p:ph type="pic" idx="4"/>
          </p:nvPr>
        </p:nvSpPr>
        <p:spPr>
          <a:xfrm>
            <a:off x="4333271" y="2379535"/>
            <a:ext cx="3119188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>
            <a:spLocks noGrp="1"/>
          </p:cNvSpPr>
          <p:nvPr>
            <p:ph type="pic" idx="5"/>
          </p:nvPr>
        </p:nvSpPr>
        <p:spPr>
          <a:xfrm>
            <a:off x="818561" y="2379535"/>
            <a:ext cx="3119188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>
            <a:spLocks noGrp="1"/>
          </p:cNvSpPr>
          <p:nvPr>
            <p:ph type="pic" idx="6"/>
          </p:nvPr>
        </p:nvSpPr>
        <p:spPr>
          <a:xfrm>
            <a:off x="7841157" y="2379535"/>
            <a:ext cx="3119188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with image ">
  <p:cSld name="2 column with image 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897035" y="1553123"/>
            <a:ext cx="5066743" cy="425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817331" y="1433176"/>
            <a:ext cx="4929483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with chart">
  <p:cSld name="2 column with char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>
            <a:spLocks noGrp="1"/>
          </p:cNvSpPr>
          <p:nvPr>
            <p:ph type="chart" idx="2"/>
          </p:nvPr>
        </p:nvSpPr>
        <p:spPr>
          <a:xfrm>
            <a:off x="5652231" y="1416100"/>
            <a:ext cx="5730442" cy="459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Char char="▪"/>
              <a:defRPr sz="27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817331" y="1433176"/>
            <a:ext cx="4545215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">
  <p:cSld name="Divider slide">
    <p:bg>
      <p:bgPr>
        <a:solidFill>
          <a:srgbClr val="5EB13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0" y="2794000"/>
            <a:ext cx="12188825" cy="1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824150" y="6373366"/>
            <a:ext cx="3859795" cy="13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Confidential © Micro:bit Educational Foundation 2018 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411247" y="6370972"/>
            <a:ext cx="316302" cy="13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2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-2218074" y="2957955"/>
            <a:ext cx="22180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Text 54pt sentence case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661" y="6371506"/>
            <a:ext cx="804353" cy="38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FACB47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767800" y="2294400"/>
            <a:ext cx="1057644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140242" y="3734400"/>
            <a:ext cx="783635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0" y="1"/>
            <a:ext cx="12188825" cy="686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2991" y="6278355"/>
            <a:ext cx="912010" cy="46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B09B5-B94C-43B2-8D8F-A7A0D6626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4" y="6278355"/>
            <a:ext cx="3193626" cy="464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with title ">
  <p:cSld name="Image slide with title 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2"/>
          </p:nvPr>
        </p:nvSpPr>
        <p:spPr>
          <a:xfrm>
            <a:off x="815498" y="1433178"/>
            <a:ext cx="10128104" cy="456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uest header ">
  <p:cSld name="1_Guest header 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4109791" y="2630993"/>
            <a:ext cx="6996765" cy="116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3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109791" y="4116259"/>
            <a:ext cx="5173786" cy="227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8740"/>
              </a:lnSpc>
              <a:spcBef>
                <a:spcPts val="1066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874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8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2"/>
              <a:buFont typeface="Cabin"/>
              <a:buNone/>
              <a:defRPr sz="27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208" y="711200"/>
            <a:ext cx="2737635" cy="138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slide ">
  <p:cSld name="2 column slide 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17328" y="1433176"/>
            <a:ext cx="4798750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160613" y="1430867"/>
            <a:ext cx="4798750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slide ">
  <p:cSld name="3 column slide 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817328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322611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7830021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_narrow_wide">
  <p:cSld name="2_col_narrow_w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817326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4320419" y="1433176"/>
            <a:ext cx="6635012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column slide ">
  <p:cSld name="1_3 column slide 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7840175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816821" y="1433176"/>
            <a:ext cx="6635012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24411" y="358084"/>
            <a:ext cx="10133095" cy="55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24410" y="1428277"/>
            <a:ext cx="10133095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24150" y="6375674"/>
            <a:ext cx="3859795" cy="12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© Micro:bit Educational Foundation 2018</a:t>
            </a:r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411247" y="6370972"/>
            <a:ext cx="316302" cy="13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EB130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200" b="0" i="0" u="none" strike="noStrike" cap="none">
              <a:solidFill>
                <a:srgbClr val="5EB13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-1828642" y="423333"/>
            <a:ext cx="18286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40pt Title Case</a:t>
            </a:r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-2218074" y="1484784"/>
            <a:ext cx="22180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Bullets 24pt sentence case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-2455120" y="1806682"/>
            <a:ext cx="24551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Sub-bullets 20pt sentence case</a:t>
            </a:r>
            <a:endParaRPr/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52991" y="6278355"/>
            <a:ext cx="912010" cy="4605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icrobit.org/do-your-bit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hyperlink" Target="https://microbit.org/do-your-bit/" TargetMode="External"/><Relationship Id="rId4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409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577000" y="1651027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solidFill>
                  <a:schemeClr val="lt1"/>
                </a:solidFill>
              </a:rPr>
              <a:t>Autofarmer</a:t>
            </a:r>
            <a:endParaRPr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1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8931612" y="46649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6266676" y="538731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10482691" y="388268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68137">
            <a:off x="3274057" y="4901075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5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090590" flipH="1">
            <a:off x="837361" y="4940119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6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1578">
            <a:off x="5441466" y="666435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378289" y="2249454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68137">
            <a:off x="1540736" y="27156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33008" y="5306675"/>
            <a:ext cx="2737635" cy="138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>
            <a:hlinkClick r:id="rId8"/>
            <a:extLst>
              <a:ext uri="{FF2B5EF4-FFF2-40B4-BE49-F238E27FC236}">
                <a16:creationId xmlns:a16="http://schemas.microsoft.com/office/drawing/2014/main" id="{EBDB8A2D-CADE-AC4E-BE9E-015474FE78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1442" y="1023374"/>
            <a:ext cx="7605939" cy="182205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9B5BA0A-0B98-4C52-AE6E-7A1A4A1FD3C2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0018D-6A28-4FEA-919C-C4E016B0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C9E33-0B53-43E2-8B46-BEB5EEBE30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28" y="1592973"/>
            <a:ext cx="3849325" cy="367205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E6D89E-4C07-4668-8DCD-4EEDAA53D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202421"/>
              </p:ext>
            </p:extLst>
          </p:nvPr>
        </p:nvGraphicFramePr>
        <p:xfrm>
          <a:off x="5464513" y="1592973"/>
          <a:ext cx="61289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476">
                  <a:extLst>
                    <a:ext uri="{9D8B030D-6E8A-4147-A177-3AD203B41FA5}">
                      <a16:colId xmlns:a16="http://schemas.microsoft.com/office/drawing/2014/main" val="2122524429"/>
                    </a:ext>
                  </a:extLst>
                </a:gridCol>
                <a:gridCol w="3064476">
                  <a:extLst>
                    <a:ext uri="{9D8B030D-6E8A-4147-A177-3AD203B41FA5}">
                      <a16:colId xmlns:a16="http://schemas.microsoft.com/office/drawing/2014/main" val="1324375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On the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 the micro:bit (breakout pins)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050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0V (ground)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Pin 12 (P12)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22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Pin 16 (P16)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698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3v (power)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4832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756A1-EA95-4CFA-BD27-394FBB92A95B}"/>
              </a:ext>
            </a:extLst>
          </p:cNvPr>
          <p:cNvSpPr txBox="1"/>
          <p:nvPr/>
        </p:nvSpPr>
        <p:spPr>
          <a:xfrm>
            <a:off x="5464513" y="4250724"/>
            <a:ext cx="5891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Please note:</a:t>
            </a:r>
          </a:p>
          <a:p>
            <a:r>
              <a:rPr lang="en-GB" dirty="0"/>
              <a:t>Some relays are ‘</a:t>
            </a:r>
            <a:r>
              <a:rPr lang="en-GB" b="1" dirty="0"/>
              <a:t>active low</a:t>
            </a:r>
            <a:r>
              <a:rPr lang="en-GB" dirty="0"/>
              <a:t>’ which means they are ‘off’ when set to 1 and ‘on’ when set to 0 (in </a:t>
            </a:r>
            <a:r>
              <a:rPr lang="en-GB" dirty="0" err="1"/>
              <a:t>MakeCode</a:t>
            </a:r>
            <a:r>
              <a:rPr lang="en-GB" dirty="0"/>
              <a:t>/Python). This may seem odd as 0 usually means off and 1 usually means on. </a:t>
            </a:r>
          </a:p>
        </p:txBody>
      </p:sp>
    </p:spTree>
    <p:extLst>
      <p:ext uri="{BB962C8B-B14F-4D97-AF65-F5344CB8AC3E}">
        <p14:creationId xmlns:p14="http://schemas.microsoft.com/office/powerpoint/2010/main" val="344388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86F84F2-57F6-4A56-8919-B3640C43CF88}"/>
              </a:ext>
            </a:extLst>
          </p:cNvPr>
          <p:cNvSpPr/>
          <p:nvPr/>
        </p:nvSpPr>
        <p:spPr>
          <a:xfrm>
            <a:off x="7267402" y="4165107"/>
            <a:ext cx="4014312" cy="2122878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2A655E-5141-4F49-BECD-808BB8B4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9" y="291369"/>
            <a:ext cx="10133095" cy="558487"/>
          </a:xfrm>
        </p:spPr>
        <p:txBody>
          <a:bodyPr/>
          <a:lstStyle/>
          <a:p>
            <a:r>
              <a:rPr lang="en-GB" dirty="0"/>
              <a:t>Moisture sensor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5D3B1-1457-40DE-B7E3-39F8B006BC59}"/>
              </a:ext>
            </a:extLst>
          </p:cNvPr>
          <p:cNvSpPr txBox="1"/>
          <p:nvPr/>
        </p:nvSpPr>
        <p:spPr>
          <a:xfrm>
            <a:off x="3534026" y="1240754"/>
            <a:ext cx="32868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a pre-made moisture sensor or you can make your own!</a:t>
            </a:r>
          </a:p>
          <a:p>
            <a:endParaRPr lang="en-GB" dirty="0"/>
          </a:p>
          <a:p>
            <a:r>
              <a:rPr lang="en-GB" dirty="0"/>
              <a:t>To make a moisture sensor all you need is 2 nails or anything that conducts electricity (paper clips!).</a:t>
            </a:r>
          </a:p>
          <a:p>
            <a:endParaRPr lang="en-GB" dirty="0"/>
          </a:p>
          <a:p>
            <a:r>
              <a:rPr lang="en-GB" dirty="0"/>
              <a:t>Place them about 2 cm apart in the soil.</a:t>
            </a:r>
          </a:p>
          <a:p>
            <a:endParaRPr lang="en-GB" dirty="0"/>
          </a:p>
          <a:p>
            <a:r>
              <a:rPr lang="en-GB" dirty="0"/>
              <a:t>Attach the 3v wire to one and the PIN 16 wire to the other.</a:t>
            </a:r>
          </a:p>
          <a:p>
            <a:endParaRPr lang="en-GB" dirty="0"/>
          </a:p>
          <a:p>
            <a:r>
              <a:rPr lang="en-GB" dirty="0"/>
              <a:t>The water in the soil also conducts electricity and so the micro:bit can sense how much electricity is passing between the nails (conductors).</a:t>
            </a:r>
          </a:p>
          <a:p>
            <a:endParaRPr lang="en-GB" dirty="0"/>
          </a:p>
          <a:p>
            <a:r>
              <a:rPr lang="en-GB" dirty="0"/>
              <a:t>If it senses nothing then the soil must be very dry!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55D838-A8FA-4011-AAB1-2369A3D317E2}"/>
              </a:ext>
            </a:extLst>
          </p:cNvPr>
          <p:cNvGrpSpPr/>
          <p:nvPr/>
        </p:nvGrpSpPr>
        <p:grpSpPr>
          <a:xfrm>
            <a:off x="7574692" y="2026509"/>
            <a:ext cx="580768" cy="3929445"/>
            <a:chOff x="7574692" y="2026509"/>
            <a:chExt cx="580768" cy="39294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440BA4-13F3-4CBA-BA42-A83B740FBA41}"/>
                </a:ext>
              </a:extLst>
            </p:cNvPr>
            <p:cNvSpPr/>
            <p:nvPr/>
          </p:nvSpPr>
          <p:spPr>
            <a:xfrm>
              <a:off x="7772400" y="2133055"/>
              <a:ext cx="185351" cy="35881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DC3C52-50D8-48A0-9A4B-564A1F3182A9}"/>
                </a:ext>
              </a:extLst>
            </p:cNvPr>
            <p:cNvSpPr/>
            <p:nvPr/>
          </p:nvSpPr>
          <p:spPr>
            <a:xfrm>
              <a:off x="7574692" y="2026509"/>
              <a:ext cx="580768" cy="1235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0824F431-94A2-470A-9649-79138D701F2D}"/>
                </a:ext>
              </a:extLst>
            </p:cNvPr>
            <p:cNvSpPr/>
            <p:nvPr/>
          </p:nvSpPr>
          <p:spPr>
            <a:xfrm rot="10800000">
              <a:off x="7772400" y="5721176"/>
              <a:ext cx="185351" cy="234778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C6718F-6780-44E6-A5AD-5D07157540CD}"/>
              </a:ext>
            </a:extLst>
          </p:cNvPr>
          <p:cNvGrpSpPr/>
          <p:nvPr/>
        </p:nvGrpSpPr>
        <p:grpSpPr>
          <a:xfrm>
            <a:off x="10389096" y="2057401"/>
            <a:ext cx="580768" cy="3929445"/>
            <a:chOff x="7574692" y="2026509"/>
            <a:chExt cx="580768" cy="392944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825D94-E4DD-415F-B0F7-4F9C17258B9F}"/>
                </a:ext>
              </a:extLst>
            </p:cNvPr>
            <p:cNvSpPr/>
            <p:nvPr/>
          </p:nvSpPr>
          <p:spPr>
            <a:xfrm>
              <a:off x="7772400" y="2133055"/>
              <a:ext cx="185351" cy="35881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31250A-6F1B-43BE-B255-8D4521BA6C8F}"/>
                </a:ext>
              </a:extLst>
            </p:cNvPr>
            <p:cNvSpPr/>
            <p:nvPr/>
          </p:nvSpPr>
          <p:spPr>
            <a:xfrm>
              <a:off x="7574692" y="2026509"/>
              <a:ext cx="580768" cy="1235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2D428D2-7545-4D5B-A7DD-94A593A81FE5}"/>
                </a:ext>
              </a:extLst>
            </p:cNvPr>
            <p:cNvSpPr/>
            <p:nvPr/>
          </p:nvSpPr>
          <p:spPr>
            <a:xfrm rot="10800000">
              <a:off x="7772400" y="5721176"/>
              <a:ext cx="185351" cy="234778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B3B192-CD29-4587-9E0E-C0143B0356C9}"/>
              </a:ext>
            </a:extLst>
          </p:cNvPr>
          <p:cNvSpPr txBox="1"/>
          <p:nvPr/>
        </p:nvSpPr>
        <p:spPr>
          <a:xfrm>
            <a:off x="7977368" y="351071"/>
            <a:ext cx="70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3v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EE0E29-42E5-410E-8DF5-C757E973FA86}"/>
              </a:ext>
            </a:extLst>
          </p:cNvPr>
          <p:cNvSpPr txBox="1"/>
          <p:nvPr/>
        </p:nvSpPr>
        <p:spPr>
          <a:xfrm>
            <a:off x="9953210" y="322078"/>
            <a:ext cx="1206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PIN 16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23536E3-17E7-4D36-A156-BEEF2E349781}"/>
              </a:ext>
            </a:extLst>
          </p:cNvPr>
          <p:cNvGrpSpPr/>
          <p:nvPr/>
        </p:nvGrpSpPr>
        <p:grpSpPr>
          <a:xfrm rot="13500000">
            <a:off x="7490561" y="216844"/>
            <a:ext cx="1153022" cy="1802116"/>
            <a:chOff x="7726963" y="504779"/>
            <a:chExt cx="885967" cy="154644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6814DC-7F9E-4632-BF0B-63047D213168}"/>
                </a:ext>
              </a:extLst>
            </p:cNvPr>
            <p:cNvSpPr/>
            <p:nvPr/>
          </p:nvSpPr>
          <p:spPr>
            <a:xfrm>
              <a:off x="7858897" y="504779"/>
              <a:ext cx="754033" cy="1546443"/>
            </a:xfrm>
            <a:custGeom>
              <a:avLst/>
              <a:gdLst>
                <a:gd name="connsiteX0" fmla="*/ 0 w 754033"/>
                <a:gd name="connsiteY0" fmla="*/ 1546443 h 1546443"/>
                <a:gd name="connsiteX1" fmla="*/ 753762 w 754033"/>
                <a:gd name="connsiteY1" fmla="*/ 681470 h 1546443"/>
                <a:gd name="connsiteX2" fmla="*/ 86498 w 754033"/>
                <a:gd name="connsiteY2" fmla="*/ 63632 h 1546443"/>
                <a:gd name="connsiteX3" fmla="*/ 49427 w 754033"/>
                <a:gd name="connsiteY3" fmla="*/ 51275 h 154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033" h="1546443">
                  <a:moveTo>
                    <a:pt x="0" y="1546443"/>
                  </a:moveTo>
                  <a:cubicBezTo>
                    <a:pt x="369673" y="1237524"/>
                    <a:pt x="739346" y="928605"/>
                    <a:pt x="753762" y="681470"/>
                  </a:cubicBezTo>
                  <a:cubicBezTo>
                    <a:pt x="768178" y="434335"/>
                    <a:pt x="203887" y="168664"/>
                    <a:pt x="86498" y="63632"/>
                  </a:cubicBezTo>
                  <a:cubicBezTo>
                    <a:pt x="-30891" y="-41400"/>
                    <a:pt x="9268" y="4937"/>
                    <a:pt x="49427" y="512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582048-C264-4626-8391-8E19F6AA3D38}"/>
                </a:ext>
              </a:extLst>
            </p:cNvPr>
            <p:cNvSpPr/>
            <p:nvPr/>
          </p:nvSpPr>
          <p:spPr>
            <a:xfrm rot="2795923">
              <a:off x="7881542" y="1796407"/>
              <a:ext cx="86497" cy="39565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020D9A-7877-4F6C-80C4-41704186FDE0}"/>
                </a:ext>
              </a:extLst>
            </p:cNvPr>
            <p:cNvSpPr/>
            <p:nvPr/>
          </p:nvSpPr>
          <p:spPr>
            <a:xfrm rot="7578773">
              <a:off x="7987027" y="428081"/>
              <a:ext cx="86497" cy="39565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9ECF00-6504-4135-905F-4AA1384483B9}"/>
              </a:ext>
            </a:extLst>
          </p:cNvPr>
          <p:cNvGrpSpPr/>
          <p:nvPr/>
        </p:nvGrpSpPr>
        <p:grpSpPr>
          <a:xfrm rot="9000000">
            <a:off x="10039944" y="330221"/>
            <a:ext cx="1050296" cy="1732319"/>
            <a:chOff x="9890546" y="593713"/>
            <a:chExt cx="838307" cy="154644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D7733A-9317-416C-B023-92D8D047E7E8}"/>
                </a:ext>
              </a:extLst>
            </p:cNvPr>
            <p:cNvSpPr/>
            <p:nvPr/>
          </p:nvSpPr>
          <p:spPr>
            <a:xfrm rot="10567629">
              <a:off x="9890546" y="593713"/>
              <a:ext cx="754033" cy="1546443"/>
            </a:xfrm>
            <a:custGeom>
              <a:avLst/>
              <a:gdLst>
                <a:gd name="connsiteX0" fmla="*/ 0 w 754033"/>
                <a:gd name="connsiteY0" fmla="*/ 1546443 h 1546443"/>
                <a:gd name="connsiteX1" fmla="*/ 753762 w 754033"/>
                <a:gd name="connsiteY1" fmla="*/ 681470 h 1546443"/>
                <a:gd name="connsiteX2" fmla="*/ 86498 w 754033"/>
                <a:gd name="connsiteY2" fmla="*/ 63632 h 1546443"/>
                <a:gd name="connsiteX3" fmla="*/ 49427 w 754033"/>
                <a:gd name="connsiteY3" fmla="*/ 51275 h 154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033" h="1546443">
                  <a:moveTo>
                    <a:pt x="0" y="1546443"/>
                  </a:moveTo>
                  <a:cubicBezTo>
                    <a:pt x="369673" y="1237524"/>
                    <a:pt x="739346" y="928605"/>
                    <a:pt x="753762" y="681470"/>
                  </a:cubicBezTo>
                  <a:cubicBezTo>
                    <a:pt x="768178" y="434335"/>
                    <a:pt x="203887" y="168664"/>
                    <a:pt x="86498" y="63632"/>
                  </a:cubicBezTo>
                  <a:cubicBezTo>
                    <a:pt x="-30891" y="-41400"/>
                    <a:pt x="9268" y="4937"/>
                    <a:pt x="49427" y="512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778E65D-C35B-48F3-A511-879D792BD92A}"/>
                </a:ext>
              </a:extLst>
            </p:cNvPr>
            <p:cNvSpPr/>
            <p:nvPr/>
          </p:nvSpPr>
          <p:spPr>
            <a:xfrm rot="2911099">
              <a:off x="10403511" y="503333"/>
              <a:ext cx="86497" cy="39565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15A718F-0E34-40B4-A13C-317739D8F066}"/>
                </a:ext>
              </a:extLst>
            </p:cNvPr>
            <p:cNvSpPr/>
            <p:nvPr/>
          </p:nvSpPr>
          <p:spPr>
            <a:xfrm rot="7290385">
              <a:off x="10487777" y="1818074"/>
              <a:ext cx="86497" cy="39565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Lightning Bolt 23">
            <a:extLst>
              <a:ext uri="{FF2B5EF4-FFF2-40B4-BE49-F238E27FC236}">
                <a16:creationId xmlns:a16="http://schemas.microsoft.com/office/drawing/2014/main" id="{F9BFABE3-D1E2-4990-B6E9-19FD72EECC73}"/>
              </a:ext>
            </a:extLst>
          </p:cNvPr>
          <p:cNvSpPr/>
          <p:nvPr/>
        </p:nvSpPr>
        <p:spPr>
          <a:xfrm>
            <a:off x="8181802" y="4560836"/>
            <a:ext cx="630194" cy="929848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415092F5-6567-4EBE-B382-B20178604727}"/>
              </a:ext>
            </a:extLst>
          </p:cNvPr>
          <p:cNvSpPr/>
          <p:nvPr/>
        </p:nvSpPr>
        <p:spPr>
          <a:xfrm>
            <a:off x="8898478" y="4560836"/>
            <a:ext cx="630194" cy="929848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ightning Bolt 25">
            <a:extLst>
              <a:ext uri="{FF2B5EF4-FFF2-40B4-BE49-F238E27FC236}">
                <a16:creationId xmlns:a16="http://schemas.microsoft.com/office/drawing/2014/main" id="{87481281-909E-4D1E-8DCA-A976F2FE8159}"/>
              </a:ext>
            </a:extLst>
          </p:cNvPr>
          <p:cNvSpPr/>
          <p:nvPr/>
        </p:nvSpPr>
        <p:spPr>
          <a:xfrm>
            <a:off x="9632819" y="4560836"/>
            <a:ext cx="630194" cy="929848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BC6C08-804D-47B2-90EA-2330E123C695}"/>
              </a:ext>
            </a:extLst>
          </p:cNvPr>
          <p:cNvSpPr txBox="1"/>
          <p:nvPr/>
        </p:nvSpPr>
        <p:spPr>
          <a:xfrm>
            <a:off x="8479993" y="3426443"/>
            <a:ext cx="14736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Water in soil conducts electricity!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9E97EEB-D96D-4BFC-A380-C73B8C14C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0" b="90426" l="8438" r="94063">
                        <a14:foregroundMark x1="90000" y1="30496" x2="89375" y2="34397"/>
                        <a14:foregroundMark x1="94063" y1="31206" x2="92500" y2="30496"/>
                        <a14:foregroundMark x1="24375" y1="87234" x2="20938" y2="87943"/>
                        <a14:foregroundMark x1="21563" y1="90426" x2="21563" y2="90426"/>
                        <a14:foregroundMark x1="8438" y1="83333" x2="8438" y2="8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26355">
            <a:off x="35728" y="1765907"/>
            <a:ext cx="3505128" cy="308889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DB9F2EFD-241A-4491-81E1-EF442DCE5C6E}"/>
              </a:ext>
            </a:extLst>
          </p:cNvPr>
          <p:cNvSpPr/>
          <p:nvPr/>
        </p:nvSpPr>
        <p:spPr>
          <a:xfrm>
            <a:off x="8306824" y="5721176"/>
            <a:ext cx="311847" cy="31184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28A8D68-41FC-48A7-9CDA-92983BF9D59C}"/>
              </a:ext>
            </a:extLst>
          </p:cNvPr>
          <p:cNvSpPr/>
          <p:nvPr/>
        </p:nvSpPr>
        <p:spPr>
          <a:xfrm>
            <a:off x="8870123" y="5596143"/>
            <a:ext cx="311847" cy="31184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2729FC6-A89F-4AF1-A5C6-B72661508480}"/>
              </a:ext>
            </a:extLst>
          </p:cNvPr>
          <p:cNvSpPr/>
          <p:nvPr/>
        </p:nvSpPr>
        <p:spPr>
          <a:xfrm>
            <a:off x="9379678" y="5713533"/>
            <a:ext cx="311847" cy="31184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9E176F0-C2F6-475A-B016-108A046EAF7B}"/>
              </a:ext>
            </a:extLst>
          </p:cNvPr>
          <p:cNvSpPr/>
          <p:nvPr/>
        </p:nvSpPr>
        <p:spPr>
          <a:xfrm>
            <a:off x="9962893" y="5596144"/>
            <a:ext cx="311847" cy="31184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2" descr="Image result for microbit">
            <a:extLst>
              <a:ext uri="{FF2B5EF4-FFF2-40B4-BE49-F238E27FC236}">
                <a16:creationId xmlns:a16="http://schemas.microsoft.com/office/drawing/2014/main" id="{1226D4D5-97EA-462C-9AE2-160476168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3007" y="73103"/>
            <a:ext cx="1206097" cy="9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313755D-B634-4582-B9CB-EE2F7F68E2FD}"/>
              </a:ext>
            </a:extLst>
          </p:cNvPr>
          <p:cNvCxnSpPr/>
          <p:nvPr/>
        </p:nvCxnSpPr>
        <p:spPr>
          <a:xfrm>
            <a:off x="8024449" y="2681416"/>
            <a:ext cx="253180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1D71A30-7156-488B-9BB1-3E9989BE39E3}"/>
              </a:ext>
            </a:extLst>
          </p:cNvPr>
          <p:cNvSpPr txBox="1"/>
          <p:nvPr/>
        </p:nvSpPr>
        <p:spPr>
          <a:xfrm>
            <a:off x="9010746" y="2358198"/>
            <a:ext cx="793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2cm</a:t>
            </a:r>
          </a:p>
        </p:txBody>
      </p:sp>
    </p:spTree>
    <p:extLst>
      <p:ext uri="{BB962C8B-B14F-4D97-AF65-F5344CB8AC3E}">
        <p14:creationId xmlns:p14="http://schemas.microsoft.com/office/powerpoint/2010/main" val="125840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F77057-579E-421E-BF38-1B859C38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3DBFD-49D7-496B-B313-24258DD0D3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46" y="1281701"/>
            <a:ext cx="4868561" cy="429459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4347ED-E3B8-4E10-8DCE-6D405F720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50837"/>
              </p:ext>
            </p:extLst>
          </p:nvPr>
        </p:nvGraphicFramePr>
        <p:xfrm>
          <a:off x="5597610" y="2403045"/>
          <a:ext cx="61289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476">
                  <a:extLst>
                    <a:ext uri="{9D8B030D-6E8A-4147-A177-3AD203B41FA5}">
                      <a16:colId xmlns:a16="http://schemas.microsoft.com/office/drawing/2014/main" val="2122524429"/>
                    </a:ext>
                  </a:extLst>
                </a:gridCol>
                <a:gridCol w="3064476">
                  <a:extLst>
                    <a:ext uri="{9D8B030D-6E8A-4147-A177-3AD203B41FA5}">
                      <a16:colId xmlns:a16="http://schemas.microsoft.com/office/drawing/2014/main" val="1324375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On the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 the micro:bit (breakout pins)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050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0V (ground)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Pin 12 (P12)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22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Pin 16 (P16)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698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3v (power)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48321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7B5ED38-4C05-4D9D-9226-7EB07D69DD04}"/>
              </a:ext>
            </a:extLst>
          </p:cNvPr>
          <p:cNvSpPr/>
          <p:nvPr/>
        </p:nvSpPr>
        <p:spPr>
          <a:xfrm>
            <a:off x="729049" y="3429000"/>
            <a:ext cx="3768810" cy="13530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19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3C43E5-8377-4E58-AC2F-229B4D84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Header cables</a:t>
            </a:r>
          </a:p>
        </p:txBody>
      </p:sp>
      <p:pic>
        <p:nvPicPr>
          <p:cNvPr id="14" name="Picture 13" descr="A close up of a device&#10;&#10;Description automatically generated">
            <a:extLst>
              <a:ext uri="{FF2B5EF4-FFF2-40B4-BE49-F238E27FC236}">
                <a16:creationId xmlns:a16="http://schemas.microsoft.com/office/drawing/2014/main" id="{0059287E-401C-438B-A085-73CDFE0076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3082">
            <a:off x="611910" y="995090"/>
            <a:ext cx="2214932" cy="49300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FEBC1F-6399-411C-AE2E-5F6CA6A78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74" y="4354"/>
            <a:ext cx="6223451" cy="62234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7ADF59-127F-418C-8488-DDFDF9BC34AF}"/>
              </a:ext>
            </a:extLst>
          </p:cNvPr>
          <p:cNvSpPr txBox="1"/>
          <p:nvPr/>
        </p:nvSpPr>
        <p:spPr>
          <a:xfrm>
            <a:off x="2684250" y="2884978"/>
            <a:ext cx="297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Header cables come in lots of colours. They can be fiddly to use!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A5844-4885-4B66-95CF-4490A9406751}"/>
              </a:ext>
            </a:extLst>
          </p:cNvPr>
          <p:cNvSpPr txBox="1"/>
          <p:nvPr/>
        </p:nvSpPr>
        <p:spPr>
          <a:xfrm>
            <a:off x="8629370" y="1881158"/>
            <a:ext cx="2977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You get both male and female headers, usually with both ends the same so you have to use two to join a male to a female</a:t>
            </a:r>
          </a:p>
        </p:txBody>
      </p:sp>
      <p:pic>
        <p:nvPicPr>
          <p:cNvPr id="20" name="Picture 19" descr="A picture containing black&#10;&#10;Description automatically generated">
            <a:extLst>
              <a:ext uri="{FF2B5EF4-FFF2-40B4-BE49-F238E27FC236}">
                <a16:creationId xmlns:a16="http://schemas.microsoft.com/office/drawing/2014/main" id="{33B3C654-C7B3-485B-8ED0-67FBD593C5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038" y="4433393"/>
            <a:ext cx="2529374" cy="24246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092A96-A2DF-4034-80CB-4008273F39D7}"/>
              </a:ext>
            </a:extLst>
          </p:cNvPr>
          <p:cNvSpPr txBox="1"/>
          <p:nvPr/>
        </p:nvSpPr>
        <p:spPr>
          <a:xfrm>
            <a:off x="6650204" y="5184031"/>
            <a:ext cx="2977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Sometimes you may need to improvise to secure the pins in holes! Metal needs to touch metal to conduct electricity</a:t>
            </a:r>
          </a:p>
        </p:txBody>
      </p:sp>
    </p:spTree>
    <p:extLst>
      <p:ext uri="{BB962C8B-B14F-4D97-AF65-F5344CB8AC3E}">
        <p14:creationId xmlns:p14="http://schemas.microsoft.com/office/powerpoint/2010/main" val="212888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1F74B5-C4A7-4A9F-84C7-4EBC3F95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task: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FF347-3C6F-4403-A2DD-6000F3FF1CAA}"/>
              </a:ext>
            </a:extLst>
          </p:cNvPr>
          <p:cNvSpPr txBox="1"/>
          <p:nvPr/>
        </p:nvSpPr>
        <p:spPr>
          <a:xfrm>
            <a:off x="613611" y="1443789"/>
            <a:ext cx="61120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Get into pairs/groups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Use the Auto-farmer worksheet to help you design and create your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product must meet the success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Use the IPO (input-process-output) worksheet to design further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Make a prototype to test your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D4F32-FE4A-4A39-B4A6-B5CFFDAB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219" y="474867"/>
            <a:ext cx="4379355" cy="5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1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AAC4-818E-43D5-A891-47EB37A8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13" y="743353"/>
            <a:ext cx="10133095" cy="558487"/>
          </a:xfrm>
        </p:spPr>
        <p:txBody>
          <a:bodyPr/>
          <a:lstStyle/>
          <a:p>
            <a:r>
              <a:rPr lang="en-GB" dirty="0"/>
              <a:t>Success criteria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C55AA-E14D-4438-BC4B-A24E948170E0}"/>
              </a:ext>
            </a:extLst>
          </p:cNvPr>
          <p:cNvSpPr txBox="1"/>
          <p:nvPr/>
        </p:nvSpPr>
        <p:spPr>
          <a:xfrm>
            <a:off x="1041400" y="1981200"/>
            <a:ext cx="873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Design and build a prototype that uses a light sensor to turn on a grow light when the light level drops below a certain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prototype should also use a moisture sensor to turn on irrigation pumps when the soil is 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prototype needs to have a ‘kill switch’ to turn off the lights and pumps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474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/>
        </p:nvSpPr>
        <p:spPr>
          <a:xfrm>
            <a:off x="952675" y="645825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</a:rPr>
              <a:t>Licensing information</a:t>
            </a:r>
            <a:endParaRPr sz="4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" indent="0">
              <a:buNone/>
            </a:pPr>
            <a:r>
              <a:rPr lang="en-GB" sz="1600" dirty="0"/>
              <a:t>Published by the Micro:bit Educational Foundation</a:t>
            </a:r>
            <a:br>
              <a:rPr lang="en-GB" sz="1600" dirty="0"/>
            </a:br>
            <a:r>
              <a:rPr lang="en-GB" sz="1600" b="1" dirty="0">
                <a:hlinkClick r:id="rId3"/>
              </a:rPr>
              <a:t>microbit.org</a:t>
            </a:r>
            <a:r>
              <a:rPr lang="en-GB" sz="1600" b="1" dirty="0"/>
              <a:t> </a:t>
            </a:r>
            <a:r>
              <a:rPr lang="en-GB" sz="1600" dirty="0"/>
              <a:t>under the following Creative Commons licence:</a:t>
            </a:r>
          </a:p>
          <a:p>
            <a:pPr marL="114300" indent="0">
              <a:buNone/>
            </a:pPr>
            <a:r>
              <a:rPr lang="en-GB" sz="1600" dirty="0"/>
              <a:t>Attribution-</a:t>
            </a:r>
            <a:r>
              <a:rPr lang="en-GB" sz="1600" dirty="0" err="1"/>
              <a:t>NonCommercial</a:t>
            </a:r>
            <a:r>
              <a:rPr lang="en-GB" sz="1600" dirty="0"/>
              <a:t>-</a:t>
            </a:r>
            <a:r>
              <a:rPr lang="en-GB" sz="1600" dirty="0" err="1"/>
              <a:t>ShareAlike</a:t>
            </a:r>
            <a:r>
              <a:rPr lang="en-GB" sz="1600" dirty="0"/>
              <a:t> 4.0 International (CC BY-NC-SA 4.0)</a:t>
            </a:r>
          </a:p>
          <a:p>
            <a:pPr marL="114300" indent="0">
              <a:buNone/>
            </a:pPr>
            <a:r>
              <a:rPr lang="en-GB" sz="1600" dirty="0">
                <a:hlinkClick r:id="rId4"/>
              </a:rPr>
              <a:t>https://creativecommons.org/licenses/by-nc-sa/4.0/</a:t>
            </a:r>
            <a:endParaRPr lang="en-GB" sz="1600" dirty="0"/>
          </a:p>
          <a:p>
            <a:pPr marL="114300" indent="0">
              <a:buNone/>
            </a:pPr>
            <a:endParaRPr lang="en-GB" sz="1600" dirty="0"/>
          </a:p>
          <a:p>
            <a:pPr marL="114300" indent="0">
              <a:buNone/>
            </a:pPr>
            <a:endParaRPr lang="en-GB" sz="1600" dirty="0"/>
          </a:p>
          <a:p>
            <a:pPr marL="114300" indent="0">
              <a:buNone/>
            </a:pPr>
            <a:endParaRPr lang="en-GB" sz="1600" dirty="0"/>
          </a:p>
          <a:p>
            <a:pPr marL="114300" indent="0">
              <a:buNone/>
            </a:pPr>
            <a:r>
              <a:rPr lang="en-GB" sz="1600" dirty="0">
                <a:hlinkClick r:id="rId5"/>
              </a:rPr>
              <a:t>https://microbit.org/do-your-bit/</a:t>
            </a:r>
            <a:r>
              <a:rPr lang="en-GB" sz="16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44F65578-2EA9-4236-9CB6-E905E54B9CA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518" y="3007907"/>
            <a:ext cx="831215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77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952675" y="645825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dk1"/>
                </a:solidFill>
              </a:rPr>
              <a:t>Global goals</a:t>
            </a:r>
            <a:endParaRPr sz="40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n-l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3D5488-205C-46F1-919B-FEA94CD283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4" b="9417"/>
          <a:stretch/>
        </p:blipFill>
        <p:spPr>
          <a:xfrm>
            <a:off x="758953" y="0"/>
            <a:ext cx="10598727" cy="59835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AB06A-BC2D-4DE1-873B-95FFBF8C6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074" y="2148467"/>
            <a:ext cx="8390675" cy="25610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AAC4-818E-43D5-A891-47EB37A8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13" y="743353"/>
            <a:ext cx="10133095" cy="558487"/>
          </a:xfrm>
        </p:spPr>
        <p:txBody>
          <a:bodyPr/>
          <a:lstStyle/>
          <a:p>
            <a:r>
              <a:rPr lang="en-GB" dirty="0"/>
              <a:t>Setting the scene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C55AA-E14D-4438-BC4B-A24E948170E0}"/>
              </a:ext>
            </a:extLst>
          </p:cNvPr>
          <p:cNvSpPr txBox="1"/>
          <p:nvPr/>
        </p:nvSpPr>
        <p:spPr>
          <a:xfrm>
            <a:off x="1041400" y="1981200"/>
            <a:ext cx="873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group of farmers have asked you to develop a prototype device that can monitor the conditions of soil in remote areas and automatically turn on irrigation pumps and grow lights set up to help plants grow in poor conditions.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52C0CBB-027B-48CE-A6FC-FBD671EBE1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577" y="3550860"/>
            <a:ext cx="2916195" cy="29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AAC4-818E-43D5-A891-47EB37A8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13" y="743353"/>
            <a:ext cx="10133095" cy="558487"/>
          </a:xfrm>
        </p:spPr>
        <p:txBody>
          <a:bodyPr/>
          <a:lstStyle/>
          <a:p>
            <a:r>
              <a:rPr lang="en-GB" dirty="0"/>
              <a:t>Success criteria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C55AA-E14D-4438-BC4B-A24E948170E0}"/>
              </a:ext>
            </a:extLst>
          </p:cNvPr>
          <p:cNvSpPr txBox="1"/>
          <p:nvPr/>
        </p:nvSpPr>
        <p:spPr>
          <a:xfrm>
            <a:off x="1041400" y="1981200"/>
            <a:ext cx="873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Design and build a prototype that uses a light sensor to turn on a grow light when the light level drops below a certain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prototype should also use a moisture sensor to turn on irrigation pumps when the soil is 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prototype needs to have a ‘kill switch’ to turn off the lights and pumps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957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0BED72-8147-431B-AC87-D51C428425D6}"/>
              </a:ext>
            </a:extLst>
          </p:cNvPr>
          <p:cNvCxnSpPr>
            <a:cxnSpLocks/>
          </p:cNvCxnSpPr>
          <p:nvPr/>
        </p:nvCxnSpPr>
        <p:spPr>
          <a:xfrm>
            <a:off x="9940420" y="973869"/>
            <a:ext cx="0" cy="160392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A561-5765-43F2-9FDD-8B6EC8A5B719}"/>
              </a:ext>
            </a:extLst>
          </p:cNvPr>
          <p:cNvSpPr/>
          <p:nvPr/>
        </p:nvSpPr>
        <p:spPr>
          <a:xfrm>
            <a:off x="10318914" y="1166099"/>
            <a:ext cx="1624263" cy="4187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Moisture sensor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D9B5C8-C0F6-4D6D-9B82-B42CA4C4D1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0" b="90426" l="8438" r="94063">
                        <a14:foregroundMark x1="90000" y1="30496" x2="89375" y2="34397"/>
                        <a14:foregroundMark x1="94063" y1="31206" x2="92500" y2="30496"/>
                        <a14:foregroundMark x1="24375" y1="87234" x2="20938" y2="87943"/>
                        <a14:foregroundMark x1="21563" y1="90426" x2="21563" y2="90426"/>
                        <a14:foregroundMark x1="8438" y1="83333" x2="8438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715" y="85056"/>
            <a:ext cx="1806837" cy="15922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27C8C1-AB9C-4210-9EA1-6D9B85F9A691}"/>
              </a:ext>
            </a:extLst>
          </p:cNvPr>
          <p:cNvSpPr/>
          <p:nvPr/>
        </p:nvSpPr>
        <p:spPr>
          <a:xfrm>
            <a:off x="4002970" y="-5303"/>
            <a:ext cx="1495168" cy="348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Irrigation pump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91289D-FD93-4A36-8263-117043745AFD}"/>
              </a:ext>
            </a:extLst>
          </p:cNvPr>
          <p:cNvSpPr/>
          <p:nvPr/>
        </p:nvSpPr>
        <p:spPr>
          <a:xfrm>
            <a:off x="4002970" y="5449332"/>
            <a:ext cx="1495168" cy="3860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LED grow light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42E76C-C4AF-417A-A561-8A922E3957B5}"/>
              </a:ext>
            </a:extLst>
          </p:cNvPr>
          <p:cNvCxnSpPr/>
          <p:nvPr/>
        </p:nvCxnSpPr>
        <p:spPr>
          <a:xfrm>
            <a:off x="6388443" y="0"/>
            <a:ext cx="0" cy="245422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F87886-4CE7-4E77-A858-A98182E5EBDB}"/>
              </a:ext>
            </a:extLst>
          </p:cNvPr>
          <p:cNvCxnSpPr/>
          <p:nvPr/>
        </p:nvCxnSpPr>
        <p:spPr>
          <a:xfrm>
            <a:off x="7068063" y="3113903"/>
            <a:ext cx="223163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CB463A-29E2-4B89-91F0-DBFD37B42FB3}"/>
              </a:ext>
            </a:extLst>
          </p:cNvPr>
          <p:cNvCxnSpPr/>
          <p:nvPr/>
        </p:nvCxnSpPr>
        <p:spPr>
          <a:xfrm>
            <a:off x="3634739" y="1622855"/>
            <a:ext cx="223163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289A48-1F4D-4645-BBF9-173FBABD3494}"/>
              </a:ext>
            </a:extLst>
          </p:cNvPr>
          <p:cNvCxnSpPr/>
          <p:nvPr/>
        </p:nvCxnSpPr>
        <p:spPr>
          <a:xfrm>
            <a:off x="3733595" y="4294747"/>
            <a:ext cx="223163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BA63EE-2B1B-41C0-BDDC-90EBC1EF8136}"/>
              </a:ext>
            </a:extLst>
          </p:cNvPr>
          <p:cNvCxnSpPr>
            <a:cxnSpLocks/>
          </p:cNvCxnSpPr>
          <p:nvPr/>
        </p:nvCxnSpPr>
        <p:spPr>
          <a:xfrm>
            <a:off x="5829298" y="1584805"/>
            <a:ext cx="95457" cy="273877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BE23EAB-D2F1-4E62-A5CD-9A3E4534D4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1" b="91781" l="4480" r="92000">
                        <a14:foregroundMark x1="54880" y1="88128" x2="62880" y2="91781"/>
                        <a14:foregroundMark x1="91360" y1="57078" x2="92000" y2="60502"/>
                        <a14:foregroundMark x1="8640" y1="51826" x2="19680" y2="57078"/>
                        <a14:foregroundMark x1="5120" y1="57078" x2="4480" y2="57991"/>
                        <a14:foregroundMark x1="23360" y1="57991" x2="19680" y2="57991"/>
                        <a14:foregroundMark x1="12320" y1="60502" x2="12320" y2="62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425" y="2202642"/>
            <a:ext cx="2033089" cy="14247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E3FE7D-5E12-4F57-B309-AD354C8BF68D}"/>
              </a:ext>
            </a:extLst>
          </p:cNvPr>
          <p:cNvSpPr/>
          <p:nvPr/>
        </p:nvSpPr>
        <p:spPr>
          <a:xfrm>
            <a:off x="6935306" y="1946433"/>
            <a:ext cx="1194339" cy="7339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Relay</a:t>
            </a:r>
          </a:p>
          <a:p>
            <a:pPr algn="ctr"/>
            <a:r>
              <a:rPr lang="en-GB" dirty="0"/>
              <a:t>(controllable switch)</a:t>
            </a:r>
          </a:p>
        </p:txBody>
      </p:sp>
      <p:pic>
        <p:nvPicPr>
          <p:cNvPr id="1026" name="Picture 2" descr="Image result for microbit">
            <a:extLst>
              <a:ext uri="{FF2B5EF4-FFF2-40B4-BE49-F238E27FC236}">
                <a16:creationId xmlns:a16="http://schemas.microsoft.com/office/drawing/2014/main" id="{98A7AC3E-0681-4DC5-AEB3-0CA74F692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8289" y="2132828"/>
            <a:ext cx="2381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23D1F2E-870B-4F7E-8615-888ECF10D05F}"/>
              </a:ext>
            </a:extLst>
          </p:cNvPr>
          <p:cNvSpPr txBox="1"/>
          <p:nvPr/>
        </p:nvSpPr>
        <p:spPr>
          <a:xfrm>
            <a:off x="5967539" y="4613782"/>
            <a:ext cx="5859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relay turns the power to the irrigation pump and grow lights on and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relay is controlled by the micro:bit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our prototype the power for the relay will come from the micro:bit</a:t>
            </a:r>
          </a:p>
        </p:txBody>
      </p:sp>
      <p:pic>
        <p:nvPicPr>
          <p:cNvPr id="2" name="Picture 2" descr="Image result for irrigation pump">
            <a:extLst>
              <a:ext uri="{FF2B5EF4-FFF2-40B4-BE49-F238E27FC236}">
                <a16:creationId xmlns:a16="http://schemas.microsoft.com/office/drawing/2014/main" id="{B675164C-B9FA-4556-A279-31EFD811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20065" cy="301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8B5B7B0-71B0-4BB1-9EE6-EFA57FB29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4" y="3015049"/>
            <a:ext cx="3985876" cy="28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6E5C72F-8F34-432F-8DEF-F1A2ED61C8F7}"/>
              </a:ext>
            </a:extLst>
          </p:cNvPr>
          <p:cNvSpPr txBox="1"/>
          <p:nvPr/>
        </p:nvSpPr>
        <p:spPr>
          <a:xfrm rot="16200000">
            <a:off x="5750620" y="727304"/>
            <a:ext cx="162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Electricity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2849FD-C4D0-4627-836D-E4D22BC044D4}"/>
              </a:ext>
            </a:extLst>
          </p:cNvPr>
          <p:cNvSpPr txBox="1"/>
          <p:nvPr/>
        </p:nvSpPr>
        <p:spPr>
          <a:xfrm>
            <a:off x="7803726" y="3167422"/>
            <a:ext cx="1235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Signal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11C705-2EAE-4A10-8450-6C27343DDF7D}"/>
              </a:ext>
            </a:extLst>
          </p:cNvPr>
          <p:cNvSpPr/>
          <p:nvPr/>
        </p:nvSpPr>
        <p:spPr>
          <a:xfrm>
            <a:off x="5708822" y="219587"/>
            <a:ext cx="6326632" cy="54869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0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FF9C8A-2E42-47EC-8350-3AF787CD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 process output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6AEC9E-6014-4F02-8FA7-C145AA735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8033"/>
              </p:ext>
            </p:extLst>
          </p:nvPr>
        </p:nvGraphicFramePr>
        <p:xfrm>
          <a:off x="369505" y="2094336"/>
          <a:ext cx="11176763" cy="2746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5897">
                  <a:extLst>
                    <a:ext uri="{9D8B030D-6E8A-4147-A177-3AD203B41FA5}">
                      <a16:colId xmlns:a16="http://schemas.microsoft.com/office/drawing/2014/main" val="442560055"/>
                    </a:ext>
                  </a:extLst>
                </a:gridCol>
                <a:gridCol w="3543908">
                  <a:extLst>
                    <a:ext uri="{9D8B030D-6E8A-4147-A177-3AD203B41FA5}">
                      <a16:colId xmlns:a16="http://schemas.microsoft.com/office/drawing/2014/main" val="596145026"/>
                    </a:ext>
                  </a:extLst>
                </a:gridCol>
                <a:gridCol w="3816958">
                  <a:extLst>
                    <a:ext uri="{9D8B030D-6E8A-4147-A177-3AD203B41FA5}">
                      <a16:colId xmlns:a16="http://schemas.microsoft.com/office/drawing/2014/main" val="65665425"/>
                    </a:ext>
                  </a:extLst>
                </a:gridCol>
              </a:tblGrid>
              <a:tr h="259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Input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Process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Output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extLst>
                  <a:ext uri="{0D108BD9-81ED-4DB2-BD59-A6C34878D82A}">
                    <a16:rowId xmlns:a16="http://schemas.microsoft.com/office/drawing/2014/main" val="3906054611"/>
                  </a:ext>
                </a:extLst>
              </a:tr>
              <a:tr h="82273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Light intensity</a:t>
                      </a:r>
                    </a:p>
                  </a:txBody>
                  <a:tcPr marL="114604" marR="114604" marT="0" marB="0">
                    <a:solidFill>
                      <a:srgbClr val="CCDB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If light intensity drops below 45 </a:t>
                      </a: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Turn on relay 1</a:t>
                      </a:r>
                    </a:p>
                  </a:txBody>
                  <a:tcPr marL="114604" marR="114604" marT="0" marB="0"/>
                </a:tc>
                <a:extLst>
                  <a:ext uri="{0D108BD9-81ED-4DB2-BD59-A6C34878D82A}">
                    <a16:rowId xmlns:a16="http://schemas.microsoft.com/office/drawing/2014/main" val="2858970780"/>
                  </a:ext>
                </a:extLst>
              </a:tr>
              <a:tr h="82273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Moisture reading</a:t>
                      </a:r>
                    </a:p>
                  </a:txBody>
                  <a:tcPr marL="114604" marR="114604" marT="0" marB="0">
                    <a:solidFill>
                      <a:srgbClr val="CCDBE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If moisture reading drops below </a:t>
                      </a:r>
                    </a:p>
                  </a:txBody>
                  <a:tcPr marL="114604" marR="114604" marT="0" marB="0">
                    <a:solidFill>
                      <a:srgbClr val="CCDBE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Turn on relay 2</a:t>
                      </a:r>
                    </a:p>
                  </a:txBody>
                  <a:tcPr marL="114604" marR="114604" marT="0" marB="0">
                    <a:solidFill>
                      <a:srgbClr val="CCD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045655"/>
                  </a:ext>
                </a:extLst>
              </a:tr>
              <a:tr h="82273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Kill switch (button)</a:t>
                      </a:r>
                    </a:p>
                  </a:txBody>
                  <a:tcPr marL="114604" marR="114604" marT="0" marB="0">
                    <a:solidFill>
                      <a:srgbClr val="CCDBE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Turn off both outputs</a:t>
                      </a:r>
                    </a:p>
                  </a:txBody>
                  <a:tcPr marL="114604" marR="114604" marT="0" marB="0">
                    <a:solidFill>
                      <a:srgbClr val="CCD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Turn off both outputs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8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14604" marR="114604" marT="0" marB="0">
                    <a:solidFill>
                      <a:srgbClr val="CCD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7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38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A237E-F52B-4FFD-AA8D-31A7A238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needed: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D1F1D1-E09B-4483-99BB-EBC3BD13A2BD}"/>
              </a:ext>
            </a:extLst>
          </p:cNvPr>
          <p:cNvSpPr txBox="1"/>
          <p:nvPr/>
        </p:nvSpPr>
        <p:spPr>
          <a:xfrm>
            <a:off x="824413" y="1883647"/>
            <a:ext cx="61077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moisture sensor (you can make your own!)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micro:bit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breakout board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3v dual relay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Header wires (male and female)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Power for the micro:bit (USB or battery)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3B107-4C3B-42B4-B31A-E7EF3DF396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35522">
            <a:off x="5900049" y="-76414"/>
            <a:ext cx="4981164" cy="734421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63AE62-91D7-4419-9633-3BA47242D6C2}"/>
              </a:ext>
            </a:extLst>
          </p:cNvPr>
          <p:cNvCxnSpPr>
            <a:cxnSpLocks/>
          </p:cNvCxnSpPr>
          <p:nvPr/>
        </p:nvCxnSpPr>
        <p:spPr>
          <a:xfrm flipV="1">
            <a:off x="6425514" y="1717590"/>
            <a:ext cx="1729945" cy="3459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A0662B-79E1-4355-9D1F-B4BD58BAA9DB}"/>
              </a:ext>
            </a:extLst>
          </p:cNvPr>
          <p:cNvCxnSpPr/>
          <p:nvPr/>
        </p:nvCxnSpPr>
        <p:spPr>
          <a:xfrm flipV="1">
            <a:off x="2669059" y="2458995"/>
            <a:ext cx="4053017" cy="2471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18C143-65B7-485D-BF30-43147E12D004}"/>
              </a:ext>
            </a:extLst>
          </p:cNvPr>
          <p:cNvCxnSpPr>
            <a:cxnSpLocks/>
          </p:cNvCxnSpPr>
          <p:nvPr/>
        </p:nvCxnSpPr>
        <p:spPr>
          <a:xfrm>
            <a:off x="3435178" y="3323968"/>
            <a:ext cx="3348682" cy="4695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86FF34-8BCB-4073-9BBA-A3C1A8FEB590}"/>
              </a:ext>
            </a:extLst>
          </p:cNvPr>
          <p:cNvCxnSpPr>
            <a:cxnSpLocks/>
          </p:cNvCxnSpPr>
          <p:nvPr/>
        </p:nvCxnSpPr>
        <p:spPr>
          <a:xfrm flipV="1">
            <a:off x="3163330" y="3793524"/>
            <a:ext cx="1878227" cy="1235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E038B6-943D-4E0D-9E83-CC23C93EB7D5}"/>
              </a:ext>
            </a:extLst>
          </p:cNvPr>
          <p:cNvCxnSpPr>
            <a:cxnSpLocks/>
          </p:cNvCxnSpPr>
          <p:nvPr/>
        </p:nvCxnSpPr>
        <p:spPr>
          <a:xfrm flipV="1">
            <a:off x="5041557" y="4191924"/>
            <a:ext cx="5325762" cy="4171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07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0802F5-CC04-4AF1-B635-993892BA67A6}"/>
              </a:ext>
            </a:extLst>
          </p:cNvPr>
          <p:cNvCxnSpPr>
            <a:cxnSpLocks/>
          </p:cNvCxnSpPr>
          <p:nvPr/>
        </p:nvCxnSpPr>
        <p:spPr>
          <a:xfrm flipV="1">
            <a:off x="4291689" y="0"/>
            <a:ext cx="0" cy="32758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F7BAD1-6802-4B3C-869B-574AA946AF25}"/>
              </a:ext>
            </a:extLst>
          </p:cNvPr>
          <p:cNvCxnSpPr>
            <a:cxnSpLocks/>
          </p:cNvCxnSpPr>
          <p:nvPr/>
        </p:nvCxnSpPr>
        <p:spPr>
          <a:xfrm flipV="1">
            <a:off x="4815924" y="0"/>
            <a:ext cx="0" cy="32758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8234F91-3997-4C16-8E8C-22FF8E417C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35522">
            <a:off x="4756164" y="-469080"/>
            <a:ext cx="6168257" cy="9094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DDCA70-4A69-4A2A-8130-296DC3AB831C}"/>
              </a:ext>
            </a:extLst>
          </p:cNvPr>
          <p:cNvSpPr txBox="1"/>
          <p:nvPr/>
        </p:nvSpPr>
        <p:spPr>
          <a:xfrm rot="16200000">
            <a:off x="2936937" y="1942456"/>
            <a:ext cx="2185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Power to grow lights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4704B-2224-49C0-815A-0DBE90C894F8}"/>
              </a:ext>
            </a:extLst>
          </p:cNvPr>
          <p:cNvSpPr txBox="1"/>
          <p:nvPr/>
        </p:nvSpPr>
        <p:spPr>
          <a:xfrm rot="16200000">
            <a:off x="3580658" y="1609982"/>
            <a:ext cx="2811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Power to grow irrigation pump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A80B5-DD00-4739-8824-AFBEE1FCB111}"/>
              </a:ext>
            </a:extLst>
          </p:cNvPr>
          <p:cNvSpPr txBox="1"/>
          <p:nvPr/>
        </p:nvSpPr>
        <p:spPr>
          <a:xfrm>
            <a:off x="372846" y="3601096"/>
            <a:ext cx="2997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The 3v relay is controlled by the micro:bit and can switch the power to the lights and pumps on and off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7E55B-B6CE-4F56-BCC2-9AD6E0A18CD1}"/>
              </a:ext>
            </a:extLst>
          </p:cNvPr>
          <p:cNvSpPr txBox="1"/>
          <p:nvPr/>
        </p:nvSpPr>
        <p:spPr>
          <a:xfrm>
            <a:off x="7650790" y="4846386"/>
            <a:ext cx="2334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The breakout board lets us attach header wires to the pins which connect the relay and moisture sensor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55F090-8CEC-4A64-BEB6-D97BB350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prototype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5EABD-7742-4EC2-B856-91F46A5EBA0C}"/>
              </a:ext>
            </a:extLst>
          </p:cNvPr>
          <p:cNvSpPr txBox="1"/>
          <p:nvPr/>
        </p:nvSpPr>
        <p:spPr>
          <a:xfrm>
            <a:off x="9403049" y="437601"/>
            <a:ext cx="2436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The moisture sensor gives us a value between 0 (dry) and 1023 (very wet)</a:t>
            </a:r>
          </a:p>
        </p:txBody>
      </p:sp>
    </p:spTree>
    <p:extLst>
      <p:ext uri="{BB962C8B-B14F-4D97-AF65-F5344CB8AC3E}">
        <p14:creationId xmlns:p14="http://schemas.microsoft.com/office/powerpoint/2010/main" val="4071710674"/>
      </p:ext>
    </p:extLst>
  </p:cSld>
  <p:clrMapOvr>
    <a:masterClrMapping/>
  </p:clrMapOvr>
</p:sld>
</file>

<file path=ppt/theme/theme1.xml><?xml version="1.0" encoding="utf-8"?>
<a:theme xmlns:a="http://schemas.openxmlformats.org/drawingml/2006/main" name="ARM PPT template 2016_Confidential">
  <a:themeElements>
    <a:clrScheme name="Custom 10">
      <a:dk1>
        <a:srgbClr val="414444"/>
      </a:dk1>
      <a:lt1>
        <a:srgbClr val="FFFFFF"/>
      </a:lt1>
      <a:dk2>
        <a:srgbClr val="000000"/>
      </a:dk2>
      <a:lt2>
        <a:srgbClr val="FFFFFF"/>
      </a:lt2>
      <a:accent1>
        <a:srgbClr val="128CAB"/>
      </a:accent1>
      <a:accent2>
        <a:srgbClr val="00A960"/>
      </a:accent2>
      <a:accent3>
        <a:srgbClr val="00C3DC"/>
      </a:accent3>
      <a:accent4>
        <a:srgbClr val="765F97"/>
      </a:accent4>
      <a:accent5>
        <a:srgbClr val="CF364A"/>
      </a:accent5>
      <a:accent6>
        <a:srgbClr val="909393"/>
      </a:accent6>
      <a:hlink>
        <a:srgbClr val="128CAB"/>
      </a:hlink>
      <a:folHlink>
        <a:srgbClr val="009F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</TotalTime>
  <Words>733</Words>
  <Application>Microsoft Macintosh PowerPoint</Application>
  <PresentationFormat>Custom</PresentationFormat>
  <Paragraphs>120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Cabin</vt:lpstr>
      <vt:lpstr>Calibri</vt:lpstr>
      <vt:lpstr>Noto Sans Symbols</vt:lpstr>
      <vt:lpstr>Questrial</vt:lpstr>
      <vt:lpstr>ARM PPT template 2016_Confidential</vt:lpstr>
      <vt:lpstr>PowerPoint Presentation</vt:lpstr>
      <vt:lpstr>PowerPoint Presentation</vt:lpstr>
      <vt:lpstr>PowerPoint Presentation</vt:lpstr>
      <vt:lpstr>Setting the scene  </vt:lpstr>
      <vt:lpstr>Success criteria  </vt:lpstr>
      <vt:lpstr>PowerPoint Presentation</vt:lpstr>
      <vt:lpstr>Input process output</vt:lpstr>
      <vt:lpstr>Hardware needed:</vt:lpstr>
      <vt:lpstr>The prototype</vt:lpstr>
      <vt:lpstr>The relay</vt:lpstr>
      <vt:lpstr>Moisture sensor</vt:lpstr>
      <vt:lpstr>Breakout board</vt:lpstr>
      <vt:lpstr>Header cables</vt:lpstr>
      <vt:lpstr>Group task:</vt:lpstr>
      <vt:lpstr>Success criteria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49</cp:revision>
  <dcterms:modified xsi:type="dcterms:W3CDTF">2019-06-10T16:46:29Z</dcterms:modified>
</cp:coreProperties>
</file>