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89" r:id="rId1"/>
    <p:sldMasterId id="2147483690" r:id="rId2"/>
    <p:sldMasterId id="2147483691" r:id="rId3"/>
  </p:sldMasterIdLst>
  <p:notesMasterIdLst>
    <p:notesMasterId r:id="rId21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37" name="Google Shape;2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4883bb48a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8" name="Google Shape;308;g4883bb48aa_0_11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g4883bb48aa_0_11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883bb48aa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4" name="Google Shape;314;g4883bb48aa_0_13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g4883bb48aa_0_131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4883bb48aa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g4883bb48aa_0_13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g4883bb48aa_0_13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4883bb48aa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8" name="Google Shape;328;g4883bb48aa_0_147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4883bb48aa_0_147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4" name="Google Shape;334;p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4883bb48aa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0" name="Google Shape;340;g4883bb48aa_0_24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4883bb48aa_0_24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4883bb48aa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6" name="Google Shape;346;g4883bb48aa_0_24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g4883bb48aa_0_24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959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1" name="Google Shape;251;p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7" name="Google Shape;257;p5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5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e.g. plot, setting, characters, scoring system, levels etc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0" name="Google Shape;270;p1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71" name="Google Shape;271;p1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79" name="Google Shape;279;p1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0" name="Google Shape;290;p14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14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6" name="Google Shape;296;p16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6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4883bb48aa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2" name="Google Shape;302;g4883bb48aa_0_126:notes"/>
          <p:cNvSpPr txBox="1">
            <a:spLocks noGrp="1"/>
          </p:cNvSpPr>
          <p:nvPr>
            <p:ph type="body" idx="1"/>
          </p:nvPr>
        </p:nvSpPr>
        <p:spPr>
          <a:xfrm>
            <a:off x="685802" y="4343401"/>
            <a:ext cx="54864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4883bb48aa_0_126:notes"/>
          <p:cNvSpPr txBox="1">
            <a:spLocks noGrp="1"/>
          </p:cNvSpPr>
          <p:nvPr>
            <p:ph type="sldNum" idx="12"/>
          </p:nvPr>
        </p:nvSpPr>
        <p:spPr>
          <a:xfrm>
            <a:off x="3884620" y="8685214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875" tIns="121875" rIns="121875" bIns="12187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400" cy="45552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09" name="Google Shape;109;p19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400" cy="45552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marL="457200" lvl="0" indent="-349250" rtl="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0" name="Google Shape;110;p1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875" tIns="121875" rIns="121875" bIns="12187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20" name="Google Shape;120;p22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875" tIns="121875" rIns="121875" bIns="12187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/>
          <a:lstStyle>
            <a:lvl1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26" name="Google Shape;126;p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875" tIns="121875" rIns="121875" bIns="12187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875" tIns="121875" rIns="121875" bIns="121875" anchor="t" anchorCtr="0"/>
          <a:lstStyle>
            <a:lvl1pPr marL="457200" lvl="0" indent="-381000" algn="ctr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 rtl="0"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 rtl="0"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1" name="Google Shape;141;p2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142" name="Google Shape;14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>
            <a:spLocks noGrp="1"/>
          </p:cNvSpPr>
          <p:nvPr>
            <p:ph type="ctrTitle"/>
          </p:nvPr>
        </p:nvSpPr>
        <p:spPr>
          <a:xfrm>
            <a:off x="4187081" y="2545874"/>
            <a:ext cx="6998700" cy="11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4" name="Google Shape;154;p30"/>
          <p:cNvSpPr txBox="1">
            <a:spLocks noGrp="1"/>
          </p:cNvSpPr>
          <p:nvPr>
            <p:ph type="body" idx="1"/>
          </p:nvPr>
        </p:nvSpPr>
        <p:spPr>
          <a:xfrm>
            <a:off x="4181516" y="4124401"/>
            <a:ext cx="5175000" cy="4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5" name="Google Shape;155;p30"/>
          <p:cNvSpPr txBox="1">
            <a:spLocks noGrp="1"/>
          </p:cNvSpPr>
          <p:nvPr>
            <p:ph type="body" idx="2"/>
          </p:nvPr>
        </p:nvSpPr>
        <p:spPr>
          <a:xfrm>
            <a:off x="4180605" y="5546822"/>
            <a:ext cx="5175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6" name="Google Shape;156;p30"/>
          <p:cNvSpPr txBox="1">
            <a:spLocks noGrp="1"/>
          </p:cNvSpPr>
          <p:nvPr>
            <p:ph type="body" idx="3"/>
          </p:nvPr>
        </p:nvSpPr>
        <p:spPr>
          <a:xfrm>
            <a:off x="4187081" y="4562466"/>
            <a:ext cx="51690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7" name="Google Shape;157;p30"/>
          <p:cNvSpPr txBox="1">
            <a:spLocks noGrp="1"/>
          </p:cNvSpPr>
          <p:nvPr>
            <p:ph type="body" idx="4"/>
          </p:nvPr>
        </p:nvSpPr>
        <p:spPr>
          <a:xfrm>
            <a:off x="4180605" y="5857046"/>
            <a:ext cx="5175000" cy="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58" name="Google Shape;158;p30"/>
          <p:cNvSpPr txBox="1"/>
          <p:nvPr/>
        </p:nvSpPr>
        <p:spPr>
          <a:xfrm>
            <a:off x="-1829118" y="423333"/>
            <a:ext cx="182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44pt Title Case</a:t>
            </a:r>
            <a:endParaRPr/>
          </a:p>
        </p:txBody>
      </p:sp>
      <p:sp>
        <p:nvSpPr>
          <p:cNvPr id="159" name="Google Shape;159;p30"/>
          <p:cNvSpPr txBox="1"/>
          <p:nvPr/>
        </p:nvSpPr>
        <p:spPr>
          <a:xfrm>
            <a:off x="-2421887" y="3652250"/>
            <a:ext cx="242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Affiliations 24pt sentence case</a:t>
            </a:r>
            <a:endParaRPr/>
          </a:p>
        </p:txBody>
      </p:sp>
      <p:sp>
        <p:nvSpPr>
          <p:cNvPr id="160" name="Google Shape;160;p30"/>
          <p:cNvSpPr txBox="1"/>
          <p:nvPr/>
        </p:nvSpPr>
        <p:spPr>
          <a:xfrm>
            <a:off x="-2421887" y="5546822"/>
            <a:ext cx="24219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20pt sentence case</a:t>
            </a:r>
            <a:endParaRPr/>
          </a:p>
        </p:txBody>
      </p:sp>
      <p:sp>
        <p:nvSpPr>
          <p:cNvPr id="161" name="Google Shape;161;p30"/>
          <p:cNvSpPr txBox="1"/>
          <p:nvPr/>
        </p:nvSpPr>
        <p:spPr>
          <a:xfrm>
            <a:off x="4181516" y="6481367"/>
            <a:ext cx="3860700" cy="1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pic>
        <p:nvPicPr>
          <p:cNvPr id="162" name="Google Shape;162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00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body" idx="2"/>
          </p:nvPr>
        </p:nvSpPr>
        <p:spPr>
          <a:xfrm>
            <a:off x="2140799" y="3734400"/>
            <a:ext cx="78384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68" name="Google Shape;168;p3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69" name="Google Shape;169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slide with title ">
  <p:cSld name="Image slide with title 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2" name="Google Shape;172;p33"/>
          <p:cNvSpPr>
            <a:spLocks noGrp="1"/>
          </p:cNvSpPr>
          <p:nvPr>
            <p:ph type="pic" idx="2"/>
          </p:nvPr>
        </p:nvSpPr>
        <p:spPr>
          <a:xfrm>
            <a:off x="815710" y="1433178"/>
            <a:ext cx="101307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Column Slide">
  <p:cSld name="1 Column Slide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5" name="Google Shape;175;p34"/>
          <p:cNvSpPr txBox="1">
            <a:spLocks noGrp="1"/>
          </p:cNvSpPr>
          <p:nvPr>
            <p:ph type="body" idx="1"/>
          </p:nvPr>
        </p:nvSpPr>
        <p:spPr>
          <a:xfrm>
            <a:off x="817796" y="1435101"/>
            <a:ext cx="10131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Guest header ">
  <p:cSld name="1_Guest header 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>
            <a:spLocks noGrp="1"/>
          </p:cNvSpPr>
          <p:nvPr>
            <p:ph type="ctrTitle"/>
          </p:nvPr>
        </p:nvSpPr>
        <p:spPr>
          <a:xfrm>
            <a:off x="4110862" y="2630993"/>
            <a:ext cx="6998700" cy="11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302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4110862" y="4116259"/>
            <a:ext cx="5175000" cy="22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228600" algn="l" rtl="0">
              <a:lnSpc>
                <a:spcPct val="98740"/>
              </a:lnSpc>
              <a:spcBef>
                <a:spcPts val="1066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9874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None/>
              <a:defRPr sz="27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228600" algn="l" rtl="0">
              <a:lnSpc>
                <a:spcPct val="9874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52"/>
              <a:buFont typeface="Cabin"/>
              <a:buNone/>
              <a:defRPr sz="27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pic>
        <p:nvPicPr>
          <p:cNvPr id="179" name="Google Shape;179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23396" y="711200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slide ">
  <p:cSld name="2 column slide 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2" name="Google Shape;182;p36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480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3" name="Google Shape;183;p36"/>
          <p:cNvSpPr txBox="1">
            <a:spLocks noGrp="1"/>
          </p:cNvSpPr>
          <p:nvPr>
            <p:ph type="body" idx="2"/>
          </p:nvPr>
        </p:nvSpPr>
        <p:spPr>
          <a:xfrm>
            <a:off x="6162218" y="1430867"/>
            <a:ext cx="480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">
  <p:cSld name="3 column slide 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7"/>
          <p:cNvSpPr txBox="1">
            <a:spLocks noGrp="1"/>
          </p:cNvSpPr>
          <p:nvPr>
            <p:ph type="body" idx="1"/>
          </p:nvPr>
        </p:nvSpPr>
        <p:spPr>
          <a:xfrm>
            <a:off x="817541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6" name="Google Shape;186;p37"/>
          <p:cNvSpPr txBox="1">
            <a:spLocks noGrp="1"/>
          </p:cNvSpPr>
          <p:nvPr>
            <p:ph type="body" idx="2"/>
          </p:nvPr>
        </p:nvSpPr>
        <p:spPr>
          <a:xfrm>
            <a:off x="4323737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7" name="Google Shape;187;p37"/>
          <p:cNvSpPr txBox="1">
            <a:spLocks noGrp="1"/>
          </p:cNvSpPr>
          <p:nvPr>
            <p:ph type="body" idx="3"/>
          </p:nvPr>
        </p:nvSpPr>
        <p:spPr>
          <a:xfrm>
            <a:off x="7832061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88" name="Google Shape;188;p37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l_narrow_wide">
  <p:cSld name="2_col_narrow_wide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8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91" name="Google Shape;191;p38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2" name="Google Shape;192;p38"/>
          <p:cNvSpPr txBox="1">
            <a:spLocks noGrp="1"/>
          </p:cNvSpPr>
          <p:nvPr>
            <p:ph type="body" idx="2"/>
          </p:nvPr>
        </p:nvSpPr>
        <p:spPr>
          <a:xfrm>
            <a:off x="4321545" y="1433176"/>
            <a:ext cx="6636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3 column slide ">
  <p:cSld name="1_3 column slide 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5" name="Google Shape;195;p39"/>
          <p:cNvSpPr txBox="1">
            <a:spLocks noGrp="1"/>
          </p:cNvSpPr>
          <p:nvPr>
            <p:ph type="body" idx="1"/>
          </p:nvPr>
        </p:nvSpPr>
        <p:spPr>
          <a:xfrm>
            <a:off x="7842217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96" name="Google Shape;196;p39"/>
          <p:cNvSpPr txBox="1">
            <a:spLocks noGrp="1"/>
          </p:cNvSpPr>
          <p:nvPr>
            <p:ph type="body" idx="2"/>
          </p:nvPr>
        </p:nvSpPr>
        <p:spPr>
          <a:xfrm>
            <a:off x="817034" y="1433176"/>
            <a:ext cx="66369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umn slide with images">
  <p:cSld name="3 column slide with images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0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9" name="Google Shape;199;p40"/>
          <p:cNvSpPr txBox="1">
            <a:spLocks noGrp="1"/>
          </p:cNvSpPr>
          <p:nvPr>
            <p:ph type="body" idx="1"/>
          </p:nvPr>
        </p:nvSpPr>
        <p:spPr>
          <a:xfrm>
            <a:off x="817539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0" name="Google Shape;200;p40"/>
          <p:cNvSpPr txBox="1">
            <a:spLocks noGrp="1"/>
          </p:cNvSpPr>
          <p:nvPr>
            <p:ph type="body" idx="2"/>
          </p:nvPr>
        </p:nvSpPr>
        <p:spPr>
          <a:xfrm>
            <a:off x="4335293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1" name="Google Shape;201;p40"/>
          <p:cNvSpPr txBox="1">
            <a:spLocks noGrp="1"/>
          </p:cNvSpPr>
          <p:nvPr>
            <p:ph type="body" idx="3"/>
          </p:nvPr>
        </p:nvSpPr>
        <p:spPr>
          <a:xfrm>
            <a:off x="7843175" y="1433176"/>
            <a:ext cx="31200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44424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228600" algn="l" rtl="0">
              <a:lnSpc>
                <a:spcPct val="111083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2" name="Google Shape;202;p40"/>
          <p:cNvSpPr>
            <a:spLocks noGrp="1"/>
          </p:cNvSpPr>
          <p:nvPr>
            <p:ph type="pic" idx="4"/>
          </p:nvPr>
        </p:nvSpPr>
        <p:spPr>
          <a:xfrm>
            <a:off x="4334400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3" name="Google Shape;203;p40"/>
          <p:cNvSpPr>
            <a:spLocks noGrp="1"/>
          </p:cNvSpPr>
          <p:nvPr>
            <p:ph type="pic" idx="5"/>
          </p:nvPr>
        </p:nvSpPr>
        <p:spPr>
          <a:xfrm>
            <a:off x="818774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4" name="Google Shape;204;p40"/>
          <p:cNvSpPr>
            <a:spLocks noGrp="1"/>
          </p:cNvSpPr>
          <p:nvPr>
            <p:ph type="pic" idx="6"/>
          </p:nvPr>
        </p:nvSpPr>
        <p:spPr>
          <a:xfrm>
            <a:off x="7843200" y="2379535"/>
            <a:ext cx="3120000" cy="28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image ">
  <p:cSld name="2 column with image 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1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7" name="Google Shape;207;p41"/>
          <p:cNvSpPr>
            <a:spLocks noGrp="1"/>
          </p:cNvSpPr>
          <p:nvPr>
            <p:ph type="pic" idx="2"/>
          </p:nvPr>
        </p:nvSpPr>
        <p:spPr>
          <a:xfrm>
            <a:off x="5898571" y="1553123"/>
            <a:ext cx="5067900" cy="42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96"/>
              <a:buFont typeface="Noto Sans Symbols"/>
              <a:buChar char="▪"/>
              <a:defRPr sz="21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8" name="Google Shape;208;p41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9308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with chart">
  <p:cSld name="2 column with chart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42"/>
          <p:cNvSpPr>
            <a:spLocks noGrp="1"/>
          </p:cNvSpPr>
          <p:nvPr>
            <p:ph type="chart" idx="2"/>
          </p:nvPr>
        </p:nvSpPr>
        <p:spPr>
          <a:xfrm>
            <a:off x="5653703" y="1416100"/>
            <a:ext cx="5731800" cy="45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2052"/>
              <a:buFont typeface="Noto Sans Symbols"/>
              <a:buChar char="▪"/>
              <a:defRPr sz="27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1" name="Google Shape;211;p42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2" name="Google Shape;212;p42"/>
          <p:cNvSpPr txBox="1">
            <a:spLocks noGrp="1"/>
          </p:cNvSpPr>
          <p:nvPr>
            <p:ph type="body" idx="1"/>
          </p:nvPr>
        </p:nvSpPr>
        <p:spPr>
          <a:xfrm>
            <a:off x="817544" y="1433176"/>
            <a:ext cx="45465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44423" algn="l" rtl="0">
              <a:lnSpc>
                <a:spcPct val="11108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24"/>
              <a:buFont typeface="Cabin"/>
              <a:buAutoNum type="arabicPeriod"/>
              <a:defRPr sz="2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slide">
  <p:cSld name="Divider slide">
    <p:bg>
      <p:bgPr>
        <a:solidFill>
          <a:srgbClr val="5EB130"/>
        </a:soli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44"/>
          <p:cNvSpPr txBox="1">
            <a:spLocks noGrp="1"/>
          </p:cNvSpPr>
          <p:nvPr>
            <p:ph type="body" idx="1"/>
          </p:nvPr>
        </p:nvSpPr>
        <p:spPr>
          <a:xfrm>
            <a:off x="0" y="2794000"/>
            <a:ext cx="12192000" cy="17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 rtl="0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17" name="Google Shape;217;p44"/>
          <p:cNvSpPr txBox="1"/>
          <p:nvPr/>
        </p:nvSpPr>
        <p:spPr>
          <a:xfrm>
            <a:off x="824365" y="6373366"/>
            <a:ext cx="3860700" cy="1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Confidential © Micro:bit Educational Foundation 2018 </a:t>
            </a:r>
            <a:endParaRPr/>
          </a:p>
        </p:txBody>
      </p:sp>
      <p:sp>
        <p:nvSpPr>
          <p:cNvPr id="218" name="Google Shape;218;p44"/>
          <p:cNvSpPr txBox="1"/>
          <p:nvPr/>
        </p:nvSpPr>
        <p:spPr>
          <a:xfrm>
            <a:off x="411354" y="6370972"/>
            <a:ext cx="316200" cy="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19" name="Google Shape;219;p44"/>
          <p:cNvSpPr txBox="1"/>
          <p:nvPr/>
        </p:nvSpPr>
        <p:spPr>
          <a:xfrm>
            <a:off x="-2218652" y="2957955"/>
            <a:ext cx="221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Text 54pt sentence case</a:t>
            </a:r>
            <a:endParaRPr/>
          </a:p>
        </p:txBody>
      </p:sp>
      <p:pic>
        <p:nvPicPr>
          <p:cNvPr id="220" name="Google Shape;220;p4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581" y="6371506"/>
            <a:ext cx="804353" cy="383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/>
          <a:lstStyle>
            <a:lvl1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r" rtl="0">
              <a:buNone/>
              <a:defRPr sz="1300">
                <a:solidFill>
                  <a:schemeClr val="dk2"/>
                </a:solidFill>
              </a:defRPr>
            </a:lvl1pPr>
            <a:lvl2pPr lvl="1" algn="r" rtl="0">
              <a:buNone/>
              <a:defRPr sz="1300">
                <a:solidFill>
                  <a:schemeClr val="dk2"/>
                </a:solidFill>
              </a:defRPr>
            </a:lvl2pPr>
            <a:lvl3pPr lvl="2" algn="r" rtl="0">
              <a:buNone/>
              <a:defRPr sz="1300">
                <a:solidFill>
                  <a:schemeClr val="dk2"/>
                </a:solidFill>
              </a:defRPr>
            </a:lvl3pPr>
            <a:lvl4pPr lvl="3" algn="r" rtl="0">
              <a:buNone/>
              <a:defRPr sz="1300">
                <a:solidFill>
                  <a:schemeClr val="dk2"/>
                </a:solidFill>
              </a:defRPr>
            </a:lvl4pPr>
            <a:lvl5pPr lvl="4" algn="r" rtl="0">
              <a:buNone/>
              <a:defRPr sz="1300">
                <a:solidFill>
                  <a:schemeClr val="dk2"/>
                </a:solidFill>
              </a:defRPr>
            </a:lvl5pPr>
            <a:lvl6pPr lvl="5" algn="r" rtl="0">
              <a:buNone/>
              <a:defRPr sz="1300">
                <a:solidFill>
                  <a:schemeClr val="dk2"/>
                </a:solidFill>
              </a:defRPr>
            </a:lvl6pPr>
            <a:lvl7pPr lvl="6" algn="r" rtl="0">
              <a:buNone/>
              <a:defRPr sz="1300">
                <a:solidFill>
                  <a:schemeClr val="dk2"/>
                </a:solidFill>
              </a:defRPr>
            </a:lvl7pPr>
            <a:lvl8pPr lvl="7" algn="r" rtl="0">
              <a:buNone/>
              <a:defRPr sz="1300">
                <a:solidFill>
                  <a:schemeClr val="dk2"/>
                </a:solidFill>
              </a:defRPr>
            </a:lvl8pPr>
            <a:lvl9pPr lvl="8" algn="r" rtl="0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>
            <a:spLocks noGrp="1"/>
          </p:cNvSpPr>
          <p:nvPr>
            <p:ph type="title"/>
          </p:nvPr>
        </p:nvSpPr>
        <p:spPr>
          <a:xfrm>
            <a:off x="824626" y="358084"/>
            <a:ext cx="1013580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5" name="Google Shape;145;p29"/>
          <p:cNvSpPr txBox="1">
            <a:spLocks noGrp="1"/>
          </p:cNvSpPr>
          <p:nvPr>
            <p:ph type="body" idx="1"/>
          </p:nvPr>
        </p:nvSpPr>
        <p:spPr>
          <a:xfrm>
            <a:off x="824625" y="1428277"/>
            <a:ext cx="10135800" cy="45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4442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 rtl="0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46" name="Google Shape;146;p29"/>
          <p:cNvSpPr txBox="1"/>
          <p:nvPr/>
        </p:nvSpPr>
        <p:spPr>
          <a:xfrm>
            <a:off x="824365" y="6375674"/>
            <a:ext cx="3860700" cy="12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© Micro:bit Educational Foundation 2018</a:t>
            </a:r>
            <a:endParaRPr/>
          </a:p>
        </p:txBody>
      </p:sp>
      <p:sp>
        <p:nvSpPr>
          <p:cNvPr id="147" name="Google Shape;147;p29"/>
          <p:cNvSpPr txBox="1"/>
          <p:nvPr/>
        </p:nvSpPr>
        <p:spPr>
          <a:xfrm>
            <a:off x="411354" y="6370972"/>
            <a:ext cx="316200" cy="1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83333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5EB130"/>
                </a:solidFill>
                <a:latin typeface="Cabin"/>
                <a:ea typeface="Cabin"/>
                <a:cs typeface="Cabin"/>
                <a:sym typeface="Cabin"/>
              </a:rPr>
              <a:t>‹#›</a:t>
            </a:fld>
            <a:endParaRPr sz="1200" b="0" i="0" u="none" strike="noStrike" cap="none">
              <a:solidFill>
                <a:srgbClr val="5EB13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-1829118" y="423333"/>
            <a:ext cx="1829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Title 40pt Title Case</a:t>
            </a:r>
            <a:endParaRPr/>
          </a:p>
        </p:txBody>
      </p:sp>
      <p:sp>
        <p:nvSpPr>
          <p:cNvPr id="149" name="Google Shape;149;p29"/>
          <p:cNvSpPr txBox="1"/>
          <p:nvPr/>
        </p:nvSpPr>
        <p:spPr>
          <a:xfrm>
            <a:off x="-2218652" y="1484784"/>
            <a:ext cx="221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Bullets 24pt sentence case</a:t>
            </a:r>
            <a:endParaRPr/>
          </a:p>
        </p:txBody>
      </p:sp>
      <p:sp>
        <p:nvSpPr>
          <p:cNvPr id="150" name="Google Shape;150;p29"/>
          <p:cNvSpPr txBox="1"/>
          <p:nvPr/>
        </p:nvSpPr>
        <p:spPr>
          <a:xfrm>
            <a:off x="-2455759" y="1806682"/>
            <a:ext cx="2455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Sub-bullets 20pt sentence case</a:t>
            </a:r>
            <a:endParaRPr/>
          </a:p>
        </p:txBody>
      </p:sp>
      <p:pic>
        <p:nvPicPr>
          <p:cNvPr id="151" name="Google Shape;151;p29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1155896" y="6278355"/>
            <a:ext cx="912010" cy="46052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6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en-US" sz="4000" dirty="0">
                <a:solidFill>
                  <a:schemeClr val="lt1"/>
                </a:solidFill>
                <a:latin typeface="+mn-lt"/>
                <a:cs typeface="Arial" panose="020B0604020202020204" pitchFamily="34" charset="0"/>
              </a:rPr>
              <a:t>Computing fundamentals </a:t>
            </a:r>
          </a:p>
          <a:p>
            <a:pPr lvl="0" algn="ctr"/>
            <a:r>
              <a:rPr lang="en-US" sz="8800" b="0" i="0" u="none" strike="noStrike" cap="none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Lesson </a:t>
            </a:r>
            <a:r>
              <a:rPr lang="en-US" sz="8800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2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Fundamentals of 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n-lt"/>
                <a:ea typeface="Questrial"/>
                <a:cs typeface="Questrial"/>
                <a:sym typeface="Questrial"/>
              </a:rPr>
              <a:t>computational thinking </a:t>
            </a:r>
            <a:endParaRPr dirty="0">
              <a:latin typeface="+mn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240" name="Google Shape;240;p4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4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4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Google Shape;243;p4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Google Shape;244;p46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46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Google Shape;246;p46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46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4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5"/>
          <p:cNvSpPr/>
          <p:nvPr/>
        </p:nvSpPr>
        <p:spPr>
          <a:xfrm>
            <a:off x="756000" y="145943"/>
            <a:ext cx="10680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</a:rPr>
              <a:t>Computational thinking in other subjects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Decomposition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Breaking down the study of climate change in the history of the Earth into smaller timescales to examine each more closely in Geography</a:t>
            </a:r>
            <a:endParaRPr sz="11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Abstraction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Creating a mind map for an English or History essay, creating a model of the heart in Biology</a:t>
            </a:r>
            <a:endParaRPr sz="1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Pattern recognition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Analysing</a:t>
            </a:r>
            <a:r>
              <a:rPr lang="en-US" sz="1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a graph to find trends in the data in Science or </a:t>
            </a:r>
            <a:r>
              <a:rPr lang="en-US" sz="18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Maths</a:t>
            </a:r>
            <a:r>
              <a:rPr lang="en-US" sz="1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. </a:t>
            </a:r>
            <a:endParaRPr sz="18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Algorithms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Following or creating instructions for an experiment in Science, a recipe in Food Technology or a score in Music</a:t>
            </a:r>
            <a:endParaRPr sz="18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b="1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Evaluation</a:t>
            </a:r>
            <a:endParaRPr sz="32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Evaluating data in Science or </a:t>
            </a:r>
            <a:r>
              <a:rPr lang="en-US" sz="18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Maths</a:t>
            </a:r>
            <a:r>
              <a:rPr lang="en-US" sz="18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, weighing up arguments in an English essay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6"/>
          <p:cNvSpPr/>
          <p:nvPr/>
        </p:nvSpPr>
        <p:spPr>
          <a:xfrm>
            <a:off x="757350" y="-8053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Computational thinking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Computational thinking means considering a problem in a way that a computer can help us to solve it.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We need to: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understanding what the problem is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consider possible solutions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3200"/>
              <a:buFont typeface="Questrial"/>
              <a:buAutoNum type="arabicPeriod"/>
            </a:pPr>
            <a:r>
              <a:rPr lang="en-US" sz="3200" b="1" dirty="0">
                <a:solidFill>
                  <a:srgbClr val="990000"/>
                </a:solidFill>
                <a:latin typeface="+mn-lt"/>
                <a:ea typeface="Questrial"/>
                <a:cs typeface="Questrial"/>
                <a:sym typeface="Questrial"/>
              </a:rPr>
              <a:t>use a computer to help solve the problem</a:t>
            </a:r>
            <a:endParaRPr sz="3200" b="1" dirty="0">
              <a:solidFill>
                <a:srgbClr val="990000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57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How can computers help create a ‘better’ paper </a:t>
            </a:r>
            <a:r>
              <a:rPr lang="en-US" sz="4000" b="1" dirty="0" err="1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aeroplane</a:t>
            </a: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?</a:t>
            </a:r>
            <a:endParaRPr sz="40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</p:txBody>
      </p:sp>
      <p:pic>
        <p:nvPicPr>
          <p:cNvPr id="324" name="Google Shape;324;p57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575" y="1602300"/>
            <a:ext cx="2771350" cy="139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5" name="Google Shape;325;p57"/>
          <p:cNvSpPr txBox="1"/>
          <p:nvPr/>
        </p:nvSpPr>
        <p:spPr>
          <a:xfrm>
            <a:off x="1058525" y="2648775"/>
            <a:ext cx="9944100" cy="10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Perhaps…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adding a lightweight motor to the plane that turns on when it senses it is dropping below a certain speed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being able to control the plane remotely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creating a computer simulation to find the ‘ultimate’ design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8"/>
          <p:cNvSpPr/>
          <p:nvPr/>
        </p:nvSpPr>
        <p:spPr>
          <a:xfrm>
            <a:off x="1011563" y="367400"/>
            <a:ext cx="10680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000" b="1" dirty="0">
                <a:solidFill>
                  <a:schemeClr val="dk2"/>
                </a:solidFill>
                <a:latin typeface="+mn-lt"/>
                <a:ea typeface="Questrial"/>
                <a:cs typeface="Questrial"/>
                <a:sym typeface="Questrial"/>
              </a:rPr>
              <a:t>Prototyping</a:t>
            </a:r>
            <a:endParaRPr sz="40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4000" b="1" dirty="0">
              <a:solidFill>
                <a:schemeClr val="dk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An initial, basic version of an innovation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It allows you to quickly and easily: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show how your innovation would work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test and trial it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get feedback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decide what works and what doesn’t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59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Creating a paper prototype</a:t>
            </a:r>
            <a:endParaRPr sz="4000" b="1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Using the materials 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Sketch or make a representation of your prototype (abstraction).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Add feature labels and explanations as appropriate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Include instructions (an algorithm) of how it will work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914400" lvl="1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You have 20 minutes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6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develop a deeper understanding of computational thinking concepts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the steps in computational thinking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develop and present a prototype and algorithm for a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computerised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paper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aeroplane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6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Exit ticket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well did you understand today’s learning?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what did you learn in the lesson today?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would you explain computational thinking to someone else?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  <p:pic>
        <p:nvPicPr>
          <p:cNvPr id="350" name="Google Shape;350;p61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8325" y="4155525"/>
            <a:ext cx="4726451" cy="2488775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61"/>
          <p:cNvSpPr txBox="1"/>
          <p:nvPr/>
        </p:nvSpPr>
        <p:spPr>
          <a:xfrm>
            <a:off x="4481318" y="4361235"/>
            <a:ext cx="3465900" cy="2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>
                <a:solidFill>
                  <a:srgbClr val="414444"/>
                </a:solidFill>
              </a:rPr>
              <a:t>Exit ticket</a:t>
            </a:r>
            <a:endParaRPr sz="6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6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develop a deeper understanding of computational thinking concepts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understand the steps in computational thinking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develop and present a prototype for a 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computerised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paper </a:t>
            </a:r>
            <a:r>
              <a:rPr lang="en-GB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aeroplane</a:t>
            </a: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to write an accurate algorithm </a:t>
            </a:r>
            <a:endParaRPr sz="1800" dirty="0">
              <a:solidFill>
                <a:schemeClr val="dk1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48"/>
          <p:cNvSpPr/>
          <p:nvPr/>
        </p:nvSpPr>
        <p:spPr>
          <a:xfrm>
            <a:off x="757350" y="506893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Computational thinking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Computational thinking means considering a problem in a way that a computer can help us to solve it.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We need to: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understanding what the problem is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consider possible solutions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AutoNum type="arabicPeriod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use a computer to help solve the problem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9"/>
          <p:cNvSpPr/>
          <p:nvPr/>
        </p:nvSpPr>
        <p:spPr>
          <a:xfrm>
            <a:off x="757350" y="-12625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Decomposition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Breaking down a complex problem into smaller parts.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Each of these parts can then be considered in detail.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67" name="Google Shape;267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50577" y="4529801"/>
            <a:ext cx="4490821" cy="218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50"/>
          <p:cNvSpPr/>
          <p:nvPr/>
        </p:nvSpPr>
        <p:spPr>
          <a:xfrm>
            <a:off x="757338" y="-652975"/>
            <a:ext cx="110202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Abstraction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Reducing unnecessary detail and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focussing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on the important parts of a system.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pic>
        <p:nvPicPr>
          <p:cNvPr id="274" name="Google Shape;274;p5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9489" y="4190250"/>
            <a:ext cx="3893975" cy="2165050"/>
          </a:xfrm>
          <a:prstGeom prst="rect">
            <a:avLst/>
          </a:prstGeom>
          <a:noFill/>
          <a:ln w="19050" cap="flat" cmpd="sng">
            <a:solidFill>
              <a:srgbClr val="999999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275" name="Google Shape;275;p50"/>
          <p:cNvSpPr txBox="1"/>
          <p:nvPr/>
        </p:nvSpPr>
        <p:spPr>
          <a:xfrm>
            <a:off x="763588" y="2307550"/>
            <a:ext cx="101229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Creating a representation or generalisation. </a:t>
            </a:r>
            <a:endParaRPr sz="320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51"/>
          <p:cNvSpPr/>
          <p:nvPr/>
        </p:nvSpPr>
        <p:spPr>
          <a:xfrm>
            <a:off x="757350" y="-6529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Pattern recognition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Recognising</a:t>
            </a: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and finding patterns or trends.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Looking for similarities.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282" name="Google Shape;282;p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2339" y="3748325"/>
            <a:ext cx="2951825" cy="281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51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0985" r="-90984"/>
          <a:stretch/>
        </p:blipFill>
        <p:spPr>
          <a:xfrm>
            <a:off x="4892463" y="1433525"/>
            <a:ext cx="5982476" cy="499645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51"/>
          <p:cNvSpPr txBox="1"/>
          <p:nvPr/>
        </p:nvSpPr>
        <p:spPr>
          <a:xfrm>
            <a:off x="1355738" y="6205800"/>
            <a:ext cx="30000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Raven matrix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51"/>
          <p:cNvSpPr txBox="1"/>
          <p:nvPr/>
        </p:nvSpPr>
        <p:spPr>
          <a:xfrm>
            <a:off x="5040863" y="6230450"/>
            <a:ext cx="30000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Geometric series triangle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6" name="Google Shape;286;p51"/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56563" y="3202814"/>
            <a:ext cx="3696350" cy="1848175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51"/>
          <p:cNvSpPr txBox="1"/>
          <p:nvPr/>
        </p:nvSpPr>
        <p:spPr>
          <a:xfrm>
            <a:off x="9419013" y="4412100"/>
            <a:ext cx="2037300" cy="80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505555"/>
                </a:solidFill>
                <a:latin typeface="Questrial"/>
                <a:ea typeface="Questrial"/>
                <a:cs typeface="Questrial"/>
                <a:sym typeface="Questrial"/>
              </a:rPr>
              <a:t>Koch snowflake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2"/>
          <p:cNvSpPr/>
          <p:nvPr/>
        </p:nvSpPr>
        <p:spPr>
          <a:xfrm>
            <a:off x="757350" y="-6529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Developing instructions to solve a problem.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The steps or rules to complete a task.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E.g. Multiplication or division ‘rules’ in </a:t>
            </a:r>
            <a:r>
              <a:rPr lang="en-US" sz="3200" dirty="0" err="1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maths</a:t>
            </a: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. What are the rules/steps for multiplying decimals by 10? 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You move the decimal point one space to the right - that’s the algorithm!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3"/>
          <p:cNvSpPr/>
          <p:nvPr/>
        </p:nvSpPr>
        <p:spPr>
          <a:xfrm>
            <a:off x="757350" y="-65297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  <a:ea typeface="Questrial"/>
                <a:cs typeface="Questrial"/>
                <a:sym typeface="Questrial"/>
              </a:rPr>
              <a:t>Evaluation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Considering if a solution is ‘fit for purpose’.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Is it: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suitable for the user?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easily understood?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efficient? 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the best that can be done with the resources available?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sz="1800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4"/>
          <p:cNvSpPr/>
          <p:nvPr/>
        </p:nvSpPr>
        <p:spPr>
          <a:xfrm>
            <a:off x="755959" y="-805375"/>
            <a:ext cx="106800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lvl="0" indent="0" algn="ctr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n-lt"/>
              </a:rPr>
              <a:t>Computational thinking in other subjects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How do you use these concepts in other subjects?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Decomposition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Abstraction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Pattern recognition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Algorithms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Evaluation</a:t>
            </a: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rgbClr val="505555"/>
                </a:solidFill>
                <a:latin typeface="+mn-lt"/>
                <a:ea typeface="Questrial"/>
                <a:cs typeface="Questrial"/>
                <a:sym typeface="Questrial"/>
              </a:rPr>
              <a:t> </a:t>
            </a:r>
            <a:endParaRPr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RM PPT template 2016_Confidential">
  <a:themeElements>
    <a:clrScheme name="Custom 10">
      <a:dk1>
        <a:srgbClr val="414444"/>
      </a:dk1>
      <a:lt1>
        <a:srgbClr val="FFFFFF"/>
      </a:lt1>
      <a:dk2>
        <a:srgbClr val="000000"/>
      </a:dk2>
      <a:lt2>
        <a:srgbClr val="FFFFFF"/>
      </a:lt2>
      <a:accent1>
        <a:srgbClr val="128CAB"/>
      </a:accent1>
      <a:accent2>
        <a:srgbClr val="00A960"/>
      </a:accent2>
      <a:accent3>
        <a:srgbClr val="00C3DC"/>
      </a:accent3>
      <a:accent4>
        <a:srgbClr val="765F97"/>
      </a:accent4>
      <a:accent5>
        <a:srgbClr val="CF364A"/>
      </a:accent5>
      <a:accent6>
        <a:srgbClr val="909393"/>
      </a:accent6>
      <a:hlink>
        <a:srgbClr val="128CAB"/>
      </a:hlink>
      <a:folHlink>
        <a:srgbClr val="009F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645</Words>
  <Application>Microsoft Macintosh PowerPoint</Application>
  <PresentationFormat>Widescreen</PresentationFormat>
  <Paragraphs>198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Cabin</vt:lpstr>
      <vt:lpstr>Calibri</vt:lpstr>
      <vt:lpstr>Noto Sans Symbols</vt:lpstr>
      <vt:lpstr>Questrial</vt:lpstr>
      <vt:lpstr>Office Theme</vt:lpstr>
      <vt:lpstr>Simple Light</vt:lpstr>
      <vt:lpstr>ARM PPT template 2016_Confidential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2: Computational thinking fundamentals 2</dc:title>
  <dc:subject/>
  <dc:creator>Micro:bit Educational Foundation </dc:creator>
  <cp:keywords/>
  <dc:description/>
  <cp:lastModifiedBy>Giles Booth</cp:lastModifiedBy>
  <cp:revision>8</cp:revision>
  <dcterms:modified xsi:type="dcterms:W3CDTF">2019-08-02T15:41:46Z</dcterms:modified>
  <cp:category/>
</cp:coreProperties>
</file>