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ontserrat" panose="02000505000000020004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SemiBold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QnCpWcQ62rIijcoom7/JacJrA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3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5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5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5"/>
          <p:cNvSpPr txBox="1"/>
          <p:nvPr/>
        </p:nvSpPr>
        <p:spPr>
          <a:xfrm>
            <a:off x="8784629" y="77217"/>
            <a:ext cx="359484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nn-NO" sz="1800" b="0" i="0" u="none" strike="noStrike" kern="1200" cap="none" baseline="0" dirty="0" smtClean="0">
                <a:solidFill>
                  <a:schemeClr val="tx1"/>
                </a:solidFill>
                <a:latin typeface="Montserrat" panose="02000505000000020004" pitchFamily="2" charset="0"/>
                <a:ea typeface="Arial"/>
                <a:cs typeface="Arial"/>
                <a:sym typeface="Arial"/>
              </a:rPr>
              <a:t>Yn cael ei argymell ar gyfer</a:t>
            </a:r>
            <a:endParaRPr lang="en-GB" sz="1800" b="0" i="0" u="none" strike="noStrike" kern="1200" cap="none" dirty="0">
              <a:solidFill>
                <a:schemeClr val="tx1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4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4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4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6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6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8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/>
          <p:nvPr/>
        </p:nvSpPr>
        <p:spPr>
          <a:xfrm rot="-8644033" flipH="1">
            <a:off x="9511052" y="-35746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 rot="-2155967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7"/>
          <p:cNvSpPr/>
          <p:nvPr/>
        </p:nvSpPr>
        <p:spPr>
          <a:xfrm rot="-8309392">
            <a:off x="9923950" y="4718750"/>
            <a:ext cx="1477159" cy="2946480"/>
          </a:xfrm>
          <a:custGeom>
            <a:avLst/>
            <a:gdLst/>
            <a:ahLst/>
            <a:cxnLst/>
            <a:rect l="l" t="t" r="r" b="b"/>
            <a:pathLst>
              <a:path w="1477159" h="2946480" extrusionOk="0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17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8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9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0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0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1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2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3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3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b-b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y-GB" dirty="0"/>
              <a:t>Barefoot yn cwrdd </a:t>
            </a:r>
          </a:p>
          <a:p>
            <a:r>
              <a:rPr lang="cy-GB" dirty="0"/>
              <a:t>â micro:bit</a:t>
            </a:r>
            <a:endParaRPr lang="en-GB" dirty="0"/>
          </a:p>
          <a:p>
            <a:pPr marL="0" lvl="0" indent="0"/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 </a:t>
            </a:r>
            <a:r>
              <a:rPr lang="en-GB" sz="3200" dirty="0" err="1" smtClean="0">
                <a:solidFill>
                  <a:schemeClr val="tx2"/>
                </a:solidFill>
                <a:latin typeface="Montserrat" panose="02000505000000020004" pitchFamily="2" charset="0"/>
              </a:rPr>
              <a:t>Helfa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 err="1">
                <a:solidFill>
                  <a:schemeClr val="tx2"/>
                </a:solidFill>
                <a:latin typeface="Montserrat" panose="02000505000000020004" pitchFamily="2" charset="0"/>
              </a:rPr>
              <a:t>Sbwriel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 - </a:t>
            </a:r>
            <a:r>
              <a:rPr lang="en-GB" sz="3200" dirty="0" err="1">
                <a:solidFill>
                  <a:schemeClr val="tx2"/>
                </a:solidFill>
                <a:latin typeface="Montserrat" panose="02000505000000020004" pitchFamily="2" charset="0"/>
              </a:rPr>
              <a:t>Gwers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2</a:t>
            </a:r>
            <a:endParaRPr lang="en-GB"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9-11 </a:t>
            </a:r>
            <a:r>
              <a:rPr lang="en-GB" sz="3200" b="1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oed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Beth am fynd ar helfa sbwriel!</a:t>
            </a:r>
            <a:endParaRPr lang="en-GB" dirty="0"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65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Pa ddeunyddiau a gwrthrychau y gellir ac na ellir eu hailgylchu?</a:t>
            </a:r>
            <a:endParaRPr lang="en-GB" dirty="0"/>
          </a:p>
          <a:p>
            <a:pPr marL="228600" marR="507987" lvl="0" indent="-228600" algn="l" rtl="0">
              <a:lnSpc>
                <a:spcPct val="100000"/>
              </a:lnSpc>
              <a:spcBef>
                <a:spcPts val="3067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Plastig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Papur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Cardfwrdd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Caniau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Batris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Gwydr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Dillad</a:t>
            </a:r>
            <a:endParaRPr lang="en-GB"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cy-GB" sz="2200" dirty="0" smtClean="0"/>
              <a:t>Deunydd </a:t>
            </a:r>
            <a:r>
              <a:rPr lang="cy-GB" sz="2200" dirty="0"/>
              <a:t>Electronig</a:t>
            </a:r>
            <a:endParaRPr lang="en-GB" sz="2200" dirty="0"/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Pren</a:t>
            </a:r>
            <a:endParaRPr sz="2200" dirty="0">
              <a:latin typeface="Montserrat" panose="02000505000000020004" pitchFamily="2" charset="0"/>
            </a:endParaRPr>
          </a:p>
          <a:p>
            <a:pPr marL="228600" marR="507987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GB" sz="2200" dirty="0" err="1" smtClean="0">
                <a:latin typeface="Montserrat" panose="02000505000000020004" pitchFamily="2" charset="0"/>
              </a:rPr>
              <a:t>Metel</a:t>
            </a:r>
            <a:endParaRPr sz="2200" dirty="0"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Sesiwn gyda phawb</a:t>
            </a:r>
            <a:endParaRPr lang="en-GB" dirty="0"/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Faint o bob math o sbwriel wnaethoch chi ddod o hyd iddo?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Sut allech chi gyflwyno eich canfyddiadau i’r sefydliad amgylcheddol?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Amcanion dysgu</a:t>
            </a:r>
            <a:endParaRPr lang="en-GB" dirty="0"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cy-GB" dirty="0"/>
              <a:t>Rydw i’n gallu dylunio dyfais gyfrif gan ddefnyddio’r micro:bit</a:t>
            </a:r>
            <a:endParaRPr lang="en-GB" dirty="0"/>
          </a:p>
          <a:p>
            <a:pPr lvl="0"/>
            <a:r>
              <a:rPr lang="cy-GB" dirty="0"/>
              <a:t>Rydw i’n gallu rhaglennu dyfais gyfrif gan ddefnyddio’r golygydd MakeCode</a:t>
            </a:r>
            <a:endParaRPr lang="en-GB" dirty="0"/>
          </a:p>
          <a:p>
            <a:pPr lvl="0"/>
            <a:r>
              <a:rPr lang="cy-GB" dirty="0"/>
              <a:t>Rydw i’n gallu defnyddio dyfais gyfrif i gofnodi data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Defnyddio newidynnau</a:t>
            </a:r>
            <a:endParaRPr lang="en-GB" dirty="0"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5265914" cy="486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 newidyn yn ein galluogi i storio data yn ein rhaglenni.</a:t>
            </a:r>
            <a:endParaRPr lang="en-GB" dirty="0"/>
          </a:p>
          <a:p>
            <a:pPr lvl="0"/>
            <a:r>
              <a:rPr lang="cy-GB" sz="2200" dirty="0"/>
              <a:t>Pa flociau sy’n ymgychwyn gwerth cyfrifwrA?</a:t>
            </a:r>
            <a:endParaRPr lang="en-GB" sz="2200" dirty="0"/>
          </a:p>
          <a:p>
            <a:pPr lvl="0"/>
            <a:r>
              <a:rPr lang="cy-GB" sz="2200" dirty="0"/>
              <a:t>Pa flociau sy’n dangos gwerth cyfrifwrA ar yr LEDs?</a:t>
            </a:r>
            <a:endParaRPr lang="en-GB" sz="2200" dirty="0"/>
          </a:p>
          <a:p>
            <a:pPr lvl="0"/>
            <a:r>
              <a:rPr lang="cy-GB" sz="2200" dirty="0"/>
              <a:t>Pa floc sy’n cynyddu gwerth cyfrifwrA o 1?</a:t>
            </a:r>
            <a:endParaRPr lang="en-GB" sz="2200" dirty="0"/>
          </a:p>
          <a:p>
            <a:pPr lvl="0"/>
            <a:r>
              <a:rPr lang="cy-GB" sz="2200" dirty="0"/>
              <a:t>Pa floc sy’n ailosod gwerth cyfrifwrA i 0?</a:t>
            </a:r>
            <a:endParaRPr lang="en-GB"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87" y="1819862"/>
            <a:ext cx="5166430" cy="3466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Problem dadansoddi sbwriel</a:t>
            </a:r>
            <a:endParaRPr lang="en-GB" dirty="0"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 mudiad amgylcheddol lleol yn poeni bod gormod o sbwriel yn ein </a:t>
            </a:r>
            <a:r>
              <a:rPr lang="cy-GB" dirty="0" smtClean="0"/>
              <a:t>hardal.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Mae’r </a:t>
            </a:r>
            <a:r>
              <a:rPr lang="cy-GB" dirty="0"/>
              <a:t>sefydliad wedi clywed bod modd defnyddio’r micro:bit i storio data ac wedi gofyn a allwch chi ddylunio rhaglen i gofnodi sbwriel yn yr ardal </a:t>
            </a:r>
            <a:r>
              <a:rPr lang="cy-GB" dirty="0" smtClean="0"/>
              <a:t>leol.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Maent </a:t>
            </a:r>
            <a:r>
              <a:rPr lang="cy-GB" dirty="0"/>
              <a:t>eisiau i’r wybodaeth ganlynol gael ei chofnodi:</a:t>
            </a:r>
            <a:endParaRPr lang="en-GB" dirty="0"/>
          </a:p>
          <a:p>
            <a:pPr lvl="0"/>
            <a:r>
              <a:rPr lang="cy-GB" sz="2200" dirty="0"/>
              <a:t>Nifer yr eitemau sbwriel y mae modd eu hailgylchu</a:t>
            </a:r>
            <a:endParaRPr lang="en-GB" sz="2200" dirty="0"/>
          </a:p>
          <a:p>
            <a:pPr lvl="0"/>
            <a:r>
              <a:rPr lang="cy-GB" sz="2200" dirty="0"/>
              <a:t>Nifer yr eitemau sbwriel nad oes modd eu hailgylchu</a:t>
            </a:r>
            <a:endParaRPr lang="en-GB" sz="2200" dirty="0"/>
          </a:p>
          <a:p>
            <a:pPr marL="76200" indent="0">
              <a:buNone/>
            </a:pPr>
            <a:r>
              <a:rPr lang="cy-GB" dirty="0"/>
              <a:t>Allwch chi greu rhaglen i storio’r wybodaeth hon?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Problem dadansoddi sbwriel</a:t>
            </a:r>
            <a:endParaRPr lang="en-GB" dirty="0"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10807727" cy="54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Mae’r sefydliad amgylcheddol lleol wedi dweud y dylai’r rhaglen weithredu fel a hyn:</a:t>
            </a:r>
            <a:endParaRPr lang="en-GB" dirty="0"/>
          </a:p>
          <a:p>
            <a:pPr lvl="0"/>
            <a:r>
              <a:rPr lang="cy-GB" sz="2200" dirty="0"/>
              <a:t>Pan fydd y rhaglen yn dechrau, gosodwch nifer yr eitemau </a:t>
            </a:r>
            <a:r>
              <a:rPr lang="cy-GB" sz="2200" i="1" dirty="0"/>
              <a:t>yn ailgylchu</a:t>
            </a:r>
            <a:r>
              <a:rPr lang="cy-GB" sz="2200" dirty="0"/>
              <a:t> a </a:t>
            </a:r>
            <a:r>
              <a:rPr lang="cy-GB" sz="2200" i="1" dirty="0"/>
              <a:t>ddim yn ailgylchu</a:t>
            </a:r>
            <a:r>
              <a:rPr lang="cy-GB" sz="2200" dirty="0"/>
              <a:t> i fod yn sero</a:t>
            </a:r>
            <a:endParaRPr lang="en-GB" sz="2200" dirty="0"/>
          </a:p>
          <a:p>
            <a:pPr lvl="0"/>
            <a:r>
              <a:rPr lang="cy-GB" sz="2200" dirty="0"/>
              <a:t>Pan fydd botwm A yn cael ei wasgu, cynyddwch </a:t>
            </a:r>
            <a:r>
              <a:rPr lang="cy-GB" sz="2200" i="1" dirty="0"/>
              <a:t>yn ailgylchu</a:t>
            </a:r>
            <a:r>
              <a:rPr lang="cy-GB" sz="2200" dirty="0"/>
              <a:t> o 1 a dangos ei werth</a:t>
            </a:r>
            <a:endParaRPr lang="en-GB" sz="2200" dirty="0"/>
          </a:p>
          <a:p>
            <a:pPr lvl="0"/>
            <a:r>
              <a:rPr lang="cy-GB" sz="2200" dirty="0"/>
              <a:t>Pan fydd botwm B yn cael ei wasgu, cynyddwch </a:t>
            </a:r>
            <a:r>
              <a:rPr lang="cy-GB" sz="2200" i="1" dirty="0"/>
              <a:t>ddim yn ailgylchu</a:t>
            </a:r>
            <a:r>
              <a:rPr lang="cy-GB" sz="2200" dirty="0"/>
              <a:t> o 1 a dangos ei werth</a:t>
            </a:r>
            <a:endParaRPr lang="en-GB" sz="2200" dirty="0"/>
          </a:p>
          <a:p>
            <a:pPr lvl="0"/>
            <a:r>
              <a:rPr lang="cy-GB" sz="2200" dirty="0"/>
              <a:t>Pan fydd y micro:bit yn cael ei ysgwyd, dangoswch y canlynol:</a:t>
            </a:r>
            <a:endParaRPr lang="en-GB" sz="2200" dirty="0"/>
          </a:p>
          <a:p>
            <a:pPr lvl="1"/>
            <a:r>
              <a:rPr lang="cy-GB" sz="2000" dirty="0"/>
              <a:t>“Yn ailgylchu”, wedi’i ddilyn gan werth </a:t>
            </a:r>
            <a:r>
              <a:rPr lang="cy-GB" sz="2000" i="1" dirty="0"/>
              <a:t>yn ailgylchu</a:t>
            </a:r>
            <a:endParaRPr lang="en-GB" sz="2000" dirty="0"/>
          </a:p>
          <a:p>
            <a:pPr lvl="1"/>
            <a:r>
              <a:rPr lang="cy-GB" sz="2000" dirty="0"/>
              <a:t>Saib am 1 eiliad</a:t>
            </a:r>
            <a:endParaRPr lang="en-GB" sz="2000" dirty="0"/>
          </a:p>
          <a:p>
            <a:pPr lvl="1"/>
            <a:r>
              <a:rPr lang="cy-GB" sz="2000" dirty="0"/>
              <a:t>“Ddim yn ailgylchu”, wedi’i ddilyn gan werth </a:t>
            </a:r>
            <a:r>
              <a:rPr lang="cy-GB" sz="2000" i="1" dirty="0"/>
              <a:t>ddim yn ailgylchu</a:t>
            </a:r>
            <a:endParaRPr lang="en-GB" sz="20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Aildrefnwch y blociau</a:t>
            </a:r>
            <a:endParaRPr lang="en-GB" dirty="0"/>
          </a:p>
        </p:txBody>
      </p:sp>
      <p:sp>
        <p:nvSpPr>
          <p:cNvPr id="160" name="Google Shape;160;p6"/>
          <p:cNvSpPr txBox="1"/>
          <p:nvPr/>
        </p:nvSpPr>
        <p:spPr>
          <a:xfrm>
            <a:off x="8609492" y="3341967"/>
            <a:ext cx="253422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bit.ly/</a:t>
            </a:r>
            <a:r>
              <a:rPr lang="en-GB" sz="2400" u="sng" dirty="0" err="1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mb</a:t>
            </a:r>
            <a:r>
              <a:rPr lang="en-GB" sz="2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-bf</a:t>
            </a: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9" y="1016123"/>
            <a:ext cx="6766859" cy="5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760" y="344129"/>
            <a:ext cx="6780676" cy="60882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Pecyn batris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74" y="1436664"/>
            <a:ext cx="6301358" cy="4726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Beth am fynd ar helfa sbwriel!</a:t>
            </a:r>
            <a:endParaRPr lang="en-GB" dirty="0"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Pa ddeunyddiau a gwrthrychau y gellir ac na ellir eu hailgylchu?</a:t>
            </a:r>
            <a:endParaRPr lang="en-GB" dirty="0"/>
          </a:p>
        </p:txBody>
      </p:sp>
      <p:pic>
        <p:nvPicPr>
          <p:cNvPr id="177" name="Google Shape;17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400" y="1929375"/>
            <a:ext cx="6268149" cy="41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370</Words>
  <Application>Microsoft Office PowerPoint</Application>
  <PresentationFormat>Widescreen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Montserrat</vt:lpstr>
      <vt:lpstr>Arial</vt:lpstr>
      <vt:lpstr>Calibri</vt:lpstr>
      <vt:lpstr>Montserrat SemiBold</vt:lpstr>
      <vt:lpstr>5_Office Theme</vt:lpstr>
      <vt:lpstr>PowerPoint Presentation</vt:lpstr>
      <vt:lpstr>Amcanion dysgu</vt:lpstr>
      <vt:lpstr>Defnyddio newidynnau</vt:lpstr>
      <vt:lpstr>Problem dadansoddi sbwriel</vt:lpstr>
      <vt:lpstr>Problem dadansoddi sbwriel</vt:lpstr>
      <vt:lpstr>Aildrefnwch y blociau</vt:lpstr>
      <vt:lpstr>PowerPoint Presentation</vt:lpstr>
      <vt:lpstr>Pecyn batris</vt:lpstr>
      <vt:lpstr>Beth am fynd ar helfa sbwriel!</vt:lpstr>
      <vt:lpstr>Beth am fynd ar helfa sbwriel!</vt:lpstr>
      <vt:lpstr>Sesiwn gyda phawb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8</cp:revision>
  <dcterms:created xsi:type="dcterms:W3CDTF">2018-03-14T15:10:09Z</dcterms:created>
  <dcterms:modified xsi:type="dcterms:W3CDTF">2022-03-15T09:38:24Z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