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74" r:id="rId1"/>
    <p:sldMasterId id="2147483675" r:id="rId2"/>
  </p:sldMasterIdLst>
  <p:notesMasterIdLst>
    <p:notesMasterId r:id="rId12"/>
  </p:notesMasterIdLst>
  <p:sldIdLst>
    <p:sldId id="256" r:id="rId3"/>
    <p:sldId id="257" r:id="rId4"/>
    <p:sldId id="258" r:id="rId5"/>
    <p:sldId id="259" r:id="rId6"/>
    <p:sldId id="260" r:id="rId7"/>
    <p:sldId id="261" r:id="rId8"/>
    <p:sldId id="262" r:id="rId9"/>
    <p:sldId id="263" r:id="rId10"/>
    <p:sldId id="277"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3"/>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notes"/>
          <p:cNvSpPr txBox="1">
            <a:spLocks noGrp="1"/>
          </p:cNvSpPr>
          <p:nvPr>
            <p:ph type="body" idx="1"/>
          </p:nvPr>
        </p:nvSpPr>
        <p:spPr>
          <a:xfrm>
            <a:off x="992665" y="3228896"/>
            <a:ext cx="7941310" cy="3058954"/>
          </a:xfrm>
          <a:prstGeom prst="rect">
            <a:avLst/>
          </a:prstGeom>
          <a:noFill/>
          <a:ln>
            <a:noFill/>
          </a:ln>
        </p:spPr>
        <p:txBody>
          <a:bodyPr spcFirstLastPara="1" wrap="square" lIns="93025" tIns="46500" rIns="93025" bIns="465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75" name="Google Shape;175;p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90" name="Google Shape;190;p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3: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p3: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a:t>When button a is pressed variable ‘random number’ is set to a randomly selected number between 1 and 3. The value of the ‘random munber’ is then used to select which image to show on micro:bit’s LEDs.</a:t>
            </a:r>
            <a:endParaRPr/>
          </a:p>
          <a:p>
            <a:pPr marL="0" marR="0" lvl="0" indent="0" algn="l" rtl="0">
              <a:lnSpc>
                <a:spcPct val="100000"/>
              </a:lnSpc>
              <a:spcBef>
                <a:spcPts val="0"/>
              </a:spcBef>
              <a:spcAft>
                <a:spcPts val="0"/>
              </a:spcAft>
              <a:buClr>
                <a:schemeClr val="dk1"/>
              </a:buClr>
              <a:buSzPts val="1200"/>
              <a:buFont typeface="Calibri"/>
              <a:buNone/>
            </a:pPr>
            <a:r>
              <a:rPr lang="en-GB"/>
              <a:t>The image of the heart is most likely to be chosen because it is selected if the value of ‘random number’ is 1 or 2.</a:t>
            </a:r>
            <a:endParaRPr/>
          </a:p>
          <a:p>
            <a:pPr marL="0" marR="0" lvl="0" indent="0" algn="l" rtl="0">
              <a:lnSpc>
                <a:spcPct val="100000"/>
              </a:lnSpc>
              <a:spcBef>
                <a:spcPts val="0"/>
              </a:spcBef>
              <a:spcAft>
                <a:spcPts val="0"/>
              </a:spcAft>
              <a:buClr>
                <a:schemeClr val="dk1"/>
              </a:buClr>
              <a:buSzPts val="1200"/>
              <a:buFont typeface="Calibri"/>
              <a:buNone/>
            </a:pPr>
            <a:r>
              <a:rPr lang="en-GB"/>
              <a:t>The image of the scissors will not be chosen because it is only selected if the value of ‘random number’ is 4. However, the value of ‘random number’ is set to a randomly selected number between 1 and 3 meaning its value cannot be 4.</a:t>
            </a:r>
            <a:endParaRPr/>
          </a:p>
          <a:p>
            <a:pPr marL="0" marR="0" lvl="0" indent="0" algn="l" rtl="0">
              <a:lnSpc>
                <a:spcPct val="100000"/>
              </a:lnSpc>
              <a:spcBef>
                <a:spcPts val="0"/>
              </a:spcBef>
              <a:spcAft>
                <a:spcPts val="0"/>
              </a:spcAft>
              <a:buClr>
                <a:schemeClr val="dk1"/>
              </a:buClr>
              <a:buSzPts val="1200"/>
              <a:buFont typeface="Calibri"/>
              <a:buNone/>
            </a:pPr>
            <a:r>
              <a:rPr lang="en-GB"/>
              <a:t>To make it equally likely that each image is chosen there needs to be three different images. The first image will be selected if the value of ‘random number’ is 1. The second image will be selected if the value of ‘random number’ is 2. The third image will be selected if the value of ‘random number’ is 3.</a:t>
            </a:r>
            <a:endParaRPr/>
          </a:p>
          <a:p>
            <a:pPr marL="0" marR="0" lvl="0" indent="0" algn="l" rtl="0">
              <a:lnSpc>
                <a:spcPct val="100000"/>
              </a:lnSpc>
              <a:spcBef>
                <a:spcPts val="0"/>
              </a:spcBef>
              <a:spcAft>
                <a:spcPts val="0"/>
              </a:spcAft>
              <a:buClr>
                <a:schemeClr val="dk1"/>
              </a:buClr>
              <a:buSzPts val="1200"/>
              <a:buFont typeface="Calibri"/>
              <a:buNone/>
            </a:pPr>
            <a:r>
              <a:rPr lang="en-GB"/>
              <a:t>If pupils suggest changing the range from which the number is randomly selected to 4 point out that the heart image still has a greater chance of being chosen.</a:t>
            </a:r>
            <a:endParaRPr/>
          </a:p>
        </p:txBody>
      </p:sp>
      <p:sp>
        <p:nvSpPr>
          <p:cNvPr id="196" name="Google Shape;196;p3: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03" name="Google Shape;203;p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6: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p6: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10" name="Google Shape;210;p6: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5db52f2a49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g5db52f2a49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16" name="Google Shape;216;g5db52f2a49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GB"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5dbfee456a_1_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5dbfee456a_1_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g5dbfee456a_1_9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5dbfee456a_1_8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5dbfee456a_1_8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g5dbfee456a_1_8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495084b5b7_0_16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g495084b5b7_0_16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90" name="Google Shape;190;g495084b5b7_0_16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6867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00C800"/>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noAutofit/>
          </a:bodyPr>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7" name="Google Shape;17;p2"/>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noAutofit/>
          </a:bodyPr>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FACB47"/>
        </a:solidFill>
        <a:effectLst/>
      </p:bgPr>
    </p:bg>
    <p:spTree>
      <p:nvGrpSpPr>
        <p:cNvPr id="1" name="Shape 97"/>
        <p:cNvGrpSpPr/>
        <p:nvPr/>
      </p:nvGrpSpPr>
      <p:grpSpPr>
        <a:xfrm>
          <a:off x="0" y="0"/>
          <a:ext cx="0" cy="0"/>
          <a:chOff x="0" y="0"/>
          <a:chExt cx="0" cy="0"/>
        </a:xfrm>
      </p:grpSpPr>
      <p:sp>
        <p:nvSpPr>
          <p:cNvPr id="98" name="Google Shape;98;p16"/>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noAutofit/>
          </a:bodyPr>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99" name="Google Shape;99;p16"/>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noAutofit/>
          </a:bodyPr>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00"/>
        <p:cNvGrpSpPr/>
        <p:nvPr/>
      </p:nvGrpSpPr>
      <p:grpSpPr>
        <a:xfrm>
          <a:off x="0" y="0"/>
          <a:ext cx="0" cy="0"/>
          <a:chOff x="0" y="0"/>
          <a:chExt cx="0" cy="0"/>
        </a:xfrm>
      </p:grpSpPr>
      <p:sp>
        <p:nvSpPr>
          <p:cNvPr id="101" name="Google Shape;101;p17"/>
          <p:cNvSpPr>
            <a:spLocks noGrp="1"/>
          </p:cNvSpPr>
          <p:nvPr>
            <p:ph type="pic" idx="2"/>
          </p:nvPr>
        </p:nvSpPr>
        <p:spPr>
          <a:xfrm>
            <a:off x="0" y="1"/>
            <a:ext cx="12191875" cy="6866400"/>
          </a:xfrm>
          <a:prstGeom prst="rect">
            <a:avLst/>
          </a:prstGeom>
          <a:noFill/>
          <a:ln>
            <a:noFill/>
          </a:ln>
        </p:spPr>
        <p:txBody>
          <a:bodyPr spcFirstLastPara="1" wrap="square" lIns="0" tIns="0" rIns="0" bIns="0" anchor="t" anchorCtr="0">
            <a:noAutofit/>
          </a:bodyPr>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Questrial"/>
                <a:ea typeface="Questrial"/>
                <a:cs typeface="Questrial"/>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02" name="Google Shape;102;p17"/>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noAutofit/>
          </a:bodyPr>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spcBef>
                <a:spcPts val="0"/>
              </a:spcBef>
              <a:spcAft>
                <a:spcPts val="0"/>
              </a:spcAft>
              <a:buSzPts val="3700"/>
              <a:buNone/>
              <a:defRPr sz="1800"/>
            </a:lvl2pPr>
            <a:lvl3pPr lvl="2">
              <a:spcBef>
                <a:spcPts val="0"/>
              </a:spcBef>
              <a:spcAft>
                <a:spcPts val="0"/>
              </a:spcAft>
              <a:buSzPts val="3700"/>
              <a:buNone/>
              <a:defRPr sz="1800"/>
            </a:lvl3pPr>
            <a:lvl4pPr lvl="3">
              <a:spcBef>
                <a:spcPts val="0"/>
              </a:spcBef>
              <a:spcAft>
                <a:spcPts val="0"/>
              </a:spcAft>
              <a:buSzPts val="3700"/>
              <a:buNone/>
              <a:defRPr sz="1800"/>
            </a:lvl4pPr>
            <a:lvl5pPr lvl="4">
              <a:spcBef>
                <a:spcPts val="0"/>
              </a:spcBef>
              <a:spcAft>
                <a:spcPts val="0"/>
              </a:spcAft>
              <a:buSzPts val="3700"/>
              <a:buNone/>
              <a:defRPr sz="1800"/>
            </a:lvl5pPr>
            <a:lvl6pPr lvl="5">
              <a:spcBef>
                <a:spcPts val="0"/>
              </a:spcBef>
              <a:spcAft>
                <a:spcPts val="0"/>
              </a:spcAft>
              <a:buSzPts val="3700"/>
              <a:buNone/>
              <a:defRPr sz="1800"/>
            </a:lvl6pPr>
            <a:lvl7pPr lvl="6">
              <a:spcBef>
                <a:spcPts val="0"/>
              </a:spcBef>
              <a:spcAft>
                <a:spcPts val="0"/>
              </a:spcAft>
              <a:buSzPts val="3700"/>
              <a:buNone/>
              <a:defRPr sz="1800"/>
            </a:lvl7pPr>
            <a:lvl8pPr lvl="7">
              <a:spcBef>
                <a:spcPts val="0"/>
              </a:spcBef>
              <a:spcAft>
                <a:spcPts val="0"/>
              </a:spcAft>
              <a:buSzPts val="3700"/>
              <a:buNone/>
              <a:defRPr sz="1800"/>
            </a:lvl8pPr>
            <a:lvl9pPr lvl="8">
              <a:spcBef>
                <a:spcPts val="0"/>
              </a:spcBef>
              <a:spcAft>
                <a:spcPts val="0"/>
              </a:spcAft>
              <a:buSzPts val="3700"/>
              <a:buNone/>
              <a:defRPr sz="1800"/>
            </a:lvl9pPr>
          </a:lstStyle>
          <a:p>
            <a:endParaRPr/>
          </a:p>
        </p:txBody>
      </p:sp>
      <p:pic>
        <p:nvPicPr>
          <p:cNvPr id="103" name="Google Shape;103;p17"/>
          <p:cNvPicPr preferRelativeResize="0"/>
          <p:nvPr/>
        </p:nvPicPr>
        <p:blipFill rotWithShape="1">
          <a:blip r:embed="rId2">
            <a:alphaModFix/>
          </a:blip>
          <a:srcRect/>
          <a:stretch/>
        </p:blipFill>
        <p:spPr>
          <a:xfrm>
            <a:off x="11155896" y="6278356"/>
            <a:ext cx="912248" cy="460523"/>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4"/>
        <p:cNvGrpSpPr/>
        <p:nvPr/>
      </p:nvGrpSpPr>
      <p:grpSpPr>
        <a:xfrm>
          <a:off x="0" y="0"/>
          <a:ext cx="0" cy="0"/>
          <a:chOff x="0" y="0"/>
          <a:chExt cx="0" cy="0"/>
        </a:xfrm>
      </p:grpSpPr>
      <p:sp>
        <p:nvSpPr>
          <p:cNvPr id="105" name="Google Shape;105;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07" name="Google Shape;10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0"/>
        <p:cNvGrpSpPr/>
        <p:nvPr/>
      </p:nvGrpSpPr>
      <p:grpSpPr>
        <a:xfrm>
          <a:off x="0" y="0"/>
          <a:ext cx="0" cy="0"/>
          <a:chOff x="0" y="0"/>
          <a:chExt cx="0" cy="0"/>
        </a:xfrm>
      </p:grpSpPr>
      <p:sp>
        <p:nvSpPr>
          <p:cNvPr id="111" name="Google Shape;111;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6"/>
        <p:cNvGrpSpPr/>
        <p:nvPr/>
      </p:nvGrpSpPr>
      <p:grpSpPr>
        <a:xfrm>
          <a:off x="0" y="0"/>
          <a:ext cx="0" cy="0"/>
          <a:chOff x="0" y="0"/>
          <a:chExt cx="0" cy="0"/>
        </a:xfrm>
      </p:grpSpPr>
      <p:sp>
        <p:nvSpPr>
          <p:cNvPr id="117" name="Google Shape;117;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8" name="Google Shape;118;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19" name="Google Shape;11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22"/>
        <p:cNvGrpSpPr/>
        <p:nvPr/>
      </p:nvGrpSpPr>
      <p:grpSpPr>
        <a:xfrm>
          <a:off x="0" y="0"/>
          <a:ext cx="0" cy="0"/>
          <a:chOff x="0" y="0"/>
          <a:chExt cx="0" cy="0"/>
        </a:xfrm>
      </p:grpSpPr>
      <p:sp>
        <p:nvSpPr>
          <p:cNvPr id="123" name="Google Shape;12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4" name="Google Shape;124;p2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5" name="Google Shape;125;p2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6" name="Google Shape;126;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8"/>
        <p:cNvGrpSpPr/>
        <p:nvPr/>
      </p:nvGrpSpPr>
      <p:grpSpPr>
        <a:xfrm>
          <a:off x="0" y="0"/>
          <a:ext cx="0" cy="0"/>
          <a:chOff x="0" y="0"/>
          <a:chExt cx="0" cy="0"/>
        </a:xfrm>
      </p:grpSpPr>
      <p:sp>
        <p:nvSpPr>
          <p:cNvPr id="19" name="Google Shape;19;p3"/>
          <p:cNvSpPr>
            <a:spLocks noGrp="1"/>
          </p:cNvSpPr>
          <p:nvPr>
            <p:ph type="pic" idx="2"/>
          </p:nvPr>
        </p:nvSpPr>
        <p:spPr>
          <a:xfrm>
            <a:off x="0" y="1"/>
            <a:ext cx="12191875" cy="6866400"/>
          </a:xfrm>
          <a:prstGeom prst="rect">
            <a:avLst/>
          </a:prstGeom>
          <a:noFill/>
          <a:ln>
            <a:noFill/>
          </a:ln>
        </p:spPr>
        <p:txBody>
          <a:bodyPr spcFirstLastPara="1" wrap="square" lIns="0" tIns="0" rIns="0" bIns="0" anchor="t" anchorCtr="0">
            <a:noAutofit/>
          </a:bodyPr>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Questrial"/>
                <a:ea typeface="Questrial"/>
                <a:cs typeface="Questrial"/>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20" name="Google Shape;20;p3"/>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noAutofit/>
          </a:bodyPr>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lgn="l">
              <a:lnSpc>
                <a:spcPct val="100000"/>
              </a:lnSpc>
              <a:spcBef>
                <a:spcPts val="0"/>
              </a:spcBef>
              <a:spcAft>
                <a:spcPts val="0"/>
              </a:spcAft>
              <a:buSzPts val="3700"/>
              <a:buNone/>
              <a:defRPr sz="1800"/>
            </a:lvl2pPr>
            <a:lvl3pPr lvl="2" algn="l">
              <a:lnSpc>
                <a:spcPct val="100000"/>
              </a:lnSpc>
              <a:spcBef>
                <a:spcPts val="0"/>
              </a:spcBef>
              <a:spcAft>
                <a:spcPts val="0"/>
              </a:spcAft>
              <a:buSzPts val="3700"/>
              <a:buNone/>
              <a:defRPr sz="1800"/>
            </a:lvl3pPr>
            <a:lvl4pPr lvl="3" algn="l">
              <a:lnSpc>
                <a:spcPct val="100000"/>
              </a:lnSpc>
              <a:spcBef>
                <a:spcPts val="0"/>
              </a:spcBef>
              <a:spcAft>
                <a:spcPts val="0"/>
              </a:spcAft>
              <a:buSzPts val="3700"/>
              <a:buNone/>
              <a:defRPr sz="1800"/>
            </a:lvl4pPr>
            <a:lvl5pPr lvl="4" algn="l">
              <a:lnSpc>
                <a:spcPct val="100000"/>
              </a:lnSpc>
              <a:spcBef>
                <a:spcPts val="0"/>
              </a:spcBef>
              <a:spcAft>
                <a:spcPts val="0"/>
              </a:spcAft>
              <a:buSzPts val="3700"/>
              <a:buNone/>
              <a:defRPr sz="1800"/>
            </a:lvl5pPr>
            <a:lvl6pPr lvl="5" algn="l">
              <a:lnSpc>
                <a:spcPct val="100000"/>
              </a:lnSpc>
              <a:spcBef>
                <a:spcPts val="0"/>
              </a:spcBef>
              <a:spcAft>
                <a:spcPts val="0"/>
              </a:spcAft>
              <a:buSzPts val="3700"/>
              <a:buNone/>
              <a:defRPr sz="1800"/>
            </a:lvl6pPr>
            <a:lvl7pPr lvl="6" algn="l">
              <a:lnSpc>
                <a:spcPct val="100000"/>
              </a:lnSpc>
              <a:spcBef>
                <a:spcPts val="0"/>
              </a:spcBef>
              <a:spcAft>
                <a:spcPts val="0"/>
              </a:spcAft>
              <a:buSzPts val="3700"/>
              <a:buNone/>
              <a:defRPr sz="1800"/>
            </a:lvl7pPr>
            <a:lvl8pPr lvl="7" algn="l">
              <a:lnSpc>
                <a:spcPct val="100000"/>
              </a:lnSpc>
              <a:spcBef>
                <a:spcPts val="0"/>
              </a:spcBef>
              <a:spcAft>
                <a:spcPts val="0"/>
              </a:spcAft>
              <a:buSzPts val="3700"/>
              <a:buNone/>
              <a:defRPr sz="1800"/>
            </a:lvl8pPr>
            <a:lvl9pPr lvl="8" algn="l">
              <a:lnSpc>
                <a:spcPct val="100000"/>
              </a:lnSpc>
              <a:spcBef>
                <a:spcPts val="0"/>
              </a:spcBef>
              <a:spcAft>
                <a:spcPts val="0"/>
              </a:spcAft>
              <a:buSzPts val="3700"/>
              <a:buNone/>
              <a:defRPr sz="1800"/>
            </a:lvl9pPr>
          </a:lstStyle>
          <a:p>
            <a:endParaRPr/>
          </a:p>
        </p:txBody>
      </p:sp>
      <p:pic>
        <p:nvPicPr>
          <p:cNvPr id="5" name="Picture 4">
            <a:extLst>
              <a:ext uri="{FF2B5EF4-FFF2-40B4-BE49-F238E27FC236}">
                <a16:creationId xmlns:a16="http://schemas.microsoft.com/office/drawing/2014/main" id="{C3806B1E-E258-804A-8971-FDDDB6EA83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60368" y="6203732"/>
            <a:ext cx="1092200" cy="53340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9"/>
        <p:cNvGrpSpPr/>
        <p:nvPr/>
      </p:nvGrpSpPr>
      <p:grpSpPr>
        <a:xfrm>
          <a:off x="0" y="0"/>
          <a:ext cx="0" cy="0"/>
          <a:chOff x="0" y="0"/>
          <a:chExt cx="0" cy="0"/>
        </a:xfrm>
      </p:grpSpPr>
      <p:sp>
        <p:nvSpPr>
          <p:cNvPr id="130" name="Google Shape;130;p2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1" name="Google Shape;131;p2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32" name="Google Shape;132;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3" name="Google Shape;133;p2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34" name="Google Shape;134;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5" name="Google Shape;13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8"/>
        <p:cNvGrpSpPr/>
        <p:nvPr/>
      </p:nvGrpSpPr>
      <p:grpSpPr>
        <a:xfrm>
          <a:off x="0" y="0"/>
          <a:ext cx="0" cy="0"/>
          <a:chOff x="0" y="0"/>
          <a:chExt cx="0" cy="0"/>
        </a:xfrm>
      </p:grpSpPr>
      <p:sp>
        <p:nvSpPr>
          <p:cNvPr id="139" name="Google Shape;139;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0" name="Google Shape;14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43"/>
        <p:cNvGrpSpPr/>
        <p:nvPr/>
      </p:nvGrpSpPr>
      <p:grpSpPr>
        <a:xfrm>
          <a:off x="0" y="0"/>
          <a:ext cx="0" cy="0"/>
          <a:chOff x="0" y="0"/>
          <a:chExt cx="0" cy="0"/>
        </a:xfrm>
      </p:grpSpPr>
      <p:sp>
        <p:nvSpPr>
          <p:cNvPr id="144" name="Google Shape;144;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47"/>
        <p:cNvGrpSpPr/>
        <p:nvPr/>
      </p:nvGrpSpPr>
      <p:grpSpPr>
        <a:xfrm>
          <a:off x="0" y="0"/>
          <a:ext cx="0" cy="0"/>
          <a:chOff x="0" y="0"/>
          <a:chExt cx="0" cy="0"/>
        </a:xfrm>
      </p:grpSpPr>
      <p:sp>
        <p:nvSpPr>
          <p:cNvPr id="148" name="Google Shape;148;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50" name="Google Shape;150;p2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51" name="Google Shape;15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3" name="Google Shape;15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54"/>
        <p:cNvGrpSpPr/>
        <p:nvPr/>
      </p:nvGrpSpPr>
      <p:grpSpPr>
        <a:xfrm>
          <a:off x="0" y="0"/>
          <a:ext cx="0" cy="0"/>
          <a:chOff x="0" y="0"/>
          <a:chExt cx="0" cy="0"/>
        </a:xfrm>
      </p:grpSpPr>
      <p:sp>
        <p:nvSpPr>
          <p:cNvPr id="155" name="Google Shape;155;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6" name="Google Shape;156;p26"/>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57" name="Google Shape;157;p2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58" name="Google Shape;15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0" name="Google Shape;16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61"/>
        <p:cNvGrpSpPr/>
        <p:nvPr/>
      </p:nvGrpSpPr>
      <p:grpSpPr>
        <a:xfrm>
          <a:off x="0" y="0"/>
          <a:ext cx="0" cy="0"/>
          <a:chOff x="0" y="0"/>
          <a:chExt cx="0" cy="0"/>
        </a:xfrm>
      </p:grpSpPr>
      <p:sp>
        <p:nvSpPr>
          <p:cNvPr id="162" name="Google Shape;162;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3" name="Google Shape;163;p2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4" name="Google Shape;164;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5" name="Google Shape;165;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6" name="Google Shape;166;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67"/>
        <p:cNvGrpSpPr/>
        <p:nvPr/>
      </p:nvGrpSpPr>
      <p:grpSpPr>
        <a:xfrm>
          <a:off x="0" y="0"/>
          <a:ext cx="0" cy="0"/>
          <a:chOff x="0" y="0"/>
          <a:chExt cx="0" cy="0"/>
        </a:xfrm>
      </p:grpSpPr>
      <p:sp>
        <p:nvSpPr>
          <p:cNvPr id="168" name="Google Shape;168;p2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9" name="Google Shape;169;p2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0" name="Google Shape;170;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1" name="Google Shape;171;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2" name="Google Shape;172;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3" name="Google Shape;93;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4" name="Google Shape;9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5" name="Google Shape;9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6" name="Google Shape;9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akecode.microbit.org/#pub:_MaphAJEVDhY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5.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hyperlink" Target="https://microbit.org/"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hyperlink" Target="https://creativecommons.org/licenses/by-sa/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9"/>
          <p:cNvSpPr/>
          <p:nvPr/>
        </p:nvSpPr>
        <p:spPr>
          <a:xfrm>
            <a:off x="578589" y="1651028"/>
            <a:ext cx="11134337" cy="34778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8000"/>
              <a:buFont typeface="Arial"/>
              <a:buNone/>
            </a:pPr>
            <a:r>
              <a:rPr lang="en-GB" sz="8000" b="1" i="0" u="none" strike="noStrike" cap="none" dirty="0">
                <a:solidFill>
                  <a:schemeClr val="lt1"/>
                </a:solidFill>
                <a:latin typeface="+mj-lt"/>
                <a:ea typeface="Questrial"/>
                <a:cs typeface="Questrial"/>
                <a:sym typeface="Questrial"/>
              </a:rPr>
              <a:t>Getting active </a:t>
            </a:r>
            <a:endParaRPr sz="1400" b="1" i="0" u="none" strike="noStrike" cap="none" dirty="0">
              <a:solidFill>
                <a:srgbClr val="000000"/>
              </a:solidFill>
              <a:latin typeface="+mj-lt"/>
              <a:ea typeface="Arial"/>
              <a:cs typeface="Arial"/>
              <a:sym typeface="Arial"/>
            </a:endParaRPr>
          </a:p>
          <a:p>
            <a:pPr marL="0" marR="0" lvl="0" indent="0" algn="ctr" rtl="0">
              <a:lnSpc>
                <a:spcPct val="100000"/>
              </a:lnSpc>
              <a:spcBef>
                <a:spcPts val="0"/>
              </a:spcBef>
              <a:spcAft>
                <a:spcPts val="0"/>
              </a:spcAft>
              <a:buClr>
                <a:srgbClr val="000000"/>
              </a:buClr>
              <a:buSzPts val="6000"/>
              <a:buFont typeface="Arial"/>
              <a:buNone/>
            </a:pPr>
            <a:r>
              <a:rPr lang="en-GB" sz="6000" b="0" i="0" u="none" strike="noStrike" cap="none" dirty="0">
                <a:solidFill>
                  <a:schemeClr val="lt1"/>
                </a:solidFill>
                <a:latin typeface="+mj-lt"/>
                <a:ea typeface="Questrial"/>
                <a:cs typeface="Questrial"/>
                <a:sym typeface="Questrial"/>
              </a:rPr>
              <a:t>Teacher lesson guide </a:t>
            </a:r>
            <a:endParaRPr sz="6000" b="0" i="0" u="none" strike="noStrike" cap="none" dirty="0">
              <a:solidFill>
                <a:schemeClr val="lt1"/>
              </a:solidFill>
              <a:latin typeface="+mj-lt"/>
              <a:ea typeface="Questrial"/>
              <a:cs typeface="Questrial"/>
              <a:sym typeface="Questrial"/>
            </a:endParaRPr>
          </a:p>
          <a:p>
            <a:pPr marL="0" marR="0" lvl="0" indent="0" algn="ctr" rtl="0">
              <a:lnSpc>
                <a:spcPct val="100000"/>
              </a:lnSpc>
              <a:spcBef>
                <a:spcPts val="0"/>
              </a:spcBef>
              <a:spcAft>
                <a:spcPts val="0"/>
              </a:spcAft>
              <a:buClr>
                <a:srgbClr val="000000"/>
              </a:buClr>
              <a:buSzPts val="6000"/>
              <a:buFont typeface="Arial"/>
              <a:buNone/>
            </a:pPr>
            <a:r>
              <a:rPr lang="en-GB" sz="6000" b="0" i="0" u="none" strike="noStrike" cap="none" dirty="0">
                <a:solidFill>
                  <a:schemeClr val="lt1"/>
                </a:solidFill>
                <a:latin typeface="+mj-lt"/>
                <a:ea typeface="Questrial"/>
                <a:cs typeface="Questrial"/>
                <a:sym typeface="Questrial"/>
              </a:rPr>
              <a:t>Lesson </a:t>
            </a:r>
            <a:r>
              <a:rPr lang="en-GB" sz="6000" dirty="0">
                <a:solidFill>
                  <a:schemeClr val="lt1"/>
                </a:solidFill>
                <a:latin typeface="+mj-lt"/>
                <a:ea typeface="Questrial"/>
                <a:cs typeface="Questrial"/>
                <a:sym typeface="Questrial"/>
              </a:rPr>
              <a:t>5</a:t>
            </a:r>
            <a:endParaRPr sz="6000" b="0" i="0" u="none" strike="noStrike" cap="none" dirty="0">
              <a:solidFill>
                <a:schemeClr val="lt1"/>
              </a:solidFill>
              <a:latin typeface="+mj-lt"/>
              <a:ea typeface="Questrial"/>
              <a:cs typeface="Questrial"/>
              <a:sym typeface="Questrial"/>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a:p>
            <a:pPr marL="0" marR="0" lvl="0" indent="0" algn="ctr" rtl="0">
              <a:lnSpc>
                <a:spcPct val="100000"/>
              </a:lnSpc>
              <a:spcBef>
                <a:spcPts val="0"/>
              </a:spcBef>
              <a:spcAft>
                <a:spcPts val="0"/>
              </a:spcAft>
              <a:buClr>
                <a:srgbClr val="000000"/>
              </a:buClr>
              <a:buSzPts val="4400"/>
              <a:buFont typeface="Arial"/>
              <a:buNone/>
            </a:pPr>
            <a:endParaRPr sz="4400" b="0" i="0" u="none" strike="noStrike" cap="none" dirty="0">
              <a:solidFill>
                <a:schemeClr val="lt1"/>
              </a:solidFill>
              <a:latin typeface="+mj-lt"/>
              <a:ea typeface="Calibri"/>
              <a:cs typeface="Calibri"/>
              <a:sym typeface="Calibri"/>
            </a:endParaRPr>
          </a:p>
        </p:txBody>
      </p:sp>
      <p:pic>
        <p:nvPicPr>
          <p:cNvPr id="178" name="Google Shape;178;p29"/>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8933200" y="4664970"/>
            <a:ext cx="753722" cy="1035727"/>
          </a:xfrm>
          <a:prstGeom prst="rect">
            <a:avLst/>
          </a:prstGeom>
          <a:noFill/>
          <a:ln>
            <a:noFill/>
          </a:ln>
        </p:spPr>
      </p:pic>
      <p:pic>
        <p:nvPicPr>
          <p:cNvPr id="179" name="Google Shape;179;p29"/>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6268264" y="5387311"/>
            <a:ext cx="753722" cy="1035727"/>
          </a:xfrm>
          <a:prstGeom prst="rect">
            <a:avLst/>
          </a:prstGeom>
          <a:noFill/>
          <a:ln>
            <a:noFill/>
          </a:ln>
        </p:spPr>
      </p:pic>
      <p:pic>
        <p:nvPicPr>
          <p:cNvPr id="180" name="Google Shape;180;p29"/>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10484279" y="388269"/>
            <a:ext cx="753722" cy="1035727"/>
          </a:xfrm>
          <a:prstGeom prst="rect">
            <a:avLst/>
          </a:prstGeom>
          <a:noFill/>
          <a:ln>
            <a:noFill/>
          </a:ln>
        </p:spPr>
      </p:pic>
      <p:pic>
        <p:nvPicPr>
          <p:cNvPr id="181" name="Google Shape;181;p29"/>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7">
            <a:off x="3275646" y="4901076"/>
            <a:ext cx="866231" cy="1119177"/>
          </a:xfrm>
          <a:prstGeom prst="rect">
            <a:avLst/>
          </a:prstGeom>
          <a:noFill/>
          <a:ln>
            <a:noFill/>
          </a:ln>
        </p:spPr>
      </p:pic>
      <p:pic>
        <p:nvPicPr>
          <p:cNvPr id="182" name="Google Shape;182;p29"/>
          <p:cNvPicPr preferRelativeResize="0"/>
          <p:nvPr/>
        </p:nvPicPr>
        <p:blipFill rotWithShape="1">
          <a:blip r:embed="rId5" cstate="screen">
            <a:alphaModFix amt="5000"/>
            <a:extLst>
              <a:ext uri="{28A0092B-C50C-407E-A947-70E740481C1C}">
                <a14:useLocalDpi xmlns:a14="http://schemas.microsoft.com/office/drawing/2010/main"/>
              </a:ext>
            </a:extLst>
          </a:blip>
          <a:srcRect/>
          <a:stretch/>
        </p:blipFill>
        <p:spPr>
          <a:xfrm rot="-2090590" flipH="1">
            <a:off x="838950" y="4940120"/>
            <a:ext cx="1033233" cy="612005"/>
          </a:xfrm>
          <a:prstGeom prst="rect">
            <a:avLst/>
          </a:prstGeom>
          <a:noFill/>
          <a:ln>
            <a:noFill/>
          </a:ln>
        </p:spPr>
      </p:pic>
      <p:pic>
        <p:nvPicPr>
          <p:cNvPr id="183" name="Google Shape;183;p29"/>
          <p:cNvPicPr preferRelativeResize="0"/>
          <p:nvPr/>
        </p:nvPicPr>
        <p:blipFill rotWithShape="1">
          <a:blip r:embed="rId6" cstate="screen">
            <a:alphaModFix amt="5000"/>
            <a:extLst>
              <a:ext uri="{28A0092B-C50C-407E-A947-70E740481C1C}">
                <a14:useLocalDpi xmlns:a14="http://schemas.microsoft.com/office/drawing/2010/main"/>
              </a:ext>
            </a:extLst>
          </a:blip>
          <a:srcRect/>
          <a:stretch/>
        </p:blipFill>
        <p:spPr>
          <a:xfrm rot="1801578">
            <a:off x="5443054" y="666436"/>
            <a:ext cx="830446" cy="642139"/>
          </a:xfrm>
          <a:prstGeom prst="rect">
            <a:avLst/>
          </a:prstGeom>
          <a:noFill/>
          <a:ln>
            <a:noFill/>
          </a:ln>
        </p:spPr>
      </p:pic>
      <p:pic>
        <p:nvPicPr>
          <p:cNvPr id="184" name="Google Shape;184;p29"/>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379877" y="2249455"/>
            <a:ext cx="753722" cy="1035727"/>
          </a:xfrm>
          <a:prstGeom prst="rect">
            <a:avLst/>
          </a:prstGeom>
          <a:noFill/>
          <a:ln>
            <a:noFill/>
          </a:ln>
        </p:spPr>
      </p:pic>
      <p:pic>
        <p:nvPicPr>
          <p:cNvPr id="185" name="Google Shape;185;p29"/>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3">
            <a:off x="1542324" y="271567"/>
            <a:ext cx="866232" cy="1119177"/>
          </a:xfrm>
          <a:prstGeom prst="rect">
            <a:avLst/>
          </a:prstGeom>
          <a:noFill/>
          <a:ln>
            <a:noFill/>
          </a:ln>
        </p:spPr>
      </p:pic>
      <p:pic>
        <p:nvPicPr>
          <p:cNvPr id="12" name="Picture 11">
            <a:extLst>
              <a:ext uri="{FF2B5EF4-FFF2-40B4-BE49-F238E27FC236}">
                <a16:creationId xmlns:a16="http://schemas.microsoft.com/office/drawing/2014/main" id="{41A09638-B3C4-7540-A10C-C0A72B3FA11E}"/>
              </a:ext>
            </a:extLst>
          </p:cNvPr>
          <p:cNvPicPr/>
          <p:nvPr/>
        </p:nvPicPr>
        <p:blipFill>
          <a:blip r:embed="rId7" cstate="print">
            <a:extLst>
              <a:ext uri="{28A0092B-C50C-407E-A947-70E740481C1C}">
                <a14:useLocalDpi xmlns:a14="http://schemas.microsoft.com/office/drawing/2010/main"/>
              </a:ext>
            </a:extLst>
          </a:blip>
          <a:stretch>
            <a:fillRect/>
          </a:stretch>
        </p:blipFill>
        <p:spPr>
          <a:xfrm>
            <a:off x="9513468" y="5306667"/>
            <a:ext cx="2304255" cy="109836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0"/>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Learning objectives:</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To </a:t>
            </a:r>
            <a:r>
              <a:rPr lang="en-GB" sz="3200" dirty="0">
                <a:solidFill>
                  <a:srgbClr val="505555"/>
                </a:solidFill>
                <a:latin typeface="+mj-lt"/>
                <a:ea typeface="Questrial"/>
                <a:cs typeface="Questrial"/>
                <a:sym typeface="Questrial"/>
              </a:rPr>
              <a:t>debug programs involving random number variables.</a:t>
            </a:r>
            <a:endParaRPr sz="3200" b="0" i="0" u="none" strike="noStrike" cap="none" dirty="0">
              <a:solidFill>
                <a:srgbClr val="505555"/>
              </a:solidFill>
              <a:latin typeface="+mj-lt"/>
              <a:ea typeface="Questrial"/>
              <a:cs typeface="Questrial"/>
              <a:sym typeface="Questrial"/>
            </a:endParaRPr>
          </a:p>
          <a:p>
            <a:pPr marL="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To </a:t>
            </a:r>
            <a:r>
              <a:rPr lang="en-GB" sz="3200" dirty="0">
                <a:solidFill>
                  <a:srgbClr val="505555"/>
                </a:solidFill>
                <a:latin typeface="+mj-lt"/>
                <a:ea typeface="Questrial"/>
                <a:cs typeface="Questrial"/>
                <a:sym typeface="Questrial"/>
              </a:rPr>
              <a:t>write programs that use random number variables.</a:t>
            </a:r>
            <a:endParaRPr sz="3200" dirty="0">
              <a:solidFill>
                <a:srgbClr val="505555"/>
              </a:solidFill>
              <a:latin typeface="+mj-lt"/>
              <a:ea typeface="Questrial"/>
              <a:cs typeface="Questrial"/>
              <a:sym typeface="Questrial"/>
            </a:endParaRPr>
          </a:p>
          <a:p>
            <a:pPr marL="457200" marR="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rgbClr val="505555"/>
                </a:solidFill>
                <a:latin typeface="+mj-lt"/>
                <a:ea typeface="Questrial"/>
                <a:cs typeface="Questrial"/>
                <a:sym typeface="Questrial"/>
              </a:rPr>
              <a:t>To evaluate a solution effectively.</a:t>
            </a:r>
            <a:endParaRPr sz="3200" dirty="0">
              <a:solidFill>
                <a:srgbClr val="505555"/>
              </a:solidFill>
              <a:latin typeface="+mj-lt"/>
              <a:ea typeface="Questrial"/>
              <a:cs typeface="Questrial"/>
              <a:sym typeface="Questrial"/>
            </a:endParaRPr>
          </a:p>
          <a:p>
            <a:pPr marL="45720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chemeClr val="dk1"/>
              </a:solidFill>
              <a:latin typeface="+mj-lt"/>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1"/>
          <p:cNvSpPr/>
          <p:nvPr/>
        </p:nvSpPr>
        <p:spPr>
          <a:xfrm>
            <a:off x="457704" y="389172"/>
            <a:ext cx="70371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dirty="0">
                <a:solidFill>
                  <a:schemeClr val="dk1"/>
                </a:solidFill>
                <a:latin typeface="+mj-lt"/>
                <a:ea typeface="Questrial"/>
                <a:cs typeface="Questrial"/>
                <a:sym typeface="Questrial"/>
              </a:rPr>
              <a:t>Image predictions</a:t>
            </a:r>
            <a:endParaRPr dirty="0">
              <a:latin typeface="+mj-lt"/>
            </a:endParaRPr>
          </a:p>
          <a:p>
            <a:pPr marL="0" marR="0" lvl="0" indent="0" algn="l" rtl="0">
              <a:lnSpc>
                <a:spcPct val="106650"/>
              </a:lnSpc>
              <a:spcBef>
                <a:spcPts val="0"/>
              </a:spcBef>
              <a:spcAft>
                <a:spcPts val="0"/>
              </a:spcAft>
              <a:buClr>
                <a:srgbClr val="000000"/>
              </a:buClr>
              <a:buSzPts val="3200"/>
              <a:buFont typeface="Arial"/>
              <a:buNone/>
            </a:pPr>
            <a:endParaRPr sz="3200" b="0" i="0" u="none" strike="noStrike" cap="none" dirty="0">
              <a:solidFill>
                <a:schemeClr val="dk1"/>
              </a:solidFill>
              <a:latin typeface="+mj-lt"/>
              <a:ea typeface="Questrial"/>
              <a:cs typeface="Questrial"/>
              <a:sym typeface="Questrial"/>
            </a:endParaRPr>
          </a:p>
          <a:p>
            <a:pPr marL="457200" marR="0" lvl="0" indent="-431800" algn="l" rtl="0">
              <a:lnSpc>
                <a:spcPct val="106650"/>
              </a:lnSpc>
              <a:spcBef>
                <a:spcPts val="0"/>
              </a:spcBef>
              <a:spcAft>
                <a:spcPts val="0"/>
              </a:spcAft>
              <a:buClr>
                <a:srgbClr val="505555"/>
              </a:buClr>
              <a:buSzPts val="3200"/>
              <a:buFont typeface="Questrial"/>
              <a:buChar char="●"/>
            </a:pPr>
            <a:r>
              <a:rPr lang="en-GB" sz="3200" dirty="0">
                <a:solidFill>
                  <a:schemeClr val="dk1"/>
                </a:solidFill>
                <a:latin typeface="+mj-lt"/>
                <a:ea typeface="Questrial"/>
                <a:cs typeface="Questrial"/>
                <a:sym typeface="Questrial"/>
              </a:rPr>
              <a:t>Describe what will happen when this program is executed?</a:t>
            </a:r>
            <a:endParaRPr sz="3200" dirty="0">
              <a:solidFill>
                <a:schemeClr val="dk1"/>
              </a:solidFill>
              <a:latin typeface="+mj-lt"/>
              <a:ea typeface="Questrial"/>
              <a:cs typeface="Questrial"/>
              <a:sym typeface="Questrial"/>
            </a:endParaRPr>
          </a:p>
          <a:p>
            <a:pPr marL="457200" marR="0" lvl="0" indent="-431800" algn="l" rtl="0">
              <a:lnSpc>
                <a:spcPct val="106650"/>
              </a:lnSpc>
              <a:spcBef>
                <a:spcPts val="0"/>
              </a:spcBef>
              <a:spcAft>
                <a:spcPts val="0"/>
              </a:spcAft>
              <a:buClr>
                <a:schemeClr val="dk1"/>
              </a:buClr>
              <a:buSzPts val="3200"/>
              <a:buFont typeface="Questrial"/>
              <a:buChar char="●"/>
            </a:pPr>
            <a:r>
              <a:rPr lang="en-GB" sz="3200" dirty="0">
                <a:solidFill>
                  <a:schemeClr val="dk1"/>
                </a:solidFill>
                <a:latin typeface="+mj-lt"/>
                <a:ea typeface="Questrial"/>
                <a:cs typeface="Questrial"/>
                <a:sym typeface="Questrial"/>
              </a:rPr>
              <a:t>Which image is most likely to be chosen?</a:t>
            </a:r>
            <a:endParaRPr sz="3200" dirty="0">
              <a:solidFill>
                <a:schemeClr val="dk1"/>
              </a:solidFill>
              <a:latin typeface="+mj-lt"/>
              <a:ea typeface="Questrial"/>
              <a:cs typeface="Questrial"/>
              <a:sym typeface="Questrial"/>
            </a:endParaRPr>
          </a:p>
          <a:p>
            <a:pPr marL="457200" marR="0" lvl="0" indent="-431800" algn="l" rtl="0">
              <a:lnSpc>
                <a:spcPct val="106650"/>
              </a:lnSpc>
              <a:spcBef>
                <a:spcPts val="0"/>
              </a:spcBef>
              <a:spcAft>
                <a:spcPts val="0"/>
              </a:spcAft>
              <a:buClr>
                <a:schemeClr val="dk1"/>
              </a:buClr>
              <a:buSzPts val="3200"/>
              <a:buFont typeface="Questrial"/>
              <a:buChar char="●"/>
            </a:pPr>
            <a:r>
              <a:rPr lang="en-GB" sz="3200" dirty="0">
                <a:solidFill>
                  <a:schemeClr val="dk1"/>
                </a:solidFill>
                <a:latin typeface="+mj-lt"/>
                <a:ea typeface="Questrial"/>
                <a:cs typeface="Questrial"/>
                <a:sym typeface="Questrial"/>
              </a:rPr>
              <a:t>Which image will not be chosen?</a:t>
            </a:r>
            <a:endParaRPr sz="3200" dirty="0">
              <a:solidFill>
                <a:schemeClr val="dk1"/>
              </a:solidFill>
              <a:latin typeface="+mj-lt"/>
              <a:ea typeface="Questrial"/>
              <a:cs typeface="Questrial"/>
              <a:sym typeface="Questrial"/>
            </a:endParaRPr>
          </a:p>
          <a:p>
            <a:pPr marL="457200" marR="0" lvl="0" indent="-431800" algn="l" rtl="0">
              <a:lnSpc>
                <a:spcPct val="106650"/>
              </a:lnSpc>
              <a:spcBef>
                <a:spcPts val="0"/>
              </a:spcBef>
              <a:spcAft>
                <a:spcPts val="0"/>
              </a:spcAft>
              <a:buClr>
                <a:schemeClr val="dk1"/>
              </a:buClr>
              <a:buSzPts val="3200"/>
              <a:buFont typeface="Questrial"/>
              <a:buChar char="●"/>
            </a:pPr>
            <a:r>
              <a:rPr lang="en-GB" sz="3200" dirty="0">
                <a:solidFill>
                  <a:schemeClr val="dk1"/>
                </a:solidFill>
                <a:latin typeface="+mj-lt"/>
                <a:ea typeface="Questrial"/>
                <a:cs typeface="Questrial"/>
                <a:sym typeface="Questrial"/>
              </a:rPr>
              <a:t>How could you debug the program to make it equally likely that each image could be chosen?</a:t>
            </a:r>
            <a:endParaRPr sz="3200" dirty="0">
              <a:solidFill>
                <a:schemeClr val="dk1"/>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p:txBody>
      </p:sp>
      <p:pic>
        <p:nvPicPr>
          <p:cNvPr id="199" name="Google Shape;199;p31">
            <a:hlinkClick r:id="rId3"/>
          </p:cNvPr>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7494804" y="256376"/>
            <a:ext cx="4320174" cy="6345248"/>
          </a:xfrm>
          <a:prstGeom prst="rect">
            <a:avLst/>
          </a:prstGeom>
          <a:noFill/>
          <a:ln>
            <a:noFill/>
          </a:ln>
        </p:spPr>
      </p:pic>
      <p:sp>
        <p:nvSpPr>
          <p:cNvPr id="2" name="Rectangle 1">
            <a:extLst>
              <a:ext uri="{FF2B5EF4-FFF2-40B4-BE49-F238E27FC236}">
                <a16:creationId xmlns:a16="http://schemas.microsoft.com/office/drawing/2014/main" id="{B0DDB8E9-6CA0-B34F-8FA1-9374978FE3A2}"/>
              </a:ext>
            </a:extLst>
          </p:cNvPr>
          <p:cNvSpPr/>
          <p:nvPr/>
        </p:nvSpPr>
        <p:spPr>
          <a:xfrm>
            <a:off x="658915" y="6293847"/>
            <a:ext cx="4544834" cy="307777"/>
          </a:xfrm>
          <a:prstGeom prst="rect">
            <a:avLst/>
          </a:prstGeom>
        </p:spPr>
        <p:txBody>
          <a:bodyPr wrap="none">
            <a:spAutoFit/>
          </a:bodyPr>
          <a:lstStyle/>
          <a:p>
            <a:r>
              <a:rPr lang="en-GB" dirty="0">
                <a:hlinkClick r:id="rId3"/>
              </a:rPr>
              <a:t>https://makecode.microbit.org/#pub:_MaphAJEVDhYK</a:t>
            </a:r>
            <a:r>
              <a:rPr lang="en-GB"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2"/>
          <p:cNvSpPr/>
          <p:nvPr/>
        </p:nvSpPr>
        <p:spPr>
          <a:xfrm>
            <a:off x="1012906" y="367400"/>
            <a:ext cx="104919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Clr>
                <a:srgbClr val="000000"/>
              </a:buClr>
              <a:buSzPts val="4000"/>
              <a:buFont typeface="Arial"/>
              <a:buNone/>
            </a:pPr>
            <a:r>
              <a:rPr lang="en-GB" sz="4000" b="1" dirty="0">
                <a:solidFill>
                  <a:schemeClr val="dk1"/>
                </a:solidFill>
                <a:latin typeface="+mj-lt"/>
                <a:ea typeface="Questrial"/>
                <a:cs typeface="Questrial"/>
                <a:sym typeface="Questrial"/>
              </a:rPr>
              <a:t>Programming the micro:bit</a:t>
            </a:r>
            <a:endParaRPr dirty="0">
              <a:latin typeface="+mj-lt"/>
            </a:endParaRPr>
          </a:p>
          <a:p>
            <a:pPr marL="0" marR="0" lvl="0" indent="0" algn="l" rtl="0">
              <a:lnSpc>
                <a:spcPct val="10665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57200" algn="l" rtl="0">
              <a:lnSpc>
                <a:spcPct val="106650"/>
              </a:lnSpc>
              <a:spcBef>
                <a:spcPts val="0"/>
              </a:spcBef>
              <a:spcAft>
                <a:spcPts val="0"/>
              </a:spcAft>
              <a:buClr>
                <a:srgbClr val="000000"/>
              </a:buClr>
              <a:buSzPts val="3200"/>
              <a:buFont typeface="Arial"/>
              <a:buChar char="•"/>
            </a:pPr>
            <a:r>
              <a:rPr lang="en-GB" sz="3200" dirty="0">
                <a:solidFill>
                  <a:srgbClr val="505555"/>
                </a:solidFill>
                <a:latin typeface="+mj-lt"/>
                <a:ea typeface="Questrial"/>
                <a:cs typeface="Questrial"/>
                <a:sym typeface="Questrial"/>
              </a:rPr>
              <a:t>Today you will work with your partner to program a micro:bit to be an activity selector.</a:t>
            </a:r>
            <a:endParaRPr sz="3200" dirty="0">
              <a:solidFill>
                <a:srgbClr val="505555"/>
              </a:solidFill>
              <a:latin typeface="+mj-lt"/>
              <a:ea typeface="Questrial"/>
              <a:cs typeface="Questrial"/>
              <a:sym typeface="Questrial"/>
            </a:endParaRPr>
          </a:p>
          <a:p>
            <a:pPr marL="457200" marR="0" lvl="0" indent="-457200" algn="l" rtl="0">
              <a:lnSpc>
                <a:spcPct val="106650"/>
              </a:lnSpc>
              <a:spcBef>
                <a:spcPts val="0"/>
              </a:spcBef>
              <a:spcAft>
                <a:spcPts val="0"/>
              </a:spcAft>
              <a:buClr>
                <a:srgbClr val="000000"/>
              </a:buClr>
              <a:buSzPts val="3200"/>
              <a:buFont typeface="Arial"/>
              <a:buChar char="•"/>
            </a:pPr>
            <a:r>
              <a:rPr lang="en-GB" sz="3200" dirty="0">
                <a:solidFill>
                  <a:srgbClr val="505555"/>
                </a:solidFill>
                <a:latin typeface="+mj-lt"/>
                <a:ea typeface="Questrial"/>
                <a:cs typeface="Questrial"/>
                <a:sym typeface="Questrial"/>
              </a:rPr>
              <a:t>Use the algorithm that you wrote last lesson to guide your program.</a:t>
            </a:r>
            <a:endParaRPr sz="3200" dirty="0">
              <a:solidFill>
                <a:srgbClr val="505555"/>
              </a:solidFill>
              <a:latin typeface="+mj-lt"/>
              <a:ea typeface="Questrial"/>
              <a:cs typeface="Questrial"/>
              <a:sym typeface="Questrial"/>
            </a:endParaRPr>
          </a:p>
          <a:p>
            <a:pPr marL="457200" marR="0" lvl="0" indent="-457200" algn="l" rtl="0">
              <a:lnSpc>
                <a:spcPct val="106650"/>
              </a:lnSpc>
              <a:spcBef>
                <a:spcPts val="0"/>
              </a:spcBef>
              <a:spcAft>
                <a:spcPts val="0"/>
              </a:spcAft>
              <a:buClr>
                <a:srgbClr val="000000"/>
              </a:buClr>
              <a:buSzPts val="3200"/>
              <a:buFont typeface="Arial"/>
              <a:buChar char="•"/>
            </a:pPr>
            <a:r>
              <a:rPr lang="en-GB" sz="3200" dirty="0">
                <a:solidFill>
                  <a:srgbClr val="505555"/>
                </a:solidFill>
                <a:latin typeface="+mj-lt"/>
                <a:ea typeface="Questrial"/>
                <a:cs typeface="Questrial"/>
                <a:sym typeface="Questrial"/>
              </a:rPr>
              <a:t>Test and debug your program as you work.</a:t>
            </a:r>
            <a:endParaRPr sz="3200" dirty="0">
              <a:solidFill>
                <a:srgbClr val="505555"/>
              </a:solidFill>
              <a:latin typeface="+mj-lt"/>
              <a:ea typeface="Questrial"/>
              <a:cs typeface="Questrial"/>
              <a:sym typeface="Questrial"/>
            </a:endParaRPr>
          </a:p>
          <a:p>
            <a:pPr marL="457200" marR="0" lvl="0" indent="-457200" algn="l" rtl="0">
              <a:lnSpc>
                <a:spcPct val="106650"/>
              </a:lnSpc>
              <a:spcBef>
                <a:spcPts val="0"/>
              </a:spcBef>
              <a:spcAft>
                <a:spcPts val="0"/>
              </a:spcAft>
              <a:buClr>
                <a:srgbClr val="000000"/>
              </a:buClr>
              <a:buSzPts val="3200"/>
              <a:buFont typeface="Arial"/>
              <a:buChar char="•"/>
            </a:pPr>
            <a:r>
              <a:rPr lang="en-GB" sz="3200" dirty="0">
                <a:solidFill>
                  <a:srgbClr val="505555"/>
                </a:solidFill>
                <a:latin typeface="+mj-lt"/>
                <a:ea typeface="Questrial"/>
                <a:cs typeface="Questrial"/>
                <a:sym typeface="Questrial"/>
              </a:rPr>
              <a:t>Remember before you can use a variable they have to be created. </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25400" marR="0" lvl="0" indent="0" algn="l" rtl="0">
              <a:lnSpc>
                <a:spcPct val="100000"/>
              </a:lnSpc>
              <a:spcBef>
                <a:spcPts val="0"/>
              </a:spcBef>
              <a:spcAft>
                <a:spcPts val="0"/>
              </a:spcAft>
              <a:buNone/>
            </a:pP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p:txBody>
      </p:sp>
      <p:pic>
        <p:nvPicPr>
          <p:cNvPr id="206" name="Google Shape;206;p32"/>
          <p:cNvPicPr preferRelativeResize="0"/>
          <p:nvPr/>
        </p:nvPicPr>
        <p:blipFill>
          <a:blip r:embed="rId3">
            <a:alphaModFix/>
          </a:blip>
          <a:stretch>
            <a:fillRect/>
          </a:stretch>
        </p:blipFill>
        <p:spPr>
          <a:xfrm>
            <a:off x="8117475" y="5312400"/>
            <a:ext cx="2708700" cy="1388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3"/>
          <p:cNvSpPr/>
          <p:nvPr/>
        </p:nvSpPr>
        <p:spPr>
          <a:xfrm>
            <a:off x="1012888" y="367400"/>
            <a:ext cx="10325672"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r>
              <a:rPr lang="en-GB" sz="4000" b="1" dirty="0">
                <a:solidFill>
                  <a:schemeClr val="dk1"/>
                </a:solidFill>
                <a:latin typeface="+mj-lt"/>
                <a:ea typeface="Questrial"/>
                <a:cs typeface="Questrial"/>
                <a:sym typeface="Questrial"/>
              </a:rPr>
              <a:t>Evaluating your solution</a:t>
            </a:r>
            <a:endParaRPr dirty="0">
              <a:latin typeface="+mj-lt"/>
            </a:endParaRPr>
          </a:p>
          <a:p>
            <a:pPr marL="0" marR="0" lvl="0" indent="0" algn="l" rtl="0">
              <a:lnSpc>
                <a:spcPct val="106650"/>
              </a:lnSpc>
              <a:spcBef>
                <a:spcPts val="0"/>
              </a:spcBef>
              <a:spcAft>
                <a:spcPts val="0"/>
              </a:spcAft>
              <a:buClr>
                <a:srgbClr val="000000"/>
              </a:buClr>
              <a:buSzPts val="3200"/>
              <a:buFont typeface="Arial"/>
              <a:buNone/>
            </a:pPr>
            <a:endParaRPr sz="3200" b="0" i="0" u="none" strike="noStrike" cap="none" dirty="0">
              <a:solidFill>
                <a:schemeClr val="dk1"/>
              </a:solidFill>
              <a:latin typeface="+mj-lt"/>
              <a:ea typeface="Questrial"/>
              <a:cs typeface="Questrial"/>
              <a:sym typeface="Questrial"/>
            </a:endParaRPr>
          </a:p>
          <a:p>
            <a:pPr marL="457200" marR="0" lvl="0" indent="-431800" algn="l" rtl="0">
              <a:lnSpc>
                <a:spcPct val="106650"/>
              </a:lnSpc>
              <a:spcBef>
                <a:spcPts val="0"/>
              </a:spcBef>
              <a:spcAft>
                <a:spcPts val="0"/>
              </a:spcAft>
              <a:buClr>
                <a:schemeClr val="dk1"/>
              </a:buClr>
              <a:buSzPts val="3200"/>
              <a:buFont typeface="Questrial"/>
              <a:buChar char="●"/>
            </a:pPr>
            <a:r>
              <a:rPr lang="en-GB" sz="3200" dirty="0">
                <a:solidFill>
                  <a:schemeClr val="dk1"/>
                </a:solidFill>
                <a:latin typeface="+mj-lt"/>
                <a:ea typeface="Questrial"/>
                <a:cs typeface="Questrial"/>
                <a:sym typeface="Questrial"/>
              </a:rPr>
              <a:t>Once you are happy with how your program works, transfer it to a micro:bit.</a:t>
            </a:r>
            <a:endParaRPr sz="3200" dirty="0">
              <a:solidFill>
                <a:schemeClr val="dk1"/>
              </a:solidFill>
              <a:latin typeface="+mj-lt"/>
              <a:ea typeface="Questrial"/>
              <a:cs typeface="Questrial"/>
              <a:sym typeface="Questrial"/>
            </a:endParaRPr>
          </a:p>
          <a:p>
            <a:pPr marL="457200" marR="0" lvl="0" indent="-431800" algn="l" rtl="0">
              <a:lnSpc>
                <a:spcPct val="106650"/>
              </a:lnSpc>
              <a:spcBef>
                <a:spcPts val="0"/>
              </a:spcBef>
              <a:spcAft>
                <a:spcPts val="0"/>
              </a:spcAft>
              <a:buClr>
                <a:schemeClr val="dk1"/>
              </a:buClr>
              <a:buSzPts val="3200"/>
              <a:buFont typeface="Questrial"/>
              <a:buChar char="●"/>
            </a:pPr>
            <a:r>
              <a:rPr lang="en-GB" sz="3200" dirty="0">
                <a:solidFill>
                  <a:schemeClr val="dk1"/>
                </a:solidFill>
                <a:latin typeface="+mj-lt"/>
                <a:ea typeface="Questrial"/>
                <a:cs typeface="Questrial"/>
                <a:sym typeface="Questrial"/>
              </a:rPr>
              <a:t>Test how your solution works on a micro:bit </a:t>
            </a:r>
            <a:endParaRPr sz="3200" dirty="0">
              <a:solidFill>
                <a:schemeClr val="dk1"/>
              </a:solidFill>
              <a:latin typeface="+mj-lt"/>
              <a:ea typeface="Questrial"/>
              <a:cs typeface="Questrial"/>
              <a:sym typeface="Questrial"/>
            </a:endParaRPr>
          </a:p>
          <a:p>
            <a:pPr marL="914400" marR="0" lvl="1" indent="-431800" algn="l" rtl="0">
              <a:lnSpc>
                <a:spcPct val="106650"/>
              </a:lnSpc>
              <a:spcBef>
                <a:spcPts val="0"/>
              </a:spcBef>
              <a:spcAft>
                <a:spcPts val="0"/>
              </a:spcAft>
              <a:buClr>
                <a:schemeClr val="dk1"/>
              </a:buClr>
              <a:buSzPts val="3200"/>
              <a:buFont typeface="Questrial"/>
              <a:buChar char="○"/>
            </a:pPr>
            <a:r>
              <a:rPr lang="en-GB" sz="3200" dirty="0">
                <a:solidFill>
                  <a:schemeClr val="dk1"/>
                </a:solidFill>
                <a:latin typeface="+mj-lt"/>
                <a:ea typeface="Questrial"/>
                <a:cs typeface="Questrial"/>
                <a:sym typeface="Questrial"/>
              </a:rPr>
              <a:t>What are the strengths of your solution?</a:t>
            </a:r>
            <a:endParaRPr sz="3200" dirty="0">
              <a:solidFill>
                <a:schemeClr val="dk1"/>
              </a:solidFill>
              <a:latin typeface="+mj-lt"/>
              <a:ea typeface="Questrial"/>
              <a:cs typeface="Questrial"/>
              <a:sym typeface="Questrial"/>
            </a:endParaRPr>
          </a:p>
          <a:p>
            <a:pPr marL="914400" marR="0" lvl="1" indent="-431800" algn="l" rtl="0">
              <a:lnSpc>
                <a:spcPct val="106650"/>
              </a:lnSpc>
              <a:spcBef>
                <a:spcPts val="0"/>
              </a:spcBef>
              <a:spcAft>
                <a:spcPts val="0"/>
              </a:spcAft>
              <a:buClr>
                <a:schemeClr val="dk1"/>
              </a:buClr>
              <a:buSzPts val="3200"/>
              <a:buFont typeface="Questrial"/>
              <a:buChar char="○"/>
            </a:pPr>
            <a:r>
              <a:rPr lang="en-GB" sz="3200" dirty="0">
                <a:solidFill>
                  <a:schemeClr val="dk1"/>
                </a:solidFill>
                <a:latin typeface="+mj-lt"/>
                <a:ea typeface="Questrial"/>
                <a:cs typeface="Questrial"/>
                <a:sym typeface="Questrial"/>
              </a:rPr>
              <a:t>What would you like to improve about your solution?</a:t>
            </a:r>
            <a:endParaRPr sz="3200" dirty="0">
              <a:solidFill>
                <a:schemeClr val="dk1"/>
              </a:solidFill>
              <a:latin typeface="+mj-lt"/>
              <a:ea typeface="Questrial"/>
              <a:cs typeface="Questrial"/>
              <a:sym typeface="Questrial"/>
            </a:endParaRPr>
          </a:p>
          <a:p>
            <a:pPr marL="0" marR="0" lvl="0" indent="0" algn="l" rtl="0">
              <a:lnSpc>
                <a:spcPct val="106650"/>
              </a:lnSpc>
              <a:spcBef>
                <a:spcPts val="0"/>
              </a:spcBef>
              <a:spcAft>
                <a:spcPts val="0"/>
              </a:spcAft>
              <a:buNone/>
            </a:pPr>
            <a:endParaRPr sz="3200" dirty="0">
              <a:solidFill>
                <a:schemeClr val="dk1"/>
              </a:solidFill>
              <a:latin typeface="+mj-lt"/>
              <a:ea typeface="Questrial"/>
              <a:cs typeface="Questrial"/>
              <a:sym typeface="Questrial"/>
            </a:endParaRPr>
          </a:p>
          <a:p>
            <a:pPr marL="0" marR="0" lvl="0" indent="0" algn="l" rtl="0">
              <a:lnSpc>
                <a:spcPct val="10665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228600" algn="l" rtl="0">
              <a:lnSpc>
                <a:spcPct val="100000"/>
              </a:lnSpc>
              <a:spcBef>
                <a:spcPts val="0"/>
              </a:spcBef>
              <a:spcAft>
                <a:spcPts val="0"/>
              </a:spcAft>
              <a:buClr>
                <a:srgbClr val="505555"/>
              </a:buClr>
              <a:buSzPts val="3200"/>
              <a:buFont typeface="Questrial"/>
              <a:buNone/>
            </a:pPr>
            <a:endParaRPr sz="3200" b="0" i="0" u="none" strike="noStrike" cap="none"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4"/>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Clr>
                <a:srgbClr val="000000"/>
              </a:buClr>
              <a:buSzPts val="4000"/>
              <a:buFont typeface="Arial"/>
              <a:buNone/>
            </a:pPr>
            <a:r>
              <a:rPr lang="en-GB" sz="4000" b="1" i="0" u="none" strike="noStrike" cap="none" dirty="0">
                <a:solidFill>
                  <a:schemeClr val="dk1"/>
                </a:solidFill>
                <a:latin typeface="+mj-lt"/>
                <a:ea typeface="Questrial"/>
                <a:cs typeface="Questrial"/>
                <a:sym typeface="Questrial"/>
              </a:rPr>
              <a:t>Learning objectives revisited:</a:t>
            </a:r>
            <a:endParaRPr sz="3200" b="0" i="0" u="none" strike="noStrike" cap="none"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To </a:t>
            </a:r>
            <a:r>
              <a:rPr lang="en-GB" sz="3200" dirty="0">
                <a:solidFill>
                  <a:srgbClr val="505555"/>
                </a:solidFill>
                <a:latin typeface="+mj-lt"/>
                <a:ea typeface="Questrial"/>
                <a:cs typeface="Questrial"/>
                <a:sym typeface="Questrial"/>
              </a:rPr>
              <a:t>debug programs involving random number variables.</a:t>
            </a:r>
            <a:endParaRPr sz="3200" b="0" i="0" u="none" strike="noStrike" cap="none" dirty="0">
              <a:solidFill>
                <a:srgbClr val="505555"/>
              </a:solidFill>
              <a:latin typeface="+mj-lt"/>
              <a:ea typeface="Questrial"/>
              <a:cs typeface="Questrial"/>
              <a:sym typeface="Questrial"/>
            </a:endParaRPr>
          </a:p>
          <a:p>
            <a:pPr marL="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b="0" i="0" u="none" strike="noStrike" cap="none" dirty="0">
                <a:solidFill>
                  <a:srgbClr val="505555"/>
                </a:solidFill>
                <a:latin typeface="+mj-lt"/>
                <a:ea typeface="Questrial"/>
                <a:cs typeface="Questrial"/>
                <a:sym typeface="Questrial"/>
              </a:rPr>
              <a:t>To </a:t>
            </a:r>
            <a:r>
              <a:rPr lang="en-GB" sz="3200" dirty="0">
                <a:solidFill>
                  <a:srgbClr val="505555"/>
                </a:solidFill>
                <a:latin typeface="+mj-lt"/>
                <a:ea typeface="Questrial"/>
                <a:cs typeface="Questrial"/>
                <a:sym typeface="Questrial"/>
              </a:rPr>
              <a:t>write programs that use random number variables.</a:t>
            </a:r>
            <a:endParaRPr sz="3200" dirty="0">
              <a:solidFill>
                <a:srgbClr val="505555"/>
              </a:solidFill>
              <a:latin typeface="+mj-lt"/>
              <a:ea typeface="Questrial"/>
              <a:cs typeface="Questrial"/>
              <a:sym typeface="Questrial"/>
            </a:endParaRPr>
          </a:p>
          <a:p>
            <a:pPr marL="457200" marR="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15000"/>
              </a:lnSpc>
              <a:spcBef>
                <a:spcPts val="0"/>
              </a:spcBef>
              <a:spcAft>
                <a:spcPts val="0"/>
              </a:spcAft>
              <a:buClr>
                <a:srgbClr val="505555"/>
              </a:buClr>
              <a:buSzPts val="3200"/>
              <a:buFont typeface="Questrial"/>
              <a:buChar char="●"/>
            </a:pPr>
            <a:r>
              <a:rPr lang="en-GB" sz="3200" dirty="0">
                <a:solidFill>
                  <a:srgbClr val="505555"/>
                </a:solidFill>
                <a:latin typeface="+mj-lt"/>
                <a:ea typeface="Questrial"/>
                <a:cs typeface="Questrial"/>
                <a:sym typeface="Questrial"/>
              </a:rPr>
              <a:t>To evaluate a solution effectively.</a:t>
            </a:r>
            <a:endParaRPr sz="3200" dirty="0">
              <a:solidFill>
                <a:srgbClr val="505555"/>
              </a:solidFill>
              <a:latin typeface="+mj-lt"/>
              <a:ea typeface="Questrial"/>
              <a:cs typeface="Questrial"/>
              <a:sym typeface="Questrial"/>
            </a:endParaRPr>
          </a:p>
          <a:p>
            <a:pPr marL="457200" marR="0" lvl="0" indent="0" algn="l" rtl="0">
              <a:lnSpc>
                <a:spcPct val="115000"/>
              </a:lnSpc>
              <a:spcBef>
                <a:spcPts val="0"/>
              </a:spcBef>
              <a:spcAft>
                <a:spcPts val="0"/>
              </a:spcAft>
              <a:buClr>
                <a:srgbClr val="000000"/>
              </a:buClr>
              <a:buSzPts val="3200"/>
              <a:buFont typeface="Arial"/>
              <a:buNone/>
            </a:pPr>
            <a:endParaRPr sz="3200" b="0" i="0" u="none" strike="noStrike" cap="none" dirty="0">
              <a:solidFill>
                <a:schemeClr val="dk1"/>
              </a:solidFill>
              <a:latin typeface="+mj-lt"/>
              <a:ea typeface="Questrial"/>
              <a:cs typeface="Questrial"/>
              <a:sym typeface="Quest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grpSp>
        <p:nvGrpSpPr>
          <p:cNvPr id="224" name="Google Shape;224;p35"/>
          <p:cNvGrpSpPr/>
          <p:nvPr/>
        </p:nvGrpSpPr>
        <p:grpSpPr>
          <a:xfrm>
            <a:off x="756025" y="191175"/>
            <a:ext cx="7321800" cy="3090600"/>
            <a:chOff x="762025" y="3535875"/>
            <a:chExt cx="7321800" cy="3090600"/>
          </a:xfrm>
        </p:grpSpPr>
        <p:pic>
          <p:nvPicPr>
            <p:cNvPr id="225" name="Google Shape;225;p35"/>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4384000" y="4666525"/>
              <a:ext cx="879500" cy="1811250"/>
            </a:xfrm>
            <a:prstGeom prst="rect">
              <a:avLst/>
            </a:prstGeom>
            <a:noFill/>
            <a:ln>
              <a:noFill/>
            </a:ln>
          </p:spPr>
        </p:pic>
        <p:pic>
          <p:nvPicPr>
            <p:cNvPr id="226" name="Google Shape;226;p35"/>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5263500" y="4718925"/>
              <a:ext cx="1081100" cy="1181675"/>
            </a:xfrm>
            <a:prstGeom prst="rect">
              <a:avLst/>
            </a:prstGeom>
            <a:noFill/>
            <a:ln>
              <a:noFill/>
            </a:ln>
          </p:spPr>
        </p:pic>
        <p:sp>
          <p:nvSpPr>
            <p:cNvPr id="227" name="Google Shape;227;p35"/>
            <p:cNvSpPr txBox="1"/>
            <p:nvPr/>
          </p:nvSpPr>
          <p:spPr>
            <a:xfrm>
              <a:off x="762025" y="3535875"/>
              <a:ext cx="7321800" cy="30906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latin typeface="+mj-lt"/>
                  <a:ea typeface="Questrial"/>
                  <a:cs typeface="Questrial"/>
                  <a:sym typeface="Questrial"/>
                </a:rPr>
                <a:t>Before you can use a variable it needs to be created. This can be done by selecting make a variable from the variable menu. </a:t>
              </a:r>
              <a:endParaRPr sz="2400" dirty="0">
                <a:latin typeface="+mj-lt"/>
                <a:ea typeface="Questrial"/>
                <a:cs typeface="Questrial"/>
                <a:sym typeface="Questrial"/>
              </a:endParaRPr>
            </a:p>
          </p:txBody>
        </p:sp>
      </p:grpSp>
      <p:grpSp>
        <p:nvGrpSpPr>
          <p:cNvPr id="228" name="Google Shape;228;p35"/>
          <p:cNvGrpSpPr/>
          <p:nvPr/>
        </p:nvGrpSpPr>
        <p:grpSpPr>
          <a:xfrm>
            <a:off x="762025" y="3505200"/>
            <a:ext cx="7321800" cy="3090600"/>
            <a:chOff x="762025" y="228600"/>
            <a:chExt cx="7321800" cy="3090600"/>
          </a:xfrm>
        </p:grpSpPr>
        <p:sp>
          <p:nvSpPr>
            <p:cNvPr id="229" name="Google Shape;229;p35"/>
            <p:cNvSpPr txBox="1"/>
            <p:nvPr/>
          </p:nvSpPr>
          <p:spPr>
            <a:xfrm>
              <a:off x="762025" y="228600"/>
              <a:ext cx="7321800" cy="30906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latin typeface="+mj-lt"/>
                  <a:ea typeface="Questrial"/>
                  <a:cs typeface="Questrial"/>
                  <a:sym typeface="Questrial"/>
                </a:rPr>
                <a:t>When your variable has been created, you will have access to blocks to use, set and change the variable. .</a:t>
              </a:r>
              <a:endParaRPr sz="2400" dirty="0">
                <a:latin typeface="+mj-lt"/>
                <a:ea typeface="Questrial"/>
                <a:cs typeface="Questrial"/>
                <a:sym typeface="Questrial"/>
              </a:endParaRPr>
            </a:p>
          </p:txBody>
        </p:sp>
        <p:pic>
          <p:nvPicPr>
            <p:cNvPr id="230" name="Google Shape;230;p35"/>
            <p:cNvPicPr preferRelativeResize="0"/>
            <p:nvPr/>
          </p:nvPicPr>
          <p:blipFill>
            <a:blip r:embed="rId5">
              <a:alphaModFix/>
            </a:blip>
            <a:stretch>
              <a:fillRect/>
            </a:stretch>
          </p:blipFill>
          <p:spPr>
            <a:xfrm>
              <a:off x="2349675" y="1299300"/>
              <a:ext cx="2067250" cy="1920550"/>
            </a:xfrm>
            <a:prstGeom prst="rect">
              <a:avLst/>
            </a:prstGeom>
            <a:noFill/>
            <a:ln>
              <a:noFill/>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pic>
        <p:nvPicPr>
          <p:cNvPr id="236" name="Google Shape;236;p36"/>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878110" y="1446766"/>
            <a:ext cx="4619881" cy="1706457"/>
          </a:xfrm>
          <a:prstGeom prst="rect">
            <a:avLst/>
          </a:prstGeom>
          <a:noFill/>
          <a:ln>
            <a:noFill/>
          </a:ln>
        </p:spPr>
      </p:pic>
      <p:sp>
        <p:nvSpPr>
          <p:cNvPr id="237" name="Google Shape;237;p36"/>
          <p:cNvSpPr txBox="1"/>
          <p:nvPr/>
        </p:nvSpPr>
        <p:spPr>
          <a:xfrm>
            <a:off x="762025" y="228600"/>
            <a:ext cx="7321800" cy="30906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latin typeface="+mj-lt"/>
                <a:ea typeface="Questrial"/>
                <a:cs typeface="Questrial"/>
                <a:sym typeface="Questrial"/>
              </a:rPr>
              <a:t>The micro:bit will set the value of the variable </a:t>
            </a:r>
            <a:r>
              <a:rPr lang="en-GB" sz="2400" dirty="0">
                <a:solidFill>
                  <a:srgbClr val="FF0000"/>
                </a:solidFill>
                <a:latin typeface="+mj-lt"/>
                <a:ea typeface="Questrial"/>
                <a:cs typeface="Questrial"/>
                <a:sym typeface="Questrial"/>
              </a:rPr>
              <a:t>random number 1 </a:t>
            </a:r>
            <a:r>
              <a:rPr lang="en-GB" sz="2400" dirty="0">
                <a:latin typeface="+mj-lt"/>
                <a:ea typeface="Questrial"/>
                <a:cs typeface="Questrial"/>
                <a:sym typeface="Questrial"/>
              </a:rPr>
              <a:t>to a randomly selected number between 1 and 3 when button a is pressed.</a:t>
            </a:r>
            <a:endParaRPr sz="2400" dirty="0">
              <a:latin typeface="+mj-lt"/>
              <a:ea typeface="Questrial"/>
              <a:cs typeface="Questrial"/>
              <a:sym typeface="Questrial"/>
            </a:endParaRPr>
          </a:p>
        </p:txBody>
      </p:sp>
      <p:grpSp>
        <p:nvGrpSpPr>
          <p:cNvPr id="238" name="Google Shape;238;p36"/>
          <p:cNvGrpSpPr/>
          <p:nvPr/>
        </p:nvGrpSpPr>
        <p:grpSpPr>
          <a:xfrm>
            <a:off x="762024" y="3647675"/>
            <a:ext cx="7321800" cy="2882100"/>
            <a:chOff x="762024" y="3647675"/>
            <a:chExt cx="7321800" cy="2882100"/>
          </a:xfrm>
        </p:grpSpPr>
        <p:sp>
          <p:nvSpPr>
            <p:cNvPr id="239" name="Google Shape;239;p36"/>
            <p:cNvSpPr txBox="1"/>
            <p:nvPr/>
          </p:nvSpPr>
          <p:spPr>
            <a:xfrm>
              <a:off x="762024" y="3647675"/>
              <a:ext cx="7321800" cy="2882100"/>
            </a:xfrm>
            <a:prstGeom prst="rect">
              <a:avLst/>
            </a:prstGeom>
            <a:noFill/>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latin typeface="+mj-lt"/>
                  <a:ea typeface="Questrial"/>
                  <a:cs typeface="Questrial"/>
                  <a:sym typeface="Questrial"/>
                </a:rPr>
                <a:t>The micro:bit displays the word hello if the value of the variable </a:t>
              </a:r>
              <a:r>
                <a:rPr lang="en-GB" sz="2400" dirty="0">
                  <a:solidFill>
                    <a:srgbClr val="FF0000"/>
                  </a:solidFill>
                  <a:latin typeface="+mj-lt"/>
                  <a:ea typeface="Questrial"/>
                  <a:cs typeface="Questrial"/>
                  <a:sym typeface="Questrial"/>
                </a:rPr>
                <a:t>random number 1</a:t>
              </a:r>
              <a:r>
                <a:rPr lang="en-GB" sz="2400" dirty="0">
                  <a:latin typeface="+mj-lt"/>
                  <a:ea typeface="Questrial"/>
                  <a:cs typeface="Questrial"/>
                  <a:sym typeface="Questrial"/>
                </a:rPr>
                <a:t> equals 2</a:t>
              </a:r>
              <a:endParaRPr sz="2400" dirty="0">
                <a:latin typeface="+mj-lt"/>
                <a:ea typeface="Questrial"/>
                <a:cs typeface="Questrial"/>
                <a:sym typeface="Questrial"/>
              </a:endParaRPr>
            </a:p>
          </p:txBody>
        </p:sp>
        <p:pic>
          <p:nvPicPr>
            <p:cNvPr id="240" name="Google Shape;240;p36"/>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1026931" y="4601025"/>
              <a:ext cx="3454463" cy="1666475"/>
            </a:xfrm>
            <a:prstGeom prst="rect">
              <a:avLst/>
            </a:prstGeom>
            <a:noFill/>
            <a:ln>
              <a:noFill/>
            </a:ln>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endParaRPr sz="3200" dirty="0">
              <a:solidFill>
                <a:srgbClr val="505555"/>
              </a:solidFill>
              <a:latin typeface="Arial" panose="020B0604020202020204" pitchFamily="34" charset="0"/>
              <a:ea typeface="Questrial"/>
              <a:cs typeface="Arial" panose="020B0604020202020204" pitchFamily="34" charset="0"/>
              <a:sym typeface="Questrial"/>
            </a:endParaRPr>
          </a:p>
          <a:p>
            <a:pPr>
              <a:lnSpc>
                <a:spcPct val="106650"/>
              </a:lnSpc>
              <a:buSzPts val="1100"/>
            </a:pPr>
            <a:r>
              <a:rPr lang="en-GB" sz="4000" b="1" dirty="0">
                <a:solidFill>
                  <a:schemeClr val="dk1"/>
                </a:solidFill>
                <a:latin typeface="Arial" panose="020B0604020202020204" pitchFamily="34" charset="0"/>
                <a:cs typeface="Arial" panose="020B0604020202020204" pitchFamily="34" charset="0"/>
              </a:rPr>
              <a:t>Licensing information</a:t>
            </a:r>
          </a:p>
          <a:p>
            <a:endParaRPr lang="en-GB" sz="3200" dirty="0">
              <a:solidFill>
                <a:srgbClr val="505555"/>
              </a:solidFill>
              <a:latin typeface="Arial" panose="020B0604020202020204" pitchFamily="34" charset="0"/>
              <a:ea typeface="Questrial"/>
              <a:cs typeface="Arial" panose="020B0604020202020204" pitchFamily="34" charset="0"/>
              <a:sym typeface="Questrial"/>
            </a:endParaRPr>
          </a:p>
          <a:p>
            <a:r>
              <a:rPr lang="en-GB" sz="2000" b="1" dirty="0">
                <a:latin typeface="Arial" panose="020B0604020202020204" pitchFamily="34" charset="0"/>
                <a:cs typeface="Arial" panose="020B0604020202020204" pitchFamily="34" charset="0"/>
              </a:rPr>
              <a:t>Published by the Micro:bit Educational Foundation </a:t>
            </a:r>
            <a:r>
              <a:rPr lang="en-GB" sz="2000" b="1" u="sng" dirty="0">
                <a:latin typeface="Arial" panose="020B0604020202020204" pitchFamily="34" charset="0"/>
                <a:cs typeface="Arial" panose="020B0604020202020204" pitchFamily="34" charset="0"/>
                <a:hlinkClick r:id="rId3"/>
              </a:rPr>
              <a:t>microbit.org</a:t>
            </a:r>
            <a:endParaRPr lang="en-GB" sz="2000" b="1" u="sng" dirty="0">
              <a:latin typeface="Arial" panose="020B0604020202020204" pitchFamily="34" charset="0"/>
              <a:cs typeface="Arial" panose="020B0604020202020204" pitchFamily="34" charset="0"/>
            </a:endParaRPr>
          </a:p>
          <a:p>
            <a:br>
              <a:rPr lang="en-GB" sz="2000" dirty="0">
                <a:latin typeface="Arial" panose="020B0604020202020204" pitchFamily="34" charset="0"/>
                <a:cs typeface="Arial" panose="020B0604020202020204" pitchFamily="34" charset="0"/>
              </a:rPr>
            </a:br>
            <a:r>
              <a:rPr lang="en-GB" sz="2000" b="1" dirty="0">
                <a:latin typeface="Arial" panose="020B0604020202020204" pitchFamily="34" charset="0"/>
                <a:cs typeface="Arial" panose="020B0604020202020204" pitchFamily="34" charset="0"/>
              </a:rPr>
              <a:t>Licence</a:t>
            </a:r>
            <a:r>
              <a:rPr lang="en-GB" sz="2000" dirty="0">
                <a:latin typeface="Arial" panose="020B0604020202020204" pitchFamily="34" charset="0"/>
                <a:cs typeface="Arial" panose="020B0604020202020204" pitchFamily="34" charset="0"/>
              </a:rPr>
              <a:t>: Attribution-</a:t>
            </a:r>
            <a:r>
              <a:rPr lang="en-GB" sz="2000" dirty="0" err="1">
                <a:latin typeface="Arial" panose="020B0604020202020204" pitchFamily="34" charset="0"/>
                <a:cs typeface="Arial" panose="020B0604020202020204" pitchFamily="34" charset="0"/>
              </a:rPr>
              <a:t>ShareAlike</a:t>
            </a:r>
            <a:r>
              <a:rPr lang="en-GB" sz="2000" dirty="0">
                <a:latin typeface="Arial" panose="020B0604020202020204" pitchFamily="34" charset="0"/>
                <a:cs typeface="Arial" panose="020B0604020202020204" pitchFamily="34" charset="0"/>
              </a:rPr>
              <a:t> 4.0 International </a:t>
            </a:r>
            <a:r>
              <a:rPr lang="en-GB" sz="2000" u="sng" dirty="0">
                <a:latin typeface="Arial" panose="020B0604020202020204" pitchFamily="34" charset="0"/>
                <a:cs typeface="Arial" panose="020B0604020202020204" pitchFamily="34" charset="0"/>
                <a:hlinkClick r:id="rId4"/>
              </a:rPr>
              <a:t>(CC BY-SA 4.0)</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962287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567</Words>
  <Application>Microsoft Macintosh PowerPoint</Application>
  <PresentationFormat>Widescreen</PresentationFormat>
  <Paragraphs>66</Paragraphs>
  <Slides>9</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Cabin</vt:lpstr>
      <vt:lpstr>Calibri</vt:lpstr>
      <vt:lpstr>Noto Sans Symbols</vt:lpstr>
      <vt:lpstr>Questrial</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Giles Booth</cp:lastModifiedBy>
  <cp:revision>3</cp:revision>
  <dcterms:modified xsi:type="dcterms:W3CDTF">2019-10-09T15:17:01Z</dcterms:modified>
</cp:coreProperties>
</file>