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61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3" r:id="rId15"/>
    <p:sldId id="272" r:id="rId1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8"/>
    <p:restoredTop sz="86385"/>
  </p:normalViewPr>
  <p:slideViewPr>
    <p:cSldViewPr snapToGrid="0" snapToObjects="1">
      <p:cViewPr varScale="1">
        <p:scale>
          <a:sx n="73" d="100"/>
          <a:sy n="73" d="100"/>
        </p:scale>
        <p:origin x="200" y="680"/>
      </p:cViewPr>
      <p:guideLst/>
    </p:cSldViewPr>
  </p:slideViewPr>
  <p:outlineViewPr>
    <p:cViewPr>
      <p:scale>
        <a:sx n="33" d="100"/>
        <a:sy n="33" d="100"/>
      </p:scale>
      <p:origin x="0" y="-172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392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1F6A938-9BC4-CDC7-517A-AA33688EB9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12478D-BE8E-0C58-4A8C-09C716248A7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8FA396-6E4E-DF45-9804-2A04715F3C40}" type="datetimeFigureOut">
              <a:rPr lang="en-US" smtClean="0"/>
              <a:t>7/17/26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4E408F-4946-4D4F-9E92-54E63E28A67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4426A0-1770-A8F9-1052-9574076469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C8AD3C-3C0E-3E40-898B-C2CC794216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4368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4b1c38d769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" name="Google Shape;185;g4b1c38d769_0_102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</a:t>
            </a:r>
            <a:r>
              <a:rPr lang="en-GB" sz="1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makecode.microbit.org</a:t>
            </a:r>
            <a:r>
              <a:rPr lang="en-GB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/#editor 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g4b1c38d769_0_102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4b1c38d769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1" name="Google Shape;191;g4b1c38d769_0_137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g4b1c38d769_0_137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56d22b9735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g56d22b9735_0_29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g56d22b9735_0_29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56d22b9735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g56d22b9735_0_34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g56d22b9735_0_34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56d22b9735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g56d22b9735_0_34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g56d22b9735_0_34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174087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56d22b9735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g56d22b9735_0_34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g56d22b9735_0_34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2949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49a64b5986_0_4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g49a64b5986_0_492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g49a64b5986_0_492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4b93448af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4b93448afc_0_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g4b93448afc_0_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b1c38d76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g4b1c38d769_0_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g4b1c38d769_0_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56d22b9735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g56d22b9735_0_9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g56d22b9735_0_9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56d1d391c2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g56d1d391c2_3_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g56d1d391c2_3_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4b1c38d769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0" name="Google Shape;140;g4b1c38d769_0_87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.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g4b1c38d769_0_87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58eb4d9ff9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58eb4d9ff9_1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Pupil should sequence their representations by using the boxes to place the step number in.</a:t>
            </a:r>
            <a:endParaRPr/>
          </a:p>
        </p:txBody>
      </p:sp>
      <p:sp>
        <p:nvSpPr>
          <p:cNvPr id="147" name="Google Shape;147;g58eb4d9ff9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4b1c38d769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g4b1c38d769_0_92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g4b1c38d769_0_92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arge quote">
  <p:cSld name="Large quote">
    <p:bg>
      <p:bgPr>
        <a:solidFill>
          <a:srgbClr val="00A000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768000" y="2294400"/>
            <a:ext cx="10579255" cy="22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ctr">
              <a:lnSpc>
                <a:spcPct val="103685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4104"/>
              <a:buFont typeface="Noto Sans Symbols"/>
              <a:buNone/>
              <a:defRPr sz="5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83032" algn="l">
              <a:lnSpc>
                <a:spcPct val="108312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2432"/>
              <a:buFont typeface="Cabin"/>
              <a:buAutoNum type="arabicPeriod"/>
              <a:defRPr sz="3200" b="0" i="0" u="none" strike="noStrike" cap="none">
                <a:solidFill>
                  <a:schemeClr val="lt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400050" algn="l">
              <a:lnSpc>
                <a:spcPct val="90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2140800" y="3734400"/>
            <a:ext cx="7838341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ctr">
              <a:lnSpc>
                <a:spcPct val="233291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824"/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83032" algn="l">
              <a:lnSpc>
                <a:spcPct val="108312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2432"/>
              <a:buFont typeface="Cabin"/>
              <a:buAutoNum type="arabicPeriod"/>
              <a:defRPr sz="3200" b="0" i="0" u="none" strike="noStrike" cap="none">
                <a:solidFill>
                  <a:schemeClr val="lt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400050" algn="l">
              <a:lnSpc>
                <a:spcPct val="90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ull image">
  <p:cSld name="full imag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>
            <a:spLocks noGrp="1"/>
          </p:cNvSpPr>
          <p:nvPr>
            <p:ph type="pic" idx="2"/>
          </p:nvPr>
        </p:nvSpPr>
        <p:spPr>
          <a:xfrm>
            <a:off x="125" y="0"/>
            <a:ext cx="12191875" cy="68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824"/>
              <a:buFont typeface="Noto Sans Symbols"/>
              <a:buChar char="▪"/>
              <a:defRPr sz="2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32"/>
              <a:buFont typeface="Cabin"/>
              <a:buAutoNum type="arabicPeriod"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24628" y="358342"/>
            <a:ext cx="10135740" cy="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l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rgbClr val="303333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30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9pPr>
          </a:lstStyle>
          <a:p>
            <a:endParaRPr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CBF5B3F-1C90-B08B-8FC3-FF40A10F38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76844" y="6119989"/>
            <a:ext cx="1117600" cy="533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makecode.microbit.org/#editor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makecode.microbit.org/#pub:_Ye9W9wdPPCEj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microbit.org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4.0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akecode.microbit.org/#editor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>
            <a:spLocks noGrp="1"/>
          </p:cNvSpPr>
          <p:nvPr>
            <p:ph type="title" idx="4294967295"/>
          </p:nvPr>
        </p:nvSpPr>
        <p:spPr>
          <a:xfrm>
            <a:off x="578589" y="1651028"/>
            <a:ext cx="11134337" cy="34778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80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Digital flashcards 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Teacher lesson guide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Lesson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F01D63-F469-10FA-CDA6-9B350E42E2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0879" y="5161547"/>
            <a:ext cx="2712088" cy="1598195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4"/>
          <p:cNvSpPr/>
          <p:nvPr/>
        </p:nvSpPr>
        <p:spPr>
          <a:xfrm>
            <a:off x="928667" y="1467852"/>
            <a:ext cx="10677300" cy="3278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Use the </a:t>
            </a: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  <a:hlinkClick r:id="rId3"/>
              </a:rPr>
              <a:t>MakeCode editor</a:t>
            </a: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 to program the micro:bit to show your images</a:t>
            </a:r>
          </a:p>
          <a:p>
            <a:pPr marL="25400" lvl="0">
              <a:buClr>
                <a:srgbClr val="505555"/>
              </a:buClr>
              <a:buSzPts val="3200"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Sequence your program to show the order on your plan.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AB7A9E-5282-2F8E-C8A8-19C88E76EA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58779" y="565484"/>
            <a:ext cx="10046368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Programming digital flashcards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5"/>
          <p:cNvSpPr/>
          <p:nvPr/>
        </p:nvSpPr>
        <p:spPr>
          <a:xfrm>
            <a:off x="892573" y="1251283"/>
            <a:ext cx="10677300" cy="3399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When we write algorithms and programs, we make use of </a:t>
            </a:r>
            <a:r>
              <a:rPr lang="en-US" sz="3200" b="1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sequencing</a:t>
            </a: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What does </a:t>
            </a:r>
            <a:r>
              <a:rPr lang="en-US" sz="3200" b="1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sequence</a:t>
            </a: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 mean? 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How have you used it in previous algorithms and programs?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A4B354-AFF9-23C2-AE06-425564F2500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22684" y="469232"/>
            <a:ext cx="9926053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Sequence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6"/>
          <p:cNvSpPr/>
          <p:nvPr/>
        </p:nvSpPr>
        <p:spPr>
          <a:xfrm>
            <a:off x="916635" y="1443789"/>
            <a:ext cx="10677300" cy="3230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How have we used the computing concept of </a:t>
            </a:r>
            <a:r>
              <a:rPr lang="en-US" sz="3200" b="1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sequence</a:t>
            </a: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Swap plans and programs, does the simulator show the same sequence as the plan?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EA6177-3D94-2836-6437-2DDB8203A99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86589" y="589547"/>
            <a:ext cx="10106527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Evaluating our programs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D815F-9F76-E319-AACA-A468BA34705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09863" y="529389"/>
            <a:ext cx="10190747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Learning objectives revisited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7"/>
          <p:cNvSpPr/>
          <p:nvPr/>
        </p:nvSpPr>
        <p:spPr>
          <a:xfrm>
            <a:off x="808351" y="1612231"/>
            <a:ext cx="10677300" cy="40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use abstraction when planning LED images. 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write programs that create LED images.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sequence programs.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ADDF-C2D8-2012-CB19-8A5475654A2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93295" y="661737"/>
            <a:ext cx="6087979" cy="21544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Sample DigitalFlashcard1 program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7"/>
          <p:cNvSpPr/>
          <p:nvPr/>
        </p:nvSpPr>
        <p:spPr>
          <a:xfrm>
            <a:off x="532601" y="2923674"/>
            <a:ext cx="5790683" cy="2126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800" b="1" dirty="0">
              <a:solidFill>
                <a:schemeClr val="dk1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lvl="0">
              <a:lnSpc>
                <a:spcPct val="106650"/>
              </a:lnSpc>
            </a:pPr>
            <a:r>
              <a:rPr lang="en-GB" sz="1800" u="sng" dirty="0">
                <a:hlinkClick r:id="rId3"/>
              </a:rPr>
              <a:t>https://makecode.microbit.org/#pub:_Ye9W9wdPPCEj</a:t>
            </a:r>
            <a:r>
              <a:rPr lang="en-GB" sz="1800" u="sng" dirty="0"/>
              <a:t> </a:t>
            </a:r>
            <a:endParaRPr sz="18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3F65DC-4E8A-744B-9EEF-BB3AECE89044}"/>
              </a:ext>
            </a:extLst>
          </p:cNvPr>
          <p:cNvSpPr txBox="1"/>
          <p:nvPr/>
        </p:nvSpPr>
        <p:spPr>
          <a:xfrm>
            <a:off x="7195456" y="947057"/>
            <a:ext cx="210094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apple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banana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cherries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pear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3" name="Picture 2" descr="An on start block with 4 show LED blocks inside each depicting different fruits. ">
            <a:extLst>
              <a:ext uri="{FF2B5EF4-FFF2-40B4-BE49-F238E27FC236}">
                <a16:creationId xmlns:a16="http://schemas.microsoft.com/office/drawing/2014/main" id="{7C486E4D-1986-BE47-8047-29EB4CE59DA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6090" y="0"/>
            <a:ext cx="13889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061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74545-10A2-B603-6BC3-F8263C6639F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14400" y="348916"/>
            <a:ext cx="9974179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Licensing information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7"/>
          <p:cNvSpPr/>
          <p:nvPr/>
        </p:nvSpPr>
        <p:spPr>
          <a:xfrm>
            <a:off x="1012888" y="1648326"/>
            <a:ext cx="10677300" cy="3735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106650"/>
              </a:lnSpc>
            </a:pPr>
            <a:endParaRPr sz="3200" dirty="0">
              <a:solidFill>
                <a:srgbClr val="505555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r>
              <a:rPr lang="en-GB" sz="3200" dirty="0"/>
              <a:t>Published by the Micro:bit Educational Foundation </a:t>
            </a:r>
            <a:r>
              <a:rPr lang="en-GB" sz="3200" dirty="0">
                <a:hlinkClick r:id="rId3"/>
              </a:rPr>
              <a:t>microbit.org</a:t>
            </a:r>
            <a:r>
              <a:rPr lang="en-GB" sz="3200" dirty="0"/>
              <a:t> under the following Creative Commons licence:</a:t>
            </a:r>
            <a:br>
              <a:rPr lang="en-GB" sz="3200" dirty="0"/>
            </a:br>
            <a:endParaRPr lang="en-GB" sz="3200" dirty="0"/>
          </a:p>
          <a:p>
            <a:r>
              <a:rPr lang="en-GB" sz="3200" dirty="0"/>
              <a:t>Attribution-</a:t>
            </a:r>
            <a:r>
              <a:rPr lang="en-GB" sz="3200" dirty="0" err="1"/>
              <a:t>ShareAlike</a:t>
            </a:r>
            <a:r>
              <a:rPr lang="en-GB" sz="3200" dirty="0"/>
              <a:t> 4.0 International (CC BY-SA 4.0)</a:t>
            </a:r>
            <a:br>
              <a:rPr lang="en-GB" sz="3200" dirty="0"/>
            </a:br>
            <a:r>
              <a:rPr lang="en-GB" sz="3200" u="sng" dirty="0">
                <a:hlinkClick r:id="rId4"/>
              </a:rPr>
              <a:t>https://creativecommons.org/licenses/by-sa/4.0/</a:t>
            </a:r>
            <a:r>
              <a:rPr lang="en-GB" sz="3200" dirty="0"/>
              <a:t> </a:t>
            </a:r>
            <a:endParaRPr sz="3200" dirty="0">
              <a:solidFill>
                <a:srgbClr val="505555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2495009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C6864-C96B-C713-6BFA-8FFCA793F8C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14400" y="529389"/>
            <a:ext cx="10287000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Learning objectives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6"/>
          <p:cNvSpPr/>
          <p:nvPr/>
        </p:nvSpPr>
        <p:spPr>
          <a:xfrm>
            <a:off x="964762" y="1804737"/>
            <a:ext cx="10677300" cy="418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use abstraction when planning LED images. 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write programs that create LED images.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sequence programs.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091D5-603B-5BA3-879F-5A9A3DE6DEB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98620" y="457200"/>
            <a:ext cx="10262937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Recapping LED images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7"/>
          <p:cNvSpPr/>
          <p:nvPr/>
        </p:nvSpPr>
        <p:spPr>
          <a:xfrm>
            <a:off x="1012900" y="1130968"/>
            <a:ext cx="10848000" cy="4253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How can we program LED images?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pic>
        <p:nvPicPr>
          <p:cNvPr id="117" name="Google Shape;117;p17" descr="MakeCode Editor with on start block. Inside the on start block is the show LEDs block with an icon depicting a man. 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80600" y="2850650"/>
            <a:ext cx="7300674" cy="380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E5CE5-5608-91FF-D70A-E83C507307F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45958" y="433137"/>
            <a:ext cx="10635916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Creating LED images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8"/>
          <p:cNvSpPr/>
          <p:nvPr/>
        </p:nvSpPr>
        <p:spPr>
          <a:xfrm>
            <a:off x="784300" y="1010652"/>
            <a:ext cx="10809000" cy="3916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Use the </a:t>
            </a:r>
            <a:r>
              <a:rPr lang="en-US" sz="3200" dirty="0" err="1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MakeCode</a:t>
            </a: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 editor to create an LED image of a </a:t>
            </a:r>
            <a:r>
              <a:rPr lang="en-US" sz="3200" b="1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tree</a:t>
            </a:r>
            <a:endParaRPr sz="3200" b="1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pic>
        <p:nvPicPr>
          <p:cNvPr id="124" name="Google Shape;124;p18" descr="A tre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3850" y="2538500"/>
            <a:ext cx="3076950" cy="3938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438C5-C65F-C980-FE0D-1227DA625C6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09863" y="493295"/>
            <a:ext cx="10780295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Creating LED representations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9"/>
          <p:cNvSpPr/>
          <p:nvPr/>
        </p:nvSpPr>
        <p:spPr>
          <a:xfrm>
            <a:off x="784300" y="1275346"/>
            <a:ext cx="10998000" cy="3651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Use the </a:t>
            </a:r>
            <a:r>
              <a:rPr lang="en-US" sz="3200" dirty="0" err="1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MakeCode</a:t>
            </a: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 editor to create an LED image of a </a:t>
            </a:r>
            <a:r>
              <a:rPr lang="en-US" sz="3200" b="1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house</a:t>
            </a:r>
            <a:endParaRPr sz="3200" b="1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pic>
        <p:nvPicPr>
          <p:cNvPr id="131" name="Google Shape;131;p19" descr="A house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4675" y="2985451"/>
            <a:ext cx="3582650" cy="338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0"/>
          <p:cNvSpPr/>
          <p:nvPr/>
        </p:nvSpPr>
        <p:spPr>
          <a:xfrm>
            <a:off x="976793" y="1106904"/>
            <a:ext cx="10677300" cy="3928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solidFill>
                <a:schemeClr val="dk1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4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When creating your images, you used </a:t>
            </a:r>
            <a:r>
              <a:rPr lang="en-US" sz="3400" b="1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abstraction.</a:t>
            </a:r>
            <a:endParaRPr sz="3400" b="1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445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400"/>
              <a:buFont typeface="Questrial"/>
              <a:buChar char="●"/>
            </a:pPr>
            <a:r>
              <a:rPr lang="en-US" sz="34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What can you remember about </a:t>
            </a:r>
            <a:r>
              <a:rPr lang="en-US" sz="3400" b="1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abstraction</a:t>
            </a:r>
            <a:r>
              <a:rPr lang="en-US" sz="34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 in computing? </a:t>
            </a:r>
            <a:endParaRPr sz="34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445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400"/>
              <a:buFont typeface="Questrial"/>
              <a:buChar char="●"/>
            </a:pPr>
            <a:r>
              <a:rPr lang="en-US" sz="34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 When we use abstraction we identify the most important details and ignore the details that are less important.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362CDD-7237-B894-1CC3-10BA465AB12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58779" y="613611"/>
            <a:ext cx="10262937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Using abstraction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1"/>
          <p:cNvSpPr/>
          <p:nvPr/>
        </p:nvSpPr>
        <p:spPr>
          <a:xfrm>
            <a:off x="796319" y="1395662"/>
            <a:ext cx="10677300" cy="3134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We are going to create digital flashcards.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What nouns do we know in French we could represent using </a:t>
            </a:r>
            <a:r>
              <a:rPr lang="en-US" sz="3200" dirty="0" err="1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micro:bit’s</a:t>
            </a: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 LEDs?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400FAE-BB16-82A2-763E-867EA5A4C74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90337" y="541421"/>
            <a:ext cx="10515600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Planning digital flashcards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2"/>
          <p:cNvSpPr txBox="1">
            <a:spLocks noGrp="1"/>
          </p:cNvSpPr>
          <p:nvPr>
            <p:ph type="title"/>
          </p:nvPr>
        </p:nvSpPr>
        <p:spPr>
          <a:xfrm>
            <a:off x="824628" y="358342"/>
            <a:ext cx="10135800" cy="558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+mj-lt"/>
                <a:ea typeface="Questrial"/>
                <a:cs typeface="Questrial"/>
                <a:sym typeface="Questrial"/>
              </a:rPr>
              <a:t>LED planner</a:t>
            </a:r>
            <a:endParaRPr dirty="0">
              <a:latin typeface="+mj-lt"/>
              <a:ea typeface="Questrial"/>
              <a:cs typeface="Questrial"/>
              <a:sym typeface="Questrial"/>
            </a:endParaRPr>
          </a:p>
        </p:txBody>
      </p:sp>
      <p:pic>
        <p:nvPicPr>
          <p:cNvPr id="154" name="Google Shape;154;p22" descr="5x5 grid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9177" y="1278407"/>
            <a:ext cx="1647825" cy="153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2" descr="5x5 grid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9177" y="3933566"/>
            <a:ext cx="1647825" cy="153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2" descr="5x5 grid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4084" y="1218246"/>
            <a:ext cx="1647825" cy="153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2" descr="5x5 grid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6116" y="3885436"/>
            <a:ext cx="1647825" cy="153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2"/>
          <p:cNvSpPr txBox="1"/>
          <p:nvPr/>
        </p:nvSpPr>
        <p:spPr>
          <a:xfrm>
            <a:off x="1348444" y="2863141"/>
            <a:ext cx="15453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2" name="Google Shape;162;p22"/>
          <p:cNvSpPr txBox="1"/>
          <p:nvPr/>
        </p:nvSpPr>
        <p:spPr>
          <a:xfrm>
            <a:off x="1297206" y="5428573"/>
            <a:ext cx="15453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3" name="Google Shape;163;p22"/>
          <p:cNvSpPr txBox="1"/>
          <p:nvPr/>
        </p:nvSpPr>
        <p:spPr>
          <a:xfrm>
            <a:off x="3974344" y="2863141"/>
            <a:ext cx="15453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6" name="Google Shape;166;p22"/>
          <p:cNvSpPr txBox="1"/>
          <p:nvPr/>
        </p:nvSpPr>
        <p:spPr>
          <a:xfrm>
            <a:off x="3974356" y="5428573"/>
            <a:ext cx="15453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69" name="Google Shape;169;p22" descr="checkbox"/>
          <p:cNvSpPr/>
          <p:nvPr/>
        </p:nvSpPr>
        <p:spPr>
          <a:xfrm>
            <a:off x="656181" y="1242316"/>
            <a:ext cx="640800" cy="6558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2" descr="checkbox&#10;"/>
          <p:cNvSpPr/>
          <p:nvPr/>
        </p:nvSpPr>
        <p:spPr>
          <a:xfrm>
            <a:off x="656181" y="3897473"/>
            <a:ext cx="640800" cy="6558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2" descr="checkbox"/>
          <p:cNvSpPr/>
          <p:nvPr/>
        </p:nvSpPr>
        <p:spPr>
          <a:xfrm>
            <a:off x="3333556" y="1304291"/>
            <a:ext cx="640800" cy="6558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22" descr="checkbox"/>
          <p:cNvSpPr/>
          <p:nvPr/>
        </p:nvSpPr>
        <p:spPr>
          <a:xfrm>
            <a:off x="3333556" y="3959448"/>
            <a:ext cx="640800" cy="6558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Google Shape;154;p22" descr="5x5 grid">
            <a:extLst>
              <a:ext uri="{FF2B5EF4-FFF2-40B4-BE49-F238E27FC236}">
                <a16:creationId xmlns:a16="http://schemas.microsoft.com/office/drawing/2014/main" id="{2619C70F-7DC9-0265-6848-B4EE1E5E333C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98366" y="1286428"/>
            <a:ext cx="1647825" cy="153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5;p22" descr="5x5 grid">
            <a:extLst>
              <a:ext uri="{FF2B5EF4-FFF2-40B4-BE49-F238E27FC236}">
                <a16:creationId xmlns:a16="http://schemas.microsoft.com/office/drawing/2014/main" id="{70E42EF4-DAC4-531C-8396-3E638E178D79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98366" y="3941587"/>
            <a:ext cx="1647825" cy="15311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63;p22">
            <a:extLst>
              <a:ext uri="{FF2B5EF4-FFF2-40B4-BE49-F238E27FC236}">
                <a16:creationId xmlns:a16="http://schemas.microsoft.com/office/drawing/2014/main" id="{9335499C-8E02-449A-6F6A-581A28C5AEB6}"/>
              </a:ext>
            </a:extLst>
          </p:cNvPr>
          <p:cNvSpPr txBox="1"/>
          <p:nvPr/>
        </p:nvSpPr>
        <p:spPr>
          <a:xfrm>
            <a:off x="6713533" y="2871162"/>
            <a:ext cx="15453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5" name="Google Shape;166;p22">
            <a:extLst>
              <a:ext uri="{FF2B5EF4-FFF2-40B4-BE49-F238E27FC236}">
                <a16:creationId xmlns:a16="http://schemas.microsoft.com/office/drawing/2014/main" id="{EF14CC22-4670-B1F9-5631-471A363C9BD0}"/>
              </a:ext>
            </a:extLst>
          </p:cNvPr>
          <p:cNvSpPr txBox="1"/>
          <p:nvPr/>
        </p:nvSpPr>
        <p:spPr>
          <a:xfrm>
            <a:off x="6713545" y="5436594"/>
            <a:ext cx="15453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6" name="Google Shape;171;p22" descr="checkbox">
            <a:extLst>
              <a:ext uri="{FF2B5EF4-FFF2-40B4-BE49-F238E27FC236}">
                <a16:creationId xmlns:a16="http://schemas.microsoft.com/office/drawing/2014/main" id="{EFCFC473-E48D-284A-2539-CB3928DA2560}"/>
              </a:ext>
            </a:extLst>
          </p:cNvPr>
          <p:cNvSpPr/>
          <p:nvPr/>
        </p:nvSpPr>
        <p:spPr>
          <a:xfrm>
            <a:off x="6072745" y="1312312"/>
            <a:ext cx="640800" cy="6558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72;p22" descr="checkbox">
            <a:extLst>
              <a:ext uri="{FF2B5EF4-FFF2-40B4-BE49-F238E27FC236}">
                <a16:creationId xmlns:a16="http://schemas.microsoft.com/office/drawing/2014/main" id="{6054D053-B747-57C0-34DC-A9623BEDD051}"/>
              </a:ext>
            </a:extLst>
          </p:cNvPr>
          <p:cNvSpPr/>
          <p:nvPr/>
        </p:nvSpPr>
        <p:spPr>
          <a:xfrm>
            <a:off x="6072745" y="3967469"/>
            <a:ext cx="640800" cy="6558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Google Shape;154;p22" descr="5x5 grid">
            <a:extLst>
              <a:ext uri="{FF2B5EF4-FFF2-40B4-BE49-F238E27FC236}">
                <a16:creationId xmlns:a16="http://schemas.microsoft.com/office/drawing/2014/main" id="{DB4A433E-B420-95A3-FDE0-7AB58C597617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01460" y="1294449"/>
            <a:ext cx="1647825" cy="153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5;p22" descr="5x5 grid">
            <a:extLst>
              <a:ext uri="{FF2B5EF4-FFF2-40B4-BE49-F238E27FC236}">
                <a16:creationId xmlns:a16="http://schemas.microsoft.com/office/drawing/2014/main" id="{972BC860-C35F-C893-5D8E-AAA56BFAF139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01460" y="3949608"/>
            <a:ext cx="1647825" cy="153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63;p22">
            <a:extLst>
              <a:ext uri="{FF2B5EF4-FFF2-40B4-BE49-F238E27FC236}">
                <a16:creationId xmlns:a16="http://schemas.microsoft.com/office/drawing/2014/main" id="{A31E1141-2BCA-E67F-D291-225A306BB28D}"/>
              </a:ext>
            </a:extLst>
          </p:cNvPr>
          <p:cNvSpPr txBox="1"/>
          <p:nvPr/>
        </p:nvSpPr>
        <p:spPr>
          <a:xfrm>
            <a:off x="9416627" y="2879183"/>
            <a:ext cx="15453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" name="Google Shape;166;p22">
            <a:extLst>
              <a:ext uri="{FF2B5EF4-FFF2-40B4-BE49-F238E27FC236}">
                <a16:creationId xmlns:a16="http://schemas.microsoft.com/office/drawing/2014/main" id="{E4466C76-4C1C-3479-CA0F-5D52357639B4}"/>
              </a:ext>
            </a:extLst>
          </p:cNvPr>
          <p:cNvSpPr txBox="1"/>
          <p:nvPr/>
        </p:nvSpPr>
        <p:spPr>
          <a:xfrm>
            <a:off x="9416639" y="5444615"/>
            <a:ext cx="15453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" name="Google Shape;171;p22" descr="checkbox">
            <a:extLst>
              <a:ext uri="{FF2B5EF4-FFF2-40B4-BE49-F238E27FC236}">
                <a16:creationId xmlns:a16="http://schemas.microsoft.com/office/drawing/2014/main" id="{08392633-0121-7C02-0F91-59A3F58BC2B7}"/>
              </a:ext>
            </a:extLst>
          </p:cNvPr>
          <p:cNvSpPr/>
          <p:nvPr/>
        </p:nvSpPr>
        <p:spPr>
          <a:xfrm>
            <a:off x="8775839" y="1320333"/>
            <a:ext cx="640800" cy="6558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72;p22" descr="checkbox">
            <a:extLst>
              <a:ext uri="{FF2B5EF4-FFF2-40B4-BE49-F238E27FC236}">
                <a16:creationId xmlns:a16="http://schemas.microsoft.com/office/drawing/2014/main" id="{E4C8B5A3-1AB9-5FCD-219F-3FFB825CAB46}"/>
              </a:ext>
            </a:extLst>
          </p:cNvPr>
          <p:cNvSpPr/>
          <p:nvPr/>
        </p:nvSpPr>
        <p:spPr>
          <a:xfrm>
            <a:off x="8775839" y="3975490"/>
            <a:ext cx="640800" cy="6558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3"/>
          <p:cNvSpPr/>
          <p:nvPr/>
        </p:nvSpPr>
        <p:spPr>
          <a:xfrm>
            <a:off x="904604" y="1311442"/>
            <a:ext cx="10677300" cy="3266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Pick four words from the vocabulary list and plan your LED images.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Place your images in a </a:t>
            </a:r>
            <a:r>
              <a:rPr lang="en-US" sz="3200" b="1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sequence</a:t>
            </a: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 by numbering the order you want to display them. 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8D760A-D76D-EAE0-8C6C-6914D07DBB7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98621" y="421105"/>
            <a:ext cx="10250905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Planning LED images 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412</Words>
  <Application>Microsoft Macintosh PowerPoint</Application>
  <PresentationFormat>Widescreen</PresentationFormat>
  <Paragraphs>131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Cabin</vt:lpstr>
      <vt:lpstr>Calibri</vt:lpstr>
      <vt:lpstr>Noto Sans Symbols</vt:lpstr>
      <vt:lpstr>Questrial</vt:lpstr>
      <vt:lpstr>Office Theme</vt:lpstr>
      <vt:lpstr>Digital flashcards  Teacher lesson guide  Lesson 2   </vt:lpstr>
      <vt:lpstr>Learning objectives </vt:lpstr>
      <vt:lpstr>Recapping LED images </vt:lpstr>
      <vt:lpstr>Creating LED images </vt:lpstr>
      <vt:lpstr>Creating LED representations </vt:lpstr>
      <vt:lpstr>Using abstraction </vt:lpstr>
      <vt:lpstr>Planning digital flashcards </vt:lpstr>
      <vt:lpstr>LED planner</vt:lpstr>
      <vt:lpstr>Planning LED images  </vt:lpstr>
      <vt:lpstr>Programming digital flashcards </vt:lpstr>
      <vt:lpstr>Sequence </vt:lpstr>
      <vt:lpstr>Evaluating our programs </vt:lpstr>
      <vt:lpstr>Learning objectives revisited </vt:lpstr>
      <vt:lpstr>Sample DigitalFlashcard1 program </vt:lpstr>
      <vt:lpstr>Licensing information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Anna Smirnova</cp:lastModifiedBy>
  <cp:revision>35</cp:revision>
  <dcterms:modified xsi:type="dcterms:W3CDTF">2026-07-17T12:44:26Z</dcterms:modified>
</cp:coreProperties>
</file>