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61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7336"/>
    <p:restoredTop sz="86385"/>
  </p:normalViewPr>
  <p:slideViewPr>
    <p:cSldViewPr snapToGrid="0" snapToObjects="1">
      <p:cViewPr varScale="1">
        <p:scale>
          <a:sx n="73" d="100"/>
          <a:sy n="73" d="100"/>
        </p:scale>
        <p:origin x="200" y="680"/>
      </p:cViewPr>
      <p:guideLst/>
    </p:cSldViewPr>
  </p:slideViewPr>
  <p:outlineViewPr>
    <p:cViewPr>
      <p:scale>
        <a:sx n="33" d="100"/>
        <a:sy n="33" d="100"/>
      </p:scale>
      <p:origin x="0" y="-1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56d1d391c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g56d1d391c2_1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g56d1d391c2_1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71850ad5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571850ad5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571850ad58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571850ad58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571850ad58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g571850ad58_0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571850ad58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571850ad58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g571850ad58_0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571850ad58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571850ad58_0_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g571850ad58_0_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571850ad58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571850ad58_0_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g571850ad58_0_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5552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49a64b5986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49a64b5986_0_492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49a64b5986_0_492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4b93448af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4b93448afc_0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g4b93448afc_0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4b1c38d76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4b1c38d769_0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g4b1c38d769_0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6d1d391c2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56d1d391c2_3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g56d1d391c2_3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4b1c38d769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4b1c38d769_0_87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g4b1c38d769_0_87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4b1c38d769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g4b1c38d769_0_92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g4b1c38d769_0_92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4b1c38d769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4b1c38d769_0_137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4b1c38d769_0_137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4b1c38d769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g4b1c38d769_0_102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g4b1c38d769_0_102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quote">
  <p:cSld name="Large quote">
    <p:bg>
      <p:bgPr>
        <a:solidFill>
          <a:srgbClr val="00A000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768000" y="2294400"/>
            <a:ext cx="10579255" cy="22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ctr">
              <a:lnSpc>
                <a:spcPct val="103685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4104"/>
              <a:buFont typeface="Noto Sans Symbols"/>
              <a:buNone/>
              <a:defRPr sz="5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83032" algn="l">
              <a:lnSpc>
                <a:spcPct val="108312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40005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2140800" y="3734400"/>
            <a:ext cx="7838341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ctr">
              <a:lnSpc>
                <a:spcPct val="233291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824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83032" algn="l">
              <a:lnSpc>
                <a:spcPct val="108312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40005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ull image">
  <p:cSld name="full imag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>
            <a:spLocks noGrp="1"/>
          </p:cNvSpPr>
          <p:nvPr>
            <p:ph type="pic" idx="2"/>
          </p:nvPr>
        </p:nvSpPr>
        <p:spPr>
          <a:xfrm>
            <a:off x="0" y="1"/>
            <a:ext cx="12191875" cy="68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824"/>
              <a:buFont typeface="Noto Sans Symbols"/>
              <a:buChar char="▪"/>
              <a:defRPr sz="2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24628" y="358342"/>
            <a:ext cx="1013574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303333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30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9pPr>
          </a:lstStyle>
          <a:p>
            <a:endParaRPr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4CE7C45-1486-4B77-22A1-0B4AE8B8B1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8459" y="6152243"/>
            <a:ext cx="1117600" cy="533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icrobit.org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sa/4.0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>
            <a:spLocks noGrp="1"/>
          </p:cNvSpPr>
          <p:nvPr>
            <p:ph type="title" idx="4294967295"/>
          </p:nvPr>
        </p:nvSpPr>
        <p:spPr>
          <a:xfrm>
            <a:off x="578589" y="1651028"/>
            <a:ext cx="11134337" cy="34778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0" b="1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Questrial"/>
                <a:cs typeface="Questrial"/>
                <a:sym typeface="Questrial"/>
              </a:rPr>
              <a:t>Digital flashcards </a:t>
            </a:r>
            <a:endParaRPr kumimoji="0" lang="en-US" sz="1400" b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Questrial"/>
                <a:cs typeface="Questrial"/>
                <a:sym typeface="Questrial"/>
              </a:rPr>
              <a:t>Teacher lesson guide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Questrial"/>
                <a:cs typeface="Questrial"/>
                <a:sym typeface="Questrial"/>
              </a:rPr>
              <a:t>Lesson 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134CB2-C52A-ACD7-99F1-401B6DB87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0100" y="5212773"/>
            <a:ext cx="2791900" cy="164522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/>
          <p:nvPr/>
        </p:nvSpPr>
        <p:spPr>
          <a:xfrm>
            <a:off x="893618" y="927651"/>
            <a:ext cx="10677300" cy="3462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know and understand what algorithms are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write algorithms with clear instructions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test and debug algorithms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3B726A-F526-7629-3A18-F48119A1C04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27652" y="583096"/>
            <a:ext cx="10336696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Learning objectives revisited: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5" descr="brea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3572" y="1141225"/>
            <a:ext cx="3460098" cy="518950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5" name="Google Shape;165;p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5850" y="20876"/>
            <a:ext cx="300" cy="68664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6" name="Google Shape;166;p25"/>
          <p:cNvSpPr txBox="1">
            <a:spLocks noGrp="1"/>
          </p:cNvSpPr>
          <p:nvPr>
            <p:ph type="title" idx="4294967295"/>
          </p:nvPr>
        </p:nvSpPr>
        <p:spPr>
          <a:xfrm>
            <a:off x="6893800" y="2087450"/>
            <a:ext cx="4763100" cy="2542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le pain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(bread)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2" name="Google Shape;172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5850" y="-30149"/>
            <a:ext cx="300" cy="68664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3" name="Google Shape;173;p26"/>
          <p:cNvSpPr txBox="1">
            <a:spLocks noGrp="1"/>
          </p:cNvSpPr>
          <p:nvPr>
            <p:ph type="title" idx="4294967295"/>
          </p:nvPr>
        </p:nvSpPr>
        <p:spPr>
          <a:xfrm>
            <a:off x="6893800" y="2087450"/>
            <a:ext cx="4763100" cy="2542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la pomme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(apple)</a:t>
            </a:r>
          </a:p>
        </p:txBody>
      </p:sp>
      <p:pic>
        <p:nvPicPr>
          <p:cNvPr id="174" name="Google Shape;174;p26" descr="appl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9425" y="1827450"/>
            <a:ext cx="4051099" cy="2683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0" name="Google Shape;180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5850" y="1851"/>
            <a:ext cx="300" cy="68664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1" name="Google Shape;181;p27"/>
          <p:cNvSpPr txBox="1">
            <a:spLocks noGrp="1"/>
          </p:cNvSpPr>
          <p:nvPr>
            <p:ph type="title" idx="4294967295"/>
          </p:nvPr>
        </p:nvSpPr>
        <p:spPr>
          <a:xfrm>
            <a:off x="6893800" y="2087450"/>
            <a:ext cx="4763100" cy="2542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le lait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(milk)</a:t>
            </a:r>
          </a:p>
        </p:txBody>
      </p:sp>
      <p:pic>
        <p:nvPicPr>
          <p:cNvPr id="182" name="Google Shape;182;p27" descr="milk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0325" y="1250775"/>
            <a:ext cx="2909902" cy="4364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8" name="Google Shape;188;p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5850" y="39751"/>
            <a:ext cx="300" cy="68664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9" name="Google Shape;189;p28"/>
          <p:cNvSpPr txBox="1">
            <a:spLocks noGrp="1"/>
          </p:cNvSpPr>
          <p:nvPr>
            <p:ph type="title" idx="4294967295"/>
          </p:nvPr>
        </p:nvSpPr>
        <p:spPr>
          <a:xfrm>
            <a:off x="6893800" y="2087450"/>
            <a:ext cx="4763100" cy="2542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le fromage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(cheese)</a:t>
            </a:r>
          </a:p>
        </p:txBody>
      </p:sp>
      <p:pic>
        <p:nvPicPr>
          <p:cNvPr id="190" name="Google Shape;190;p28" descr="chees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000" y="1488638"/>
            <a:ext cx="5174296" cy="38807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6" name="Google Shape;196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0" y="-30024"/>
            <a:ext cx="300" cy="68664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7" name="Google Shape;197;p29"/>
          <p:cNvSpPr txBox="1">
            <a:spLocks noGrp="1"/>
          </p:cNvSpPr>
          <p:nvPr>
            <p:ph type="title" idx="4294967295"/>
          </p:nvPr>
        </p:nvSpPr>
        <p:spPr>
          <a:xfrm>
            <a:off x="6893800" y="2087450"/>
            <a:ext cx="4763100" cy="2542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le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poisson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(fish)</a:t>
            </a:r>
          </a:p>
        </p:txBody>
      </p:sp>
      <p:pic>
        <p:nvPicPr>
          <p:cNvPr id="198" name="Google Shape;198;p29" descr="fish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402" y="1718700"/>
            <a:ext cx="4565097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69115-3163-2F45-83F1-10462A7F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+mj-lt"/>
              </a:rPr>
              <a:t>Licensing information</a:t>
            </a:r>
            <a:endParaRPr lang="en-GB" dirty="0">
              <a:latin typeface="+mj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B39AC0-EF02-E447-8F10-1FF15198B4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+mj-lt"/>
              </a:rPr>
              <a:t>Published by the Micro:bit Educational Foundation </a:t>
            </a:r>
            <a:r>
              <a:rPr lang="en-GB" dirty="0" err="1">
                <a:latin typeface="+mj-lt"/>
                <a:hlinkClick r:id="rId3"/>
              </a:rPr>
              <a:t>microbit.org</a:t>
            </a:r>
            <a:r>
              <a:rPr lang="en-GB" dirty="0">
                <a:latin typeface="+mj-lt"/>
              </a:rPr>
              <a:t> under the following Creative Commons licence:</a:t>
            </a:r>
          </a:p>
          <a:p>
            <a:r>
              <a:rPr lang="en-GB" dirty="0">
                <a:latin typeface="+mj-lt"/>
              </a:rPr>
              <a:t>Attribution-</a:t>
            </a:r>
            <a:r>
              <a:rPr lang="en-GB" dirty="0" err="1">
                <a:latin typeface="+mj-lt"/>
              </a:rPr>
              <a:t>ShareAlike</a:t>
            </a:r>
            <a:r>
              <a:rPr lang="en-GB" dirty="0">
                <a:latin typeface="+mj-lt"/>
              </a:rPr>
              <a:t> 4.0 International (CC BY-SA 4.0)</a:t>
            </a:r>
            <a:br>
              <a:rPr lang="en-GB" dirty="0">
                <a:latin typeface="+mj-lt"/>
              </a:rPr>
            </a:br>
            <a:r>
              <a:rPr lang="en-GB" u="sng" dirty="0">
                <a:latin typeface="+mj-lt"/>
                <a:hlinkClick r:id="rId4"/>
              </a:rPr>
              <a:t>https://creativecommons.org/licenses/by-sa/4.0/</a:t>
            </a:r>
            <a:r>
              <a:rPr lang="en-GB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239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>
            <a:spLocks/>
          </p:cNvSpPr>
          <p:nvPr/>
        </p:nvSpPr>
        <p:spPr>
          <a:xfrm>
            <a:off x="668331" y="1268547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  <a:tabLst/>
              <a:defRPr/>
            </a:pP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srgbClr val="505555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To know and understand what algorithms are.</a:t>
            </a:r>
          </a:p>
          <a:p>
            <a:pPr marL="4572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  <a:tabLst/>
              <a:defRPr/>
            </a:pP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srgbClr val="505555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To write algorithms with clear instructions.</a:t>
            </a:r>
          </a:p>
          <a:p>
            <a:pPr marL="4572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  <a:tabLst/>
              <a:defRPr/>
            </a:pP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srgbClr val="505555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To test and debug algorithms.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Helvetica Now Text" panose="020B0504030202020204" pitchFamily="34" charset="77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4A4558F-49CB-BECA-42C8-7383D22A4D0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6104" y="450574"/>
            <a:ext cx="9369287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000" b="1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Learning objectives</a:t>
            </a:r>
            <a:endParaRPr kumimoji="0" lang="en-GB" sz="4000" b="1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B20A04-E779-0CA0-5336-521332D21D9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14400" y="530087"/>
            <a:ext cx="10707757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Questrial"/>
                <a:cs typeface="Questrial"/>
                <a:sym typeface="Questrial"/>
              </a:rPr>
              <a:t>Using flashcards</a:t>
            </a:r>
            <a:endParaRPr kumimoji="0" lang="en-GB" sz="4000" b="1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n-lt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7"/>
          <p:cNvSpPr>
            <a:spLocks/>
          </p:cNvSpPr>
          <p:nvPr/>
        </p:nvSpPr>
        <p:spPr>
          <a:xfrm>
            <a:off x="880367" y="1616764"/>
            <a:ext cx="10677300" cy="2985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  <a:tabLst/>
              <a:defRPr/>
            </a:pP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srgbClr val="505555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In pairs, use the flashcards to practice your language.</a:t>
            </a:r>
          </a:p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  <a:tabLst/>
              <a:defRPr/>
            </a:pP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srgbClr val="505555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Swap roles so you take on both roles.</a:t>
            </a:r>
          </a:p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/>
          <p:nvPr/>
        </p:nvSpPr>
        <p:spPr>
          <a:xfrm>
            <a:off x="795687" y="1267128"/>
            <a:ext cx="10677300" cy="390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Helvetica Now Text" panose="020B0504030202020204" pitchFamily="34" charset="77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do you know about algorithms?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have you previously used them?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An algorithm is a set of sequenced instructions, steps or rules for a human to follow to solve a problem or complete a task.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057CA9-05CE-1249-8428-7D0B3D890AB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5617" y="463826"/>
            <a:ext cx="10641496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Creating algorithms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/>
          <p:nvPr/>
        </p:nvSpPr>
        <p:spPr>
          <a:xfrm>
            <a:off x="840610" y="1577008"/>
            <a:ext cx="10677300" cy="3462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sequence of steps did you take as ‘responder’?</a:t>
            </a:r>
            <a:b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</a:b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11AEB-1B90-30D1-1005-EE717B19F01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87895" y="689113"/>
            <a:ext cx="10310191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Responder algorithm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/>
          <p:nvPr/>
        </p:nvSpPr>
        <p:spPr>
          <a:xfrm>
            <a:off x="853862" y="1523998"/>
            <a:ext cx="10677300" cy="3144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can we test our algorithm?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is finding and fixing errors called?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A3C1C8-8D78-0EFC-DE5A-1021D1EF0EE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87896" y="609600"/>
            <a:ext cx="10455965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Testing our algorithm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C7684-B11C-EF8E-19DC-B4CFC4F0883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4157" y="503583"/>
            <a:ext cx="10575234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‘Shower’ algorithm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1"/>
          <p:cNvSpPr/>
          <p:nvPr/>
        </p:nvSpPr>
        <p:spPr>
          <a:xfrm>
            <a:off x="946628" y="1484243"/>
            <a:ext cx="10677300" cy="3038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In pairs, write an algorithm that will instruct someone how to be the flashcard ‘shower.’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Test and debug your algorithm as you write it.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/>
          <p:nvPr/>
        </p:nvSpPr>
        <p:spPr>
          <a:xfrm>
            <a:off x="906871" y="1192695"/>
            <a:ext cx="10677300" cy="3422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can we test if our algorithms work?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Why is it important to test our algorithms?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9B846C-B0A3-CEA9-6685-6108A710B1F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40904" y="477078"/>
            <a:ext cx="10455965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Testing our algorithms 1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CE794F2-C648-6F86-2AA4-4A03A71AE2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93913" y="424070"/>
            <a:ext cx="10204174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Testing our algorithms 2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3"/>
          <p:cNvSpPr/>
          <p:nvPr/>
        </p:nvSpPr>
        <p:spPr>
          <a:xfrm>
            <a:off x="959880" y="1351720"/>
            <a:ext cx="10677300" cy="3144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Follow the algorithm you have written to use the flashcards.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Which steps of your algorithm are the easiest to follow?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Which steps of your algorithm are the least easy to follow?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322</Words>
  <Application>Microsoft Macintosh PowerPoint</Application>
  <PresentationFormat>Widescreen</PresentationFormat>
  <Paragraphs>93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Cabin</vt:lpstr>
      <vt:lpstr>Calibri</vt:lpstr>
      <vt:lpstr>Helvetica Now Text</vt:lpstr>
      <vt:lpstr>Noto Sans Symbols</vt:lpstr>
      <vt:lpstr>Questrial</vt:lpstr>
      <vt:lpstr>Office Theme</vt:lpstr>
      <vt:lpstr>Digital flashcards  Teacher lesson guide  Lesson 1   </vt:lpstr>
      <vt:lpstr>Learning objectives </vt:lpstr>
      <vt:lpstr>Using flashcards </vt:lpstr>
      <vt:lpstr>Creating algorithms </vt:lpstr>
      <vt:lpstr>Responder algorithm </vt:lpstr>
      <vt:lpstr>Testing our algorithm </vt:lpstr>
      <vt:lpstr>‘Shower’ algorithm </vt:lpstr>
      <vt:lpstr>Testing our algorithms 1 </vt:lpstr>
      <vt:lpstr>Testing our algorithms 2 </vt:lpstr>
      <vt:lpstr>Learning objectives revisited: </vt:lpstr>
      <vt:lpstr>le pain  (bread)</vt:lpstr>
      <vt:lpstr>la pomme  (apple)</vt:lpstr>
      <vt:lpstr>le lait  (milk)</vt:lpstr>
      <vt:lpstr>le fromage  (cheese)</vt:lpstr>
      <vt:lpstr>le poisson   (fish)</vt:lpstr>
      <vt:lpstr>Licensing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Anna Smirnova</cp:lastModifiedBy>
  <cp:revision>31</cp:revision>
  <dcterms:modified xsi:type="dcterms:W3CDTF">2026-07-17T11:00:09Z</dcterms:modified>
</cp:coreProperties>
</file>