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71" r:id="rId6"/>
    <p:sldId id="264" r:id="rId7"/>
    <p:sldId id="266" r:id="rId8"/>
    <p:sldId id="268" r:id="rId9"/>
    <p:sldId id="270" r:id="rId10"/>
    <p:sldId id="269" r:id="rId11"/>
    <p:sldId id="272" r:id="rId12"/>
    <p:sldId id="263" r:id="rId13"/>
  </p:sldIdLst>
  <p:sldSz cx="12188825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861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39">
          <p15:clr>
            <a:srgbClr val="A4A3A4"/>
          </p15:clr>
        </p15:guide>
        <p15:guide id="5" pos="517">
          <p15:clr>
            <a:srgbClr val="A4A3A4"/>
          </p15:clr>
        </p15:guide>
        <p15:guide id="6" pos="6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BE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3222C-8086-4C33-A5E1-E518571B657B}" v="2" dt="2019-05-16T10:47:11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3"/>
  </p:normalViewPr>
  <p:slideViewPr>
    <p:cSldViewPr snapToGrid="0">
      <p:cViewPr varScale="1">
        <p:scale>
          <a:sx n="118" d="100"/>
          <a:sy n="118" d="100"/>
        </p:scale>
        <p:origin x="224" y="328"/>
      </p:cViewPr>
      <p:guideLst>
        <p:guide orient="horz" pos="4319"/>
        <p:guide pos="6861"/>
        <p:guide orient="horz" pos="903"/>
        <p:guide orient="horz" pos="3839"/>
        <p:guide pos="517"/>
        <p:guide pos="69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80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6284f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16284f84f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516284f84f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6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6284f8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16284f84f_0_2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16284f84f_0_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91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185991" y="2545874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180427" y="4124401"/>
            <a:ext cx="5173786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4179516" y="5546822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4185991" y="4562466"/>
            <a:ext cx="5167677" cy="42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4"/>
          </p:nvPr>
        </p:nvSpPr>
        <p:spPr>
          <a:xfrm>
            <a:off x="4179516" y="5857046"/>
            <a:ext cx="5173786" cy="3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44pt Title Case</a:t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-2421256" y="3652250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Affiliations 24pt sentence case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-2421256" y="5546822"/>
            <a:ext cx="2421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20pt sentence case</a:t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4180427" y="6481367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with images">
  <p:cSld name="3 column slide with imag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334164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7841133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4424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>
            <a:spLocks noGrp="1"/>
          </p:cNvSpPr>
          <p:nvPr>
            <p:ph type="pic" idx="4"/>
          </p:nvPr>
        </p:nvSpPr>
        <p:spPr>
          <a:xfrm>
            <a:off x="433327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5"/>
          </p:nvPr>
        </p:nvSpPr>
        <p:spPr>
          <a:xfrm>
            <a:off x="818561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6"/>
          </p:nvPr>
        </p:nvSpPr>
        <p:spPr>
          <a:xfrm>
            <a:off x="7841157" y="2379535"/>
            <a:ext cx="3119188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mage ">
  <p:cSld name="2 column with image 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897035" y="1553123"/>
            <a:ext cx="5066743" cy="425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929483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chart">
  <p:cSld name="2 column with char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>
            <a:spLocks noGrp="1"/>
          </p:cNvSpPr>
          <p:nvPr>
            <p:ph type="chart" idx="2"/>
          </p:nvPr>
        </p:nvSpPr>
        <p:spPr>
          <a:xfrm>
            <a:off x="5652231" y="1416100"/>
            <a:ext cx="5730442" cy="45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Char char="▪"/>
              <a:defRPr sz="27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17331" y="1433176"/>
            <a:ext cx="454521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">
  <p:cSld name="Divider slide">
    <p:bg>
      <p:bgPr>
        <a:solidFill>
          <a:srgbClr val="5EB13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0" y="2794000"/>
            <a:ext cx="12188825" cy="1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824150" y="6373366"/>
            <a:ext cx="3859795" cy="1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Confidential © Micro:bit Educational Foundation 2018 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-2218074" y="2957955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Text 54pt sentence case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661" y="6371506"/>
            <a:ext cx="804353" cy="38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767800" y="2294400"/>
            <a:ext cx="1057644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140242" y="3734400"/>
            <a:ext cx="783635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86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B09B5-B94C-43B2-8D8F-A7A0D6626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6278355"/>
            <a:ext cx="3193626" cy="464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">
  <p:cSld name="Image slide with title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815498" y="1433178"/>
            <a:ext cx="10128104" cy="456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96"/>
              <a:buFont typeface="Noto Sans Symbols"/>
              <a:buChar char="▪"/>
              <a:defRPr sz="21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uest header ">
  <p:cSld name="1_Guest header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4109791" y="2630993"/>
            <a:ext cx="6996765" cy="116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09791" y="4116259"/>
            <a:ext cx="5173786" cy="227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8740"/>
              </a:lnSpc>
              <a:spcBef>
                <a:spcPts val="1066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874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2052"/>
              <a:buFont typeface="Noto Sans Symbols"/>
              <a:buNone/>
              <a:defRPr sz="27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8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Cabin"/>
              <a:buNone/>
              <a:defRPr sz="27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208" y="711200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lide ">
  <p:cSld name="2 column slide 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60613" y="1430867"/>
            <a:ext cx="4798750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">
  <p:cSld name="3 column slide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17328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32261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7830021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_narrow_wide">
  <p:cSld name="2_col_narrow_w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17326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4320419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slide ">
  <p:cSld name="1_3 column slide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24413" y="358342"/>
            <a:ext cx="10133095" cy="5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7840175" y="1433176"/>
            <a:ext cx="3119188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816821" y="1433176"/>
            <a:ext cx="6635012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11083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4423" algn="l" rtl="0">
              <a:lnSpc>
                <a:spcPct val="11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4"/>
              <a:buFont typeface="Cabin"/>
              <a:buAutoNum type="arabicPeriod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24411" y="358084"/>
            <a:ext cx="10133095" cy="55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6649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24410" y="1428277"/>
            <a:ext cx="10133095" cy="456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44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24150" y="6375674"/>
            <a:ext cx="3859795" cy="1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© Micro:bit Educational Foundation 2018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11247" y="6370972"/>
            <a:ext cx="316302" cy="13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EB13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 b="0" i="0" u="none" strike="noStrike" cap="none">
              <a:solidFill>
                <a:srgbClr val="5EB13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-1828642" y="423333"/>
            <a:ext cx="18286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40pt Title Case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2218074" y="1484784"/>
            <a:ext cx="22180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Bullets 24pt sentence case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-2455120" y="1806682"/>
            <a:ext cx="24551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Sub-bullets 20pt sentence case</a:t>
            </a:r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52991" y="6278355"/>
            <a:ext cx="912010" cy="4605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icrobit.org/do-your-bi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microbit.org/do-your-bit/" TargetMode="Externa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409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577000" y="1651027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</a:rPr>
              <a:t>Ocean health monitor</a:t>
            </a: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8931612" y="46649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6266676" y="538731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10482691" y="388268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3274057" y="4901075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90590" flipH="1">
            <a:off x="837361" y="4940119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6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1578">
            <a:off x="5441466" y="666435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1264">
            <a:off x="378289" y="2249454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68137">
            <a:off x="1540736" y="27156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3008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hlinkClick r:id="rId8"/>
            <a:extLst>
              <a:ext uri="{FF2B5EF4-FFF2-40B4-BE49-F238E27FC236}">
                <a16:creationId xmlns:a16="http://schemas.microsoft.com/office/drawing/2014/main" id="{EBDB8A2D-CADE-AC4E-BE9E-015474FE78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1442" y="1023374"/>
            <a:ext cx="7605939" cy="182205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F74B5-C4A7-4A9F-84C7-4EBC3F95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FF347-3C6F-4403-A2DD-6000F3FF1CAA}"/>
              </a:ext>
            </a:extLst>
          </p:cNvPr>
          <p:cNvSpPr txBox="1"/>
          <p:nvPr/>
        </p:nvSpPr>
        <p:spPr>
          <a:xfrm>
            <a:off x="613611" y="1443789"/>
            <a:ext cx="6112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Get into pairs/groups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Ocean Health Monitor worksheet to help you design and create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product must meet the 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Use the IPO worksheet to design further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Make a prototype to test your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40B0A-B417-42E4-B3BF-DA1208274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53" y="358342"/>
            <a:ext cx="4376077" cy="57088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D5E036-DB12-477B-A272-B08EBE63C6DC}"/>
              </a:ext>
            </a:extLst>
          </p:cNvPr>
          <p:cNvSpPr/>
          <p:nvPr/>
        </p:nvSpPr>
        <p:spPr>
          <a:xfrm>
            <a:off x="679622" y="3772675"/>
            <a:ext cx="5708821" cy="18496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Please note:</a:t>
            </a:r>
          </a:p>
          <a:p>
            <a:r>
              <a:rPr lang="en-GB" sz="1600" b="1" dirty="0"/>
              <a:t>The prototype does not need to be tested on water! The scientists are only interested in the sensor data and not whether your prototype can actually float at sea. </a:t>
            </a:r>
          </a:p>
          <a:p>
            <a:endParaRPr lang="en-GB" sz="1600" b="1" dirty="0"/>
          </a:p>
          <a:p>
            <a:r>
              <a:rPr lang="en-GB" sz="1600" b="1" dirty="0"/>
              <a:t>micro:bits are not waterproof!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1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Success criteria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and create a floating sensor node using a micro:bit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beacon must transmit sensor data to a gateway micro:bit every 10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beacon must also transmit its unique ID number (there will be lots of nodes!)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gateway micro:bit must be able to show the data on its LED screen</a:t>
            </a:r>
          </a:p>
        </p:txBody>
      </p:sp>
    </p:spTree>
    <p:extLst>
      <p:ext uri="{BB962C8B-B14F-4D97-AF65-F5344CB8AC3E}">
        <p14:creationId xmlns:p14="http://schemas.microsoft.com/office/powerpoint/2010/main" val="282961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952675" y="64582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</a:rPr>
              <a:t>Licensing information</a:t>
            </a:r>
            <a:endParaRPr sz="4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indent="0">
              <a:buNone/>
            </a:pPr>
            <a:r>
              <a:rPr lang="en-GB" sz="1600" dirty="0"/>
              <a:t>Published by the Micro:bit Educational Foundation</a:t>
            </a:r>
            <a:br>
              <a:rPr lang="en-GB" sz="1600" dirty="0"/>
            </a:br>
            <a:r>
              <a:rPr lang="en-GB" sz="1600" b="1" dirty="0">
                <a:hlinkClick r:id="rId3"/>
              </a:rPr>
              <a:t>microbit.org</a:t>
            </a:r>
            <a:r>
              <a:rPr lang="en-GB" sz="1600" b="1" dirty="0"/>
              <a:t> </a:t>
            </a:r>
            <a:r>
              <a:rPr lang="en-GB" sz="1600" dirty="0"/>
              <a:t>under the following Creative Commons licence:</a:t>
            </a:r>
          </a:p>
          <a:p>
            <a:pPr marL="114300" indent="0">
              <a:buNone/>
            </a:pPr>
            <a:r>
              <a:rPr lang="en-GB" sz="1600" dirty="0"/>
              <a:t>Attribution-</a:t>
            </a:r>
            <a:r>
              <a:rPr lang="en-GB" sz="1600" dirty="0" err="1"/>
              <a:t>NonCommercial</a:t>
            </a:r>
            <a:r>
              <a:rPr lang="en-GB" sz="1600" dirty="0"/>
              <a:t>-</a:t>
            </a:r>
            <a:r>
              <a:rPr lang="en-GB" sz="1600" dirty="0" err="1"/>
              <a:t>ShareAlike</a:t>
            </a:r>
            <a:r>
              <a:rPr lang="en-GB" sz="1600" dirty="0"/>
              <a:t> 4.0 International (CC BY-NC-SA 4.0)</a:t>
            </a:r>
          </a:p>
          <a:p>
            <a:pPr marL="114300" indent="0">
              <a:buNone/>
            </a:pPr>
            <a:r>
              <a:rPr lang="en-GB" sz="1600" dirty="0">
                <a:hlinkClick r:id="rId4"/>
              </a:rPr>
              <a:t>https://creativecommons.org/licenses/by-nc-sa/4.0/</a:t>
            </a: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endParaRPr lang="en-GB" sz="1600" dirty="0"/>
          </a:p>
          <a:p>
            <a:pPr marL="114300" indent="0">
              <a:buNone/>
            </a:pPr>
            <a:r>
              <a:rPr lang="en-GB" sz="1600" dirty="0">
                <a:hlinkClick r:id="rId5"/>
              </a:rPr>
              <a:t>https://microbit.org/do-your-bit/</a:t>
            </a:r>
            <a:r>
              <a:rPr lang="en-GB" sz="16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44F65578-2EA9-4236-9CB6-E905E54B9C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518" y="3007907"/>
            <a:ext cx="831215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77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952675" y="645825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</a:rPr>
              <a:t>Global goals</a:t>
            </a:r>
            <a:endParaRPr sz="40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n-l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3D5488-205C-46F1-919B-FEA94CD283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4" b="9417"/>
          <a:stretch/>
        </p:blipFill>
        <p:spPr>
          <a:xfrm>
            <a:off x="758953" y="0"/>
            <a:ext cx="10598727" cy="5983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4CC53-84A8-4F8C-AF04-3EE4AC7C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90" y="1635146"/>
            <a:ext cx="7578244" cy="3587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Setting the scene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group of marine scientists have asked you to develop a prototype floating sensor node that they can leave in the ocean and that transmit data to them so they can study climate change in the sea.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05F03C9-3A1C-475F-BAB7-11CEC5E9C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366868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AAC4-818E-43D5-A891-47EB37A8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13" y="743353"/>
            <a:ext cx="10133095" cy="558487"/>
          </a:xfrm>
        </p:spPr>
        <p:txBody>
          <a:bodyPr/>
          <a:lstStyle/>
          <a:p>
            <a:r>
              <a:rPr lang="en-GB" dirty="0"/>
              <a:t>Success criteria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C55AA-E14D-4438-BC4B-A24E948170E0}"/>
              </a:ext>
            </a:extLst>
          </p:cNvPr>
          <p:cNvSpPr txBox="1"/>
          <p:nvPr/>
        </p:nvSpPr>
        <p:spPr>
          <a:xfrm>
            <a:off x="1041400" y="1981200"/>
            <a:ext cx="873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and create a floating sensor node using a micro:bit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beacon must transmit sensor data to a gateway micro:bit every 10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beacon must also transmit its unique ID number (there will be lots of nodes!)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gateway micro:bit must be able to show the data on its LED screen</a:t>
            </a:r>
          </a:p>
        </p:txBody>
      </p:sp>
    </p:spTree>
    <p:extLst>
      <p:ext uri="{BB962C8B-B14F-4D97-AF65-F5344CB8AC3E}">
        <p14:creationId xmlns:p14="http://schemas.microsoft.com/office/powerpoint/2010/main" val="121957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black&#10;&#10;Description automatically generated">
            <a:extLst>
              <a:ext uri="{FF2B5EF4-FFF2-40B4-BE49-F238E27FC236}">
                <a16:creationId xmlns:a16="http://schemas.microsoft.com/office/drawing/2014/main" id="{8ADDD97E-CF5E-417C-97FF-0048D0AEC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618457" cy="6244282"/>
          </a:xfrm>
          <a:prstGeom prst="rect">
            <a:avLst/>
          </a:prstGeom>
        </p:spPr>
      </p:pic>
      <p:pic>
        <p:nvPicPr>
          <p:cNvPr id="1026" name="Picture 2" descr="Image result for microbit">
            <a:extLst>
              <a:ext uri="{FF2B5EF4-FFF2-40B4-BE49-F238E27FC236}">
                <a16:creationId xmlns:a16="http://schemas.microsoft.com/office/drawing/2014/main" id="{98A7AC3E-0681-4DC5-AEB3-0CA74F69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75" y="2254080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icrobit">
            <a:extLst>
              <a:ext uri="{FF2B5EF4-FFF2-40B4-BE49-F238E27FC236}">
                <a16:creationId xmlns:a16="http://schemas.microsoft.com/office/drawing/2014/main" id="{14C60139-B0BA-4862-8F7A-CCC92635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174" y="2276799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E3FE7D-5E12-4F57-B309-AD354C8BF68D}"/>
              </a:ext>
            </a:extLst>
          </p:cNvPr>
          <p:cNvSpPr/>
          <p:nvPr/>
        </p:nvSpPr>
        <p:spPr>
          <a:xfrm>
            <a:off x="1602801" y="1323478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44B0-47D3-403C-9CB4-9FD5D9B2A6A0}"/>
              </a:ext>
            </a:extLst>
          </p:cNvPr>
          <p:cNvSpPr/>
          <p:nvPr/>
        </p:nvSpPr>
        <p:spPr>
          <a:xfrm>
            <a:off x="7018667" y="1323478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GATEWAY</a:t>
            </a:r>
          </a:p>
          <a:p>
            <a:pPr algn="ctr"/>
            <a:r>
              <a:rPr lang="en-GB" dirty="0"/>
              <a:t>(to the internet)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16A56A-130B-43A1-A17F-D9AB3060CAD5}"/>
              </a:ext>
            </a:extLst>
          </p:cNvPr>
          <p:cNvCxnSpPr>
            <a:cxnSpLocks/>
          </p:cNvCxnSpPr>
          <p:nvPr/>
        </p:nvCxnSpPr>
        <p:spPr>
          <a:xfrm>
            <a:off x="3600788" y="3257874"/>
            <a:ext cx="2894010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84E5D7-0B7A-4C27-958F-5AECA5F522C8}"/>
              </a:ext>
            </a:extLst>
          </p:cNvPr>
          <p:cNvSpPr txBox="1"/>
          <p:nvPr/>
        </p:nvSpPr>
        <p:spPr>
          <a:xfrm>
            <a:off x="4358767" y="3429005"/>
            <a:ext cx="1323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 blocks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A561-5765-43F2-9FDD-8B6EC8A5B719}"/>
              </a:ext>
            </a:extLst>
          </p:cNvPr>
          <p:cNvSpPr/>
          <p:nvPr/>
        </p:nvSpPr>
        <p:spPr>
          <a:xfrm>
            <a:off x="1594552" y="4412905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 floating sea sensor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E9C0E-17F3-4905-9C8F-5BE75CD54E0F}"/>
              </a:ext>
            </a:extLst>
          </p:cNvPr>
          <p:cNvSpPr/>
          <p:nvPr/>
        </p:nvSpPr>
        <p:spPr>
          <a:xfrm>
            <a:off x="7061258" y="4458343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With the scientists on a 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6CEA1-E506-4772-A33E-DA5793020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01" y="252741"/>
            <a:ext cx="2676525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AC284-45E1-4162-9F12-71E86FB0F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985" y="1869730"/>
            <a:ext cx="3076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indoor, sitting, black&#10;&#10;Description automatically generated">
            <a:extLst>
              <a:ext uri="{FF2B5EF4-FFF2-40B4-BE49-F238E27FC236}">
                <a16:creationId xmlns:a16="http://schemas.microsoft.com/office/drawing/2014/main" id="{2BCB04EA-5616-4939-BD67-D5CE7FCB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618457" cy="6244282"/>
          </a:xfrm>
          <a:prstGeom prst="rect">
            <a:avLst/>
          </a:prstGeom>
        </p:spPr>
      </p:pic>
      <p:pic>
        <p:nvPicPr>
          <p:cNvPr id="31" name="Picture 2" descr="Image result for microbit">
            <a:extLst>
              <a:ext uri="{FF2B5EF4-FFF2-40B4-BE49-F238E27FC236}">
                <a16:creationId xmlns:a16="http://schemas.microsoft.com/office/drawing/2014/main" id="{61CDBBB8-B982-47E0-881A-E912773E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994" y="2312243"/>
            <a:ext cx="1214205" cy="10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D56EE7-536D-4B06-BD82-571CE0E96BDE}"/>
              </a:ext>
            </a:extLst>
          </p:cNvPr>
          <p:cNvCxnSpPr>
            <a:cxnSpLocks/>
          </p:cNvCxnSpPr>
          <p:nvPr/>
        </p:nvCxnSpPr>
        <p:spPr>
          <a:xfrm flipV="1">
            <a:off x="3277215" y="1848923"/>
            <a:ext cx="2188852" cy="789785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FA38AB-A5CA-4579-BBD8-BDC36D0834AF}"/>
              </a:ext>
            </a:extLst>
          </p:cNvPr>
          <p:cNvCxnSpPr/>
          <p:nvPr/>
        </p:nvCxnSpPr>
        <p:spPr>
          <a:xfrm>
            <a:off x="7253768" y="1226716"/>
            <a:ext cx="2275243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7BA29BA-A4E5-4FC2-816E-4C59B50B241C}"/>
              </a:ext>
            </a:extLst>
          </p:cNvPr>
          <p:cNvSpPr/>
          <p:nvPr/>
        </p:nvSpPr>
        <p:spPr>
          <a:xfrm>
            <a:off x="1957732" y="3429000"/>
            <a:ext cx="1190467" cy="482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4CDB15-9FC1-46B2-B9CB-47774979DD83}"/>
              </a:ext>
            </a:extLst>
          </p:cNvPr>
          <p:cNvSpPr/>
          <p:nvPr/>
        </p:nvSpPr>
        <p:spPr>
          <a:xfrm>
            <a:off x="5400431" y="2251496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GATEWAY</a:t>
            </a:r>
          </a:p>
          <a:p>
            <a:pPr algn="ctr"/>
            <a:r>
              <a:rPr lang="en-GB" dirty="0"/>
              <a:t>(to the internet)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7B748C3-3BA6-4375-ACD5-A283504B88D7}"/>
              </a:ext>
            </a:extLst>
          </p:cNvPr>
          <p:cNvSpPr/>
          <p:nvPr/>
        </p:nvSpPr>
        <p:spPr>
          <a:xfrm>
            <a:off x="9953206" y="2225839"/>
            <a:ext cx="1624263" cy="733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Scientists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466E0D-0C38-48CB-830C-D74F91BD2C85}"/>
              </a:ext>
            </a:extLst>
          </p:cNvPr>
          <p:cNvSpPr txBox="1"/>
          <p:nvPr/>
        </p:nvSpPr>
        <p:spPr>
          <a:xfrm>
            <a:off x="3514963" y="835224"/>
            <a:ext cx="1493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3/4/5G </a:t>
            </a:r>
          </a:p>
          <a:p>
            <a:r>
              <a:rPr lang="en-GB" b="1" dirty="0" err="1"/>
              <a:t>WiFi</a:t>
            </a:r>
            <a:endParaRPr lang="en-GB" b="1" dirty="0"/>
          </a:p>
          <a:p>
            <a:r>
              <a:rPr lang="en-GB" b="1" dirty="0" err="1"/>
              <a:t>LoRa</a:t>
            </a:r>
            <a:endParaRPr lang="en-GB" b="1" dirty="0"/>
          </a:p>
          <a:p>
            <a:r>
              <a:rPr lang="en-GB" b="1" dirty="0" err="1"/>
              <a:t>Sigfox</a:t>
            </a:r>
            <a:endParaRPr lang="en-GB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B7948B-73D0-4F2E-B624-F24AF4B0E51C}"/>
              </a:ext>
            </a:extLst>
          </p:cNvPr>
          <p:cNvSpPr/>
          <p:nvPr/>
        </p:nvSpPr>
        <p:spPr>
          <a:xfrm>
            <a:off x="372979" y="34757"/>
            <a:ext cx="6880789" cy="58232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596431-C78B-4223-9061-8C8F5BE1DC94}"/>
              </a:ext>
            </a:extLst>
          </p:cNvPr>
          <p:cNvSpPr txBox="1"/>
          <p:nvPr/>
        </p:nvSpPr>
        <p:spPr>
          <a:xfrm>
            <a:off x="3686963" y="2592802"/>
            <a:ext cx="149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Long range</a:t>
            </a:r>
          </a:p>
          <a:p>
            <a:r>
              <a:rPr lang="en-GB" b="1" dirty="0"/>
              <a:t>(up to 20km)</a:t>
            </a:r>
          </a:p>
        </p:txBody>
      </p:sp>
      <p:pic>
        <p:nvPicPr>
          <p:cNvPr id="1026" name="Picture 2" descr="Image result for PC">
            <a:extLst>
              <a:ext uri="{FF2B5EF4-FFF2-40B4-BE49-F238E27FC236}">
                <a16:creationId xmlns:a16="http://schemas.microsoft.com/office/drawing/2014/main" id="{D2B2FDB1-25C5-454F-AB5F-6872D5DB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979" y="482417"/>
            <a:ext cx="2347244" cy="15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uter">
            <a:extLst>
              <a:ext uri="{FF2B5EF4-FFF2-40B4-BE49-F238E27FC236}">
                <a16:creationId xmlns:a16="http://schemas.microsoft.com/office/drawing/2014/main" id="{ED44223A-01EF-424C-9CAA-BDEE7BC1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374" y="181529"/>
            <a:ext cx="4039034" cy="21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EF1DE27-8D8E-4F10-B676-FCA98A81AD27}"/>
              </a:ext>
            </a:extLst>
          </p:cNvPr>
          <p:cNvSpPr txBox="1"/>
          <p:nvPr/>
        </p:nvSpPr>
        <p:spPr>
          <a:xfrm>
            <a:off x="7784430" y="3312748"/>
            <a:ext cx="38990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IRL: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Node transmits to gateway over a long range using 3G (mobile network) or </a:t>
            </a:r>
            <a:r>
              <a:rPr lang="en-GB" sz="1800" dirty="0" err="1"/>
              <a:t>LoRa</a:t>
            </a:r>
            <a:r>
              <a:rPr lang="en-GB" sz="1800" dirty="0"/>
              <a:t>/</a:t>
            </a:r>
            <a:r>
              <a:rPr lang="en-GB" sz="1800" dirty="0" err="1"/>
              <a:t>SigFox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Gateway receives data and then transmits it to the internet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scientists receive the data on a PC or mobile device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FD9DFC-0748-4CC1-81CC-A9B6AAA9EF46}"/>
              </a:ext>
            </a:extLst>
          </p:cNvPr>
          <p:cNvGrpSpPr/>
          <p:nvPr/>
        </p:nvGrpSpPr>
        <p:grpSpPr>
          <a:xfrm>
            <a:off x="7741955" y="861518"/>
            <a:ext cx="1298867" cy="1114295"/>
            <a:chOff x="7765339" y="1812748"/>
            <a:chExt cx="1470109" cy="126120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FD5CC32-7B94-4536-934E-92993363A8F3}"/>
                </a:ext>
              </a:extLst>
            </p:cNvPr>
            <p:cNvSpPr/>
            <p:nvPr/>
          </p:nvSpPr>
          <p:spPr>
            <a:xfrm>
              <a:off x="7765339" y="2225839"/>
              <a:ext cx="661507" cy="6615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7D7B685-79D8-4F70-BE7C-8CA697F443FB}"/>
                </a:ext>
              </a:extLst>
            </p:cNvPr>
            <p:cNvSpPr/>
            <p:nvPr/>
          </p:nvSpPr>
          <p:spPr>
            <a:xfrm>
              <a:off x="8034764" y="1812748"/>
              <a:ext cx="661507" cy="6615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32A3AB5-3DD6-448F-AD80-A6CED25B63F2}"/>
                </a:ext>
              </a:extLst>
            </p:cNvPr>
            <p:cNvSpPr/>
            <p:nvPr/>
          </p:nvSpPr>
          <p:spPr>
            <a:xfrm>
              <a:off x="8138976" y="2412444"/>
              <a:ext cx="661507" cy="6615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7DC07DB-3F66-4320-83E1-78F81C26A94D}"/>
                </a:ext>
              </a:extLst>
            </p:cNvPr>
            <p:cNvSpPr/>
            <p:nvPr/>
          </p:nvSpPr>
          <p:spPr>
            <a:xfrm>
              <a:off x="8458223" y="1915581"/>
              <a:ext cx="661507" cy="6615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EB81FE-8695-436F-B4DA-68CB87ACE614}"/>
                </a:ext>
              </a:extLst>
            </p:cNvPr>
            <p:cNvSpPr/>
            <p:nvPr/>
          </p:nvSpPr>
          <p:spPr>
            <a:xfrm>
              <a:off x="8573941" y="2285997"/>
              <a:ext cx="661507" cy="6615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EB091-1619-4105-BB4F-65A873534D0F}"/>
              </a:ext>
            </a:extLst>
          </p:cNvPr>
          <p:cNvSpPr txBox="1"/>
          <p:nvPr/>
        </p:nvSpPr>
        <p:spPr>
          <a:xfrm>
            <a:off x="4880577" y="5473638"/>
            <a:ext cx="281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What you are prototyping</a:t>
            </a:r>
          </a:p>
        </p:txBody>
      </p:sp>
    </p:spTree>
    <p:extLst>
      <p:ext uri="{BB962C8B-B14F-4D97-AF65-F5344CB8AC3E}">
        <p14:creationId xmlns:p14="http://schemas.microsoft.com/office/powerpoint/2010/main" val="386189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9C8A-2E42-47EC-8350-3AF787CD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process output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6AEC9E-6014-4F02-8FA7-C145AA735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44662"/>
              </p:ext>
            </p:extLst>
          </p:nvPr>
        </p:nvGraphicFramePr>
        <p:xfrm>
          <a:off x="369505" y="1056371"/>
          <a:ext cx="11449813" cy="2605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97">
                  <a:extLst>
                    <a:ext uri="{9D8B030D-6E8A-4147-A177-3AD203B41FA5}">
                      <a16:colId xmlns:a16="http://schemas.microsoft.com/office/drawing/2014/main" val="442560055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596145026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65665425"/>
                    </a:ext>
                  </a:extLst>
                </a:gridCol>
              </a:tblGrid>
              <a:tr h="259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3906054611"/>
                  </a:ext>
                </a:extLst>
              </a:tr>
              <a:tr h="8227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Water temperature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Air temperature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Air pressure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Humidity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Air quality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Light intensity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Accelerometer (waves)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Compass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 data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Unique ID number </a:t>
                      </a: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Transit data via radio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Transmit unique ID number</a:t>
                      </a: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28589707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56CB7B-CFE4-48DB-975A-105C10B3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69250"/>
              </p:ext>
            </p:extLst>
          </p:nvPr>
        </p:nvGraphicFramePr>
        <p:xfrm>
          <a:off x="361266" y="5042119"/>
          <a:ext cx="11449813" cy="1053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5897">
                  <a:extLst>
                    <a:ext uri="{9D8B030D-6E8A-4147-A177-3AD203B41FA5}">
                      <a16:colId xmlns:a16="http://schemas.microsoft.com/office/drawing/2014/main" val="442560055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596145026"/>
                    </a:ext>
                  </a:extLst>
                </a:gridCol>
                <a:gridCol w="3816958">
                  <a:extLst>
                    <a:ext uri="{9D8B030D-6E8A-4147-A177-3AD203B41FA5}">
                      <a16:colId xmlns:a16="http://schemas.microsoft.com/office/drawing/2014/main" val="65665425"/>
                    </a:ext>
                  </a:extLst>
                </a:gridCol>
              </a:tblGrid>
              <a:tr h="235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Input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Output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3906054611"/>
                  </a:ext>
                </a:extLst>
              </a:tr>
              <a:tr h="77459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Data via radio</a:t>
                      </a: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Unique ID number via radio</a:t>
                      </a:r>
                    </a:p>
                  </a:txBody>
                  <a:tcPr marL="114604" marR="114604" marT="0" marB="0">
                    <a:solidFill>
                      <a:srgbClr val="CCDB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Format the data</a:t>
                      </a:r>
                    </a:p>
                  </a:txBody>
                  <a:tcPr marL="114604" marR="1146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Display the data on the LEDs</a:t>
                      </a:r>
                    </a:p>
                  </a:txBody>
                  <a:tcPr marL="114604" marR="114604" marT="0" marB="0"/>
                </a:tc>
                <a:extLst>
                  <a:ext uri="{0D108BD9-81ED-4DB2-BD59-A6C34878D82A}">
                    <a16:rowId xmlns:a16="http://schemas.microsoft.com/office/drawing/2014/main" val="285897078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3842A68-BDBA-4693-A2E8-82D10DFAAFD0}"/>
              </a:ext>
            </a:extLst>
          </p:cNvPr>
          <p:cNvGrpSpPr/>
          <p:nvPr/>
        </p:nvGrpSpPr>
        <p:grpSpPr>
          <a:xfrm>
            <a:off x="2201779" y="3831119"/>
            <a:ext cx="7796463" cy="1058779"/>
            <a:chOff x="2201779" y="3549320"/>
            <a:chExt cx="7796463" cy="105877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BC7B3F-B811-4293-889C-A76DE5FC1EA1}"/>
                </a:ext>
              </a:extLst>
            </p:cNvPr>
            <p:cNvCxnSpPr/>
            <p:nvPr/>
          </p:nvCxnSpPr>
          <p:spPr>
            <a:xfrm>
              <a:off x="9974177" y="3549320"/>
              <a:ext cx="0" cy="48126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DCE967-B0FD-45F7-99D1-6BB3B0400491}"/>
                </a:ext>
              </a:extLst>
            </p:cNvPr>
            <p:cNvCxnSpPr/>
            <p:nvPr/>
          </p:nvCxnSpPr>
          <p:spPr>
            <a:xfrm flipH="1">
              <a:off x="2201779" y="4030583"/>
              <a:ext cx="77964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BC7FFE-E7FA-4CE9-9D77-14A1B0388D94}"/>
                </a:ext>
              </a:extLst>
            </p:cNvPr>
            <p:cNvCxnSpPr/>
            <p:nvPr/>
          </p:nvCxnSpPr>
          <p:spPr>
            <a:xfrm>
              <a:off x="2225843" y="4030583"/>
              <a:ext cx="0" cy="5775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538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C43E5-8377-4E58-AC2F-229B4D84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ideas using peripherals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DE5A0-F46C-40C9-B9E1-6D83F7CFC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25586" y="1448890"/>
            <a:ext cx="3848101" cy="140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A4341-90DA-46A7-B217-86FBBA7CA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029" y="1173761"/>
            <a:ext cx="2275277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8BEDC-1A40-40FB-9358-9A8495928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40093" y="4060366"/>
            <a:ext cx="2781106" cy="2275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F1EAB-C8B4-47C3-997C-D269C06D04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5013" y="4359777"/>
            <a:ext cx="1253901" cy="143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41E89C-148F-4B1D-A013-72A61A3AAB48}"/>
              </a:ext>
            </a:extLst>
          </p:cNvPr>
          <p:cNvSpPr txBox="1"/>
          <p:nvPr/>
        </p:nvSpPr>
        <p:spPr>
          <a:xfrm>
            <a:off x="2718107" y="1290664"/>
            <a:ext cx="2374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Enviro bit</a:t>
            </a:r>
          </a:p>
          <a:p>
            <a:r>
              <a:rPr lang="en-GB" dirty="0"/>
              <a:t>Additional sensors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Air and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 and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4BAA2-BD7B-4506-A01D-35A682EEB720}"/>
              </a:ext>
            </a:extLst>
          </p:cNvPr>
          <p:cNvSpPr txBox="1"/>
          <p:nvPr/>
        </p:nvSpPr>
        <p:spPr>
          <a:xfrm>
            <a:off x="2259514" y="4828672"/>
            <a:ext cx="2275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Air quality sensor</a:t>
            </a:r>
          </a:p>
          <a:p>
            <a:r>
              <a:rPr lang="en-GB" dirty="0"/>
              <a:t>Combined pressure and</a:t>
            </a:r>
          </a:p>
          <a:p>
            <a:r>
              <a:rPr lang="en-GB" dirty="0"/>
              <a:t>Humidity</a:t>
            </a:r>
          </a:p>
          <a:p>
            <a:r>
              <a:rPr lang="en-GB" dirty="0"/>
              <a:t>Needs extra cables and soldering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C2F1A-CFDA-4065-BDCA-D7CC92B16517}"/>
              </a:ext>
            </a:extLst>
          </p:cNvPr>
          <p:cNvSpPr txBox="1"/>
          <p:nvPr/>
        </p:nvSpPr>
        <p:spPr>
          <a:xfrm>
            <a:off x="7554411" y="4613228"/>
            <a:ext cx="237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Scroll bit (for Gateway)</a:t>
            </a:r>
          </a:p>
          <a:p>
            <a:r>
              <a:rPr lang="en-GB" dirty="0"/>
              <a:t>LED matrix</a:t>
            </a:r>
          </a:p>
          <a:p>
            <a:r>
              <a:rPr lang="en-GB" dirty="0"/>
              <a:t>More LEDs to display data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F7C66-3D3F-4002-B793-1413399E4628}"/>
              </a:ext>
            </a:extLst>
          </p:cNvPr>
          <p:cNvSpPr txBox="1"/>
          <p:nvPr/>
        </p:nvSpPr>
        <p:spPr>
          <a:xfrm>
            <a:off x="7721971" y="1685523"/>
            <a:ext cx="2275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Moisture sensor</a:t>
            </a:r>
          </a:p>
          <a:p>
            <a:r>
              <a:rPr lang="en-GB" dirty="0"/>
              <a:t>Could be used to measure rainfall or to alert the scientists if the node sinks</a:t>
            </a:r>
          </a:p>
          <a:p>
            <a:r>
              <a:rPr lang="en-GB" dirty="0"/>
              <a:t>Needs crocodile clips</a:t>
            </a:r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0059287E-401C-438B-A085-73CDFE0076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45998">
            <a:off x="4855695" y="1047740"/>
            <a:ext cx="1432129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6530"/>
      </p:ext>
    </p:extLst>
  </p:cSld>
  <p:clrMapOvr>
    <a:masterClrMapping/>
  </p:clrMapOvr>
</p:sld>
</file>

<file path=ppt/theme/theme1.xml><?xml version="1.0" encoding="utf-8"?>
<a:theme xmlns:a="http://schemas.openxmlformats.org/drawingml/2006/main" name="ARM PPT template 2016_Confidential">
  <a:themeElements>
    <a:clrScheme name="Custom 10">
      <a:dk1>
        <a:srgbClr val="414444"/>
      </a:dk1>
      <a:lt1>
        <a:srgbClr val="FFFFFF"/>
      </a:lt1>
      <a:dk2>
        <a:srgbClr val="000000"/>
      </a:dk2>
      <a:lt2>
        <a:srgbClr val="FFFFFF"/>
      </a:lt2>
      <a:accent1>
        <a:srgbClr val="128CAB"/>
      </a:accent1>
      <a:accent2>
        <a:srgbClr val="00A960"/>
      </a:accent2>
      <a:accent3>
        <a:srgbClr val="00C3DC"/>
      </a:accent3>
      <a:accent4>
        <a:srgbClr val="765F97"/>
      </a:accent4>
      <a:accent5>
        <a:srgbClr val="CF364A"/>
      </a:accent5>
      <a:accent6>
        <a:srgbClr val="909393"/>
      </a:accent6>
      <a:hlink>
        <a:srgbClr val="128CAB"/>
      </a:hlink>
      <a:folHlink>
        <a:srgbClr val="009F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469</Words>
  <Application>Microsoft Macintosh PowerPoint</Application>
  <PresentationFormat>Custom</PresentationFormat>
  <Paragraphs>102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Cabin</vt:lpstr>
      <vt:lpstr>Calibri</vt:lpstr>
      <vt:lpstr>Noto Sans Symbols</vt:lpstr>
      <vt:lpstr>Questrial</vt:lpstr>
      <vt:lpstr>ARM PPT template 2016_Confidential</vt:lpstr>
      <vt:lpstr>PowerPoint Presentation</vt:lpstr>
      <vt:lpstr>PowerPoint Presentation</vt:lpstr>
      <vt:lpstr>PowerPoint Presentation</vt:lpstr>
      <vt:lpstr>Setting the scene  </vt:lpstr>
      <vt:lpstr>Success criteria  </vt:lpstr>
      <vt:lpstr>PowerPoint Presentation</vt:lpstr>
      <vt:lpstr>PowerPoint Presentation</vt:lpstr>
      <vt:lpstr>Input process output</vt:lpstr>
      <vt:lpstr>Other ideas using peripherals</vt:lpstr>
      <vt:lpstr>Group task:</vt:lpstr>
      <vt:lpstr>Success criteria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34</cp:revision>
  <dcterms:modified xsi:type="dcterms:W3CDTF">2019-06-10T15:49:01Z</dcterms:modified>
</cp:coreProperties>
</file>