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0" r:id="rId2"/>
    <p:sldId id="258" r:id="rId3"/>
    <p:sldId id="276" r:id="rId4"/>
    <p:sldId id="285" r:id="rId5"/>
    <p:sldId id="277" r:id="rId6"/>
    <p:sldId id="284" r:id="rId7"/>
    <p:sldId id="278" r:id="rId8"/>
    <p:sldId id="279" r:id="rId9"/>
    <p:sldId id="286" r:id="rId10"/>
    <p:sldId id="281" r:id="rId11"/>
    <p:sldId id="282" r:id="rId12"/>
    <p:sldId id="283" r:id="rId13"/>
    <p:sldId id="265" r:id="rId14"/>
    <p:sldId id="26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5" userDrawn="1">
          <p15:clr>
            <a:srgbClr val="A4A3A4"/>
          </p15:clr>
        </p15:guide>
        <p15:guide id="2" pos="226" userDrawn="1">
          <p15:clr>
            <a:srgbClr val="A4A3A4"/>
          </p15:clr>
        </p15:guide>
        <p15:guide id="3" orient="horz" pos="577" userDrawn="1">
          <p15:clr>
            <a:srgbClr val="A4A3A4"/>
          </p15:clr>
        </p15:guide>
        <p15:guide id="4" pos="5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2A92D6"/>
    <a:srgbClr val="2A92F1"/>
    <a:srgbClr val="00C801"/>
    <a:srgbClr val="00C802"/>
    <a:srgbClr val="CD0365"/>
    <a:srgbClr val="E7645C"/>
    <a:srgbClr val="3FB6FE"/>
    <a:srgbClr val="7BCDC3"/>
    <a:srgbClr val="6C4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6479"/>
  </p:normalViewPr>
  <p:slideViewPr>
    <p:cSldViewPr snapToGrid="0">
      <p:cViewPr varScale="1">
        <p:scale>
          <a:sx n="124" d="100"/>
          <a:sy n="124" d="100"/>
        </p:scale>
        <p:origin x="176" y="168"/>
      </p:cViewPr>
      <p:guideLst>
        <p:guide orient="horz" pos="2935"/>
        <p:guide pos="226"/>
        <p:guide orient="horz" pos="577"/>
        <p:guide pos="5534"/>
      </p:guideLst>
    </p:cSldViewPr>
  </p:slideViewPr>
  <p:outlineViewPr>
    <p:cViewPr>
      <p:scale>
        <a:sx n="33" d="100"/>
        <a:sy n="33" d="100"/>
      </p:scale>
      <p:origin x="0" y="-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24ED936-2CAA-5747-8503-5C7862767742}" type="datetimeFigureOut">
              <a:rPr lang="en-GB" smtClean="0"/>
              <a:pPr/>
              <a:t>24/04/2024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091831F-4EB0-A94A-A132-4C9A8B82ADF3}" type="slidenum">
              <a:rPr lang="en-GB" smtClean="0"/>
              <a:pPr/>
              <a:t>‹#›</a:t>
            </a:fld>
            <a:endParaRPr lang="en-GB" dirty="0"/>
          </a:p>
        </p:txBody>
      </p:sp>
    </p:spTree>
    <p:extLst>
      <p:ext uri="{BB962C8B-B14F-4D97-AF65-F5344CB8AC3E}">
        <p14:creationId xmlns:p14="http://schemas.microsoft.com/office/powerpoint/2010/main" val="2463534896"/>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bit.io/lessons-heart-code-vide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a:t>
            </a:fld>
            <a:endParaRPr lang="en-GB" dirty="0"/>
          </a:p>
        </p:txBody>
      </p:sp>
    </p:spTree>
    <p:extLst>
      <p:ext uri="{BB962C8B-B14F-4D97-AF65-F5344CB8AC3E}">
        <p14:creationId xmlns:p14="http://schemas.microsoft.com/office/powerpoint/2010/main" val="98516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Students transfer code to their micro:bit and test.</a:t>
            </a:r>
          </a:p>
          <a:p>
            <a:r>
              <a:rPr lang="en-GB" sz="1800" dirty="0">
                <a:effectLst/>
                <a:latin typeface="Arial" panose="020B0604020202020204" pitchFamily="34" charset="0"/>
                <a:ea typeface="Calibri" panose="020F0502020204030204" pitchFamily="34" charset="0"/>
              </a:rPr>
              <a:t>If you have a battery packs, encourage students to unplug micro:bits from computers and attach batteries. Their code remains on the micro:bit and will still work</a:t>
            </a:r>
            <a:r>
              <a:rPr lang="en-GB" sz="3200" dirty="0">
                <a:effectLst/>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Does it work as you expect?</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If not, do you need to debug the code and download it again?</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Can you think of anyone who would like this project and find it useful of enjoyable?</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Could it have other uses?</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holding it in their hands.</a:t>
            </a:r>
          </a:p>
        </p:txBody>
      </p:sp>
      <p:sp>
        <p:nvSpPr>
          <p:cNvPr id="4" name="Slide Number Placeholder 3"/>
          <p:cNvSpPr>
            <a:spLocks noGrp="1"/>
          </p:cNvSpPr>
          <p:nvPr>
            <p:ph type="sldNum" sz="quarter" idx="5"/>
          </p:nvPr>
        </p:nvSpPr>
        <p:spPr/>
        <p:txBody>
          <a:bodyPr/>
          <a:lstStyle/>
          <a:p>
            <a:fld id="{9091831F-4EB0-A94A-A132-4C9A8B82ADF3}" type="slidenum">
              <a:rPr lang="en-GB" smtClean="0"/>
              <a:t>10</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11</a:t>
            </a:fld>
            <a:endParaRPr lang="en-GB"/>
          </a:p>
        </p:txBody>
      </p:sp>
    </p:spTree>
    <p:extLst>
      <p:ext uri="{BB962C8B-B14F-4D97-AF65-F5344CB8AC3E}">
        <p14:creationId xmlns:p14="http://schemas.microsoft.com/office/powerpoint/2010/main" val="40045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effectLst/>
                <a:latin typeface="Arial" panose="020B0604020202020204" pitchFamily="34" charset="0"/>
                <a:ea typeface="Calibri" panose="020F0502020204030204" pitchFamily="34" charset="0"/>
              </a:rPr>
              <a:t>Ask students:</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Did your sequence of pictures and pauses make an image appear to move? (The pictures have to be in the right order with pauses of the right length to make it appear to move. If the pauses are too short, you won’t see the images. If they are too long, the illusion of movement is broken.)</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How does a loop help? (The loop keeps the animation sequence running forever, but without adding any extra code blocks.)</a:t>
            </a:r>
          </a:p>
        </p:txBody>
      </p:sp>
      <p:sp>
        <p:nvSpPr>
          <p:cNvPr id="4" name="Slide Number Placeholder 3"/>
          <p:cNvSpPr>
            <a:spLocks noGrp="1"/>
          </p:cNvSpPr>
          <p:nvPr>
            <p:ph type="sldNum" sz="quarter" idx="5"/>
          </p:nvPr>
        </p:nvSpPr>
        <p:spPr/>
        <p:txBody>
          <a:bodyPr/>
          <a:lstStyle/>
          <a:p>
            <a:fld id="{9091831F-4EB0-A94A-A132-4C9A8B82ADF3}" type="slidenum">
              <a:rPr lang="en-GB" smtClean="0"/>
              <a:t>12</a:t>
            </a:fld>
            <a:endParaRPr lang="en-GB"/>
          </a:p>
        </p:txBody>
      </p:sp>
    </p:spTree>
    <p:extLst>
      <p:ext uri="{BB962C8B-B14F-4D97-AF65-F5344CB8AC3E}">
        <p14:creationId xmlns:p14="http://schemas.microsoft.com/office/powerpoint/2010/main" val="99395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13</a:t>
            </a:fld>
            <a:endParaRPr lang="en-GB" dirty="0"/>
          </a:p>
        </p:txBody>
      </p:sp>
    </p:spTree>
    <p:extLst>
      <p:ext uri="{BB962C8B-B14F-4D97-AF65-F5344CB8AC3E}">
        <p14:creationId xmlns:p14="http://schemas.microsoft.com/office/powerpoint/2010/main" val="329871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14</a:t>
            </a:fld>
            <a:endParaRPr lang="en-GB" dirty="0"/>
          </a:p>
        </p:txBody>
      </p:sp>
    </p:spTree>
    <p:extLst>
      <p:ext uri="{BB962C8B-B14F-4D97-AF65-F5344CB8AC3E}">
        <p14:creationId xmlns:p14="http://schemas.microsoft.com/office/powerpoint/2010/main" val="366114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2</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effectLst/>
                <a:latin typeface="Arial" panose="020B0604020202020204" pitchFamily="34" charset="0"/>
                <a:ea typeface="Calibri" panose="020F0502020204030204" pitchFamily="34" charset="0"/>
              </a:rPr>
              <a:t>Explain: animation is a sequence of still images shown one after the other to look like movement. </a:t>
            </a:r>
            <a:br>
              <a:rPr lang="en-GB" sz="900" dirty="0">
                <a:effectLst/>
                <a:latin typeface="Arial" panose="020B0604020202020204" pitchFamily="34" charset="0"/>
                <a:ea typeface="Calibri" panose="020F0502020204030204" pitchFamily="34" charset="0"/>
              </a:rPr>
            </a:br>
            <a:r>
              <a:rPr lang="en-GB" sz="900" dirty="0">
                <a:effectLst/>
                <a:latin typeface="Arial" panose="020B0604020202020204" pitchFamily="34" charset="0"/>
                <a:ea typeface="Calibri" panose="020F0502020204030204" pitchFamily="34" charset="0"/>
              </a:rPr>
              <a:t>Loops allow us to repeat sets of instructions without having to write them out multiple times.</a:t>
            </a:r>
            <a:br>
              <a:rPr lang="en-GB" sz="900" dirty="0">
                <a:effectLst/>
                <a:latin typeface="Arial" panose="020B0604020202020204" pitchFamily="34" charset="0"/>
                <a:ea typeface="Calibri" panose="020F0502020204030204" pitchFamily="34" charset="0"/>
              </a:rPr>
            </a:br>
            <a:r>
              <a:rPr lang="en-GB" sz="900" dirty="0">
                <a:effectLst/>
                <a:latin typeface="Arial" panose="020B0604020202020204" pitchFamily="34" charset="0"/>
                <a:ea typeface="Calibri" panose="020F0502020204030204" pitchFamily="34" charset="0"/>
              </a:rPr>
              <a:t>We used sequences of instructions in a loop last time to keep showing our names and pictures on the micro:bit’s display.</a:t>
            </a:r>
            <a:br>
              <a:rPr lang="en-GB" sz="900" dirty="0">
                <a:effectLst/>
                <a:latin typeface="Arial" panose="020B0604020202020204" pitchFamily="34" charset="0"/>
                <a:ea typeface="Calibri" panose="020F0502020204030204" pitchFamily="34" charset="0"/>
              </a:rPr>
            </a:br>
            <a:r>
              <a:rPr lang="en-GB" sz="900" dirty="0">
                <a:effectLst/>
                <a:latin typeface="Arial" panose="020B0604020202020204" pitchFamily="34" charset="0"/>
                <a:ea typeface="Calibri" panose="020F0502020204030204" pitchFamily="34" charset="0"/>
              </a:rPr>
              <a:t>Ask students: where else you have seen animations? E.g. cartoons, games.</a:t>
            </a:r>
            <a:r>
              <a:rPr lang="en-GB" dirty="0">
                <a:effectLst/>
              </a:rPr>
              <a:t> </a:t>
            </a:r>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3</a:t>
            </a:fld>
            <a:endParaRPr lang="en-GB"/>
          </a:p>
        </p:txBody>
      </p:sp>
    </p:spTree>
    <p:extLst>
      <p:ext uri="{BB962C8B-B14F-4D97-AF65-F5344CB8AC3E}">
        <p14:creationId xmlns:p14="http://schemas.microsoft.com/office/powerpoint/2010/main" val="309849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4</a:t>
            </a:fld>
            <a:endParaRPr lang="en-GB" dirty="0"/>
          </a:p>
        </p:txBody>
      </p:sp>
    </p:spTree>
    <p:extLst>
      <p:ext uri="{BB962C8B-B14F-4D97-AF65-F5344CB8AC3E}">
        <p14:creationId xmlns:p14="http://schemas.microsoft.com/office/powerpoint/2010/main" val="46711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dirty="0">
                <a:effectLst/>
                <a:latin typeface="Arial" panose="020B0604020202020204" pitchFamily="34" charset="0"/>
                <a:ea typeface="Calibri" panose="020F0502020204030204" pitchFamily="34" charset="0"/>
              </a:rPr>
              <a:t>The ‘forever’ block is a </a:t>
            </a:r>
            <a:r>
              <a:rPr lang="en-GB" sz="1800" b="1" dirty="0">
                <a:effectLst/>
                <a:latin typeface="Arial" panose="020B0604020202020204" pitchFamily="34" charset="0"/>
                <a:ea typeface="Calibri" panose="020F0502020204030204" pitchFamily="34" charset="0"/>
              </a:rPr>
              <a:t>loop</a:t>
            </a:r>
            <a:r>
              <a:rPr lang="en-GB" sz="1800" dirty="0">
                <a:effectLst/>
                <a:latin typeface="Arial" panose="020B0604020202020204" pitchFamily="34" charset="0"/>
                <a:ea typeface="Calibri" panose="020F0502020204030204" pitchFamily="34" charset="0"/>
              </a:rPr>
              <a:t> which keeps the sequence going. It’s an ‘infinite loop’ – a loop that keeps going as long as the micro:bit has power.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dirty="0">
                <a:effectLst/>
                <a:latin typeface="Arial" panose="020B0604020202020204" pitchFamily="34" charset="0"/>
                <a:ea typeface="Calibri" panose="020F0502020204030204" pitchFamily="34" charset="0"/>
              </a:rPr>
              <a:t>The ‘show icon’ and ‘pause’ blocks make up the </a:t>
            </a:r>
            <a:r>
              <a:rPr lang="en-GB" sz="1800" b="1" dirty="0">
                <a:effectLst/>
                <a:latin typeface="Arial" panose="020B0604020202020204" pitchFamily="34" charset="0"/>
                <a:ea typeface="Calibri" panose="020F0502020204030204" pitchFamily="34" charset="0"/>
              </a:rPr>
              <a:t>sequence</a:t>
            </a:r>
            <a:r>
              <a:rPr lang="en-GB" sz="1800" dirty="0">
                <a:effectLst/>
                <a:latin typeface="Arial" panose="020B0604020202020204" pitchFamily="34" charset="0"/>
                <a:ea typeface="Calibri" panose="020F0502020204030204" pitchFamily="34" charset="0"/>
              </a:rPr>
              <a:t>. Changing the pause time makes the animation faster or slower.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dirty="0">
                <a:effectLst/>
                <a:latin typeface="Arial" panose="020B0604020202020204" pitchFamily="34" charset="0"/>
                <a:ea typeface="Calibri" panose="020F0502020204030204" pitchFamily="34" charset="0"/>
              </a:rPr>
              <a:t>At the end of the sequence, the loop goes back to the top and starts again. Using a loop means we can use only 4 blocks to create an animation that runs forever.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You can follow the link to open the completed code in the editor. </a:t>
            </a:r>
            <a:r>
              <a:rPr lang="en-GB" sz="1800" dirty="0">
                <a:effectLst/>
                <a:latin typeface="Arial" panose="020B0604020202020204" pitchFamily="34" charset="0"/>
                <a:ea typeface="Calibri" panose="020F0502020204030204" pitchFamily="34" charset="0"/>
              </a:rPr>
              <a:t>You can model changing the pause times and seeing what effect that has in the simulator. </a:t>
            </a: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5</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You can follow the link to open a new MakeCode project and model building the code yourself – or use slide 7 to show a YouTube coding video, or slide 8 to show an animated GIF of building the code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6</a:t>
            </a:fld>
            <a:endParaRPr lang="en-GB"/>
          </a:p>
        </p:txBody>
      </p:sp>
    </p:spTree>
    <p:extLst>
      <p:ext uri="{BB962C8B-B14F-4D97-AF65-F5344CB8AC3E}">
        <p14:creationId xmlns:p14="http://schemas.microsoft.com/office/powerpoint/2010/main" val="20739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Optionally share this YouTube coding video with your class: </a:t>
            </a:r>
            <a:r>
              <a:rPr lang="en-GB" sz="1800" u="sng" dirty="0">
                <a:solidFill>
                  <a:srgbClr val="0563C1"/>
                </a:solidFill>
                <a:effectLst/>
                <a:latin typeface="Arial" panose="020B0604020202020204" pitchFamily="34" charset="0"/>
                <a:ea typeface="Calibri" panose="020F0502020204030204" pitchFamily="34" charset="0"/>
                <a:hlinkClick r:id="rId3"/>
              </a:rPr>
              <a:t>https://mbit.io/lessons-heart-code-video</a:t>
            </a:r>
            <a:r>
              <a:rPr lang="en-GB" dirty="0">
                <a:effectLst/>
              </a:rPr>
              <a:t> </a:t>
            </a:r>
          </a:p>
        </p:txBody>
      </p:sp>
      <p:sp>
        <p:nvSpPr>
          <p:cNvPr id="4" name="Slide Number Placeholder 3"/>
          <p:cNvSpPr>
            <a:spLocks noGrp="1"/>
          </p:cNvSpPr>
          <p:nvPr>
            <p:ph type="sldNum" sz="quarter" idx="5"/>
          </p:nvPr>
        </p:nvSpPr>
        <p:spPr/>
        <p:txBody>
          <a:bodyPr/>
          <a:lstStyle/>
          <a:p>
            <a:fld id="{9091831F-4EB0-A94A-A132-4C9A8B82ADF3}" type="slidenum">
              <a:rPr lang="en-GB" smtClean="0"/>
              <a:t>7</a:t>
            </a:fld>
            <a:endParaRPr lang="en-GB"/>
          </a:p>
        </p:txBody>
      </p:sp>
    </p:spTree>
    <p:extLst>
      <p:ext uri="{BB962C8B-B14F-4D97-AF65-F5344CB8AC3E}">
        <p14:creationId xmlns:p14="http://schemas.microsoft.com/office/powerpoint/2010/main" val="167968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8</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9</a:t>
            </a:fld>
            <a:endParaRPr lang="en-GB"/>
          </a:p>
        </p:txBody>
      </p:sp>
    </p:spTree>
    <p:extLst>
      <p:ext uri="{BB962C8B-B14F-4D97-AF65-F5344CB8AC3E}">
        <p14:creationId xmlns:p14="http://schemas.microsoft.com/office/powerpoint/2010/main" val="3406960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CA74D6D6-39CE-742B-6D4C-33E566EF85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0109" y="897013"/>
            <a:ext cx="2720606" cy="445616"/>
          </a:xfrm>
          <a:prstGeom prst="rect">
            <a:avLst/>
          </a:prstGeom>
        </p:spPr>
      </p:pic>
      <p:sp>
        <p:nvSpPr>
          <p:cNvPr id="37" name="TextBox 36">
            <a:extLst>
              <a:ext uri="{FF2B5EF4-FFF2-40B4-BE49-F238E27FC236}">
                <a16:creationId xmlns:a16="http://schemas.microsoft.com/office/drawing/2014/main" id="{EAB0DE2E-6079-1441-7D04-CBCCBD273E09}"/>
              </a:ext>
            </a:extLst>
          </p:cNvPr>
          <p:cNvSpPr txBox="1"/>
          <p:nvPr userDrawn="1"/>
        </p:nvSpPr>
        <p:spPr>
          <a:xfrm>
            <a:off x="732370" y="1507510"/>
            <a:ext cx="3666744" cy="923330"/>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000" b="0" i="0" kern="1200" dirty="0">
                <a:solidFill>
                  <a:srgbClr val="00A000"/>
                </a:solidFill>
                <a:latin typeface="Arial" panose="020B0604020202020204" pitchFamily="34" charset="0"/>
                <a:ea typeface="+mn-ea"/>
                <a:cs typeface="+mn-cs"/>
              </a:rPr>
              <a:t>First lessons with </a:t>
            </a:r>
            <a:r>
              <a:rPr lang="en-GB" sz="2000" b="0" i="0" kern="1200" dirty="0" err="1">
                <a:solidFill>
                  <a:srgbClr val="00A000"/>
                </a:solidFill>
                <a:latin typeface="Arial" panose="020B0604020202020204" pitchFamily="34" charset="0"/>
                <a:ea typeface="+mn-ea"/>
                <a:cs typeface="+mn-cs"/>
              </a:rPr>
              <a:t>MakeCode</a:t>
            </a:r>
            <a:r>
              <a:rPr lang="en-GB" sz="2000" b="0" i="0" kern="1200" dirty="0">
                <a:solidFill>
                  <a:srgbClr val="00A000"/>
                </a:solidFill>
                <a:latin typeface="Arial" panose="020B0604020202020204" pitchFamily="34" charset="0"/>
                <a:ea typeface="+mn-ea"/>
                <a:cs typeface="+mn-cs"/>
              </a:rPr>
              <a:t> and the </a:t>
            </a:r>
            <a:r>
              <a:rPr lang="en-GB" sz="2000" b="0" i="0" kern="1200" dirty="0" err="1">
                <a:solidFill>
                  <a:srgbClr val="00A000"/>
                </a:solidFill>
                <a:latin typeface="Arial" panose="020B0604020202020204" pitchFamily="34" charset="0"/>
                <a:ea typeface="+mn-ea"/>
                <a:cs typeface="+mn-cs"/>
              </a:rPr>
              <a:t>micro:bit</a:t>
            </a:r>
            <a:endParaRPr lang="en-GB" sz="2000" b="0" i="0" kern="1200" dirty="0">
              <a:solidFill>
                <a:srgbClr val="00A000"/>
              </a:solidFill>
              <a:latin typeface="Arial" panose="020B0604020202020204" pitchFamily="34" charset="0"/>
              <a:ea typeface="+mn-ea"/>
              <a:cs typeface="+mn-cs"/>
            </a:endParaRPr>
          </a:p>
          <a:p>
            <a:endParaRPr lang="en-US" dirty="0">
              <a:solidFill>
                <a:srgbClr val="00C802"/>
              </a:solidFill>
            </a:endParaRPr>
          </a:p>
        </p:txBody>
      </p:sp>
      <p:sp>
        <p:nvSpPr>
          <p:cNvPr id="2" name="Title 1"/>
          <p:cNvSpPr>
            <a:spLocks noGrp="1"/>
          </p:cNvSpPr>
          <p:nvPr>
            <p:ph type="ctrTitle" hasCustomPrompt="1"/>
          </p:nvPr>
        </p:nvSpPr>
        <p:spPr>
          <a:xfrm>
            <a:off x="819185" y="2344694"/>
            <a:ext cx="5019621" cy="1218795"/>
          </a:xfrm>
        </p:spPr>
        <p:txBody>
          <a:bodyPr wrap="square" lIns="0" tIns="0" rIns="0" bIns="0" anchor="t" anchorCtr="0">
            <a:spAutoFit/>
          </a:bodyPr>
          <a:lstStyle>
            <a:lvl1pPr algn="l">
              <a:defRPr sz="4400">
                <a:solidFill>
                  <a:srgbClr val="000000"/>
                </a:solidFill>
              </a:defRPr>
            </a:lvl1pPr>
          </a:lstStyle>
          <a:p>
            <a:r>
              <a:rPr lang="en-GB" dirty="0"/>
              <a:t>Click to edit Lesson Title</a:t>
            </a:r>
            <a:endParaRPr lang="en-US" dirty="0"/>
          </a:p>
        </p:txBody>
      </p:sp>
    </p:spTree>
    <p:extLst>
      <p:ext uri="{BB962C8B-B14F-4D97-AF65-F5344CB8AC3E}">
        <p14:creationId xmlns:p14="http://schemas.microsoft.com/office/powerpoint/2010/main" val="1619304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ED73E-0167-86BC-76AB-525A021F4D39}"/>
              </a:ext>
            </a:extLst>
          </p:cNvPr>
          <p:cNvPicPr>
            <a:picLocks noChangeAspect="1"/>
          </p:cNvPicPr>
          <p:nvPr userDrawn="1"/>
        </p:nvPicPr>
        <p:blipFill>
          <a:blip r:embed="rId2"/>
          <a:srcRect/>
          <a:stretch/>
        </p:blipFill>
        <p:spPr>
          <a:xfrm>
            <a:off x="1" y="-190499"/>
            <a:ext cx="9143998" cy="5333999"/>
          </a:xfrm>
          <a:prstGeom prst="rect">
            <a:avLst/>
          </a:prstGeom>
        </p:spPr>
      </p:pic>
      <p:sp>
        <p:nvSpPr>
          <p:cNvPr id="7" name="Freeform 6">
            <a:extLst>
              <a:ext uri="{FF2B5EF4-FFF2-40B4-BE49-F238E27FC236}">
                <a16:creationId xmlns:a16="http://schemas.microsoft.com/office/drawing/2014/main" id="{0D9C7407-B083-E1DD-02C9-633979839614}"/>
              </a:ext>
            </a:extLst>
          </p:cNvPr>
          <p:cNvSpPr/>
          <p:nvPr userDrawn="1"/>
        </p:nvSpPr>
        <p:spPr>
          <a:xfrm>
            <a:off x="4078224" y="713232"/>
            <a:ext cx="1069848" cy="987552"/>
          </a:xfrm>
          <a:custGeom>
            <a:avLst/>
            <a:gdLst>
              <a:gd name="connsiteX0" fmla="*/ 228600 w 1069848"/>
              <a:gd name="connsiteY0" fmla="*/ 36576 h 987552"/>
              <a:gd name="connsiteX1" fmla="*/ 0 w 1069848"/>
              <a:gd name="connsiteY1" fmla="*/ 658368 h 987552"/>
              <a:gd name="connsiteX2" fmla="*/ 109728 w 1069848"/>
              <a:gd name="connsiteY2" fmla="*/ 859536 h 987552"/>
              <a:gd name="connsiteX3" fmla="*/ 356616 w 1069848"/>
              <a:gd name="connsiteY3" fmla="*/ 877824 h 987552"/>
              <a:gd name="connsiteX4" fmla="*/ 640080 w 1069848"/>
              <a:gd name="connsiteY4" fmla="*/ 987552 h 987552"/>
              <a:gd name="connsiteX5" fmla="*/ 1014984 w 1069848"/>
              <a:gd name="connsiteY5" fmla="*/ 969264 h 987552"/>
              <a:gd name="connsiteX6" fmla="*/ 1042416 w 1069848"/>
              <a:gd name="connsiteY6" fmla="*/ 722376 h 987552"/>
              <a:gd name="connsiteX7" fmla="*/ 1069848 w 1069848"/>
              <a:gd name="connsiteY7" fmla="*/ 246888 h 987552"/>
              <a:gd name="connsiteX8" fmla="*/ 850392 w 1069848"/>
              <a:gd name="connsiteY8" fmla="*/ 0 h 987552"/>
              <a:gd name="connsiteX9" fmla="*/ 228600 w 1069848"/>
              <a:gd name="connsiteY9" fmla="*/ 36576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848" h="987552">
                <a:moveTo>
                  <a:pt x="228600" y="36576"/>
                </a:moveTo>
                <a:lnTo>
                  <a:pt x="0" y="658368"/>
                </a:lnTo>
                <a:lnTo>
                  <a:pt x="109728" y="859536"/>
                </a:lnTo>
                <a:lnTo>
                  <a:pt x="356616" y="877824"/>
                </a:lnTo>
                <a:lnTo>
                  <a:pt x="640080" y="987552"/>
                </a:lnTo>
                <a:lnTo>
                  <a:pt x="1014984" y="969264"/>
                </a:lnTo>
                <a:lnTo>
                  <a:pt x="1042416" y="722376"/>
                </a:lnTo>
                <a:lnTo>
                  <a:pt x="1069848" y="246888"/>
                </a:lnTo>
                <a:lnTo>
                  <a:pt x="850392" y="0"/>
                </a:lnTo>
                <a:lnTo>
                  <a:pt x="228600" y="36576"/>
                </a:lnTo>
                <a:close/>
              </a:path>
            </a:pathLst>
          </a:custGeom>
          <a:solidFill>
            <a:srgbClr val="00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lack, darkness, black and white&#10;&#10;Description automatically generated">
            <a:extLst>
              <a:ext uri="{FF2B5EF4-FFF2-40B4-BE49-F238E27FC236}">
                <a16:creationId xmlns:a16="http://schemas.microsoft.com/office/drawing/2014/main" id="{68087F39-7CDA-9F46-E5A8-0C76F1518E1B}"/>
              </a:ext>
            </a:extLst>
          </p:cNvPr>
          <p:cNvPicPr>
            <a:picLocks noChangeAspect="1"/>
          </p:cNvPicPr>
          <p:nvPr userDrawn="1"/>
        </p:nvPicPr>
        <p:blipFill>
          <a:blip r:embed="rId3"/>
          <a:stretch>
            <a:fillRect/>
          </a:stretch>
        </p:blipFill>
        <p:spPr>
          <a:xfrm>
            <a:off x="4146248" y="540140"/>
            <a:ext cx="1143000" cy="1143000"/>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21DC12E8-204E-F4E8-7FC1-FCD1CE4F859C}"/>
              </a:ext>
            </a:extLst>
          </p:cNvPr>
          <p:cNvPicPr>
            <a:picLocks noChangeAspect="1"/>
          </p:cNvPicPr>
          <p:nvPr userDrawn="1"/>
        </p:nvPicPr>
        <p:blipFill>
          <a:blip r:embed="rId4"/>
          <a:stretch>
            <a:fillRect/>
          </a:stretch>
        </p:blipFill>
        <p:spPr>
          <a:xfrm>
            <a:off x="3851352" y="1080172"/>
            <a:ext cx="521768" cy="474335"/>
          </a:xfrm>
          <a:prstGeom prst="rect">
            <a:avLst/>
          </a:prstGeom>
        </p:spPr>
      </p:pic>
      <p:pic>
        <p:nvPicPr>
          <p:cNvPr id="10" name="Graphic 9">
            <a:extLst>
              <a:ext uri="{FF2B5EF4-FFF2-40B4-BE49-F238E27FC236}">
                <a16:creationId xmlns:a16="http://schemas.microsoft.com/office/drawing/2014/main" id="{A61ABD73-16C4-FA58-8483-B41A7EB0BE0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7581" y="897013"/>
            <a:ext cx="2720606" cy="445616"/>
          </a:xfrm>
          <a:prstGeom prst="rect">
            <a:avLst/>
          </a:prstGeom>
        </p:spPr>
      </p:pic>
      <p:sp>
        <p:nvSpPr>
          <p:cNvPr id="11" name="Freeform 10">
            <a:extLst>
              <a:ext uri="{FF2B5EF4-FFF2-40B4-BE49-F238E27FC236}">
                <a16:creationId xmlns:a16="http://schemas.microsoft.com/office/drawing/2014/main" id="{5F77100A-86A2-4447-B25A-CF248D74DA30}"/>
              </a:ext>
            </a:extLst>
          </p:cNvPr>
          <p:cNvSpPr/>
          <p:nvPr userDrawn="1"/>
        </p:nvSpPr>
        <p:spPr>
          <a:xfrm>
            <a:off x="301752" y="3374136"/>
            <a:ext cx="1380744" cy="1435608"/>
          </a:xfrm>
          <a:custGeom>
            <a:avLst/>
            <a:gdLst>
              <a:gd name="connsiteX0" fmla="*/ 365760 w 1380744"/>
              <a:gd name="connsiteY0" fmla="*/ 219456 h 1435608"/>
              <a:gd name="connsiteX1" fmla="*/ 411480 w 1380744"/>
              <a:gd name="connsiteY1" fmla="*/ 192024 h 1435608"/>
              <a:gd name="connsiteX2" fmla="*/ 722376 w 1380744"/>
              <a:gd name="connsiteY2" fmla="*/ 0 h 1435608"/>
              <a:gd name="connsiteX3" fmla="*/ 1097280 w 1380744"/>
              <a:gd name="connsiteY3" fmla="*/ 82296 h 1435608"/>
              <a:gd name="connsiteX4" fmla="*/ 1335024 w 1380744"/>
              <a:gd name="connsiteY4" fmla="*/ 292608 h 1435608"/>
              <a:gd name="connsiteX5" fmla="*/ 1380744 w 1380744"/>
              <a:gd name="connsiteY5" fmla="*/ 630936 h 1435608"/>
              <a:gd name="connsiteX6" fmla="*/ 1298448 w 1380744"/>
              <a:gd name="connsiteY6" fmla="*/ 950976 h 1435608"/>
              <a:gd name="connsiteX7" fmla="*/ 1115568 w 1380744"/>
              <a:gd name="connsiteY7" fmla="*/ 1207008 h 1435608"/>
              <a:gd name="connsiteX8" fmla="*/ 685800 w 1380744"/>
              <a:gd name="connsiteY8" fmla="*/ 1426464 h 1435608"/>
              <a:gd name="connsiteX9" fmla="*/ 265176 w 1380744"/>
              <a:gd name="connsiteY9" fmla="*/ 1435608 h 1435608"/>
              <a:gd name="connsiteX10" fmla="*/ 0 w 1380744"/>
              <a:gd name="connsiteY10" fmla="*/ 1307592 h 1435608"/>
              <a:gd name="connsiteX11" fmla="*/ 18288 w 1380744"/>
              <a:gd name="connsiteY11" fmla="*/ 804672 h 1435608"/>
              <a:gd name="connsiteX12" fmla="*/ 365760 w 1380744"/>
              <a:gd name="connsiteY12" fmla="*/ 219456 h 143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744" h="1435608">
                <a:moveTo>
                  <a:pt x="365760" y="219456"/>
                </a:moveTo>
                <a:lnTo>
                  <a:pt x="411480" y="192024"/>
                </a:lnTo>
                <a:lnTo>
                  <a:pt x="722376" y="0"/>
                </a:lnTo>
                <a:lnTo>
                  <a:pt x="1097280" y="82296"/>
                </a:lnTo>
                <a:lnTo>
                  <a:pt x="1335024" y="292608"/>
                </a:lnTo>
                <a:lnTo>
                  <a:pt x="1380744" y="630936"/>
                </a:lnTo>
                <a:lnTo>
                  <a:pt x="1298448" y="950976"/>
                </a:lnTo>
                <a:lnTo>
                  <a:pt x="1115568" y="1207008"/>
                </a:lnTo>
                <a:lnTo>
                  <a:pt x="685800" y="1426464"/>
                </a:lnTo>
                <a:lnTo>
                  <a:pt x="265176" y="1435608"/>
                </a:lnTo>
                <a:lnTo>
                  <a:pt x="0" y="1307592"/>
                </a:lnTo>
                <a:lnTo>
                  <a:pt x="18288" y="804672"/>
                </a:lnTo>
                <a:lnTo>
                  <a:pt x="365760" y="219456"/>
                </a:lnTo>
                <a:close/>
              </a:path>
            </a:pathLst>
          </a:custGeom>
          <a:solidFill>
            <a:srgbClr val="00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image of a bird&#10;&#10;Description automatically generated with low confidence">
            <a:extLst>
              <a:ext uri="{FF2B5EF4-FFF2-40B4-BE49-F238E27FC236}">
                <a16:creationId xmlns:a16="http://schemas.microsoft.com/office/drawing/2014/main" id="{3D786174-A8C3-4389-DE85-62A48775A5BB}"/>
              </a:ext>
            </a:extLst>
          </p:cNvPr>
          <p:cNvPicPr>
            <a:picLocks noChangeAspect="1"/>
          </p:cNvPicPr>
          <p:nvPr userDrawn="1"/>
        </p:nvPicPr>
        <p:blipFill>
          <a:blip r:embed="rId7"/>
          <a:stretch>
            <a:fillRect/>
          </a:stretch>
        </p:blipFill>
        <p:spPr>
          <a:xfrm>
            <a:off x="245036" y="3539017"/>
            <a:ext cx="1282700" cy="1130300"/>
          </a:xfrm>
          <a:prstGeom prst="rect">
            <a:avLst/>
          </a:prstGeom>
        </p:spPr>
      </p:pic>
      <p:pic>
        <p:nvPicPr>
          <p:cNvPr id="13" name="Picture 12" descr="A picture containing black, darkness, black and white&#10;&#10;Description automatically generated">
            <a:extLst>
              <a:ext uri="{FF2B5EF4-FFF2-40B4-BE49-F238E27FC236}">
                <a16:creationId xmlns:a16="http://schemas.microsoft.com/office/drawing/2014/main" id="{1EF8D2CE-A49A-DCF3-A065-D0B8B894925A}"/>
              </a:ext>
            </a:extLst>
          </p:cNvPr>
          <p:cNvPicPr>
            <a:picLocks noChangeAspect="1"/>
          </p:cNvPicPr>
          <p:nvPr userDrawn="1"/>
        </p:nvPicPr>
        <p:blipFill>
          <a:blip r:embed="rId8"/>
          <a:stretch>
            <a:fillRect/>
          </a:stretch>
        </p:blipFill>
        <p:spPr>
          <a:xfrm>
            <a:off x="72859" y="4527005"/>
            <a:ext cx="482600" cy="317500"/>
          </a:xfrm>
          <a:prstGeom prst="rect">
            <a:avLst/>
          </a:prstGeom>
        </p:spPr>
      </p:pic>
    </p:spTree>
    <p:extLst>
      <p:ext uri="{BB962C8B-B14F-4D97-AF65-F5344CB8AC3E}">
        <p14:creationId xmlns:p14="http://schemas.microsoft.com/office/powerpoint/2010/main" val="3300788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959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9293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701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703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10126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425535" y="190998"/>
            <a:ext cx="4007764" cy="794403"/>
          </a:xfrm>
        </p:spPr>
        <p:txBody>
          <a:bodyPr wrap="none" lIns="0" tIns="180000" rIns="0" bIns="180000">
            <a:spAutoFit/>
          </a:bodyPr>
          <a:lstStyle>
            <a:lvl1pPr marL="179388" indent="-134938">
              <a:tabLst/>
              <a:defRPr lang="en-US" sz="2800" b="1" i="0" kern="1200" dirty="0">
                <a:solidFill>
                  <a:srgbClr val="000000"/>
                </a:solidFill>
                <a:latin typeface="Arial" panose="020B0604020202020204" pitchFamily="34" charset="0"/>
                <a:ea typeface="+mj-ea"/>
                <a:cs typeface="+mj-cs"/>
              </a:defRPr>
            </a:lvl1pPr>
          </a:lstStyle>
          <a:p>
            <a:pPr marL="180000" lvl="0" indent="0" algn="l" defTabSz="685800" rtl="0" eaLnBrk="1" latinLnBrk="0" hangingPunct="1">
              <a:lnSpc>
                <a:spcPct val="100000"/>
              </a:lnSpc>
              <a:spcBef>
                <a:spcPct val="0"/>
              </a:spcBef>
              <a:buFont typeface="Arial" panose="020B0604020202020204" pitchFamily="34" charset="0"/>
              <a:buNone/>
            </a:pPr>
            <a:r>
              <a:rPr lang="en-GB" dirty="0"/>
              <a:t>Click to edit slide title</a:t>
            </a:r>
            <a:endParaRPr lang="en-US" dirty="0"/>
          </a:p>
        </p:txBody>
      </p:sp>
    </p:spTree>
    <p:extLst>
      <p:ext uri="{BB962C8B-B14F-4D97-AF65-F5344CB8AC3E}">
        <p14:creationId xmlns:p14="http://schemas.microsoft.com/office/powerpoint/2010/main" val="22144489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fld id="{C22D24B5-F34A-D34D-8D5A-0ACCE9A2D434}" type="datetimeFigureOut">
              <a:rPr lang="en-GB" smtClean="0"/>
              <a:pPr/>
              <a:t>24/04/2024</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82A9FFA3-44FD-EE4B-B909-2843D831AAA3}" type="slidenum">
              <a:rPr lang="en-GB" smtClean="0"/>
              <a:pPr/>
              <a:t>‹#›</a:t>
            </a:fld>
            <a:endParaRPr lang="en-GB" dirty="0"/>
          </a:p>
        </p:txBody>
      </p:sp>
    </p:spTree>
    <p:extLst>
      <p:ext uri="{BB962C8B-B14F-4D97-AF65-F5344CB8AC3E}">
        <p14:creationId xmlns:p14="http://schemas.microsoft.com/office/powerpoint/2010/main" val="160295195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80" r:id="rId4"/>
    <p:sldLayoutId id="2147483674" r:id="rId5"/>
    <p:sldLayoutId id="2147483678" r:id="rId6"/>
    <p:sldLayoutId id="2147483679" r:id="rId7"/>
    <p:sldLayoutId id="2147483676" r:id="rId8"/>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 Id="rId9" Type="http://schemas.openxmlformats.org/officeDocument/2006/relationships/image" Target="../media/image72.jpeg"/></Relationships>
</file>

<file path=ppt/slides/_rels/slide1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svg"/><Relationship Id="rId9" Type="http://schemas.openxmlformats.org/officeDocument/2006/relationships/image" Target="../media/image79.png"/></Relationships>
</file>

<file path=ppt/slides/_rels/slide1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8.png"/><Relationship Id="rId7"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2.svg"/><Relationship Id="rId11" Type="http://schemas.openxmlformats.org/officeDocument/2006/relationships/image" Target="../media/image52.svg"/><Relationship Id="rId5" Type="http://schemas.openxmlformats.org/officeDocument/2006/relationships/image" Target="../media/image30.png"/><Relationship Id="rId10" Type="http://schemas.openxmlformats.org/officeDocument/2006/relationships/image" Target="../media/image51.png"/><Relationship Id="rId4" Type="http://schemas.openxmlformats.org/officeDocument/2006/relationships/image" Target="../media/image81.svg"/><Relationship Id="rId9"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8.svg"/><Relationship Id="rId5" Type="http://schemas.openxmlformats.org/officeDocument/2006/relationships/image" Target="../media/image87.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3" Type="http://schemas.openxmlformats.org/officeDocument/2006/relationships/hyperlink" Target="https://creativecommons.org/licenses/by-sa/4.0/" TargetMode="External"/><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hyperlink" Target="https://microbit.org/teach" TargetMode="External"/><Relationship Id="rId9" Type="http://schemas.openxmlformats.org/officeDocument/2006/relationships/image" Target="../media/image97.png"/><Relationship Id="rId14" Type="http://schemas.openxmlformats.org/officeDocument/2006/relationships/image" Target="../media/image102.sv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xml"/><Relationship Id="rId7" Type="http://schemas.openxmlformats.org/officeDocument/2006/relationships/image" Target="../media/image41.svg"/><Relationship Id="rId2" Type="http://schemas.openxmlformats.org/officeDocument/2006/relationships/slideLayout" Target="../slideLayouts/slideLayout8.xml"/><Relationship Id="rId1" Type="http://schemas.openxmlformats.org/officeDocument/2006/relationships/video" Target="https://www.youtube.com/embed/8qzYWH10o6E?feature=oembed" TargetMode="Externa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svg"/><Relationship Id="rId10" Type="http://schemas.openxmlformats.org/officeDocument/2006/relationships/hyperlink" Target="https://youtu.be/8qzYWH10o6E" TargetMode="External"/><Relationship Id="rId4" Type="http://schemas.openxmlformats.org/officeDocument/2006/relationships/image" Target="../media/image38.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5.png"/><Relationship Id="rId7" Type="http://schemas.openxmlformats.org/officeDocument/2006/relationships/hyperlink" Target="https://makecode.microbit.org/#pub:_AUiYbFHgp6wK" TargetMode="External"/><Relationship Id="rId12"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8.svg"/><Relationship Id="rId11" Type="http://schemas.openxmlformats.org/officeDocument/2006/relationships/image" Target="../media/image52.sv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sv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makecode.microbit.org/" TargetMode="External"/><Relationship Id="rId7"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9.jpeg"/><Relationship Id="rId2" Type="http://schemas.openxmlformats.org/officeDocument/2006/relationships/slideLayout" Target="../slideLayouts/slideLayout8.xml"/><Relationship Id="rId1" Type="http://schemas.openxmlformats.org/officeDocument/2006/relationships/video" Target="https://www.youtube.com/embed/2yzT7_QGLLc?feature=oembed" TargetMode="External"/><Relationship Id="rId6" Type="http://schemas.openxmlformats.org/officeDocument/2006/relationships/hyperlink" Target="https://mbit.io/lessons-heart-code-video" TargetMode="External"/><Relationship Id="rId5" Type="http://schemas.openxmlformats.org/officeDocument/2006/relationships/image" Target="../media/image58.sv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gi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hyperlink" Target="https://mbit.io/tutorial-beating-hear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A7B3-BBFD-C41B-2D57-44083B9B9032}"/>
              </a:ext>
            </a:extLst>
          </p:cNvPr>
          <p:cNvSpPr>
            <a:spLocks noGrp="1"/>
          </p:cNvSpPr>
          <p:nvPr>
            <p:ph type="ctrTitle"/>
          </p:nvPr>
        </p:nvSpPr>
        <p:spPr>
          <a:xfrm>
            <a:off x="822202" y="2344694"/>
            <a:ext cx="5019621" cy="1218795"/>
          </a:xfrm>
        </p:spPr>
        <p:txBody>
          <a:bodyPr/>
          <a:lstStyle/>
          <a:p>
            <a:r>
              <a:rPr lang="en-US" dirty="0"/>
              <a:t>Lesson 2</a:t>
            </a:r>
            <a:br>
              <a:rPr lang="en-US" dirty="0"/>
            </a:br>
            <a:r>
              <a:rPr lang="en-US" dirty="0"/>
              <a:t>Beating heart</a:t>
            </a:r>
          </a:p>
        </p:txBody>
      </p:sp>
      <p:pic>
        <p:nvPicPr>
          <p:cNvPr id="11" name="Picture 32">
            <a:extLst>
              <a:ext uri="{FF2B5EF4-FFF2-40B4-BE49-F238E27FC236}">
                <a16:creationId xmlns:a16="http://schemas.microsoft.com/office/drawing/2014/main" id="{580E9A66-575F-E272-BC25-1A2B1544DF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8342" y="359344"/>
            <a:ext cx="384837" cy="264576"/>
          </a:xfrm>
          <a:prstGeom prst="rect">
            <a:avLst/>
          </a:prstGeom>
        </p:spPr>
      </p:pic>
      <p:pic>
        <p:nvPicPr>
          <p:cNvPr id="13" name="Picture 35">
            <a:extLst>
              <a:ext uri="{FF2B5EF4-FFF2-40B4-BE49-F238E27FC236}">
                <a16:creationId xmlns:a16="http://schemas.microsoft.com/office/drawing/2014/main" id="{CC2E1D63-D041-9FA6-F5EB-94BF914BF18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04325" y="4079647"/>
            <a:ext cx="274996" cy="274996"/>
          </a:xfrm>
          <a:prstGeom prst="rect">
            <a:avLst/>
          </a:prstGeom>
        </p:spPr>
      </p:pic>
      <p:pic>
        <p:nvPicPr>
          <p:cNvPr id="16" name="Graphic 15">
            <a:extLst>
              <a:ext uri="{FF2B5EF4-FFF2-40B4-BE49-F238E27FC236}">
                <a16:creationId xmlns:a16="http://schemas.microsoft.com/office/drawing/2014/main" id="{47B28B8D-1DFE-1972-DB4E-AE7B858749D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835011">
            <a:off x="7989074" y="4431981"/>
            <a:ext cx="445888" cy="445888"/>
          </a:xfrm>
          <a:prstGeom prst="rect">
            <a:avLst/>
          </a:prstGeom>
        </p:spPr>
      </p:pic>
      <p:pic>
        <p:nvPicPr>
          <p:cNvPr id="17" name="Graphic 16">
            <a:extLst>
              <a:ext uri="{FF2B5EF4-FFF2-40B4-BE49-F238E27FC236}">
                <a16:creationId xmlns:a16="http://schemas.microsoft.com/office/drawing/2014/main" id="{A0006E4D-DF7C-CFB3-950C-A8E5AF37FB8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92242" y="389760"/>
            <a:ext cx="292203" cy="309391"/>
          </a:xfrm>
          <a:prstGeom prst="rect">
            <a:avLst/>
          </a:prstGeom>
        </p:spPr>
      </p:pic>
      <p:pic>
        <p:nvPicPr>
          <p:cNvPr id="18" name="Graphic 17">
            <a:extLst>
              <a:ext uri="{FF2B5EF4-FFF2-40B4-BE49-F238E27FC236}">
                <a16:creationId xmlns:a16="http://schemas.microsoft.com/office/drawing/2014/main" id="{B63C0EBD-D3DD-AE2E-E98C-62212735A53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722687">
            <a:off x="8319242" y="198988"/>
            <a:ext cx="386114" cy="579171"/>
          </a:xfrm>
          <a:prstGeom prst="rect">
            <a:avLst/>
          </a:prstGeom>
        </p:spPr>
      </p:pic>
      <p:pic>
        <p:nvPicPr>
          <p:cNvPr id="19" name="Graphic 18">
            <a:extLst>
              <a:ext uri="{FF2B5EF4-FFF2-40B4-BE49-F238E27FC236}">
                <a16:creationId xmlns:a16="http://schemas.microsoft.com/office/drawing/2014/main" id="{B018AFF8-1E2D-92C4-889C-DE2C381CC64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7194">
            <a:off x="7827624" y="515820"/>
            <a:ext cx="208450" cy="208450"/>
          </a:xfrm>
          <a:prstGeom prst="rect">
            <a:avLst/>
          </a:prstGeom>
        </p:spPr>
      </p:pic>
      <p:pic>
        <p:nvPicPr>
          <p:cNvPr id="3" name="Content Placeholder 6">
            <a:extLst>
              <a:ext uri="{FF2B5EF4-FFF2-40B4-BE49-F238E27FC236}">
                <a16:creationId xmlns:a16="http://schemas.microsoft.com/office/drawing/2014/main" id="{365FDA47-7D7A-3012-3C5C-46CCCFF43B32}"/>
              </a:ext>
              <a:ext uri="{C183D7F6-B498-43B3-948B-1728B52AA6E4}">
                <adec:decorative xmlns:adec="http://schemas.microsoft.com/office/drawing/2017/decorative" val="1"/>
              </a:ext>
            </a:extLst>
          </p:cNvPr>
          <p:cNvPicPr>
            <a:picLocks noChangeAspect="1"/>
          </p:cNvPicPr>
          <p:nvPr/>
        </p:nvPicPr>
        <p:blipFill>
          <a:blip r:embed="rId15"/>
          <a:srcRect/>
          <a:stretch/>
        </p:blipFill>
        <p:spPr>
          <a:xfrm>
            <a:off x="5119065" y="973014"/>
            <a:ext cx="3594443" cy="2695832"/>
          </a:xfrm>
          <a:prstGeom prst="rect">
            <a:avLst/>
          </a:prstGeom>
        </p:spPr>
      </p:pic>
    </p:spTree>
    <p:extLst>
      <p:ext uri="{BB962C8B-B14F-4D97-AF65-F5344CB8AC3E}">
        <p14:creationId xmlns:p14="http://schemas.microsoft.com/office/powerpoint/2010/main" val="282207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1527662" cy="751314"/>
          </a:xfrm>
        </p:spPr>
        <p:txBody>
          <a:bodyPr/>
          <a:lstStyle/>
          <a:p>
            <a:pPr marL="182563"/>
            <a:r>
              <a:rPr lang="en-GB" dirty="0">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2117924" cy="664481"/>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425534" y="1324737"/>
            <a:ext cx="4868842" cy="2743251"/>
          </a:xfrm>
          <a:prstGeom prst="rect">
            <a:avLst/>
          </a:prstGeom>
          <a:ln>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lnSpc>
                <a:spcPct val="110000"/>
              </a:lnSpc>
              <a:spcBef>
                <a:spcPts val="0"/>
              </a:spcBef>
              <a:spcAft>
                <a:spcPts val="1800"/>
              </a:spcAft>
              <a:buClr>
                <a:srgbClr val="3FB6FE"/>
              </a:buClr>
              <a:buSzPct val="100000"/>
              <a:buNone/>
            </a:pPr>
            <a:r>
              <a:rPr lang="en-GB" sz="1800" dirty="0"/>
              <a:t>Download your code to a micro:bit</a:t>
            </a:r>
          </a:p>
          <a:p>
            <a:pPr marL="293687" indent="-285750">
              <a:lnSpc>
                <a:spcPct val="110000"/>
              </a:lnSpc>
              <a:spcBef>
                <a:spcPts val="0"/>
              </a:spcBef>
              <a:spcAft>
                <a:spcPts val="1200"/>
              </a:spcAft>
              <a:buClr>
                <a:srgbClr val="3FB6FE"/>
              </a:buClr>
              <a:buSzPct val="100000"/>
              <a:buFont typeface="Wingdings" pitchFamily="2" charset="2"/>
              <a:buChar char="§"/>
            </a:pPr>
            <a:r>
              <a:rPr lang="en-GB" sz="1800" dirty="0"/>
              <a:t>Does it work as you expect? </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ffectLst/>
                <a:latin typeface="Arial" panose="020B0604020202020204" pitchFamily="34" charset="0"/>
                <a:ea typeface="Calibri" panose="020F0502020204030204" pitchFamily="34" charset="0"/>
              </a:rPr>
              <a:t>How good is the project?</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ffectLst/>
                <a:latin typeface="Arial" panose="020B0604020202020204" pitchFamily="34" charset="0"/>
                <a:ea typeface="Calibri" panose="020F0502020204030204" pitchFamily="34" charset="0"/>
              </a:rPr>
              <a:t>Could it have other uses?</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a typeface="Calibri" panose="020F0502020204030204" pitchFamily="34" charset="0"/>
              </a:rPr>
              <a:t>How does it work?</a:t>
            </a:r>
            <a:endParaRPr lang="en-GB" sz="1800" kern="100" dirty="0">
              <a:effectLst/>
              <a:latin typeface="Arial" panose="020B0604020202020204" pitchFamily="34" charset="0"/>
              <a:ea typeface="Calibri" panose="020F0502020204030204" pitchFamily="34" charset="0"/>
            </a:endParaRPr>
          </a:p>
          <a:p>
            <a:pPr marL="293687" indent="-285750">
              <a:lnSpc>
                <a:spcPct val="110000"/>
              </a:lnSpc>
              <a:spcBef>
                <a:spcPts val="0"/>
              </a:spcBef>
              <a:spcAft>
                <a:spcPts val="1200"/>
              </a:spcAft>
              <a:buClr>
                <a:srgbClr val="3FB6FE"/>
              </a:buClr>
              <a:buSzPct val="100000"/>
              <a:buFont typeface="Wingdings" pitchFamily="2" charset="2"/>
              <a:buChar char="§"/>
            </a:pPr>
            <a:endParaRPr lang="en-GB" sz="1800" dirty="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5331720" y="246128"/>
            <a:ext cx="515680" cy="546013"/>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8019804" y="4278228"/>
            <a:ext cx="652284" cy="652284"/>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6576" y="1030193"/>
            <a:ext cx="177800" cy="177800"/>
          </a:xfrm>
          <a:prstGeom prst="rect">
            <a:avLst/>
          </a:prstGeom>
        </p:spPr>
      </p:pic>
      <p:pic>
        <p:nvPicPr>
          <p:cNvPr id="3" name="Content Placeholder 6">
            <a:extLst>
              <a:ext uri="{FF2B5EF4-FFF2-40B4-BE49-F238E27FC236}">
                <a16:creationId xmlns:a16="http://schemas.microsoft.com/office/drawing/2014/main" id="{7FAE443E-04E2-8728-50CD-DB9C0A970E51}"/>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4807197" y="1375681"/>
            <a:ext cx="3657315" cy="2739755"/>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1744067" cy="751314"/>
          </a:xfrm>
        </p:spPr>
        <p:txBody>
          <a:bodyPr/>
          <a:lstStyle/>
          <a:p>
            <a:pPr marL="182563"/>
            <a:r>
              <a:rPr lang="en-GB" dirty="0">
                <a:solidFill>
                  <a:srgbClr val="6C4BC1"/>
                </a:solidFill>
              </a:rPr>
              <a:t>Extend     </a:t>
            </a:r>
            <a:endParaRPr lang="en-GB" dirty="0">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920216" cy="664481"/>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7664010" y="142523"/>
            <a:ext cx="1051069" cy="1152786"/>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908019" y="1448766"/>
            <a:ext cx="3663981" cy="3275705"/>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7" indent="0">
              <a:lnSpc>
                <a:spcPct val="110000"/>
              </a:lnSpc>
              <a:spcBef>
                <a:spcPts val="0"/>
              </a:spcBef>
              <a:spcAft>
                <a:spcPts val="3000"/>
              </a:spcAft>
              <a:buSzPct val="100000"/>
              <a:buNone/>
            </a:pPr>
            <a:r>
              <a:rPr lang="en-GB" sz="1800" dirty="0"/>
              <a:t>Change the pause times – what effects do shorter and longer pause times have on the animation? </a:t>
            </a:r>
          </a:p>
          <a:p>
            <a:pPr marL="7937" indent="0">
              <a:lnSpc>
                <a:spcPct val="110000"/>
              </a:lnSpc>
              <a:spcBef>
                <a:spcPts val="0"/>
              </a:spcBef>
              <a:spcAft>
                <a:spcPts val="3000"/>
              </a:spcAft>
              <a:buSzPct val="100000"/>
              <a:buNone/>
            </a:pPr>
            <a:r>
              <a:rPr lang="en-GB" sz="1800" dirty="0"/>
              <a:t>Create your own animations using the ‘show LEDs’ block.</a:t>
            </a:r>
          </a:p>
          <a:p>
            <a:pPr marL="7937" indent="0">
              <a:lnSpc>
                <a:spcPct val="110000"/>
              </a:lnSpc>
              <a:spcBef>
                <a:spcPts val="0"/>
              </a:spcBef>
              <a:spcAft>
                <a:spcPts val="3000"/>
              </a:spcAft>
              <a:buSzPct val="100000"/>
              <a:buNone/>
            </a:pPr>
            <a:r>
              <a:rPr lang="en-GB" sz="1800" dirty="0"/>
              <a:t>Make longer sequences with more images.</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546229" y="1518640"/>
            <a:ext cx="292100" cy="292100"/>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546698" y="3112433"/>
            <a:ext cx="292100" cy="292100"/>
          </a:xfrm>
          <a:prstGeom prst="rect">
            <a:avLst/>
          </a:prstGeom>
        </p:spPr>
      </p:pic>
      <p:pic>
        <p:nvPicPr>
          <p:cNvPr id="14" name="Graphic 13">
            <a:extLst>
              <a:ext uri="{FF2B5EF4-FFF2-40B4-BE49-F238E27FC236}">
                <a16:creationId xmlns:a16="http://schemas.microsoft.com/office/drawing/2014/main" id="{B2EF4893-BCC8-AEDA-8752-9AF01CB3D2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22687">
            <a:off x="8258452" y="3817642"/>
            <a:ext cx="511517" cy="767276"/>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4945528" y="4640867"/>
            <a:ext cx="208450" cy="208450"/>
          </a:xfrm>
          <a:prstGeom prst="rect">
            <a:avLst/>
          </a:prstGeom>
        </p:spPr>
      </p:pic>
      <p:pic>
        <p:nvPicPr>
          <p:cNvPr id="7" name="Content Placeholder 9" descr="Image of code: &#10;&#10;Forever&#10;Show icon - duck&#10;Pause 700 ms&#10;Show LEDs - duck in lower LEDs&#10;Pause 700ms">
            <a:extLst>
              <a:ext uri="{FF2B5EF4-FFF2-40B4-BE49-F238E27FC236}">
                <a16:creationId xmlns:a16="http://schemas.microsoft.com/office/drawing/2014/main" id="{149F5ACA-ACB6-F8A1-BD5E-D710BAC90BA6}"/>
              </a:ext>
            </a:extLst>
          </p:cNvPr>
          <p:cNvPicPr>
            <a:picLocks noChangeAspect="1"/>
          </p:cNvPicPr>
          <p:nvPr/>
        </p:nvPicPr>
        <p:blipFill>
          <a:blip r:embed="rId9"/>
          <a:stretch>
            <a:fillRect/>
          </a:stretch>
        </p:blipFill>
        <p:spPr>
          <a:xfrm>
            <a:off x="4569839" y="294271"/>
            <a:ext cx="1789714" cy="4003081"/>
          </a:xfrm>
          <a:prstGeom prst="rect">
            <a:avLst/>
          </a:prstGeom>
        </p:spPr>
      </p:pic>
      <p:pic>
        <p:nvPicPr>
          <p:cNvPr id="8" name="Picture 7" descr="Two representations of LED display, one with duck icon and one with duck shown lower down the display. ">
            <a:extLst>
              <a:ext uri="{FF2B5EF4-FFF2-40B4-BE49-F238E27FC236}">
                <a16:creationId xmlns:a16="http://schemas.microsoft.com/office/drawing/2014/main" id="{D916DF89-3763-15AE-653F-D8C91EC23AEB}"/>
              </a:ext>
            </a:extLst>
          </p:cNvPr>
          <p:cNvPicPr>
            <a:picLocks noChangeAspect="1"/>
          </p:cNvPicPr>
          <p:nvPr/>
        </p:nvPicPr>
        <p:blipFill>
          <a:blip r:embed="rId10"/>
          <a:stretch>
            <a:fillRect/>
          </a:stretch>
        </p:blipFill>
        <p:spPr>
          <a:xfrm>
            <a:off x="6379058" y="2192406"/>
            <a:ext cx="2750654" cy="1456494"/>
          </a:xfrm>
          <a:prstGeom prst="rect">
            <a:avLst/>
          </a:prstGeom>
        </p:spPr>
      </p:pic>
      <p:pic>
        <p:nvPicPr>
          <p:cNvPr id="9" name="Graphic 8">
            <a:extLst>
              <a:ext uri="{FF2B5EF4-FFF2-40B4-BE49-F238E27FC236}">
                <a16:creationId xmlns:a16="http://schemas.microsoft.com/office/drawing/2014/main" id="{1F5306D5-669B-C0E9-48DA-D4042B08623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572007" y="4069465"/>
            <a:ext cx="292100" cy="292100"/>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6819174" cy="751314"/>
          </a:xfrm>
        </p:spPr>
        <p:txBody>
          <a:bodyPr/>
          <a:lstStyle/>
          <a:p>
            <a:pPr marL="182563"/>
            <a:r>
              <a:rPr lang="en-GB" dirty="0">
                <a:solidFill>
                  <a:schemeClr val="tx1"/>
                </a:solidFill>
              </a:rPr>
              <a:t>Share:</a:t>
            </a:r>
            <a:r>
              <a:rPr lang="en-GB" dirty="0">
                <a:solidFill>
                  <a:srgbClr val="7BCDC3"/>
                </a:solidFill>
              </a:rPr>
              <a:t>     </a:t>
            </a:r>
            <a:r>
              <a:rPr lang="en-GB" dirty="0">
                <a:solidFill>
                  <a:schemeClr val="tx1"/>
                </a:solidFill>
              </a:rPr>
              <a:t>revisit the learning objectives</a:t>
            </a:r>
            <a:endParaRPr lang="en-GB" dirty="0">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34864" cy="664481"/>
          </a:xfrm>
          <a:prstGeom prst="roundRect">
            <a:avLst>
              <a:gd name="adj" fmla="val 50000"/>
            </a:avLst>
          </a:prstGeom>
          <a:noFill/>
          <a:ln w="82550">
            <a:solidFill>
              <a:srgbClr val="7BC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C878E6-BFB2-5213-F728-A40F40F32371}"/>
              </a:ext>
            </a:extLst>
          </p:cNvPr>
          <p:cNvSpPr txBox="1">
            <a:spLocks/>
          </p:cNvSpPr>
          <p:nvPr/>
        </p:nvSpPr>
        <p:spPr>
          <a:xfrm>
            <a:off x="367714" y="1117215"/>
            <a:ext cx="4470445" cy="1381626"/>
          </a:xfrm>
          <a:prstGeom prst="roundRect">
            <a:avLst>
              <a:gd name="adj" fmla="val 9134"/>
            </a:avLst>
          </a:prstGeom>
          <a:noFill/>
          <a:ln w="38100">
            <a:solidFill>
              <a:srgbClr val="7BCDC3"/>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effectLst/>
                <a:latin typeface="Arial" panose="020B0604020202020204" pitchFamily="34" charset="0"/>
                <a:ea typeface="Calibri" panose="020F0502020204030204" pitchFamily="34" charset="0"/>
              </a:rPr>
              <a:t>I can create a micro:bit animation using a sequence of images in a loop.</a:t>
            </a:r>
          </a:p>
          <a:p>
            <a:endParaRPr lang="en-GB" sz="1800" dirty="0"/>
          </a:p>
        </p:txBody>
      </p:sp>
      <p:sp>
        <p:nvSpPr>
          <p:cNvPr id="9" name="Content Placeholder 2">
            <a:extLst>
              <a:ext uri="{FF2B5EF4-FFF2-40B4-BE49-F238E27FC236}">
                <a16:creationId xmlns:a16="http://schemas.microsoft.com/office/drawing/2014/main" id="{EB41B08B-5F87-BDA0-5675-67053AB5ACBB}"/>
              </a:ext>
            </a:extLst>
          </p:cNvPr>
          <p:cNvSpPr txBox="1">
            <a:spLocks/>
          </p:cNvSpPr>
          <p:nvPr/>
        </p:nvSpPr>
        <p:spPr>
          <a:xfrm>
            <a:off x="367714" y="2690163"/>
            <a:ext cx="4487447" cy="1012719"/>
          </a:xfrm>
          <a:prstGeom prst="roundRect">
            <a:avLst>
              <a:gd name="adj" fmla="val 9134"/>
            </a:avLst>
          </a:prstGeom>
          <a:noFill/>
          <a:ln w="38100">
            <a:solidFill>
              <a:srgbClr val="7BCDC3"/>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buFont typeface="Symbol" pitchFamily="2" charset="2"/>
              <a:buChar char=""/>
            </a:pPr>
            <a:r>
              <a:rPr lang="en-GB" sz="1800" dirty="0">
                <a:effectLst/>
                <a:latin typeface="Arial" panose="020B0604020202020204" pitchFamily="34" charset="0"/>
                <a:ea typeface="Calibri" panose="020F0502020204030204" pitchFamily="34" charset="0"/>
              </a:rPr>
              <a:t>I can explain that the order or sequence of instructions is important.</a:t>
            </a:r>
          </a:p>
        </p:txBody>
      </p:sp>
      <p:pic>
        <p:nvPicPr>
          <p:cNvPr id="10" name="Graphic 9">
            <a:extLst>
              <a:ext uri="{FF2B5EF4-FFF2-40B4-BE49-F238E27FC236}">
                <a16:creationId xmlns:a16="http://schemas.microsoft.com/office/drawing/2014/main" id="{C8F4F329-F093-BC54-A209-F5EC0B5397A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447" y="3069847"/>
            <a:ext cx="439631" cy="498248"/>
          </a:xfrm>
          <a:prstGeom prst="rect">
            <a:avLst/>
          </a:prstGeom>
        </p:spPr>
      </p:pic>
      <p:pic>
        <p:nvPicPr>
          <p:cNvPr id="11" name="Graphic 10">
            <a:extLst>
              <a:ext uri="{FF2B5EF4-FFF2-40B4-BE49-F238E27FC236}">
                <a16:creationId xmlns:a16="http://schemas.microsoft.com/office/drawing/2014/main" id="{563AC40D-1F5A-A3FA-7246-F741197E1DE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679" y="1212661"/>
            <a:ext cx="454285" cy="498248"/>
          </a:xfrm>
          <a:prstGeom prst="rect">
            <a:avLst/>
          </a:prstGeom>
        </p:spPr>
      </p:pic>
      <p:pic>
        <p:nvPicPr>
          <p:cNvPr id="17" name="Graphic 16">
            <a:extLst>
              <a:ext uri="{FF2B5EF4-FFF2-40B4-BE49-F238E27FC236}">
                <a16:creationId xmlns:a16="http://schemas.microsoft.com/office/drawing/2014/main" id="{BB9B3FD5-B7F3-0035-BA01-DDC973AD430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82460">
            <a:off x="7560427" y="357406"/>
            <a:ext cx="1384654" cy="1117164"/>
          </a:xfrm>
          <a:prstGeom prst="rect">
            <a:avLst/>
          </a:prstGeom>
        </p:spPr>
      </p:pic>
      <p:sp>
        <p:nvSpPr>
          <p:cNvPr id="3" name="Content Placeholder 2">
            <a:extLst>
              <a:ext uri="{FF2B5EF4-FFF2-40B4-BE49-F238E27FC236}">
                <a16:creationId xmlns:a16="http://schemas.microsoft.com/office/drawing/2014/main" id="{6E49CEE6-809E-F47E-9B82-EE257F8FA7C3}"/>
              </a:ext>
            </a:extLst>
          </p:cNvPr>
          <p:cNvSpPr txBox="1">
            <a:spLocks/>
          </p:cNvSpPr>
          <p:nvPr/>
        </p:nvSpPr>
        <p:spPr>
          <a:xfrm>
            <a:off x="378141" y="3900742"/>
            <a:ext cx="4487447" cy="1012719"/>
          </a:xfrm>
          <a:prstGeom prst="roundRect">
            <a:avLst>
              <a:gd name="adj" fmla="val 9134"/>
            </a:avLst>
          </a:prstGeom>
          <a:noFill/>
          <a:ln w="38100">
            <a:solidFill>
              <a:srgbClr val="7BCDC3"/>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0" indent="-342900">
              <a:buFont typeface="Symbol" pitchFamily="2" charset="2"/>
              <a:buChar char=""/>
            </a:pPr>
            <a:r>
              <a:rPr lang="en-GB" sz="1800" dirty="0">
                <a:effectLst/>
                <a:latin typeface="Arial" panose="020B0604020202020204" pitchFamily="34" charset="0"/>
                <a:ea typeface="Calibri" panose="020F0502020204030204" pitchFamily="34" charset="0"/>
              </a:rPr>
              <a:t>I can explain that loops can make code more compact, and easier to read.</a:t>
            </a:r>
            <a:endParaRPr lang="en-GB" sz="1800" dirty="0"/>
          </a:p>
        </p:txBody>
      </p:sp>
      <p:pic>
        <p:nvPicPr>
          <p:cNvPr id="4" name="Graphic 3">
            <a:extLst>
              <a:ext uri="{FF2B5EF4-FFF2-40B4-BE49-F238E27FC236}">
                <a16:creationId xmlns:a16="http://schemas.microsoft.com/office/drawing/2014/main" id="{9323F4F5-21C6-985B-9B93-67185697624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rot="1469451">
            <a:off x="575756" y="4262096"/>
            <a:ext cx="454285" cy="498248"/>
          </a:xfrm>
          <a:prstGeom prst="rect">
            <a:avLst/>
          </a:prstGeom>
        </p:spPr>
      </p:pic>
      <p:pic>
        <p:nvPicPr>
          <p:cNvPr id="5" name="Graphic 4" descr="Image of code:&#10;Forever&#10;Show icon - large heart&#10;Pause 500 ms&#10;Show icon - small heart&#10;Pause 500 ms  ">
            <a:extLst>
              <a:ext uri="{FF2B5EF4-FFF2-40B4-BE49-F238E27FC236}">
                <a16:creationId xmlns:a16="http://schemas.microsoft.com/office/drawing/2014/main" id="{96FA0AD7-48AE-511F-D07F-1BFF2ED7BC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8430" y="1191792"/>
            <a:ext cx="2544779" cy="3440931"/>
          </a:xfrm>
          <a:prstGeom prst="rect">
            <a:avLst/>
          </a:prstGeom>
        </p:spPr>
      </p:pic>
    </p:spTree>
    <p:extLst>
      <p:ext uri="{BB962C8B-B14F-4D97-AF65-F5344CB8AC3E}">
        <p14:creationId xmlns:p14="http://schemas.microsoft.com/office/powerpoint/2010/main" val="131901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p>
            <a:pPr marL="182563"/>
            <a:r>
              <a:rPr lang="en-GB" dirty="0"/>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425535" y="1349371"/>
            <a:ext cx="3870325" cy="2964914"/>
          </a:xfrm>
        </p:spPr>
        <p:txBody>
          <a:bodyPr wrap="square">
            <a:spAutoFit/>
          </a:bodyPr>
          <a:lstStyle/>
          <a:p>
            <a:r>
              <a:rPr lang="en-GB" sz="2000" dirty="0"/>
              <a:t>Today we used the ‘</a:t>
            </a:r>
            <a:r>
              <a:rPr lang="en-GB" sz="2000" b="1" dirty="0"/>
              <a:t>forever</a:t>
            </a:r>
            <a:r>
              <a:rPr lang="en-GB" sz="2000" dirty="0"/>
              <a:t>’ </a:t>
            </a:r>
            <a:r>
              <a:rPr lang="en-GB" sz="2000" b="1" dirty="0"/>
              <a:t>loop</a:t>
            </a:r>
            <a:r>
              <a:rPr lang="en-GB" sz="2000" dirty="0"/>
              <a:t> block and </a:t>
            </a:r>
            <a:r>
              <a:rPr lang="en-GB" sz="2000" b="1" dirty="0"/>
              <a:t>sequences</a:t>
            </a:r>
            <a:r>
              <a:rPr lang="en-GB" sz="2000" dirty="0"/>
              <a:t> of instructions to make </a:t>
            </a:r>
            <a:r>
              <a:rPr lang="en-GB" sz="2000" b="1" dirty="0"/>
              <a:t>animations</a:t>
            </a:r>
            <a:r>
              <a:rPr lang="en-GB" sz="2000" dirty="0"/>
              <a:t> on the micro:bit’s LED display </a:t>
            </a:r>
            <a:r>
              <a:rPr lang="en-GB" sz="2000" b="1" dirty="0"/>
              <a:t>output</a:t>
            </a:r>
            <a:r>
              <a:rPr lang="en-GB" sz="2000" dirty="0"/>
              <a:t>.</a:t>
            </a:r>
            <a:br>
              <a:rPr lang="en-GB" sz="2000" dirty="0"/>
            </a:br>
            <a:endParaRPr lang="en-GB" sz="2000" dirty="0"/>
          </a:p>
          <a:p>
            <a:r>
              <a:rPr lang="en-GB" sz="2000" dirty="0"/>
              <a:t>Next time, we’ll use some of the micro:bit’s </a:t>
            </a:r>
            <a:r>
              <a:rPr lang="en-GB" sz="2000" b="1" dirty="0"/>
              <a:t>inputs</a:t>
            </a:r>
            <a:r>
              <a:rPr lang="en-GB" sz="2000" dirty="0"/>
              <a:t>, to make different pictures appear when we press different buttons.</a:t>
            </a:r>
          </a:p>
        </p:txBody>
      </p:sp>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5047815" y="4249113"/>
            <a:ext cx="301504" cy="258432"/>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51704" y="221362"/>
            <a:ext cx="1191605" cy="794403"/>
          </a:xfrm>
          <a:prstGeom prst="rect">
            <a:avLst/>
          </a:prstGeom>
        </p:spPr>
      </p:pic>
      <p:pic>
        <p:nvPicPr>
          <p:cNvPr id="4" name="Picture 3" descr="Micro:bit showing smiley face">
            <a:extLst>
              <a:ext uri="{FF2B5EF4-FFF2-40B4-BE49-F238E27FC236}">
                <a16:creationId xmlns:a16="http://schemas.microsoft.com/office/drawing/2014/main" id="{E80299D5-EF86-F1BC-5300-47A99BC9DECC}"/>
              </a:ext>
            </a:extLst>
          </p:cNvPr>
          <p:cNvPicPr>
            <a:picLocks noChangeAspect="1"/>
          </p:cNvPicPr>
          <p:nvPr/>
        </p:nvPicPr>
        <p:blipFill>
          <a:blip r:embed="rId7"/>
          <a:stretch>
            <a:fillRect/>
          </a:stretch>
        </p:blipFill>
        <p:spPr>
          <a:xfrm>
            <a:off x="5588446" y="610230"/>
            <a:ext cx="2302526" cy="1847850"/>
          </a:xfrm>
          <a:prstGeom prst="rect">
            <a:avLst/>
          </a:prstGeom>
        </p:spPr>
      </p:pic>
      <p:pic>
        <p:nvPicPr>
          <p:cNvPr id="5" name="Picture 4" descr="micro:bit showing sad face ">
            <a:extLst>
              <a:ext uri="{FF2B5EF4-FFF2-40B4-BE49-F238E27FC236}">
                <a16:creationId xmlns:a16="http://schemas.microsoft.com/office/drawing/2014/main" id="{928C4F04-A1F2-3C43-ACD5-F682624D446A}"/>
              </a:ext>
            </a:extLst>
          </p:cNvPr>
          <p:cNvPicPr>
            <a:picLocks noChangeAspect="1"/>
          </p:cNvPicPr>
          <p:nvPr/>
        </p:nvPicPr>
        <p:blipFill>
          <a:blip r:embed="rId8"/>
          <a:stretch>
            <a:fillRect/>
          </a:stretch>
        </p:blipFill>
        <p:spPr>
          <a:xfrm>
            <a:off x="5588446" y="2794466"/>
            <a:ext cx="2302526" cy="1847850"/>
          </a:xfrm>
          <a:prstGeom prst="rect">
            <a:avLst/>
          </a:prstGeom>
        </p:spPr>
      </p:pic>
      <p:pic>
        <p:nvPicPr>
          <p:cNvPr id="6" name="Graphic 5" descr="Right pointing backhand index with solid fill">
            <a:extLst>
              <a:ext uri="{FF2B5EF4-FFF2-40B4-BE49-F238E27FC236}">
                <a16:creationId xmlns:a16="http://schemas.microsoft.com/office/drawing/2014/main" id="{CE66F928-5ABD-2012-6E25-B0B690994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9152" y="1015530"/>
            <a:ext cx="1333504" cy="1333504"/>
          </a:xfrm>
          <a:prstGeom prst="rect">
            <a:avLst/>
          </a:prstGeom>
        </p:spPr>
      </p:pic>
      <p:pic>
        <p:nvPicPr>
          <p:cNvPr id="8" name="Graphic 7" descr="Right pointing backhand index with solid fill">
            <a:extLst>
              <a:ext uri="{FF2B5EF4-FFF2-40B4-BE49-F238E27FC236}">
                <a16:creationId xmlns:a16="http://schemas.microsoft.com/office/drawing/2014/main" id="{1CBD125F-9C99-F3B9-6A89-B4E5983AA8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7550814" y="2890453"/>
            <a:ext cx="1333504" cy="1333504"/>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A6576971-27D3-2E83-FB51-9968853DBEC9}"/>
              </a:ext>
            </a:extLst>
          </p:cNvPr>
          <p:cNvSpPr txBox="1">
            <a:spLocks/>
          </p:cNvSpPr>
          <p:nvPr/>
        </p:nvSpPr>
        <p:spPr>
          <a:xfrm>
            <a:off x="701328" y="4051111"/>
            <a:ext cx="7871639" cy="70869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6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pPr>
            <a:r>
              <a:rPr lang="en-GB" dirty="0">
                <a:solidFill>
                  <a:srgbClr val="000000"/>
                </a:solidFill>
                <a:ea typeface="Calibri" panose="020F0502020204030204" pitchFamily="34" charset="0"/>
              </a:rPr>
              <a:t>This content is published by the </a:t>
            </a:r>
            <a:r>
              <a:rPr lang="en-GB" dirty="0" err="1">
                <a:solidFill>
                  <a:srgbClr val="000000"/>
                </a:solidFill>
                <a:ea typeface="Calibri" panose="020F0502020204030204" pitchFamily="34" charset="0"/>
              </a:rPr>
              <a:t>Micro:bit</a:t>
            </a:r>
            <a:r>
              <a:rPr lang="en-GB" dirty="0">
                <a:solidFill>
                  <a:srgbClr val="000000"/>
                </a:solidFill>
                <a:ea typeface="Calibri" panose="020F0502020204030204" pitchFamily="34" charset="0"/>
              </a:rPr>
              <a:t> Educational Foundation under a </a:t>
            </a:r>
            <a:br>
              <a:rPr lang="en-GB" dirty="0">
                <a:solidFill>
                  <a:srgbClr val="000000"/>
                </a:solidFill>
                <a:ea typeface="Calibri" panose="020F0502020204030204" pitchFamily="34" charset="0"/>
              </a:rPr>
            </a:br>
            <a:r>
              <a:rPr lang="en-GB" u="sng" dirty="0">
                <a:solidFill>
                  <a:srgbClr val="000000"/>
                </a:solidFill>
                <a:ea typeface="Calibri" panose="020F0502020204030204" pitchFamily="34" charset="0"/>
                <a:hlinkClick r:id="rId3">
                  <a:extLst>
                    <a:ext uri="{A12FA001-AC4F-418D-AE19-62706E023703}">
                      <ahyp:hlinkClr xmlns:ahyp="http://schemas.microsoft.com/office/drawing/2018/hyperlinkcolor" val="tx"/>
                    </a:ext>
                  </a:extLst>
                </a:hlinkClick>
              </a:rPr>
              <a:t>Creative Commons Attribution-ShareAlike 4.0 International (CC BY-SA 4.0)</a:t>
            </a:r>
            <a:r>
              <a:rPr lang="en-GB" dirty="0">
                <a:solidFill>
                  <a:srgbClr val="000000"/>
                </a:solidFill>
                <a:ea typeface="Calibri" panose="020F0502020204030204" pitchFamily="34" charset="0"/>
              </a:rPr>
              <a:t> licence</a:t>
            </a:r>
            <a:endParaRPr lang="en-GB" dirty="0">
              <a:solidFill>
                <a:srgbClr val="000000"/>
              </a:solidFill>
            </a:endParaRPr>
          </a:p>
        </p:txBody>
      </p:sp>
      <p:sp>
        <p:nvSpPr>
          <p:cNvPr id="2" name="Title 1">
            <a:extLst>
              <a:ext uri="{FF2B5EF4-FFF2-40B4-BE49-F238E27FC236}">
                <a16:creationId xmlns:a16="http://schemas.microsoft.com/office/drawing/2014/main" id="{B6D1E3B7-4797-9827-995D-A3FBACE312A6}"/>
              </a:ext>
            </a:extLst>
          </p:cNvPr>
          <p:cNvSpPr>
            <a:spLocks noGrp="1"/>
          </p:cNvSpPr>
          <p:nvPr>
            <p:ph type="ctrTitle"/>
          </p:nvPr>
        </p:nvSpPr>
        <p:spPr>
          <a:xfrm>
            <a:off x="819185" y="3012206"/>
            <a:ext cx="5019621" cy="780983"/>
          </a:xfrm>
        </p:spPr>
        <p:txBody>
          <a:bodyPr/>
          <a:lstStyle/>
          <a:p>
            <a:pPr>
              <a:lnSpc>
                <a:spcPct val="110000"/>
              </a:lnSpc>
            </a:pPr>
            <a:r>
              <a:rPr lang="en-GB" sz="2400" dirty="0"/>
              <a:t>Visit </a:t>
            </a:r>
            <a:r>
              <a:rPr lang="en-GB" sz="2400" dirty="0">
                <a:solidFill>
                  <a:srgbClr val="00A000"/>
                </a:solidFill>
                <a:hlinkClick r:id="rId4">
                  <a:extLst>
                    <a:ext uri="{A12FA001-AC4F-418D-AE19-62706E023703}">
                      <ahyp:hlinkClr xmlns:ahyp="http://schemas.microsoft.com/office/drawing/2018/hyperlinkcolor" val="tx"/>
                    </a:ext>
                  </a:extLst>
                </a:hlinkClick>
              </a:rPr>
              <a:t>microbit.org/teach</a:t>
            </a:r>
            <a:r>
              <a:rPr lang="en-GB" sz="2400" dirty="0">
                <a:solidFill>
                  <a:srgbClr val="00A000"/>
                </a:solidFill>
              </a:rPr>
              <a:t> </a:t>
            </a:r>
            <a:r>
              <a:rPr lang="en-GB" sz="2400" b="0" dirty="0"/>
              <a:t>for more lessons, projects, courses and help</a:t>
            </a:r>
          </a:p>
        </p:txBody>
      </p:sp>
      <p:pic>
        <p:nvPicPr>
          <p:cNvPr id="7" name="Graphic 6">
            <a:extLst>
              <a:ext uri="{FF2B5EF4-FFF2-40B4-BE49-F238E27FC236}">
                <a16:creationId xmlns:a16="http://schemas.microsoft.com/office/drawing/2014/main" id="{B59DB16B-C0C0-F95E-F95E-D32AAACA6F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887540" y="2135306"/>
            <a:ext cx="1175509" cy="726050"/>
          </a:xfrm>
          <a:prstGeom prst="rect">
            <a:avLst/>
          </a:prstGeom>
        </p:spPr>
      </p:pic>
      <p:pic>
        <p:nvPicPr>
          <p:cNvPr id="9" name="Graphic 8">
            <a:extLst>
              <a:ext uri="{FF2B5EF4-FFF2-40B4-BE49-F238E27FC236}">
                <a16:creationId xmlns:a16="http://schemas.microsoft.com/office/drawing/2014/main" id="{8A13E4D5-F906-3AFC-569D-97006BD3575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89501">
            <a:off x="7785632" y="1427237"/>
            <a:ext cx="713099" cy="618019"/>
          </a:xfrm>
          <a:prstGeom prst="rect">
            <a:avLst/>
          </a:prstGeom>
        </p:spPr>
      </p:pic>
      <p:pic>
        <p:nvPicPr>
          <p:cNvPr id="11" name="Graphic 10">
            <a:extLst>
              <a:ext uri="{FF2B5EF4-FFF2-40B4-BE49-F238E27FC236}">
                <a16:creationId xmlns:a16="http://schemas.microsoft.com/office/drawing/2014/main" id="{FA642FD1-E430-9AD5-E723-6D656393C3A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2967" y="233350"/>
            <a:ext cx="190748" cy="529855"/>
          </a:xfrm>
          <a:prstGeom prst="rect">
            <a:avLst/>
          </a:prstGeom>
        </p:spPr>
      </p:pic>
      <p:pic>
        <p:nvPicPr>
          <p:cNvPr id="12" name="Graphic 11">
            <a:extLst>
              <a:ext uri="{FF2B5EF4-FFF2-40B4-BE49-F238E27FC236}">
                <a16:creationId xmlns:a16="http://schemas.microsoft.com/office/drawing/2014/main" id="{FFADD1BE-DDB6-4B80-7464-AB048E4F9F3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891768">
            <a:off x="7349223" y="771976"/>
            <a:ext cx="533936" cy="462744"/>
          </a:xfrm>
          <a:prstGeom prst="rect">
            <a:avLst/>
          </a:prstGeom>
        </p:spPr>
      </p:pic>
      <p:pic>
        <p:nvPicPr>
          <p:cNvPr id="14" name="Graphic 13">
            <a:extLst>
              <a:ext uri="{FF2B5EF4-FFF2-40B4-BE49-F238E27FC236}">
                <a16:creationId xmlns:a16="http://schemas.microsoft.com/office/drawing/2014/main" id="{4FC5B1F1-B395-199C-4433-4A992110BB4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623016">
            <a:off x="6595498" y="2166548"/>
            <a:ext cx="1123640" cy="866808"/>
          </a:xfrm>
          <a:prstGeom prst="rect">
            <a:avLst/>
          </a:prstGeom>
        </p:spPr>
      </p:pic>
      <p:pic>
        <p:nvPicPr>
          <p:cNvPr id="16" name="Graphic 15">
            <a:extLst>
              <a:ext uri="{FF2B5EF4-FFF2-40B4-BE49-F238E27FC236}">
                <a16:creationId xmlns:a16="http://schemas.microsoft.com/office/drawing/2014/main" id="{EDC258A1-2B1F-BE7D-B62D-FBC31BB245A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6648" y="1584448"/>
            <a:ext cx="937937" cy="987302"/>
          </a:xfrm>
          <a:prstGeom prst="rect">
            <a:avLst/>
          </a:prstGeom>
        </p:spPr>
      </p:pic>
    </p:spTree>
    <p:extLst>
      <p:ext uri="{BB962C8B-B14F-4D97-AF65-F5344CB8AC3E}">
        <p14:creationId xmlns:p14="http://schemas.microsoft.com/office/powerpoint/2010/main" val="368257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231782" y="215733"/>
            <a:ext cx="8680435" cy="794403"/>
          </a:xfrm>
        </p:spPr>
        <p:txBody>
          <a:bodyPr lIns="72000" tIns="180000" rIns="72000" bIns="180000" anchor="t" anchorCtr="0">
            <a:spAutoFit/>
          </a:bodyPr>
          <a:lstStyle/>
          <a:p>
            <a:pPr marL="180000">
              <a:lnSpc>
                <a:spcPct val="100000"/>
              </a:lnSpc>
            </a:pPr>
            <a:r>
              <a:rPr lang="en-GB" sz="2800" dirty="0">
                <a:solidFill>
                  <a:srgbClr val="00A000"/>
                </a:solidFill>
              </a:rPr>
              <a:t>Recap:</a:t>
            </a:r>
            <a:r>
              <a:rPr lang="en-GB" sz="2800" dirty="0">
                <a:solidFill>
                  <a:srgbClr val="00C802"/>
                </a:solidFill>
              </a:rPr>
              <a:t> </a:t>
            </a:r>
            <a:r>
              <a:rPr lang="en-GB" sz="2800" dirty="0">
                <a:solidFill>
                  <a:srgbClr val="000000"/>
                </a:solidFill>
              </a:rPr>
              <a:t>what </a:t>
            </a:r>
            <a:r>
              <a:rPr lang="en-GB" dirty="0"/>
              <a:t>did we discover about the micro:bit?</a:t>
            </a:r>
            <a:endParaRPr lang="en-GB" sz="2800" dirty="0">
              <a:solidFill>
                <a:srgbClr val="000000"/>
              </a:solidFill>
            </a:endParaRP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369886" y="912402"/>
            <a:ext cx="4202113" cy="4035913"/>
          </a:xfrm>
        </p:spPr>
        <p:txBody>
          <a:bodyPr>
            <a:spAutoFit/>
          </a:bodyPr>
          <a:lstStyle/>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It’s a tiny computer.</a:t>
            </a:r>
            <a:endParaRPr lang="en-GB" sz="1800" dirty="0"/>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You tell it what to do by creating code which you send to the micro:bit.</a:t>
            </a:r>
            <a:endParaRPr lang="en-GB" sz="1800" dirty="0"/>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The code is an algorithm, a sequence of instructions.</a:t>
            </a:r>
            <a:endParaRPr lang="en-GB" sz="1800" dirty="0"/>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The micro:bit has an LED display which it uses as an output to send out information such as our names.</a:t>
            </a:r>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t>The ‘forever’ loop kept the code running.</a:t>
            </a:r>
          </a:p>
        </p:txBody>
      </p:sp>
      <p:pic>
        <p:nvPicPr>
          <p:cNvPr id="4" name="Picture 3" descr="A micro:bit scrolling the name 'Amari'.&#10;&#10;">
            <a:extLst>
              <a:ext uri="{FF2B5EF4-FFF2-40B4-BE49-F238E27FC236}">
                <a16:creationId xmlns:a16="http://schemas.microsoft.com/office/drawing/2014/main" id="{987F9FAC-B4DE-55ED-7FCD-5F1E9E0C7EB8}"/>
              </a:ext>
            </a:extLst>
          </p:cNvPr>
          <p:cNvPicPr>
            <a:picLocks noChangeAspect="1"/>
          </p:cNvPicPr>
          <p:nvPr/>
        </p:nvPicPr>
        <p:blipFill>
          <a:blip r:embed="rId5"/>
          <a:stretch>
            <a:fillRect/>
          </a:stretch>
        </p:blipFill>
        <p:spPr>
          <a:xfrm>
            <a:off x="4466464" y="1890186"/>
            <a:ext cx="1776027" cy="1451474"/>
          </a:xfrm>
          <a:prstGeom prst="rect">
            <a:avLst/>
          </a:prstGeom>
        </p:spPr>
      </p:pic>
      <p:pic>
        <p:nvPicPr>
          <p:cNvPr id="5" name="Content Placeholder 8" descr="Code saying &#10;&#10;'Forever&#10;Show string 'Amari'. ">
            <a:extLst>
              <a:ext uri="{FF2B5EF4-FFF2-40B4-BE49-F238E27FC236}">
                <a16:creationId xmlns:a16="http://schemas.microsoft.com/office/drawing/2014/main" id="{E57A8F60-AA8D-E394-20CE-7D70D5CD6B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20217" y="1806848"/>
            <a:ext cx="2646293" cy="1529804"/>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881144" cy="751314"/>
          </a:xfrm>
        </p:spPr>
        <p:txBody>
          <a:bodyPr/>
          <a:lstStyle/>
          <a:p>
            <a:pPr marL="182563"/>
            <a:r>
              <a:rPr lang="en-GB" dirty="0">
                <a:solidFill>
                  <a:srgbClr val="CE0364"/>
                </a:solidFill>
              </a:rPr>
              <a:t>Think:     </a:t>
            </a:r>
            <a:r>
              <a:rPr lang="en-GB" sz="2800" dirty="0">
                <a:solidFill>
                  <a:srgbClr val="000000"/>
                </a:solidFill>
              </a:rPr>
              <a:t>learning objectives</a:t>
            </a:r>
            <a:endParaRPr lang="en-GB" dirty="0">
              <a:solidFill>
                <a:srgbClr val="CE0364"/>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24980" cy="664481"/>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C44F27-90B1-C3C7-0CD3-A05CCB43B011}"/>
              </a:ext>
            </a:extLst>
          </p:cNvPr>
          <p:cNvSpPr txBox="1">
            <a:spLocks/>
          </p:cNvSpPr>
          <p:nvPr/>
        </p:nvSpPr>
        <p:spPr>
          <a:xfrm>
            <a:off x="496564" y="1158268"/>
            <a:ext cx="4470445" cy="1381626"/>
          </a:xfrm>
          <a:prstGeom prst="roundRect">
            <a:avLst>
              <a:gd name="adj" fmla="val 9134"/>
            </a:avLst>
          </a:prstGeom>
          <a:noFill/>
          <a:ln w="38100">
            <a:solidFill>
              <a:srgbClr val="CE0364"/>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create a micro:bit </a:t>
            </a:r>
            <a:r>
              <a:rPr lang="en-GB" sz="1800" dirty="0">
                <a:solidFill>
                  <a:srgbClr val="CD0365"/>
                </a:solidFill>
              </a:rPr>
              <a:t>animation</a:t>
            </a:r>
            <a:r>
              <a:rPr lang="en-GB" sz="1800" dirty="0"/>
              <a:t> using a </a:t>
            </a:r>
            <a:r>
              <a:rPr lang="en-GB" sz="1800" dirty="0">
                <a:solidFill>
                  <a:srgbClr val="CD0365"/>
                </a:solidFill>
              </a:rPr>
              <a:t>sequence</a:t>
            </a:r>
            <a:r>
              <a:rPr lang="en-GB" sz="1800" dirty="0"/>
              <a:t> of images in a </a:t>
            </a:r>
            <a:r>
              <a:rPr lang="en-GB" sz="1800" dirty="0">
                <a:solidFill>
                  <a:srgbClr val="CD0365"/>
                </a:solidFill>
              </a:rPr>
              <a:t>loop</a:t>
            </a:r>
            <a:r>
              <a:rPr lang="en-GB" sz="1800" dirty="0"/>
              <a:t>.</a:t>
            </a:r>
          </a:p>
          <a:p>
            <a:endParaRPr lang="en-GB" sz="1800" dirty="0"/>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479562" y="2737288"/>
            <a:ext cx="4487447" cy="1012719"/>
          </a:xfrm>
          <a:prstGeom prst="roundRect">
            <a:avLst>
              <a:gd name="adj" fmla="val 9134"/>
            </a:avLst>
          </a:prstGeom>
          <a:noFill/>
          <a:ln w="38100">
            <a:solidFill>
              <a:srgbClr val="CE0364"/>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the order or sequence of instructions is important.</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583" y="3026131"/>
            <a:ext cx="439631" cy="498248"/>
          </a:xfrm>
          <a:prstGeom prst="rect">
            <a:avLst/>
          </a:prstGeom>
        </p:spPr>
      </p:pic>
      <p:pic>
        <p:nvPicPr>
          <p:cNvPr id="11" name="Graphic 10">
            <a:extLst>
              <a:ext uri="{FF2B5EF4-FFF2-40B4-BE49-F238E27FC236}">
                <a16:creationId xmlns:a16="http://schemas.microsoft.com/office/drawing/2014/main" id="{5D146C90-43F0-F2A4-BB91-6F74E18D22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172" y="1449194"/>
            <a:ext cx="454285" cy="498248"/>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61505">
            <a:off x="6516053" y="1857043"/>
            <a:ext cx="1530767" cy="1989998"/>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2453" y="664527"/>
            <a:ext cx="381563" cy="404007"/>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300000">
            <a:off x="7809781" y="258336"/>
            <a:ext cx="422148" cy="402046"/>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479562" y="3949965"/>
            <a:ext cx="4470445" cy="1012719"/>
          </a:xfrm>
          <a:prstGeom prst="roundRect">
            <a:avLst>
              <a:gd name="adj" fmla="val 9134"/>
            </a:avLst>
          </a:prstGeom>
          <a:noFill/>
          <a:ln w="38100">
            <a:solidFill>
              <a:srgbClr val="CE0364"/>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loops can make code more compact and easier to read.</a:t>
            </a:r>
            <a:endParaRPr lang="en-GB" sz="1800" b="1" dirty="0"/>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69451">
            <a:off x="686969" y="4082914"/>
            <a:ext cx="454285" cy="498248"/>
          </a:xfrm>
          <a:prstGeom prst="rect">
            <a:avLst/>
          </a:prstGeom>
        </p:spPr>
      </p:pic>
    </p:spTree>
    <p:extLst>
      <p:ext uri="{BB962C8B-B14F-4D97-AF65-F5344CB8AC3E}">
        <p14:creationId xmlns:p14="http://schemas.microsoft.com/office/powerpoint/2010/main" val="116746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619931" y="104191"/>
            <a:ext cx="7514878" cy="751314"/>
          </a:xfrm>
        </p:spPr>
        <p:txBody>
          <a:bodyPr/>
          <a:lstStyle/>
          <a:p>
            <a:pPr marL="182563"/>
            <a:r>
              <a:rPr lang="en-GB" dirty="0">
                <a:solidFill>
                  <a:srgbClr val="CE0364"/>
                </a:solidFill>
              </a:rPr>
              <a:t>  Think:      </a:t>
            </a:r>
            <a:r>
              <a:rPr lang="en-GB" dirty="0"/>
              <a:t>beating heart</a:t>
            </a:r>
            <a:r>
              <a:rPr lang="en-GB" sz="2800" dirty="0">
                <a:solidFill>
                  <a:srgbClr val="000000"/>
                </a:solidFill>
              </a:rPr>
              <a:t> introduction video </a:t>
            </a:r>
            <a:endParaRPr lang="en-GB" dirty="0">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518561" y="147607"/>
            <a:ext cx="1724980" cy="664481"/>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105" y="1436419"/>
            <a:ext cx="601738" cy="681970"/>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5505" y="3524290"/>
            <a:ext cx="948994" cy="123369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947" y="3922724"/>
            <a:ext cx="359833" cy="381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157615" y="4749138"/>
            <a:ext cx="7592400" cy="307777"/>
          </a:xfrm>
          <a:prstGeom prst="rect">
            <a:avLst/>
          </a:prstGeom>
          <a:noFill/>
        </p:spPr>
        <p:txBody>
          <a:bodyPr wrap="square">
            <a:spAutoFit/>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Optionally play video: </a:t>
            </a:r>
            <a:r>
              <a:rPr lang="en-GB" sz="1400" u="sng" dirty="0">
                <a:solidFill>
                  <a:srgbClr val="0563C1"/>
                </a:solidFill>
                <a:effectLst/>
                <a:latin typeface="Arial" panose="020B0604020202020204" pitchFamily="34" charset="0"/>
                <a:ea typeface="Calibri" panose="020F0502020204030204" pitchFamily="34" charset="0"/>
                <a:hlinkClick r:id="rId10"/>
              </a:rPr>
              <a:t>https://youtu.be/8qzYWH10o6E</a:t>
            </a:r>
            <a:r>
              <a:rPr lang="en-GB" sz="1400" dirty="0">
                <a:effectLst/>
              </a:rPr>
              <a:t> </a:t>
            </a: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9" name="Online Media 8" descr="micro:bit at home: beating heart show">
            <a:hlinkClick r:id="" action="ppaction://media"/>
            <a:extLst>
              <a:ext uri="{FF2B5EF4-FFF2-40B4-BE49-F238E27FC236}">
                <a16:creationId xmlns:a16="http://schemas.microsoft.com/office/drawing/2014/main" id="{DEC2D639-520F-30B6-6B2D-752276738A6B}"/>
              </a:ext>
            </a:extLst>
          </p:cNvPr>
          <p:cNvPicPr>
            <a:picLocks noRot="1" noChangeAspect="1"/>
          </p:cNvPicPr>
          <p:nvPr>
            <a:videoFile r:link="rId1"/>
          </p:nvPr>
        </p:nvPicPr>
        <p:blipFill>
          <a:blip r:embed="rId11"/>
          <a:stretch>
            <a:fillRect/>
          </a:stretch>
        </p:blipFill>
        <p:spPr>
          <a:xfrm>
            <a:off x="1453024" y="949815"/>
            <a:ext cx="6394262" cy="3612758"/>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704814" cy="751314"/>
          </a:xfrm>
        </p:spPr>
        <p:txBody>
          <a:bodyPr/>
          <a:lstStyle/>
          <a:p>
            <a:pPr marL="182563"/>
            <a:r>
              <a:rPr lang="en-GB" dirty="0">
                <a:solidFill>
                  <a:srgbClr val="E7645C"/>
                </a:solidFill>
              </a:rPr>
              <a:t>Create:    </a:t>
            </a:r>
            <a:r>
              <a:rPr lang="en-GB" dirty="0">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3847171" y="1196284"/>
            <a:ext cx="4219575" cy="3882025"/>
          </a:xfrm>
          <a:prstGeom prst="rect">
            <a:avLst/>
          </a:prstGeom>
        </p:spPr>
        <p:txBody>
          <a:bodyPr vert="horz"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7" indent="-342900">
              <a:lnSpc>
                <a:spcPct val="110000"/>
              </a:lnSpc>
              <a:spcBef>
                <a:spcPts val="0"/>
              </a:spcBef>
              <a:spcAft>
                <a:spcPts val="1200"/>
              </a:spcAft>
              <a:buClr>
                <a:srgbClr val="E7645C"/>
              </a:buClr>
              <a:buSzPct val="100000"/>
              <a:buFont typeface="Wingdings" pitchFamily="2" charset="2"/>
              <a:buChar char="§"/>
            </a:pPr>
            <a:r>
              <a:rPr lang="en-GB" sz="1800" b="1" dirty="0">
                <a:solidFill>
                  <a:srgbClr val="E7645C"/>
                </a:solidFill>
              </a:rPr>
              <a:t>‘Forever’ </a:t>
            </a:r>
            <a:r>
              <a:rPr lang="en-GB" sz="1800" dirty="0"/>
              <a:t>is a loop that keeps the code running.</a:t>
            </a:r>
          </a:p>
          <a:p>
            <a:pPr marL="350837" indent="-342900">
              <a:lnSpc>
                <a:spcPct val="110000"/>
              </a:lnSpc>
              <a:spcBef>
                <a:spcPts val="0"/>
              </a:spcBef>
              <a:spcAft>
                <a:spcPts val="1200"/>
              </a:spcAft>
              <a:buClr>
                <a:srgbClr val="E7645C"/>
              </a:buClr>
              <a:buSzPct val="100000"/>
              <a:buFont typeface="Wingdings" pitchFamily="2" charset="2"/>
              <a:buChar char="§"/>
            </a:pPr>
            <a:r>
              <a:rPr lang="en-GB" sz="1800" dirty="0">
                <a:ea typeface="Times New Roman" panose="02020603050405020304" pitchFamily="18" charset="0"/>
                <a:cs typeface="Times New Roman" panose="02020603050405020304" pitchFamily="18" charset="0"/>
              </a:rPr>
              <a:t>‘Show icon’ lights up the LED display output in a pattern. </a:t>
            </a:r>
          </a:p>
          <a:p>
            <a:pPr marL="350837" indent="-342900">
              <a:lnSpc>
                <a:spcPct val="110000"/>
              </a:lnSpc>
              <a:spcBef>
                <a:spcPts val="0"/>
              </a:spcBef>
              <a:spcAft>
                <a:spcPts val="1200"/>
              </a:spcAft>
              <a:buClr>
                <a:srgbClr val="E7645C"/>
              </a:buClr>
              <a:buSzPct val="100000"/>
              <a:buFont typeface="Wingdings" pitchFamily="2" charset="2"/>
              <a:buChar char="§"/>
            </a:pPr>
            <a:r>
              <a:rPr lang="en-GB" sz="1800" dirty="0">
                <a:ea typeface="Times New Roman" panose="02020603050405020304" pitchFamily="18" charset="0"/>
                <a:cs typeface="Times New Roman" panose="02020603050405020304" pitchFamily="18" charset="0"/>
              </a:rPr>
              <a:t>‘Pause’ makes the micro:bit wait before carrying out the next instruction. 500 milliseconds is half a second.</a:t>
            </a:r>
          </a:p>
          <a:p>
            <a:pPr marL="350837" indent="-342900">
              <a:lnSpc>
                <a:spcPct val="110000"/>
              </a:lnSpc>
              <a:spcBef>
                <a:spcPts val="0"/>
              </a:spcBef>
              <a:spcAft>
                <a:spcPts val="1200"/>
              </a:spcAft>
              <a:buClr>
                <a:srgbClr val="E7645C"/>
              </a:buClr>
              <a:buSzPct val="100000"/>
              <a:buFont typeface="Wingdings" pitchFamily="2" charset="2"/>
              <a:buChar char="§"/>
            </a:pPr>
            <a:r>
              <a:rPr lang="en-GB" sz="1800" dirty="0">
                <a:ea typeface="Times New Roman" panose="02020603050405020304" pitchFamily="18" charset="0"/>
                <a:cs typeface="Times New Roman" panose="02020603050405020304" pitchFamily="18" charset="0"/>
              </a:rPr>
              <a:t>After carrying out these four instructions, the loop goes back to the top and starts again.</a:t>
            </a:r>
            <a:endParaRPr lang="en-GB" sz="1800" dirty="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289720" y="134886"/>
            <a:ext cx="997458" cy="1125337"/>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2008" y="1196284"/>
            <a:ext cx="409214" cy="281335"/>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620431" y="4818865"/>
            <a:ext cx="3802571" cy="279692"/>
          </a:xfrm>
          <a:prstGeom prst="rect">
            <a:avLst/>
          </a:prstGeom>
          <a:noFill/>
        </p:spPr>
        <p:txBody>
          <a:bodyPr wrap="square">
            <a:spAutoFit/>
          </a:bodyPr>
          <a:lstStyle/>
          <a:p>
            <a:pPr marL="7937">
              <a:lnSpc>
                <a:spcPct val="110000"/>
              </a:lnSpc>
              <a:spcBef>
                <a:spcPts val="0"/>
              </a:spcBef>
              <a:spcAft>
                <a:spcPts val="1200"/>
              </a:spcAft>
              <a:buClr>
                <a:srgbClr val="E7645C"/>
              </a:buClr>
              <a:buSzPct val="100000"/>
            </a:pPr>
            <a:r>
              <a:rPr lang="en-GB" sz="1200" dirty="0">
                <a:latin typeface="Arial" panose="020B0604020202020204" pitchFamily="34" charset="0"/>
                <a:cs typeface="Arial" panose="020B0604020202020204" pitchFamily="34" charset="0"/>
              </a:rPr>
              <a:t>Teacher: open </a:t>
            </a:r>
            <a:r>
              <a:rPr lang="en-GB" sz="1200" dirty="0">
                <a:latin typeface="Arial" panose="020B0604020202020204" pitchFamily="34" charset="0"/>
                <a:ea typeface="Times New Roman" panose="02020603050405020304" pitchFamily="18" charset="0"/>
                <a:cs typeface="Times New Roman" panose="02020603050405020304" pitchFamily="18" charset="0"/>
                <a:hlinkClick r:id="rId7"/>
              </a:rPr>
              <a:t>completed code</a:t>
            </a:r>
            <a:r>
              <a:rPr lang="en-GB" sz="1200" dirty="0">
                <a:latin typeface="Arial" panose="020B0604020202020204" pitchFamily="34" charset="0"/>
                <a:ea typeface="Times New Roman" panose="02020603050405020304" pitchFamily="18" charset="0"/>
                <a:cs typeface="Times New Roman" panose="02020603050405020304" pitchFamily="18" charset="0"/>
              </a:rPr>
              <a:t> </a:t>
            </a:r>
            <a:r>
              <a:rPr lang="en-GB" sz="1200" dirty="0">
                <a:latin typeface="Arial" panose="020B0604020202020204" pitchFamily="34" charset="0"/>
                <a:cs typeface="Arial" panose="020B0604020202020204" pitchFamily="34" charset="0"/>
              </a:rPr>
              <a:t>in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851" y="4708351"/>
            <a:ext cx="484580" cy="484580"/>
          </a:xfrm>
          <a:prstGeom prst="rect">
            <a:avLst/>
          </a:prstGeom>
        </p:spPr>
      </p:pic>
      <p:pic>
        <p:nvPicPr>
          <p:cNvPr id="3" name="Graphic 2" descr="Code showing&#10;&#10;'Forever&#10;Show icon large heart&#10;Pause ms 500 &#10;Show icon small heart&#10;Pause 500ms' ">
            <a:extLst>
              <a:ext uri="{FF2B5EF4-FFF2-40B4-BE49-F238E27FC236}">
                <a16:creationId xmlns:a16="http://schemas.microsoft.com/office/drawing/2014/main" id="{4B6F0B81-9872-81B7-3941-44314ACB03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115" y="1252614"/>
            <a:ext cx="2337444" cy="3160584"/>
          </a:xfrm>
          <a:prstGeom prst="rect">
            <a:avLst/>
          </a:prstGeom>
        </p:spPr>
      </p:pic>
      <p:pic>
        <p:nvPicPr>
          <p:cNvPr id="5" name="Graphic 4">
            <a:extLst>
              <a:ext uri="{FF2B5EF4-FFF2-40B4-BE49-F238E27FC236}">
                <a16:creationId xmlns:a16="http://schemas.microsoft.com/office/drawing/2014/main" id="{2C4C99DD-25AB-CDE6-205F-171CEAE47470}"/>
              </a:ext>
              <a:ext uri="{C183D7F6-B498-43B3-948B-1728B52AA6E4}">
                <adec:decorative xmlns:adec="http://schemas.microsoft.com/office/drawing/2017/decorative" val="1"/>
              </a:ext>
            </a:extLst>
          </p:cNvPr>
          <p:cNvPicPr>
            <a:picLocks noChangeAspect="1"/>
          </p:cNvPicPr>
          <p:nvPr/>
        </p:nvPicPr>
        <p:blipFill>
          <a:blip r:embed="rId12">
            <a:alphaModFix amt="24000"/>
            <a:extLst>
              <a:ext uri="{96DAC541-7B7A-43D3-8B79-37D633B846F1}">
                <asvg:svgBlip xmlns:asvg="http://schemas.microsoft.com/office/drawing/2016/SVG/main" r:embed="rId13"/>
              </a:ext>
            </a:extLst>
          </a:blip>
          <a:stretch>
            <a:fillRect/>
          </a:stretch>
        </p:blipFill>
        <p:spPr>
          <a:xfrm>
            <a:off x="301972" y="1069542"/>
            <a:ext cx="1347802" cy="3613826"/>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122924" cy="751314"/>
          </a:xfrm>
        </p:spPr>
        <p:txBody>
          <a:bodyPr/>
          <a:lstStyle/>
          <a:p>
            <a:pPr marL="182563"/>
            <a:r>
              <a:rPr lang="en-GB" dirty="0">
                <a:solidFill>
                  <a:srgbClr val="E7645C"/>
                </a:solidFill>
              </a:rPr>
              <a:t>Create:    </a:t>
            </a:r>
            <a:r>
              <a:rPr lang="en-GB" dirty="0">
                <a:solidFill>
                  <a:schemeClr val="tx1"/>
                </a:solidFill>
              </a:rPr>
              <a:t>build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4572000" y="1723877"/>
            <a:ext cx="4219575" cy="743152"/>
          </a:xfrm>
          <a:prstGeom prst="rect">
            <a:avLst/>
          </a:prstGeom>
        </p:spPr>
        <p:txBody>
          <a:bodyPr vert="horz"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7" indent="-342900">
              <a:lnSpc>
                <a:spcPct val="110000"/>
              </a:lnSpc>
              <a:spcBef>
                <a:spcPts val="0"/>
              </a:spcBef>
              <a:spcAft>
                <a:spcPts val="1200"/>
              </a:spcAft>
              <a:buClr>
                <a:srgbClr val="E7645C"/>
              </a:buClr>
              <a:buSzPct val="100000"/>
              <a:buFont typeface="Wingdings" pitchFamily="2" charset="2"/>
              <a:buChar char="§"/>
            </a:pPr>
            <a:r>
              <a:rPr lang="en-GB" sz="2000" dirty="0"/>
              <a:t>Open a new MakeCode project </a:t>
            </a:r>
            <a:r>
              <a:rPr lang="en-GB" sz="2000" dirty="0">
                <a:hlinkClick r:id="rId3"/>
              </a:rPr>
              <a:t>https://makecode.microbit.org/</a:t>
            </a:r>
            <a:endParaRPr lang="en-GB" sz="2000" dirty="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289720" y="134886"/>
            <a:ext cx="997458" cy="1125337"/>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2008" y="1196284"/>
            <a:ext cx="409214" cy="281335"/>
          </a:xfrm>
          <a:prstGeom prst="rect">
            <a:avLst/>
          </a:prstGeom>
        </p:spPr>
      </p:pic>
      <p:pic>
        <p:nvPicPr>
          <p:cNvPr id="21" name="Graphic 20">
            <a:extLst>
              <a:ext uri="{FF2B5EF4-FFF2-40B4-BE49-F238E27FC236}">
                <a16:creationId xmlns:a16="http://schemas.microsoft.com/office/drawing/2014/main" id="{A5B0366E-5255-A16A-C2B2-4AAD59DC0C2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360" y="4545013"/>
            <a:ext cx="228600" cy="228600"/>
          </a:xfrm>
          <a:prstGeom prst="rect">
            <a:avLst/>
          </a:prstGeom>
        </p:spPr>
      </p:pic>
      <p:pic>
        <p:nvPicPr>
          <p:cNvPr id="3" name="Graphic 2" descr="Code showing &#10;&#10;'Forever&#10;Show icon large heart&#10;Pause 500ms&#10;Show icon small heart&#10;Pause 500 ms' ">
            <a:extLst>
              <a:ext uri="{FF2B5EF4-FFF2-40B4-BE49-F238E27FC236}">
                <a16:creationId xmlns:a16="http://schemas.microsoft.com/office/drawing/2014/main" id="{58081DFC-FC6F-DE1F-0B3B-EEFCF03CD6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2416" y="1248545"/>
            <a:ext cx="2544779" cy="3440931"/>
          </a:xfrm>
          <a:prstGeom prst="rect">
            <a:avLst/>
          </a:prstGeom>
        </p:spPr>
      </p:pic>
    </p:spTree>
    <p:extLst>
      <p:ext uri="{BB962C8B-B14F-4D97-AF65-F5344CB8AC3E}">
        <p14:creationId xmlns:p14="http://schemas.microsoft.com/office/powerpoint/2010/main" val="77518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3903313" cy="751314"/>
          </a:xfrm>
        </p:spPr>
        <p:txBody>
          <a:bodyPr/>
          <a:lstStyle/>
          <a:p>
            <a:pPr marL="182563"/>
            <a:r>
              <a:rPr lang="en-GB" dirty="0">
                <a:solidFill>
                  <a:srgbClr val="E7645C"/>
                </a:solidFill>
              </a:rPr>
              <a:t>Create:    </a:t>
            </a:r>
            <a:r>
              <a:rPr lang="en-GB" dirty="0">
                <a:solidFill>
                  <a:schemeClr val="tx1"/>
                </a:solidFill>
              </a:rPr>
              <a:t>coding video</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aphic 14">
            <a:extLst>
              <a:ext uri="{FF2B5EF4-FFF2-40B4-BE49-F238E27FC236}">
                <a16:creationId xmlns:a16="http://schemas.microsoft.com/office/drawing/2014/main" id="{0BB49AC9-868D-1C66-E5C4-DF1AD4AA8907}"/>
              </a:ext>
              <a:ext uri="{C183D7F6-B498-43B3-948B-1728B52AA6E4}">
                <adec:decorative xmlns:adec="http://schemas.microsoft.com/office/drawing/2017/decorative" val="1"/>
              </a:ext>
            </a:extLst>
          </p:cNvPr>
          <p:cNvGrpSpPr/>
          <p:nvPr/>
        </p:nvGrpSpPr>
        <p:grpSpPr>
          <a:xfrm rot="4042785">
            <a:off x="8099769" y="568887"/>
            <a:ext cx="600756" cy="609019"/>
            <a:chOff x="7572716" y="3272053"/>
            <a:chExt cx="489367" cy="496098"/>
          </a:xfrm>
          <a:solidFill>
            <a:srgbClr val="E7645C"/>
          </a:solidFill>
        </p:grpSpPr>
        <p:sp>
          <p:nvSpPr>
            <p:cNvPr id="10" name="Freeform 9">
              <a:extLst>
                <a:ext uri="{FF2B5EF4-FFF2-40B4-BE49-F238E27FC236}">
                  <a16:creationId xmlns:a16="http://schemas.microsoft.com/office/drawing/2014/main" id="{0545FB07-C2EC-9A64-671E-769FB633AE3F}"/>
                </a:ext>
              </a:extLst>
            </p:cNvPr>
            <p:cNvSpPr/>
            <p:nvPr/>
          </p:nvSpPr>
          <p:spPr>
            <a:xfrm>
              <a:off x="7572716" y="3522735"/>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4AAC90B-832E-7C73-28CD-3CD04CDE292E}"/>
                </a:ext>
              </a:extLst>
            </p:cNvPr>
            <p:cNvSpPr/>
            <p:nvPr/>
          </p:nvSpPr>
          <p:spPr>
            <a:xfrm>
              <a:off x="7869358" y="3566964"/>
              <a:ext cx="141636" cy="136113"/>
            </a:xfrm>
            <a:custGeom>
              <a:avLst/>
              <a:gdLst>
                <a:gd name="connsiteX0" fmla="*/ 133528 w 141636"/>
                <a:gd name="connsiteY0" fmla="*/ 126660 h 136113"/>
                <a:gd name="connsiteX1" fmla="*/ 111836 w 141636"/>
                <a:gd name="connsiteY1" fmla="*/ 136113 h 136113"/>
                <a:gd name="connsiteX2" fmla="*/ 91465 w 141636"/>
                <a:gd name="connsiteY2" fmla="*/ 128089 h 136113"/>
                <a:gd name="connsiteX3" fmla="*/ 9430 w 141636"/>
                <a:gd name="connsiteY3" fmla="*/ 51362 h 136113"/>
                <a:gd name="connsiteX4" fmla="*/ 8109 w 141636"/>
                <a:gd name="connsiteY4" fmla="*/ 9371 h 136113"/>
                <a:gd name="connsiteX5" fmla="*/ 50172 w 141636"/>
                <a:gd name="connsiteY5" fmla="*/ 8052 h 136113"/>
                <a:gd name="connsiteX6" fmla="*/ 132206 w 141636"/>
                <a:gd name="connsiteY6" fmla="*/ 84779 h 136113"/>
                <a:gd name="connsiteX7" fmla="*/ 133528 w 141636"/>
                <a:gd name="connsiteY7" fmla="*/ 126770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3528" y="126660"/>
                  </a:moveTo>
                  <a:cubicBezTo>
                    <a:pt x="127692" y="132925"/>
                    <a:pt x="119764" y="136113"/>
                    <a:pt x="111836" y="136113"/>
                  </a:cubicBezTo>
                  <a:cubicBezTo>
                    <a:pt x="104568" y="136113"/>
                    <a:pt x="97190" y="133475"/>
                    <a:pt x="91465" y="128089"/>
                  </a:cubicBezTo>
                  <a:lnTo>
                    <a:pt x="9430" y="51362"/>
                  </a:lnTo>
                  <a:cubicBezTo>
                    <a:pt x="-2572" y="40150"/>
                    <a:pt x="-3233" y="21353"/>
                    <a:pt x="8109" y="9371"/>
                  </a:cubicBezTo>
                  <a:cubicBezTo>
                    <a:pt x="19341" y="-2610"/>
                    <a:pt x="38170" y="-3160"/>
                    <a:pt x="50172" y="8052"/>
                  </a:cubicBezTo>
                  <a:lnTo>
                    <a:pt x="132206" y="84779"/>
                  </a:lnTo>
                  <a:cubicBezTo>
                    <a:pt x="144209" y="95991"/>
                    <a:pt x="144869" y="114788"/>
                    <a:pt x="133528" y="126770"/>
                  </a:cubicBezTo>
                  <a:close/>
                </a:path>
              </a:pathLst>
            </a:custGeom>
            <a:grpFill/>
            <a:ln w="109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903159E-5795-90AC-7812-E5D19B0875C8}"/>
                </a:ext>
              </a:extLst>
            </p:cNvPr>
            <p:cNvSpPr/>
            <p:nvPr/>
          </p:nvSpPr>
          <p:spPr>
            <a:xfrm>
              <a:off x="7895017" y="3425342"/>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B81FA62-271E-841C-E57A-A42F5BE87CBC}"/>
                </a:ext>
              </a:extLst>
            </p:cNvPr>
            <p:cNvSpPr/>
            <p:nvPr/>
          </p:nvSpPr>
          <p:spPr>
            <a:xfrm>
              <a:off x="7813147" y="3272053"/>
              <a:ext cx="85145" cy="168636"/>
            </a:xfrm>
            <a:custGeom>
              <a:avLst/>
              <a:gdLst>
                <a:gd name="connsiteX0" fmla="*/ 785 w 85145"/>
                <a:gd name="connsiteY0" fmla="*/ 132142 h 168636"/>
                <a:gd name="connsiteX1" fmla="*/ 26331 w 85145"/>
                <a:gd name="connsiteY1" fmla="*/ 22988 h 168636"/>
                <a:gd name="connsiteX2" fmla="*/ 62118 w 85145"/>
                <a:gd name="connsiteY2" fmla="*/ 783 h 168636"/>
                <a:gd name="connsiteX3" fmla="*/ 84360 w 85145"/>
                <a:gd name="connsiteY3" fmla="*/ 36508 h 168636"/>
                <a:gd name="connsiteX4" fmla="*/ 58814 w 85145"/>
                <a:gd name="connsiteY4" fmla="*/ 145662 h 168636"/>
                <a:gd name="connsiteX5" fmla="*/ 29854 w 85145"/>
                <a:gd name="connsiteY5" fmla="*/ 168636 h 168636"/>
                <a:gd name="connsiteX6" fmla="*/ 23028 w 85145"/>
                <a:gd name="connsiteY6" fmla="*/ 167867 h 168636"/>
                <a:gd name="connsiteX7" fmla="*/ 785 w 85145"/>
                <a:gd name="connsiteY7" fmla="*/ 132142 h 16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36">
                  <a:moveTo>
                    <a:pt x="785" y="132142"/>
                  </a:moveTo>
                  <a:lnTo>
                    <a:pt x="26331" y="22988"/>
                  </a:lnTo>
                  <a:cubicBezTo>
                    <a:pt x="30075" y="7049"/>
                    <a:pt x="46151" y="-2954"/>
                    <a:pt x="62118" y="783"/>
                  </a:cubicBezTo>
                  <a:cubicBezTo>
                    <a:pt x="78084" y="4521"/>
                    <a:pt x="88104" y="20460"/>
                    <a:pt x="84360" y="36508"/>
                  </a:cubicBezTo>
                  <a:lnTo>
                    <a:pt x="58814" y="145662"/>
                  </a:lnTo>
                  <a:cubicBezTo>
                    <a:pt x="55621" y="159403"/>
                    <a:pt x="43398" y="168636"/>
                    <a:pt x="29854" y="168636"/>
                  </a:cubicBezTo>
                  <a:cubicBezTo>
                    <a:pt x="27652" y="168636"/>
                    <a:pt x="25340" y="168417"/>
                    <a:pt x="23028" y="167867"/>
                  </a:cubicBezTo>
                  <a:cubicBezTo>
                    <a:pt x="7061" y="164130"/>
                    <a:pt x="-2959" y="148191"/>
                    <a:pt x="785" y="132142"/>
                  </a:cubicBezTo>
                  <a:close/>
                </a:path>
              </a:pathLst>
            </a:custGeom>
            <a:grpFill/>
            <a:ln w="109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3BFC306-00A7-A42B-8618-1F9ADC24ECCA}"/>
                </a:ext>
              </a:extLst>
            </p:cNvPr>
            <p:cNvSpPr/>
            <p:nvPr/>
          </p:nvSpPr>
          <p:spPr>
            <a:xfrm>
              <a:off x="7736508" y="3599549"/>
              <a:ext cx="85145" cy="168602"/>
            </a:xfrm>
            <a:custGeom>
              <a:avLst/>
              <a:gdLst>
                <a:gd name="connsiteX0" fmla="*/ 62118 w 85145"/>
                <a:gd name="connsiteY0" fmla="*/ 749 h 168602"/>
                <a:gd name="connsiteX1" fmla="*/ 84360 w 85145"/>
                <a:gd name="connsiteY1" fmla="*/ 36474 h 168602"/>
                <a:gd name="connsiteX2" fmla="*/ 58814 w 85145"/>
                <a:gd name="connsiteY2" fmla="*/ 145628 h 168602"/>
                <a:gd name="connsiteX3" fmla="*/ 29854 w 85145"/>
                <a:gd name="connsiteY3" fmla="*/ 168602 h 168602"/>
                <a:gd name="connsiteX4" fmla="*/ 23028 w 85145"/>
                <a:gd name="connsiteY4" fmla="*/ 167833 h 168602"/>
                <a:gd name="connsiteX5" fmla="*/ 785 w 85145"/>
                <a:gd name="connsiteY5" fmla="*/ 132108 h 168602"/>
                <a:gd name="connsiteX6" fmla="*/ 26331 w 85145"/>
                <a:gd name="connsiteY6" fmla="*/ 22954 h 168602"/>
                <a:gd name="connsiteX7" fmla="*/ 62118 w 85145"/>
                <a:gd name="connsiteY7" fmla="*/ 749 h 16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02">
                  <a:moveTo>
                    <a:pt x="62118" y="749"/>
                  </a:moveTo>
                  <a:cubicBezTo>
                    <a:pt x="78084" y="4486"/>
                    <a:pt x="88104" y="20425"/>
                    <a:pt x="84360" y="36474"/>
                  </a:cubicBezTo>
                  <a:lnTo>
                    <a:pt x="58814" y="145628"/>
                  </a:lnTo>
                  <a:cubicBezTo>
                    <a:pt x="55621" y="159369"/>
                    <a:pt x="43398" y="168602"/>
                    <a:pt x="29854" y="168602"/>
                  </a:cubicBezTo>
                  <a:cubicBezTo>
                    <a:pt x="27652" y="168602"/>
                    <a:pt x="25340" y="168382"/>
                    <a:pt x="23028" y="167833"/>
                  </a:cubicBezTo>
                  <a:cubicBezTo>
                    <a:pt x="7061" y="164095"/>
                    <a:pt x="-2959" y="148156"/>
                    <a:pt x="785" y="132108"/>
                  </a:cubicBezTo>
                  <a:lnTo>
                    <a:pt x="26331" y="22954"/>
                  </a:lnTo>
                  <a:cubicBezTo>
                    <a:pt x="30075" y="7015"/>
                    <a:pt x="46041" y="-2878"/>
                    <a:pt x="62118" y="749"/>
                  </a:cubicBezTo>
                  <a:close/>
                </a:path>
              </a:pathLst>
            </a:custGeom>
            <a:grpFill/>
            <a:ln w="1094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1E0A8FD-3E76-5260-D5BF-DAF19039E879}"/>
                </a:ext>
              </a:extLst>
            </p:cNvPr>
            <p:cNvSpPr/>
            <p:nvPr/>
          </p:nvSpPr>
          <p:spPr>
            <a:xfrm>
              <a:off x="7623695" y="3337114"/>
              <a:ext cx="141636" cy="136113"/>
            </a:xfrm>
            <a:custGeom>
              <a:avLst/>
              <a:gdLst>
                <a:gd name="connsiteX0" fmla="*/ 132206 w 141636"/>
                <a:gd name="connsiteY0" fmla="*/ 84669 h 136113"/>
                <a:gd name="connsiteX1" fmla="*/ 133528 w 141636"/>
                <a:gd name="connsiteY1" fmla="*/ 126660 h 136113"/>
                <a:gd name="connsiteX2" fmla="*/ 111836 w 141636"/>
                <a:gd name="connsiteY2" fmla="*/ 136113 h 136113"/>
                <a:gd name="connsiteX3" fmla="*/ 91465 w 141636"/>
                <a:gd name="connsiteY3" fmla="*/ 128089 h 136113"/>
                <a:gd name="connsiteX4" fmla="*/ 9430 w 141636"/>
                <a:gd name="connsiteY4" fmla="*/ 51362 h 136113"/>
                <a:gd name="connsiteX5" fmla="*/ 8109 w 141636"/>
                <a:gd name="connsiteY5" fmla="*/ 9371 h 136113"/>
                <a:gd name="connsiteX6" fmla="*/ 50172 w 141636"/>
                <a:gd name="connsiteY6" fmla="*/ 8052 h 136113"/>
                <a:gd name="connsiteX7" fmla="*/ 132206 w 141636"/>
                <a:gd name="connsiteY7" fmla="*/ 84779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2206" y="84669"/>
                  </a:moveTo>
                  <a:cubicBezTo>
                    <a:pt x="144209" y="95881"/>
                    <a:pt x="144869" y="114678"/>
                    <a:pt x="133528" y="126660"/>
                  </a:cubicBezTo>
                  <a:cubicBezTo>
                    <a:pt x="127692" y="132925"/>
                    <a:pt x="119764" y="136113"/>
                    <a:pt x="111836" y="136113"/>
                  </a:cubicBezTo>
                  <a:cubicBezTo>
                    <a:pt x="104568" y="136113"/>
                    <a:pt x="97191" y="133475"/>
                    <a:pt x="91465" y="128089"/>
                  </a:cubicBezTo>
                  <a:lnTo>
                    <a:pt x="9430" y="51362"/>
                  </a:lnTo>
                  <a:cubicBezTo>
                    <a:pt x="-2572" y="40150"/>
                    <a:pt x="-3233" y="21353"/>
                    <a:pt x="8109" y="9371"/>
                  </a:cubicBezTo>
                  <a:cubicBezTo>
                    <a:pt x="19341" y="-2610"/>
                    <a:pt x="38170" y="-3160"/>
                    <a:pt x="50172" y="8052"/>
                  </a:cubicBezTo>
                  <a:lnTo>
                    <a:pt x="132206" y="84779"/>
                  </a:lnTo>
                  <a:close/>
                </a:path>
              </a:pathLst>
            </a:custGeom>
            <a:grpFill/>
            <a:ln w="10949"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4BCDD320-4690-C8C2-1C69-396045FCF2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8894" y="383175"/>
            <a:ext cx="177800" cy="177800"/>
          </a:xfrm>
          <a:prstGeom prst="rect">
            <a:avLst/>
          </a:prstGeom>
        </p:spPr>
      </p:pic>
      <p:sp>
        <p:nvSpPr>
          <p:cNvPr id="4" name="TextBox 3">
            <a:extLst>
              <a:ext uri="{FF2B5EF4-FFF2-40B4-BE49-F238E27FC236}">
                <a16:creationId xmlns:a16="http://schemas.microsoft.com/office/drawing/2014/main" id="{830EC2AB-E926-3905-9614-E6FBE2A4BBC7}"/>
              </a:ext>
            </a:extLst>
          </p:cNvPr>
          <p:cNvSpPr txBox="1"/>
          <p:nvPr/>
        </p:nvSpPr>
        <p:spPr>
          <a:xfrm>
            <a:off x="336769" y="4660098"/>
            <a:ext cx="6353513"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YouTube coding video: </a:t>
            </a:r>
            <a:r>
              <a:rPr lang="en-GB" sz="1400" dirty="0">
                <a:latin typeface="Arial" panose="020B0604020202020204" pitchFamily="34" charset="0"/>
                <a:cs typeface="Arial" panose="020B0604020202020204" pitchFamily="34" charset="0"/>
                <a:hlinkClick r:id="rId6"/>
              </a:rPr>
              <a:t>https://mbit.io/lessons-heart-code-video</a:t>
            </a:r>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3" name="Online Media 6" descr="micro:bit at home: beating heart code">
            <a:hlinkClick r:id="" action="ppaction://media"/>
            <a:extLst>
              <a:ext uri="{FF2B5EF4-FFF2-40B4-BE49-F238E27FC236}">
                <a16:creationId xmlns:a16="http://schemas.microsoft.com/office/drawing/2014/main" id="{016D6B42-9D5C-E7A7-D657-6DA782132D69}"/>
              </a:ext>
            </a:extLst>
          </p:cNvPr>
          <p:cNvPicPr>
            <a:picLocks noRot="1" noChangeAspect="1"/>
          </p:cNvPicPr>
          <p:nvPr>
            <a:videoFile r:link="rId1"/>
          </p:nvPr>
        </p:nvPicPr>
        <p:blipFill>
          <a:blip r:embed="rId7"/>
          <a:stretch>
            <a:fillRect/>
          </a:stretch>
        </p:blipFill>
        <p:spPr>
          <a:xfrm>
            <a:off x="1608356" y="1179170"/>
            <a:ext cx="5706844" cy="3224086"/>
          </a:xfrm>
          <a:prstGeom prst="rect">
            <a:avLst/>
          </a:prstGeom>
        </p:spPr>
      </p:pic>
    </p:spTree>
    <p:extLst>
      <p:ext uri="{BB962C8B-B14F-4D97-AF65-F5344CB8AC3E}">
        <p14:creationId xmlns:p14="http://schemas.microsoft.com/office/powerpoint/2010/main" val="16160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661533" cy="751314"/>
          </a:xfrm>
        </p:spPr>
        <p:txBody>
          <a:bodyPr/>
          <a:lstStyle/>
          <a:p>
            <a:pPr marL="182563"/>
            <a:r>
              <a:rPr lang="en-GB" dirty="0">
                <a:solidFill>
                  <a:srgbClr val="E7645C"/>
                </a:solidFill>
              </a:rPr>
              <a:t>Create:    </a:t>
            </a:r>
            <a:r>
              <a:rPr lang="en-GB" dirty="0">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139" y="403248"/>
            <a:ext cx="381563" cy="404007"/>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8161432" y="710326"/>
            <a:ext cx="422148" cy="402046"/>
          </a:xfrm>
          <a:prstGeom prst="rect">
            <a:avLst/>
          </a:prstGeom>
        </p:spPr>
      </p:pic>
      <p:pic>
        <p:nvPicPr>
          <p:cNvPr id="4" name="Content Placeholder 6" descr="Video of code being put together in MakeCode editor. ">
            <a:extLst>
              <a:ext uri="{FF2B5EF4-FFF2-40B4-BE49-F238E27FC236}">
                <a16:creationId xmlns:a16="http://schemas.microsoft.com/office/drawing/2014/main" id="{C3249A7D-D6F0-058E-B5C8-253B791EDF7F}"/>
              </a:ext>
            </a:extLst>
          </p:cNvPr>
          <p:cNvPicPr>
            <a:picLocks noChangeAspect="1"/>
          </p:cNvPicPr>
          <p:nvPr/>
        </p:nvPicPr>
        <p:blipFill>
          <a:blip r:embed="rId7"/>
          <a:stretch>
            <a:fillRect/>
          </a:stretch>
        </p:blipFill>
        <p:spPr>
          <a:xfrm>
            <a:off x="522690" y="1167260"/>
            <a:ext cx="6594874" cy="3704986"/>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6303008" cy="751314"/>
          </a:xfrm>
        </p:spPr>
        <p:txBody>
          <a:bodyPr/>
          <a:lstStyle/>
          <a:p>
            <a:pPr marL="182563"/>
            <a:r>
              <a:rPr lang="en-GB" dirty="0">
                <a:solidFill>
                  <a:srgbClr val="E7645C"/>
                </a:solidFill>
              </a:rPr>
              <a:t>Create:    </a:t>
            </a:r>
            <a:r>
              <a:rPr lang="en-GB" dirty="0">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139" y="403248"/>
            <a:ext cx="381563" cy="404007"/>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8161432" y="710326"/>
            <a:ext cx="422148" cy="402046"/>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427316" y="1397286"/>
            <a:ext cx="6513322" cy="584775"/>
          </a:xfrm>
          <a:prstGeom prst="rect">
            <a:avLst/>
          </a:prstGeom>
          <a:noFill/>
        </p:spPr>
        <p:txBody>
          <a:bodyPr wrap="none" rtlCol="0">
            <a:spAutoFit/>
          </a:bodyPr>
          <a:lstStyle/>
          <a:p>
            <a:r>
              <a:rPr lang="en-GB" sz="3200" u="sng" dirty="0">
                <a:solidFill>
                  <a:srgbClr val="0563C1"/>
                </a:solidFill>
                <a:effectLst/>
                <a:latin typeface="Arial" panose="020B0604020202020204" pitchFamily="34" charset="0"/>
                <a:ea typeface="Calibri" panose="020F0502020204030204" pitchFamily="34" charset="0"/>
                <a:hlinkClick r:id="rId7"/>
              </a:rPr>
              <a:t>https://</a:t>
            </a:r>
            <a:r>
              <a:rPr lang="en-GB" sz="3200" u="sng" dirty="0" err="1">
                <a:solidFill>
                  <a:srgbClr val="0563C1"/>
                </a:solidFill>
                <a:effectLst/>
                <a:latin typeface="Arial" panose="020B0604020202020204" pitchFamily="34" charset="0"/>
                <a:ea typeface="Calibri" panose="020F0502020204030204" pitchFamily="34" charset="0"/>
                <a:hlinkClick r:id="rId7"/>
              </a:rPr>
              <a:t>mbit.io</a:t>
            </a:r>
            <a:r>
              <a:rPr lang="en-GB" sz="3200" u="sng" dirty="0">
                <a:solidFill>
                  <a:srgbClr val="0563C1"/>
                </a:solidFill>
                <a:effectLst/>
                <a:latin typeface="Arial" panose="020B0604020202020204" pitchFamily="34" charset="0"/>
                <a:ea typeface="Calibri" panose="020F0502020204030204" pitchFamily="34" charset="0"/>
                <a:hlinkClick r:id="rId7"/>
              </a:rPr>
              <a:t>/tutorial-beating-heart</a:t>
            </a:r>
            <a:endParaRPr lang="en-GB" sz="3200" dirty="0"/>
          </a:p>
        </p:txBody>
      </p:sp>
      <p:pic>
        <p:nvPicPr>
          <p:cNvPr id="5" name="Picture 4">
            <a:extLst>
              <a:ext uri="{FF2B5EF4-FFF2-40B4-BE49-F238E27FC236}">
                <a16:creationId xmlns:a16="http://schemas.microsoft.com/office/drawing/2014/main" id="{04B897DE-6E3F-BF76-D0FF-568F2F33ED1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02721" y="2199891"/>
            <a:ext cx="5990547" cy="2696741"/>
          </a:xfrm>
          <a:prstGeom prst="rect">
            <a:avLst/>
          </a:prstGeom>
        </p:spPr>
      </p:pic>
    </p:spTree>
    <p:extLst>
      <p:ext uri="{BB962C8B-B14F-4D97-AF65-F5344CB8AC3E}">
        <p14:creationId xmlns:p14="http://schemas.microsoft.com/office/powerpoint/2010/main" val="678397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1670</TotalTime>
  <Words>1030</Words>
  <Application>Microsoft Macintosh PowerPoint</Application>
  <PresentationFormat>On-screen Show (16:9)</PresentationFormat>
  <Paragraphs>82</Paragraphs>
  <Slides>14</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Symbol</vt:lpstr>
      <vt:lpstr>Times New Roman</vt:lpstr>
      <vt:lpstr>Wingdings</vt:lpstr>
      <vt:lpstr>Office Theme</vt:lpstr>
      <vt:lpstr>Lesson 2 Beating heart</vt:lpstr>
      <vt:lpstr>Recap: what did we discover about the micro:bit?</vt:lpstr>
      <vt:lpstr>Think:     learning objectives</vt:lpstr>
      <vt:lpstr>  Think:      beating heart introduction video </vt:lpstr>
      <vt:lpstr>Create:    examine the code</vt:lpstr>
      <vt:lpstr>Create:    build the code</vt:lpstr>
      <vt:lpstr>Create:    coding video</vt:lpstr>
      <vt:lpstr>Create:    coding animation</vt:lpstr>
      <vt:lpstr>Create:    step-by-step online tutorial</vt:lpstr>
      <vt:lpstr>Evaluate</vt:lpstr>
      <vt:lpstr>Extend     </vt:lpstr>
      <vt:lpstr>Share:     revisit the learning objectives</vt:lpstr>
      <vt:lpstr>Next steps</vt:lpstr>
      <vt:lpstr>Visit microbit.org/teach for more lessons, projects, courses and help</vt:lpstr>
    </vt:vector>
  </TitlesOfParts>
  <Manager/>
  <Company>Micro:bit Educational Foundation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Name badge</dc:title>
  <dc:subject/>
  <dc:creator>Micro:bit Educational Foundation</dc:creator>
  <cp:keywords/>
  <dc:description>Updated 24 Apr 24</dc:description>
  <cp:lastModifiedBy>Giles Booth</cp:lastModifiedBy>
  <cp:revision>187</cp:revision>
  <dcterms:created xsi:type="dcterms:W3CDTF">2023-03-14T10:37:03Z</dcterms:created>
  <dcterms:modified xsi:type="dcterms:W3CDTF">2024-04-24T13:02:39Z</dcterms:modified>
  <cp:category/>
</cp:coreProperties>
</file>