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61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81" r:id="rId6"/>
    <p:sldId id="284" r:id="rId7"/>
    <p:sldId id="286" r:id="rId8"/>
    <p:sldId id="288" r:id="rId9"/>
    <p:sldId id="287" r:id="rId10"/>
    <p:sldId id="277" r:id="rId11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8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11758030-3F2C-484A-B40E-17ACCCEAF240}">
  <a:tblStyle styleId="{11758030-3F2C-484A-B40E-17ACCCEAF240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35"/>
    <p:restoredTop sz="94745"/>
  </p:normalViewPr>
  <p:slideViewPr>
    <p:cSldViewPr snapToGrid="0" snapToObjects="1">
      <p:cViewPr varScale="1">
        <p:scale>
          <a:sx n="84" d="100"/>
          <a:sy n="84" d="100"/>
        </p:scale>
        <p:origin x="200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10" cy="3058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/>
          </a:p>
        </p:txBody>
      </p:sp>
      <p:sp>
        <p:nvSpPr>
          <p:cNvPr id="93" name="Google Shape;9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g495084b5b7_0_167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89" name="Google Shape;189;g495084b5b7_0_167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Google Shape;190;g495084b5b7_0_167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01226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3ecafd3d5b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22" name="Google Shape;122;g3ecafd3d5b_0_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Google Shape;123;g3ecafd3d5b_0_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9283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3f8b0cd198_0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32" name="Google Shape;132;g3f8b0cd198_0_3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g3f8b0cd198_0_3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418364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898721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0945320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4293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210691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697163" y="509588"/>
            <a:ext cx="4532312" cy="25495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7" name="Google Shape;107;p2:notes"/>
          <p:cNvSpPr txBox="1">
            <a:spLocks noGrp="1"/>
          </p:cNvSpPr>
          <p:nvPr>
            <p:ph type="body" idx="1"/>
          </p:nvPr>
        </p:nvSpPr>
        <p:spPr>
          <a:xfrm>
            <a:off x="992665" y="3228896"/>
            <a:ext cx="7941300" cy="3059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2:notes"/>
          <p:cNvSpPr txBox="1">
            <a:spLocks noGrp="1"/>
          </p:cNvSpPr>
          <p:nvPr>
            <p:ph type="sldNum" idx="12"/>
          </p:nvPr>
        </p:nvSpPr>
        <p:spPr>
          <a:xfrm>
            <a:off x="5622800" y="6456612"/>
            <a:ext cx="4301400" cy="33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025" tIns="46500" rIns="93025" bIns="465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88732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Large quote">
  <p:cSld name="Large quote">
    <p:bg>
      <p:bgPr>
        <a:solidFill>
          <a:srgbClr val="00C800"/>
        </a:solidFill>
        <a:effectLst/>
      </p:bgPr>
    </p:bg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body" idx="1"/>
          </p:nvPr>
        </p:nvSpPr>
        <p:spPr>
          <a:xfrm>
            <a:off x="768000" y="2294400"/>
            <a:ext cx="10579255" cy="229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103685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4104"/>
              <a:buFont typeface="Noto Sans Symbols"/>
              <a:buNone/>
              <a:defRPr sz="5400" b="1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2"/>
          </p:nvPr>
        </p:nvSpPr>
        <p:spPr>
          <a:xfrm>
            <a:off x="2140800" y="3734400"/>
            <a:ext cx="7838341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marR="0" lvl="0" indent="-228600" algn="ctr">
              <a:lnSpc>
                <a:spcPct val="233291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None/>
              <a:defRPr sz="2400" b="0" i="0" u="none" strike="noStrike" cap="none">
                <a:solidFill>
                  <a:schemeClr val="lt1"/>
                </a:solidFill>
                <a:latin typeface="+mj-lt"/>
                <a:ea typeface="Cabin"/>
                <a:cs typeface="Cabin"/>
                <a:sym typeface="Cabin"/>
              </a:defRPr>
            </a:lvl1pPr>
            <a:lvl2pPr marL="914400" marR="0" lvl="1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25119" algn="l">
              <a:lnSpc>
                <a:spcPct val="100000"/>
              </a:lnSpc>
              <a:spcBef>
                <a:spcPts val="21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lt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83032" algn="l">
              <a:lnSpc>
                <a:spcPct val="108312"/>
              </a:lnSpc>
              <a:spcBef>
                <a:spcPts val="2100"/>
              </a:spcBef>
              <a:spcAft>
                <a:spcPts val="0"/>
              </a:spcAft>
              <a:buClr>
                <a:schemeClr val="lt2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lt2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L="2743200" marR="0" lvl="5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L="3200400" marR="0" lvl="6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L="3657600" marR="0" lvl="7" indent="-400050" algn="l">
              <a:lnSpc>
                <a:spcPct val="90000"/>
              </a:lnSpc>
              <a:spcBef>
                <a:spcPts val="210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L="4114800" marR="0" lvl="8" indent="-400050" algn="l">
              <a:lnSpc>
                <a:spcPct val="90000"/>
              </a:lnSpc>
              <a:spcBef>
                <a:spcPts val="2100"/>
              </a:spcBef>
              <a:spcAft>
                <a:spcPts val="210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>
                <a:latin typeface="+mj-lt"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 dirty="0"/>
          </a:p>
        </p:txBody>
      </p:sp>
      <p:sp>
        <p:nvSpPr>
          <p:cNvPr id="68" name="Google Shape;6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74" name="Google Shape;74;p1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+mj-lt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75" name="Google Shape;75;p1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+mn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 dirty="0"/>
          </a:p>
        </p:txBody>
      </p:sp>
      <p:sp>
        <p:nvSpPr>
          <p:cNvPr id="76" name="Google Shape;76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1" name="Google Shape;81;p13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2" name="Google Shape;82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4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87" name="Google Shape;87;p14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88" name="Google Shape;88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 and Conten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31" name="Google Shape;31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4925722-1672-AA40-BFEA-BEF640A4E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37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full image">
  <p:cSld name="full image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>
            <a:spLocks noGrp="1"/>
          </p:cNvSpPr>
          <p:nvPr>
            <p:ph type="pic" idx="2"/>
          </p:nvPr>
        </p:nvSpPr>
        <p:spPr>
          <a:xfrm>
            <a:off x="0" y="120868"/>
            <a:ext cx="12191875" cy="68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824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R="0" lvl="1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R="0" lvl="2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5EB130"/>
              </a:buClr>
              <a:buSzPts val="1520"/>
              <a:buFont typeface="Noto Sans Symbols"/>
              <a:buChar char="▪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R="0" lvl="4" algn="l" rtl="0">
              <a:lnSpc>
                <a:spcPct val="108312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32"/>
              <a:buFont typeface="Cabin"/>
              <a:buAutoNum type="arabicPeriod"/>
              <a:defRPr sz="32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5pPr>
            <a:lvl6pPr marR="0" lvl="5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6pPr>
            <a:lvl7pPr marR="0" lvl="6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7pPr>
            <a:lvl8pPr marR="0" lvl="7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8pPr>
            <a:lvl9pPr marR="0" lvl="8" algn="l" rtl="0">
              <a:lnSpc>
                <a:spcPct val="9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Cabin"/>
                <a:ea typeface="Cabin"/>
                <a:cs typeface="Cabin"/>
                <a:sym typeface="Cabin"/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title"/>
          </p:nvPr>
        </p:nvSpPr>
        <p:spPr>
          <a:xfrm>
            <a:off x="824628" y="358342"/>
            <a:ext cx="10135740" cy="558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R="0" lvl="0" algn="l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303333"/>
              </a:buClr>
              <a:buSzPts val="4000"/>
              <a:buFont typeface="Arial"/>
              <a:buNone/>
              <a:defRPr sz="4000" b="1" i="0" u="none" strike="noStrike" cap="none">
                <a:solidFill>
                  <a:srgbClr val="303333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1800"/>
            </a:lvl9pPr>
          </a:lstStyle>
          <a:p>
            <a:endParaRPr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3D4C29-1314-FB40-A64F-9E1D27AC98D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60368" y="6203732"/>
            <a:ext cx="1092200" cy="533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 b="1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24" name="Google Shape;24;p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latin typeface="+mj-lt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 dirty="0"/>
          </a:p>
        </p:txBody>
      </p:sp>
      <p:sp>
        <p:nvSpPr>
          <p:cNvPr id="25" name="Google Shape;25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 dirty="0"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44" name="Google Shape;44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0" name="Google Shape;50;p8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1" name="Google Shape;51;p8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>
                <a:latin typeface="+mj-lt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 dirty="0"/>
          </a:p>
        </p:txBody>
      </p:sp>
      <p:sp>
        <p:nvSpPr>
          <p:cNvPr id="52" name="Google Shape;52;p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latin typeface="+mn-l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 dirty="0"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latin typeface="+mj-lt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dirty="0"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62" r:id="rId2"/>
    <p:sldLayoutId id="2147483649" r:id="rId3"/>
    <p:sldLayoutId id="2147483650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1" i="0" u="none" strike="noStrike" cap="none">
          <a:solidFill>
            <a:srgbClr val="000000"/>
          </a:solidFill>
          <a:latin typeface="+mj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n-lt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icrobi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5"/>
          <p:cNvSpPr/>
          <p:nvPr/>
        </p:nvSpPr>
        <p:spPr>
          <a:xfrm>
            <a:off x="578589" y="1651028"/>
            <a:ext cx="11134337" cy="34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r>
              <a:rPr lang="en-GB" sz="8000" b="1" dirty="0">
                <a:solidFill>
                  <a:schemeClr val="lt1"/>
                </a:solidFill>
                <a:latin typeface="+mj-lt"/>
                <a:sym typeface="Questrial"/>
              </a:rPr>
              <a:t>Being Active 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0"/>
              <a:buFont typeface="Arial"/>
              <a:buNone/>
            </a:pPr>
            <a:endParaRPr sz="1400" b="1" i="0" u="none" strike="noStrike" cap="none" dirty="0">
              <a:solidFill>
                <a:srgbClr val="000000"/>
              </a:solidFill>
              <a:latin typeface="+mj-lt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Arial"/>
              <a:buNone/>
            </a:pPr>
            <a:r>
              <a:rPr lang="en-GB" sz="6000" dirty="0">
                <a:solidFill>
                  <a:schemeClr val="lt1"/>
                </a:solidFill>
                <a:latin typeface="+mj-lt"/>
                <a:ea typeface="Questrial"/>
                <a:cs typeface="Questrial"/>
                <a:sym typeface="Questrial"/>
              </a:rPr>
              <a:t>Heart rate monitor</a:t>
            </a:r>
            <a:endParaRPr sz="6000" b="0" i="0" u="none" strike="noStrike" cap="none" dirty="0">
              <a:solidFill>
                <a:schemeClr val="lt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Arial"/>
              <a:buNone/>
            </a:pPr>
            <a:endParaRPr sz="4400" b="0" i="0" u="none" strike="noStrike" cap="none" dirty="0">
              <a:solidFill>
                <a:schemeClr val="lt1"/>
              </a:solidFill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96" name="Google Shape;96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8933200" y="4664970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6268264" y="5387311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8" name="Google Shape;98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10484279" y="388269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7">
            <a:off x="3275646" y="4901076"/>
            <a:ext cx="866231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5"/>
          <p:cNvPicPr preferRelativeResize="0"/>
          <p:nvPr/>
        </p:nvPicPr>
        <p:blipFill rotWithShape="1">
          <a:blip r:embed="rId5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2090590" flipH="1">
            <a:off x="838950" y="4940120"/>
            <a:ext cx="1033233" cy="6120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5"/>
          <p:cNvPicPr preferRelativeResize="0"/>
          <p:nvPr/>
        </p:nvPicPr>
        <p:blipFill rotWithShape="1">
          <a:blip r:embed="rId6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1801578">
            <a:off x="5443054" y="666436"/>
            <a:ext cx="830446" cy="642139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15"/>
          <p:cNvPicPr preferRelativeResize="0"/>
          <p:nvPr/>
        </p:nvPicPr>
        <p:blipFill rotWithShape="1">
          <a:blip r:embed="rId3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911264">
            <a:off x="379877" y="2249455"/>
            <a:ext cx="753722" cy="103572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3" name="Google Shape;103;p15"/>
          <p:cNvPicPr preferRelativeResize="0"/>
          <p:nvPr/>
        </p:nvPicPr>
        <p:blipFill rotWithShape="1">
          <a:blip r:embed="rId4" cstate="screen">
            <a:alphaModFix amt="5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-1168133">
            <a:off x="1542324" y="271567"/>
            <a:ext cx="866232" cy="1119177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E217C2B-1DBB-B645-BFE8-E8A53580CD85}"/>
              </a:ext>
            </a:extLst>
          </p:cNvPr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513468" y="5306667"/>
            <a:ext cx="2304255" cy="109836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31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>
              <a:lnSpc>
                <a:spcPct val="106650"/>
              </a:lnSpc>
              <a:buSzPts val="1100"/>
            </a:pPr>
            <a:r>
              <a:rPr lang="en-GB" sz="4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Licensing information</a:t>
            </a:r>
          </a:p>
          <a:p>
            <a:endParaRPr lang="en-GB" sz="3200" dirty="0">
              <a:solidFill>
                <a:srgbClr val="505555"/>
              </a:solidFill>
              <a:latin typeface="Arial" panose="020B0604020202020204" pitchFamily="34" charset="0"/>
              <a:ea typeface="Questrial"/>
              <a:cs typeface="Arial" panose="020B0604020202020204" pitchFamily="34" charset="0"/>
              <a:sym typeface="Questrial"/>
            </a:endParaRPr>
          </a:p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Published by the Micro:bit Educational Foundation </a:t>
            </a:r>
            <a:r>
              <a:rPr lang="en-GB" sz="2400" b="1" u="sng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microbit.org</a:t>
            </a:r>
            <a:endParaRPr lang="en-GB" sz="24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Licence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: Attribution-</a:t>
            </a:r>
            <a:r>
              <a:rPr lang="en-GB" sz="2400" dirty="0" err="1">
                <a:latin typeface="Arial" panose="020B0604020202020204" pitchFamily="34" charset="0"/>
                <a:cs typeface="Arial" panose="020B0604020202020204" pitchFamily="34" charset="0"/>
              </a:rPr>
              <a:t>ShareAlike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4.0 International </a:t>
            </a:r>
            <a:r>
              <a:rPr lang="en-GB" sz="2400" u="sng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(CC BY-SA 4.0)</a:t>
            </a:r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10245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Activity </a:t>
            </a: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and a healthy heart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r>
              <a:rPr lang="en-GB" sz="3200" b="0" i="0" u="none" strike="noStrike" cap="none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Why is regular activity important for a healthy heart?</a:t>
            </a: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1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increases the heart rate </a:t>
            </a: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exercises the heart muscle </a:t>
            </a:r>
          </a:p>
          <a:p>
            <a:pPr marL="914400" lvl="1" indent="-431800">
              <a:buClr>
                <a:srgbClr val="505555"/>
              </a:buClr>
              <a:buSzPts val="3200"/>
              <a:buFont typeface="Questrial"/>
              <a:buChar char="○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helps keeps the heart fit</a:t>
            </a: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helps the heart pump blood efficiently around the body</a:t>
            </a: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can help reduce coronary heart disease by 35%</a:t>
            </a: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457200" lvl="0" indent="-431800">
              <a:buClr>
                <a:srgbClr val="505555"/>
              </a:buClr>
              <a:buSzPts val="3200"/>
              <a:buFont typeface="Questrial"/>
              <a:buChar char="●"/>
            </a:pPr>
            <a:endParaRPr lang="en-US"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1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j-lt"/>
              </a:rPr>
              <a:t>Higher or lower heart rates?</a:t>
            </a:r>
            <a:endParaRPr sz="3200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126" name="Google Shape;126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7937" y="2653675"/>
            <a:ext cx="2594600" cy="23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2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524188" y="2664275"/>
            <a:ext cx="1383966" cy="2343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508809" y="2492096"/>
            <a:ext cx="3873675" cy="2209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2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9653961" y="2964699"/>
            <a:ext cx="2259550" cy="16134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25194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2"/>
          <p:cNvSpPr/>
          <p:nvPr/>
        </p:nvSpPr>
        <p:spPr>
          <a:xfrm>
            <a:off x="954263" y="645825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4000" b="1" dirty="0">
                <a:solidFill>
                  <a:schemeClr val="dk1"/>
                </a:solidFill>
                <a:latin typeface="+mj-lt"/>
              </a:rPr>
              <a:t>Different activities </a:t>
            </a:r>
            <a:endParaRPr sz="4000" b="1" dirty="0">
              <a:solidFill>
                <a:schemeClr val="dk1"/>
              </a:solidFill>
              <a:latin typeface="+mj-lt"/>
            </a:endParaRPr>
          </a:p>
          <a:p>
            <a:endParaRPr sz="3200" dirty="0">
              <a:solidFill>
                <a:srgbClr val="505555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Walking on the spot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Jumping jacks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Running on the spot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Deep breathing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pPr marL="457200" indent="-431800"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Resting heart rate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r>
              <a:rPr lang="en-US" sz="3200" dirty="0">
                <a:solidFill>
                  <a:schemeClr val="tx1"/>
                </a:solidFill>
                <a:latin typeface="+mn-lt"/>
                <a:ea typeface="Questrial"/>
                <a:cs typeface="Questrial"/>
                <a:sym typeface="Questrial"/>
              </a:rPr>
              <a:t>Do each for 15 seconds, then measure and record your heart rate. </a:t>
            </a:r>
            <a:endParaRPr sz="3200" dirty="0">
              <a:solidFill>
                <a:schemeClr val="tx1"/>
              </a:solidFill>
              <a:latin typeface="+mn-lt"/>
              <a:ea typeface="Questrial"/>
              <a:cs typeface="Questrial"/>
              <a:sym typeface="Questrial"/>
            </a:endParaRPr>
          </a:p>
          <a:p>
            <a:endParaRPr sz="4000" b="1" dirty="0">
              <a:solidFill>
                <a:schemeClr val="dk1"/>
              </a:solidFill>
            </a:endParaRPr>
          </a:p>
          <a:p>
            <a:endParaRPr sz="3200" dirty="0">
              <a:solidFill>
                <a:srgbClr val="505555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9092067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Heart rate monitor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a heart rate monitor help people to keep their heart healthy?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How could it work?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Look at the prototype using the micro:bit. How do you think it has been programmed to work? </a:t>
            </a:r>
            <a:endParaRPr lang="en-GB" sz="3200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23762272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Designing a heart rate monitor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Design your heart rate monitor on paper.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Include labels and algorithm to show how it works.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7" name="Picture 6" descr="Example algortith">
            <a:extLst>
              <a:ext uri="{FF2B5EF4-FFF2-40B4-BE49-F238E27FC236}">
                <a16:creationId xmlns:a16="http://schemas.microsoft.com/office/drawing/2014/main" id="{F6643975-50BE-F248-9368-69AE94D4B10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9100" y="2960077"/>
            <a:ext cx="6273800" cy="3897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36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i="0" u="none" strike="noStrike" cap="none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Coding your heart rate monitor </a:t>
            </a:r>
          </a:p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Using the </a:t>
            </a:r>
            <a:r>
              <a:rPr lang="en-GB" sz="3200" dirty="0" err="1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MakeCode</a:t>
            </a: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 editor and your algorithm, write your heart rate monitor program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Remember to test and debug regularly.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Once finished, download and copy to your micro:bit to test and run.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Compare your programs and devices. Have you used the same code?  </a:t>
            </a: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12712031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Heart rate monitor program example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25400"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  <p:pic>
        <p:nvPicPr>
          <p:cNvPr id="15" name="Picture 14" descr="Example heart rate monitor code">
            <a:extLst>
              <a:ext uri="{FF2B5EF4-FFF2-40B4-BE49-F238E27FC236}">
                <a16:creationId xmlns:a16="http://schemas.microsoft.com/office/drawing/2014/main" id="{135EC8F4-5A43-EC48-A649-E221C23C530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2888" y="1473700"/>
            <a:ext cx="9951720" cy="5228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553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6"/>
          <p:cNvSpPr/>
          <p:nvPr/>
        </p:nvSpPr>
        <p:spPr>
          <a:xfrm>
            <a:off x="1012888" y="367400"/>
            <a:ext cx="10677300" cy="501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665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GB" sz="4000" b="1" dirty="0">
                <a:solidFill>
                  <a:schemeClr val="dk1"/>
                </a:solidFill>
                <a:latin typeface="+mj-lt"/>
                <a:ea typeface="Questrial"/>
                <a:cs typeface="Questrial"/>
                <a:sym typeface="Questrial"/>
              </a:rPr>
              <a:t>Reviewing heart rate monitors </a:t>
            </a: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rgbClr val="505555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has worked well with?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would you like to improve?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r>
              <a:rPr lang="en-GB" sz="3200" dirty="0">
                <a:solidFill>
                  <a:schemeClr val="tx1"/>
                </a:solidFill>
                <a:latin typeface="+mj-lt"/>
                <a:ea typeface="Questrial"/>
                <a:cs typeface="Questrial"/>
                <a:sym typeface="Questrial"/>
              </a:rPr>
              <a:t>What problems did you encounter and how did you solve them? </a:t>
            </a: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-431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505555"/>
              </a:buClr>
              <a:buSzPts val="3200"/>
              <a:buFont typeface="Questrial"/>
              <a:buChar char="●"/>
            </a:pPr>
            <a:endParaRPr lang="en-GB" sz="3200" b="0" i="0" u="none" strike="noStrike" cap="none" dirty="0">
              <a:solidFill>
                <a:schemeClr val="tx1"/>
              </a:solidFill>
              <a:latin typeface="+mj-lt"/>
              <a:ea typeface="Questrial"/>
              <a:cs typeface="Questrial"/>
              <a:sym typeface="Questrial"/>
            </a:endParaRPr>
          </a:p>
          <a:p>
            <a:pPr marL="45720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+mj-lt"/>
              <a:ea typeface="Questrial"/>
              <a:cs typeface="Questrial"/>
              <a:sym typeface="Questrial"/>
            </a:endParaRPr>
          </a:p>
        </p:txBody>
      </p:sp>
    </p:spTree>
    <p:extLst>
      <p:ext uri="{BB962C8B-B14F-4D97-AF65-F5344CB8AC3E}">
        <p14:creationId xmlns:p14="http://schemas.microsoft.com/office/powerpoint/2010/main" val="944504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4144</TotalTime>
  <Words>276</Words>
  <Application>Microsoft Macintosh PowerPoint</Application>
  <PresentationFormat>Widescreen</PresentationFormat>
  <Paragraphs>71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Cabin</vt:lpstr>
      <vt:lpstr>Calibri</vt:lpstr>
      <vt:lpstr>Noto Sans Symbols</vt:lpstr>
      <vt:lpstr>Questrial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Pupil Fin Ross</cp:lastModifiedBy>
  <cp:revision>39</cp:revision>
  <dcterms:modified xsi:type="dcterms:W3CDTF">2019-12-17T15:38:03Z</dcterms:modified>
</cp:coreProperties>
</file>