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3" r:id="rId1"/>
  </p:sldMasterIdLst>
  <p:notesMasterIdLst>
    <p:notesMasterId r:id="rId10"/>
  </p:notesMasterIdLst>
  <p:sldIdLst>
    <p:sldId id="256" r:id="rId2"/>
    <p:sldId id="264" r:id="rId3"/>
    <p:sldId id="271" r:id="rId4"/>
    <p:sldId id="267" r:id="rId5"/>
    <p:sldId id="273" r:id="rId6"/>
    <p:sldId id="270" r:id="rId7"/>
    <p:sldId id="272" r:id="rId8"/>
    <p:sldId id="263" r:id="rId9"/>
  </p:sldIdLst>
  <p:sldSz cx="12188825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686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39">
          <p15:clr>
            <a:srgbClr val="A4A3A4"/>
          </p15:clr>
        </p15:guide>
        <p15:guide id="5" pos="517">
          <p15:clr>
            <a:srgbClr val="A4A3A4"/>
          </p15:clr>
        </p15:guide>
        <p15:guide id="6" pos="6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61"/>
  </p:normalViewPr>
  <p:slideViewPr>
    <p:cSldViewPr snapToGrid="0">
      <p:cViewPr varScale="1">
        <p:scale>
          <a:sx n="87" d="100"/>
          <a:sy n="87" d="100"/>
        </p:scale>
        <p:origin x="1000" y="200"/>
      </p:cViewPr>
      <p:guideLst>
        <p:guide orient="horz" pos="4319"/>
        <p:guide pos="6861"/>
        <p:guide orient="horz" pos="903"/>
        <p:guide orient="horz" pos="3839"/>
        <p:guide pos="517"/>
        <p:guide pos="69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1101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913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11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7992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1796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7672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6284f84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516284f84f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516284f84f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91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185991" y="2545874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4180427" y="4124401"/>
            <a:ext cx="5173786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2"/>
          </p:nvPr>
        </p:nvSpPr>
        <p:spPr>
          <a:xfrm>
            <a:off x="4179516" y="5546822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3"/>
          </p:nvPr>
        </p:nvSpPr>
        <p:spPr>
          <a:xfrm>
            <a:off x="4185991" y="4562466"/>
            <a:ext cx="5167677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4"/>
          </p:nvPr>
        </p:nvSpPr>
        <p:spPr>
          <a:xfrm>
            <a:off x="4179516" y="5857046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-2421256" y="3652250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-2421256" y="5546822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4180427" y="6481367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28" name="Google Shape;2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334164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3"/>
          </p:nvPr>
        </p:nvSpPr>
        <p:spPr>
          <a:xfrm>
            <a:off x="7841133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4"/>
          </p:nvPr>
        </p:nvSpPr>
        <p:spPr>
          <a:xfrm>
            <a:off x="433327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5"/>
          </p:nvPr>
        </p:nvSpPr>
        <p:spPr>
          <a:xfrm>
            <a:off x="81856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>
            <a:spLocks noGrp="1"/>
          </p:cNvSpPr>
          <p:nvPr>
            <p:ph type="pic" idx="6"/>
          </p:nvPr>
        </p:nvSpPr>
        <p:spPr>
          <a:xfrm>
            <a:off x="7841157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3"/>
          <p:cNvSpPr>
            <a:spLocks noGrp="1"/>
          </p:cNvSpPr>
          <p:nvPr>
            <p:ph type="pic" idx="2"/>
          </p:nvPr>
        </p:nvSpPr>
        <p:spPr>
          <a:xfrm>
            <a:off x="5897035" y="1553123"/>
            <a:ext cx="506674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92948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>
            <a:spLocks noGrp="1"/>
          </p:cNvSpPr>
          <p:nvPr>
            <p:ph type="chart" idx="2"/>
          </p:nvPr>
        </p:nvSpPr>
        <p:spPr>
          <a:xfrm>
            <a:off x="5652231" y="1416100"/>
            <a:ext cx="5730442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54521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88825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824150" y="6373366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-2218074" y="2957955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166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767800" y="2294400"/>
            <a:ext cx="1057644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2"/>
          </p:nvPr>
        </p:nvSpPr>
        <p:spPr>
          <a:xfrm>
            <a:off x="2140242" y="3734400"/>
            <a:ext cx="7836359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0" y="1"/>
            <a:ext cx="12188825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815498" y="1433178"/>
            <a:ext cx="10128104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4109791" y="2630993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109791" y="4116259"/>
            <a:ext cx="5173786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160613" y="1430867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32261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783002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4320419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7840175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16821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24411" y="358084"/>
            <a:ext cx="1013309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24410" y="1428277"/>
            <a:ext cx="1013309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24150" y="6375674"/>
            <a:ext cx="3859795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-2218074" y="1484784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-2455120" y="1806682"/>
            <a:ext cx="24551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it.org/do-your-bit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global-challenge/winner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video.microbit.org/microbit-Global-Challenge-Winners-Day-2-minute-edit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do-your-bi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do-your-bi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icrobit.org/do-your-bit/" TargetMode="Externa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409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577000" y="1651027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algn="ctr"/>
            <a:r>
              <a:rPr lang="en-US" sz="4400" dirty="0">
                <a:solidFill>
                  <a:schemeClr val="lt1"/>
                </a:solidFill>
              </a:rPr>
              <a:t>Design Challenge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1612" y="46649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6676" y="538731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2691" y="388268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4057" y="4901075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7361" y="4940119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1466" y="666435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8289" y="2249454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1540736" y="27156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3008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phic 2">
            <a:hlinkClick r:id="rId8"/>
            <a:extLst>
              <a:ext uri="{FF2B5EF4-FFF2-40B4-BE49-F238E27FC236}">
                <a16:creationId xmlns:a16="http://schemas.microsoft.com/office/drawing/2014/main" id="{EBDB8A2D-CADE-AC4E-BE9E-015474FE787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1442" y="1023374"/>
            <a:ext cx="7605939" cy="1822057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Identifying the problem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do you already know about the problems?</a:t>
            </a:r>
            <a:b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</a:br>
            <a:endParaRPr lang="en-US" sz="3200" dirty="0">
              <a:solidFill>
                <a:srgbClr val="505555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specific problem would you like to focus on?</a:t>
            </a:r>
            <a:b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</a:b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else do you need to find out about the problem?</a:t>
            </a:r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886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Solutions to the problem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solutions do you already know exist?</a:t>
            </a:r>
            <a:b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</a:b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other technological solutions could there be?</a:t>
            </a:r>
            <a:b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</a:b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Brainstorm all the ideas you can think of.</a:t>
            </a: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ea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25400" lvl="4">
              <a:buClr>
                <a:srgbClr val="505555"/>
              </a:buClr>
              <a:buSzPts val="3200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9526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r>
              <a:rPr lang="en-GB" sz="4000" b="1" dirty="0" err="1">
                <a:solidFill>
                  <a:schemeClr val="dk1"/>
                </a:solidFill>
              </a:rPr>
              <a:t>micro:bit</a:t>
            </a:r>
            <a:r>
              <a:rPr lang="en-GB" sz="4000" b="1" dirty="0">
                <a:solidFill>
                  <a:schemeClr val="dk1"/>
                </a:solidFill>
              </a:rPr>
              <a:t> solutions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</a:t>
            </a: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 </a:t>
            </a: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</a:rPr>
              <a:t>could micro:bit be used in your solution?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</a:rPr>
              <a:t>Pick one idea to prototype. 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</a:rPr>
              <a:t>Write down:</a:t>
            </a:r>
          </a:p>
          <a:p>
            <a:pPr marL="482600" lvl="1" indent="-457200">
              <a:buClr>
                <a:srgbClr val="505555"/>
              </a:buClr>
              <a:buSzPts val="3200"/>
              <a:buFont typeface="Courier New" panose="02070309020205020404" pitchFamily="49" charset="0"/>
              <a:buChar char="o"/>
            </a:pPr>
            <a:r>
              <a:rPr lang="en-GB" sz="3200" b="1" dirty="0">
                <a:solidFill>
                  <a:srgbClr val="505555"/>
                </a:solidFill>
                <a:ea typeface="Questrial"/>
              </a:rPr>
              <a:t>The problem </a:t>
            </a:r>
            <a:r>
              <a:rPr lang="en-GB" sz="3200" dirty="0">
                <a:solidFill>
                  <a:srgbClr val="505555"/>
                </a:solidFill>
                <a:ea typeface="Questrial"/>
              </a:rPr>
              <a:t>your solution is solving</a:t>
            </a:r>
          </a:p>
          <a:p>
            <a:pPr marL="482600" lvl="1" indent="-457200">
              <a:buClr>
                <a:srgbClr val="505555"/>
              </a:buClr>
              <a:buSzPts val="3200"/>
              <a:buFont typeface="Courier New" panose="02070309020205020404" pitchFamily="49" charset="0"/>
              <a:buChar char="o"/>
            </a:pPr>
            <a:r>
              <a:rPr lang="en-GB" sz="3200" b="1" dirty="0">
                <a:solidFill>
                  <a:srgbClr val="505555"/>
                </a:solidFill>
                <a:ea typeface="Questrial"/>
              </a:rPr>
              <a:t>What</a:t>
            </a:r>
            <a:r>
              <a:rPr lang="en-GB" sz="3200" dirty="0">
                <a:solidFill>
                  <a:srgbClr val="505555"/>
                </a:solidFill>
                <a:ea typeface="Questrial"/>
              </a:rPr>
              <a:t> you think you will create and why</a:t>
            </a:r>
          </a:p>
          <a:p>
            <a:pPr marL="482600" lvl="1" indent="-457200">
              <a:buClr>
                <a:srgbClr val="505555"/>
              </a:buClr>
              <a:buSzPts val="3200"/>
              <a:buFont typeface="Courier New" panose="02070309020205020404" pitchFamily="49" charset="0"/>
              <a:buChar char="o"/>
            </a:pPr>
            <a:r>
              <a:rPr lang="en-GB" sz="3200" b="1" dirty="0">
                <a:solidFill>
                  <a:srgbClr val="505555"/>
                </a:solidFill>
                <a:ea typeface="Questrial"/>
              </a:rPr>
              <a:t>Who</a:t>
            </a:r>
            <a:r>
              <a:rPr lang="en-GB" sz="3200" dirty="0">
                <a:solidFill>
                  <a:srgbClr val="505555"/>
                </a:solidFill>
                <a:ea typeface="Questrial"/>
              </a:rPr>
              <a:t> will your solution be used by</a:t>
            </a:r>
          </a:p>
          <a:p>
            <a:pPr marL="482600" lvl="1" indent="-457200">
              <a:buClr>
                <a:srgbClr val="505555"/>
              </a:buClr>
              <a:buSzPts val="3200"/>
              <a:buFont typeface="Courier New" panose="02070309020205020404" pitchFamily="49" charset="0"/>
              <a:buChar char="o"/>
            </a:pPr>
            <a:r>
              <a:rPr lang="en-GB" sz="3200" b="1" dirty="0">
                <a:solidFill>
                  <a:srgbClr val="505555"/>
                </a:solidFill>
                <a:ea typeface="Questrial"/>
              </a:rPr>
              <a:t>How</a:t>
            </a:r>
            <a:r>
              <a:rPr lang="en-GB" sz="3200" dirty="0">
                <a:solidFill>
                  <a:srgbClr val="505555"/>
                </a:solidFill>
                <a:ea typeface="Questrial"/>
              </a:rPr>
              <a:t> it will help the community</a:t>
            </a:r>
          </a:p>
          <a:p>
            <a:pPr marL="25400">
              <a:buClr>
                <a:srgbClr val="505555"/>
              </a:buClr>
              <a:buSzPts val="3200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59661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Inspiration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The 2018 Global Challenge winners: </a:t>
            </a:r>
            <a:r>
              <a:rPr lang="en-GB" sz="3200" dirty="0">
                <a:latin typeface="+mn-lt"/>
                <a:hlinkClick r:id="rId3"/>
              </a:rPr>
              <a:t>https://microbit.org/global-challenge/winners/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 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</a:rPr>
              <a:t>The Global Challenge winners’ event in London:</a:t>
            </a:r>
            <a:br>
              <a:rPr lang="en-GB" sz="3200" dirty="0">
                <a:solidFill>
                  <a:srgbClr val="505555"/>
                </a:solidFill>
                <a:latin typeface="+mn-lt"/>
                <a:ea typeface="Questrial"/>
              </a:rPr>
            </a:br>
            <a:r>
              <a:rPr lang="en-GB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hlinkClick r:id="rId4"/>
              </a:rPr>
              <a:t>https://video.microbit.org/microbit-Global-Challenge-Winners-Day-2-minute-edit.mp4</a:t>
            </a:r>
            <a:r>
              <a:rPr lang="en-GB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endParaRPr lang="en-GB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</a:endParaRPr>
          </a:p>
          <a:p>
            <a:pPr marL="25400">
              <a:buClr>
                <a:srgbClr val="505555"/>
              </a:buClr>
              <a:buSzPts val="3200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0505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sz="3600" b="1" dirty="0">
              <a:solidFill>
                <a:schemeClr val="dk1"/>
              </a:solidFill>
            </a:endParaRPr>
          </a:p>
          <a:p>
            <a:pPr algn="ctr"/>
            <a:r>
              <a:rPr lang="en-US" sz="4800" dirty="0">
                <a:hlinkClick r:id="rId3"/>
              </a:rPr>
              <a:t>https://microbit.org/do-your-bit/</a:t>
            </a:r>
            <a:endParaRPr lang="en-US" sz="4800" dirty="0">
              <a:solidFill>
                <a:srgbClr val="505555"/>
              </a:solidFill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endParaRPr lang="en-US" sz="3200" dirty="0">
              <a:solidFill>
                <a:srgbClr val="505555"/>
              </a:solidFill>
            </a:endParaRPr>
          </a:p>
          <a:p>
            <a:br>
              <a:rPr lang="en-US" sz="3200" dirty="0"/>
            </a:br>
            <a:endParaRPr lang="en-US" sz="3200" dirty="0"/>
          </a:p>
          <a:p>
            <a:pPr>
              <a:buSzPts val="3200"/>
            </a:pPr>
            <a:endParaRPr lang="en-US" sz="3200" dirty="0">
              <a:solidFill>
                <a:srgbClr val="505555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</a:endParaRPr>
          </a:p>
          <a:p>
            <a:pPr marL="25400">
              <a:buSzPts val="3200"/>
            </a:pPr>
            <a:endParaRPr lang="en-US" sz="3200" dirty="0">
              <a:solidFill>
                <a:srgbClr val="505555"/>
              </a:solidFill>
            </a:endParaRPr>
          </a:p>
        </p:txBody>
      </p:sp>
      <p:pic>
        <p:nvPicPr>
          <p:cNvPr id="2" name="Graphic 1">
            <a:hlinkClick r:id="rId3"/>
            <a:extLst>
              <a:ext uri="{FF2B5EF4-FFF2-40B4-BE49-F238E27FC236}">
                <a16:creationId xmlns:a16="http://schemas.microsoft.com/office/drawing/2014/main" id="{DEDA146D-8DD3-47EA-9ED6-CA8060F7A19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77495" y="3954242"/>
            <a:ext cx="7605939" cy="182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7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600" b="1" dirty="0">
                <a:solidFill>
                  <a:schemeClr val="dk1"/>
                </a:solidFill>
              </a:rPr>
              <a:t>Entering the do your :bit challenge</a:t>
            </a:r>
            <a:br>
              <a:rPr lang="en-GB" sz="3600" b="1" dirty="0">
                <a:solidFill>
                  <a:schemeClr val="dk1"/>
                </a:solidFill>
              </a:rPr>
            </a:br>
            <a:endParaRPr lang="en-US" dirty="0">
              <a:solidFill>
                <a:schemeClr val="dk1"/>
              </a:solidFill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</a:rPr>
              <a:t>Go to </a:t>
            </a:r>
            <a:r>
              <a:rPr lang="en-GB" sz="3200" dirty="0">
                <a:hlinkClick r:id="rId3"/>
              </a:rPr>
              <a:t>https://microbit.org/do-your-bit/</a:t>
            </a:r>
            <a:endParaRPr lang="en-GB" sz="3200" dirty="0"/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</a:rPr>
              <a:t>Complete the written application, including: </a:t>
            </a:r>
          </a:p>
          <a:p>
            <a:pPr marL="482600" lvl="1" indent="-457200">
              <a:buClr>
                <a:srgbClr val="505555"/>
              </a:buClr>
              <a:buSzPts val="3200"/>
              <a:buFont typeface="Courier New"/>
              <a:buChar char="o"/>
            </a:pPr>
            <a:r>
              <a:rPr lang="en-US" sz="3200" b="1" dirty="0">
                <a:solidFill>
                  <a:srgbClr val="505555"/>
                </a:solidFill>
              </a:rPr>
              <a:t>What</a:t>
            </a:r>
            <a:r>
              <a:rPr lang="en-US" sz="3200" dirty="0">
                <a:solidFill>
                  <a:srgbClr val="505555"/>
                </a:solidFill>
              </a:rPr>
              <a:t> you have created</a:t>
            </a:r>
          </a:p>
          <a:p>
            <a:pPr marL="482600" lvl="1" indent="-457200">
              <a:buClr>
                <a:srgbClr val="505555"/>
              </a:buClr>
              <a:buSzPts val="3200"/>
              <a:buFont typeface="Courier New"/>
              <a:buChar char="o"/>
            </a:pPr>
            <a:r>
              <a:rPr lang="en-US" sz="3200" b="1" dirty="0">
                <a:solidFill>
                  <a:srgbClr val="505555"/>
                </a:solidFill>
              </a:rPr>
              <a:t>Why</a:t>
            </a:r>
            <a:r>
              <a:rPr lang="en-US" sz="3200" dirty="0">
                <a:solidFill>
                  <a:srgbClr val="505555"/>
                </a:solidFill>
              </a:rPr>
              <a:t> you have created it</a:t>
            </a:r>
          </a:p>
          <a:p>
            <a:pPr marL="482600" lvl="1" indent="-457200">
              <a:buClr>
                <a:srgbClr val="505555"/>
              </a:buClr>
              <a:buSzPts val="3200"/>
              <a:buFont typeface="Courier New"/>
              <a:buChar char="o"/>
            </a:pPr>
            <a:r>
              <a:rPr lang="en-US" sz="3200" b="1" dirty="0">
                <a:solidFill>
                  <a:srgbClr val="505555"/>
                </a:solidFill>
              </a:rPr>
              <a:t>How</a:t>
            </a:r>
            <a:r>
              <a:rPr lang="en-US" sz="3200" dirty="0">
                <a:solidFill>
                  <a:srgbClr val="505555"/>
                </a:solidFill>
              </a:rPr>
              <a:t> it will help to address the problem</a:t>
            </a:r>
          </a:p>
          <a:p>
            <a:pPr marL="482600" lvl="1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</a:rPr>
              <a:t>Upload your </a:t>
            </a:r>
            <a:r>
              <a:rPr lang="en-US" sz="3200" b="1" dirty="0">
                <a:solidFill>
                  <a:srgbClr val="505555"/>
                </a:solidFill>
              </a:rPr>
              <a:t>written description </a:t>
            </a:r>
            <a:r>
              <a:rPr lang="en-US" sz="3200" dirty="0">
                <a:solidFill>
                  <a:srgbClr val="505555"/>
                </a:solidFill>
              </a:rPr>
              <a:t>of your solution</a:t>
            </a:r>
          </a:p>
          <a:p>
            <a:pPr marL="482600" lvl="1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</a:rPr>
              <a:t>Pictures of your </a:t>
            </a:r>
            <a:r>
              <a:rPr lang="en-US" sz="3200" b="1" dirty="0">
                <a:solidFill>
                  <a:srgbClr val="505555"/>
                </a:solidFill>
              </a:rPr>
              <a:t>paper prototype </a:t>
            </a:r>
            <a:r>
              <a:rPr lang="en-US" sz="3200" b="1" u="sng" dirty="0">
                <a:solidFill>
                  <a:srgbClr val="505555"/>
                </a:solidFill>
              </a:rPr>
              <a:t>or</a:t>
            </a:r>
            <a:r>
              <a:rPr lang="en-US" sz="3200" dirty="0">
                <a:solidFill>
                  <a:srgbClr val="505555"/>
                </a:solidFill>
              </a:rPr>
              <a:t> a</a:t>
            </a:r>
            <a:r>
              <a:rPr lang="en-US" sz="3200" b="1" dirty="0">
                <a:solidFill>
                  <a:srgbClr val="505555"/>
                </a:solidFill>
              </a:rPr>
              <a:t> .hex file</a:t>
            </a:r>
            <a:r>
              <a:rPr lang="en-US" sz="3200" dirty="0">
                <a:solidFill>
                  <a:srgbClr val="505555"/>
                </a:solidFill>
              </a:rPr>
              <a:t> of your </a:t>
            </a:r>
            <a:r>
              <a:rPr lang="en-US" sz="3200">
                <a:solidFill>
                  <a:srgbClr val="505555"/>
                </a:solidFill>
              </a:rPr>
              <a:t>prototype program.</a:t>
            </a:r>
            <a:endParaRPr lang="en-US" sz="3200" dirty="0">
              <a:solidFill>
                <a:srgbClr val="505555"/>
              </a:solidFill>
            </a:endParaRPr>
          </a:p>
          <a:p>
            <a:pPr marL="482600" lvl="1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</a:rPr>
              <a:t>You can also send a video of your device in action if you have made one.</a:t>
            </a:r>
          </a:p>
          <a:p>
            <a:pPr marL="25400">
              <a:buSzPts val="3200"/>
            </a:pPr>
            <a:endParaRPr lang="en-US" sz="3200" dirty="0">
              <a:solidFill>
                <a:srgbClr val="50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4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Licensing information</a:t>
            </a: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Published by the Micro:bit Educational Foundation</a:t>
            </a:r>
            <a:br>
              <a:rPr lang="en-GB" sz="1600" dirty="0">
                <a:latin typeface="+mn-lt"/>
              </a:rPr>
            </a:br>
            <a:r>
              <a:rPr lang="en-GB" sz="1600" b="1" dirty="0">
                <a:latin typeface="+mn-lt"/>
                <a:hlinkClick r:id="rId3"/>
              </a:rPr>
              <a:t>microbit.org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dirty="0">
                <a:latin typeface="+mn-lt"/>
              </a:rPr>
              <a:t>under the following Creative Commons licence: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Attribution-</a:t>
            </a:r>
            <a:r>
              <a:rPr lang="en-GB" sz="1600" dirty="0" err="1">
                <a:latin typeface="+mn-lt"/>
              </a:rPr>
              <a:t>ShareAlike</a:t>
            </a:r>
            <a:r>
              <a:rPr lang="en-GB" sz="1600" dirty="0">
                <a:latin typeface="+mn-lt"/>
              </a:rPr>
              <a:t> 4.0 International (CC BY-SA 4.0)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4"/>
              </a:rPr>
              <a:t>https://creativecommons.org/licenses/by-sa/4.0/</a:t>
            </a:r>
            <a:r>
              <a:rPr lang="en-GB" sz="1600" dirty="0">
                <a:latin typeface="+mn-lt"/>
              </a:rPr>
              <a:t> </a:t>
            </a: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5"/>
              </a:rPr>
              <a:t>https://microbit.org/do-your-bit/</a:t>
            </a:r>
            <a:r>
              <a:rPr lang="en-GB" sz="1600" dirty="0">
                <a:latin typeface="+mn-lt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12777695"/>
      </p:ext>
    </p:extLst>
  </p:cSld>
  <p:clrMapOvr>
    <a:masterClrMapping/>
  </p:clrMapOvr>
</p:sld>
</file>

<file path=ppt/theme/theme1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96</Words>
  <Application>Microsoft Macintosh PowerPoint</Application>
  <PresentationFormat>Custom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Cabin</vt:lpstr>
      <vt:lpstr>Calibri</vt:lpstr>
      <vt:lpstr>Courier New</vt:lpstr>
      <vt:lpstr>Noto Sans Symbols</vt:lpstr>
      <vt:lpstr>Questrial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Daniel Inglis</cp:lastModifiedBy>
  <cp:revision>300</cp:revision>
  <dcterms:modified xsi:type="dcterms:W3CDTF">2019-06-19T18:30:26Z</dcterms:modified>
</cp:coreProperties>
</file>