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3" r:id="rId1"/>
  </p:sldMasterIdLst>
  <p:notesMasterIdLst>
    <p:notesMasterId r:id="rId10"/>
  </p:notesMasterIdLst>
  <p:sldIdLst>
    <p:sldId id="256" r:id="rId2"/>
    <p:sldId id="264" r:id="rId3"/>
    <p:sldId id="271" r:id="rId4"/>
    <p:sldId id="267" r:id="rId5"/>
    <p:sldId id="273" r:id="rId6"/>
    <p:sldId id="270" r:id="rId7"/>
    <p:sldId id="272" r:id="rId8"/>
    <p:sldId id="263" r:id="rId9"/>
  </p:sldIdLst>
  <p:sldSz cx="12188825" cy="6858000"/>
  <p:notesSz cx="9926638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6861">
          <p15:clr>
            <a:srgbClr val="A4A3A4"/>
          </p15:clr>
        </p15:guide>
        <p15:guide id="3" orient="horz" pos="903">
          <p15:clr>
            <a:srgbClr val="A4A3A4"/>
          </p15:clr>
        </p15:guide>
        <p15:guide id="4" orient="horz" pos="3839">
          <p15:clr>
            <a:srgbClr val="A4A3A4"/>
          </p15:clr>
        </p15:guide>
        <p15:guide id="5" pos="517">
          <p15:clr>
            <a:srgbClr val="A4A3A4"/>
          </p15:clr>
        </p15:guide>
        <p15:guide id="6" pos="69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61"/>
  </p:normalViewPr>
  <p:slideViewPr>
    <p:cSldViewPr snapToGrid="0">
      <p:cViewPr varScale="1">
        <p:scale>
          <a:sx n="87" d="100"/>
          <a:sy n="87" d="100"/>
        </p:scale>
        <p:origin x="1000" y="200"/>
      </p:cViewPr>
      <p:guideLst>
        <p:guide orient="horz" pos="4319"/>
        <p:guide pos="6861"/>
        <p:guide orient="horz" pos="903"/>
        <p:guide orient="horz" pos="3839"/>
        <p:guide pos="517"/>
        <p:guide pos="69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2800" y="0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11019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135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11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7992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1796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16284f84f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16284f84f_0_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16284f84f_0_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7672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16284f84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516284f84f_0_2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516284f84f_0_2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391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185991" y="2545874"/>
            <a:ext cx="6996765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1"/>
          </p:nvPr>
        </p:nvSpPr>
        <p:spPr>
          <a:xfrm>
            <a:off x="4180427" y="4124401"/>
            <a:ext cx="5173786" cy="4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2"/>
          </p:nvPr>
        </p:nvSpPr>
        <p:spPr>
          <a:xfrm>
            <a:off x="4179516" y="5546822"/>
            <a:ext cx="5173786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3"/>
          </p:nvPr>
        </p:nvSpPr>
        <p:spPr>
          <a:xfrm>
            <a:off x="4185991" y="4562466"/>
            <a:ext cx="5167677" cy="42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4"/>
          </p:nvPr>
        </p:nvSpPr>
        <p:spPr>
          <a:xfrm>
            <a:off x="4179516" y="5857046"/>
            <a:ext cx="5173786" cy="30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/>
          <p:nvPr/>
        </p:nvSpPr>
        <p:spPr>
          <a:xfrm>
            <a:off x="-1828642" y="423333"/>
            <a:ext cx="18286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44pt Title Case</a:t>
            </a:r>
            <a:endParaRPr/>
          </a:p>
        </p:txBody>
      </p:sp>
      <p:sp>
        <p:nvSpPr>
          <p:cNvPr id="25" name="Google Shape;25;p2"/>
          <p:cNvSpPr txBox="1"/>
          <p:nvPr/>
        </p:nvSpPr>
        <p:spPr>
          <a:xfrm>
            <a:off x="-2421256" y="3652250"/>
            <a:ext cx="24212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Affiliations 24pt sentence case</a:t>
            </a:r>
            <a:endParaRPr/>
          </a:p>
        </p:txBody>
      </p:sp>
      <p:sp>
        <p:nvSpPr>
          <p:cNvPr id="26" name="Google Shape;26;p2"/>
          <p:cNvSpPr txBox="1"/>
          <p:nvPr/>
        </p:nvSpPr>
        <p:spPr>
          <a:xfrm>
            <a:off x="-2421256" y="5546822"/>
            <a:ext cx="24212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20pt sentence case</a:t>
            </a:r>
            <a:endParaRPr/>
          </a:p>
        </p:txBody>
      </p:sp>
      <p:sp>
        <p:nvSpPr>
          <p:cNvPr id="27" name="Google Shape;27;p2"/>
          <p:cNvSpPr txBox="1"/>
          <p:nvPr/>
        </p:nvSpPr>
        <p:spPr>
          <a:xfrm>
            <a:off x="4180427" y="6481367"/>
            <a:ext cx="3859795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  <a:endParaRPr/>
          </a:p>
        </p:txBody>
      </p:sp>
      <p:pic>
        <p:nvPicPr>
          <p:cNvPr id="28" name="Google Shape;2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208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with images">
  <p:cSld name="3 column slide with image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817326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2"/>
          </p:nvPr>
        </p:nvSpPr>
        <p:spPr>
          <a:xfrm>
            <a:off x="4334164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3"/>
          </p:nvPr>
        </p:nvSpPr>
        <p:spPr>
          <a:xfrm>
            <a:off x="7841133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44424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>
            <a:spLocks noGrp="1"/>
          </p:cNvSpPr>
          <p:nvPr>
            <p:ph type="pic" idx="4"/>
          </p:nvPr>
        </p:nvSpPr>
        <p:spPr>
          <a:xfrm>
            <a:off x="4333271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9" name="Google Shape;69;p12"/>
          <p:cNvSpPr>
            <a:spLocks noGrp="1"/>
          </p:cNvSpPr>
          <p:nvPr>
            <p:ph type="pic" idx="5"/>
          </p:nvPr>
        </p:nvSpPr>
        <p:spPr>
          <a:xfrm>
            <a:off x="818561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>
            <a:spLocks noGrp="1"/>
          </p:cNvSpPr>
          <p:nvPr>
            <p:ph type="pic" idx="6"/>
          </p:nvPr>
        </p:nvSpPr>
        <p:spPr>
          <a:xfrm>
            <a:off x="7841157" y="2379535"/>
            <a:ext cx="3119188" cy="28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image ">
  <p:cSld name="2 column with image 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3"/>
          <p:cNvSpPr>
            <a:spLocks noGrp="1"/>
          </p:cNvSpPr>
          <p:nvPr>
            <p:ph type="pic" idx="2"/>
          </p:nvPr>
        </p:nvSpPr>
        <p:spPr>
          <a:xfrm>
            <a:off x="5897035" y="1553123"/>
            <a:ext cx="5066743" cy="425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817331" y="1433176"/>
            <a:ext cx="4929483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with chart">
  <p:cSld name="2 column with char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>
            <a:spLocks noGrp="1"/>
          </p:cNvSpPr>
          <p:nvPr>
            <p:ph type="chart" idx="2"/>
          </p:nvPr>
        </p:nvSpPr>
        <p:spPr>
          <a:xfrm>
            <a:off x="5652231" y="1416100"/>
            <a:ext cx="5730442" cy="4597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Char char="▪"/>
              <a:defRPr sz="27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817331" y="1433176"/>
            <a:ext cx="4545215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slide">
  <p:cSld name="Divider slide">
    <p:bg>
      <p:bgPr>
        <a:solidFill>
          <a:srgbClr val="5EB130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0" y="2794000"/>
            <a:ext cx="12188825" cy="17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824150" y="6373366"/>
            <a:ext cx="3859795" cy="132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Confidential © Micro:bit Educational Foundation 2018 </a:t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411247" y="6370972"/>
            <a:ext cx="316302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-2218074" y="2957955"/>
            <a:ext cx="22180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Text 54pt sentence case</a:t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1661" y="6371506"/>
            <a:ext cx="804353" cy="383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767800" y="2294400"/>
            <a:ext cx="1057644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2"/>
          </p:nvPr>
        </p:nvSpPr>
        <p:spPr>
          <a:xfrm>
            <a:off x="2140242" y="3734400"/>
            <a:ext cx="7836359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 rtl="0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0" y="1"/>
            <a:ext cx="12188825" cy="6866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35" name="Google Shape;3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52991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slide with title ">
  <p:cSld name="Image slide with title 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815498" y="1433178"/>
            <a:ext cx="10128104" cy="4564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96"/>
              <a:buFont typeface="Noto Sans Symbols"/>
              <a:buChar char="▪"/>
              <a:defRPr sz="21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Guest header ">
  <p:cSld name="1_Guest header 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ctrTitle"/>
          </p:nvPr>
        </p:nvSpPr>
        <p:spPr>
          <a:xfrm>
            <a:off x="4109791" y="2630993"/>
            <a:ext cx="6996765" cy="1168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4109791" y="4116259"/>
            <a:ext cx="5173786" cy="2274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228600" algn="l" rtl="0">
              <a:lnSpc>
                <a:spcPct val="98740"/>
              </a:lnSpc>
              <a:spcBef>
                <a:spcPts val="1066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9874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2052"/>
              <a:buFont typeface="Noto Sans Symbols"/>
              <a:buNone/>
              <a:defRPr sz="2700" b="0" i="0" u="none" strike="noStrike" cap="non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228600" algn="l" rtl="0">
              <a:lnSpc>
                <a:spcPct val="9874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52"/>
              <a:buFont typeface="Cabin"/>
              <a:buNone/>
              <a:defRPr sz="27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208" y="711200"/>
            <a:ext cx="2737635" cy="1382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slide ">
  <p:cSld name="2 column slide 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817328" y="1433176"/>
            <a:ext cx="479875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160613" y="1430867"/>
            <a:ext cx="4798750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 slide ">
  <p:cSld name="3 column slide 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817328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4322611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3"/>
          </p:nvPr>
        </p:nvSpPr>
        <p:spPr>
          <a:xfrm>
            <a:off x="7830021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l_narrow_wide">
  <p:cSld name="2_col_narrow_w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817326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4320419" y="1433176"/>
            <a:ext cx="6635012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3 column slide ">
  <p:cSld name="1_3 column slide 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824413" y="358342"/>
            <a:ext cx="10133095" cy="55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1"/>
          </p:nvPr>
        </p:nvSpPr>
        <p:spPr>
          <a:xfrm>
            <a:off x="7840175" y="1433176"/>
            <a:ext cx="3119188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2"/>
          </p:nvPr>
        </p:nvSpPr>
        <p:spPr>
          <a:xfrm>
            <a:off x="816821" y="1433176"/>
            <a:ext cx="6635012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228600" algn="l" rtl="0">
              <a:lnSpc>
                <a:spcPct val="111083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44423" algn="l" rtl="0">
              <a:lnSpc>
                <a:spcPct val="11108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4"/>
              <a:buFont typeface="Cabin"/>
              <a:buAutoNum type="arabicPeriod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24411" y="358084"/>
            <a:ext cx="10133095" cy="55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6649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24410" y="1428277"/>
            <a:ext cx="10133095" cy="456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4442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marR="0" lvl="1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/>
          <p:nvPr/>
        </p:nvSpPr>
        <p:spPr>
          <a:xfrm>
            <a:off x="824150" y="6375674"/>
            <a:ext cx="3859795" cy="12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© Micro:bit Educational Foundation 2018</a:t>
            </a:r>
            <a:endParaRPr/>
          </a:p>
        </p:txBody>
      </p:sp>
      <p:sp>
        <p:nvSpPr>
          <p:cNvPr id="13" name="Google Shape;13;p1"/>
          <p:cNvSpPr txBox="1"/>
          <p:nvPr/>
        </p:nvSpPr>
        <p:spPr>
          <a:xfrm>
            <a:off x="411247" y="6370972"/>
            <a:ext cx="316302" cy="13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5EB13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 b="0" i="0" u="none" strike="noStrike" cap="none">
              <a:solidFill>
                <a:srgbClr val="5EB13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-1828642" y="423333"/>
            <a:ext cx="18286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Title 40pt Title Case</a:t>
            </a:r>
            <a:endParaRPr/>
          </a:p>
        </p:txBody>
      </p:sp>
      <p:sp>
        <p:nvSpPr>
          <p:cNvPr id="15" name="Google Shape;15;p1"/>
          <p:cNvSpPr txBox="1"/>
          <p:nvPr/>
        </p:nvSpPr>
        <p:spPr>
          <a:xfrm>
            <a:off x="-2218074" y="1484784"/>
            <a:ext cx="22180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Bullets 24pt sentence case</a:t>
            </a:r>
            <a:endParaRPr/>
          </a:p>
        </p:txBody>
      </p:sp>
      <p:sp>
        <p:nvSpPr>
          <p:cNvPr id="16" name="Google Shape;16;p1"/>
          <p:cNvSpPr txBox="1"/>
          <p:nvPr/>
        </p:nvSpPr>
        <p:spPr>
          <a:xfrm>
            <a:off x="-2455120" y="1806682"/>
            <a:ext cx="245512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Sub-bullets 20pt sentence case</a:t>
            </a:r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1152991" y="6278355"/>
            <a:ext cx="912010" cy="46052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icrobit.org/do-your-bit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9.sv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global-challenge/winne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video.microbit.org/microbit-Global-Challenge-Winners-Day-2-minute-edit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do-your-bi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do-your-bi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icrobit.org/do-your-bit/" TargetMode="Externa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409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577000" y="1651027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4400" dirty="0">
              <a:solidFill>
                <a:schemeClr val="lt1"/>
              </a:solidFill>
            </a:endParaRPr>
          </a:p>
          <a:p>
            <a:pPr algn="ctr"/>
            <a:r>
              <a:rPr lang="en-US" sz="4400" dirty="0">
                <a:solidFill>
                  <a:schemeClr val="lt1"/>
                </a:solidFill>
              </a:rPr>
              <a:t>Design Challenge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>
              <a:solidFill>
                <a:schemeClr val="lt1"/>
              </a:solidFill>
            </a:endParaRPr>
          </a:p>
        </p:txBody>
      </p:sp>
      <p:pic>
        <p:nvPicPr>
          <p:cNvPr id="92" name="Google Shape;92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8931612" y="46649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6266676" y="538731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10482691" y="388268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3274057" y="4901075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 rotWithShape="1">
          <a:blip r:embed="rId5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2090590" flipH="1">
            <a:off x="837361" y="4940119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 rotWithShape="1">
          <a:blip r:embed="rId6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01578">
            <a:off x="5441466" y="666435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7"/>
          <p:cNvPicPr preferRelativeResize="0"/>
          <p:nvPr/>
        </p:nvPicPr>
        <p:blipFill rotWithShape="1">
          <a:blip r:embed="rId3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11264">
            <a:off x="378289" y="2249454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4" cstate="screen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-1168137">
            <a:off x="1540736" y="27156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233008" y="5306675"/>
            <a:ext cx="2737635" cy="1382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phic 2">
            <a:hlinkClick r:id="rId8"/>
            <a:extLst>
              <a:ext uri="{FF2B5EF4-FFF2-40B4-BE49-F238E27FC236}">
                <a16:creationId xmlns:a16="http://schemas.microsoft.com/office/drawing/2014/main" id="{EBDB8A2D-CADE-AC4E-BE9E-015474FE787D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91442" y="1023374"/>
            <a:ext cx="7605939" cy="1822057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Identifying the problem</a:t>
            </a:r>
            <a:endParaRPr lang="en-US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do you already know about the problems?</a:t>
            </a:r>
            <a:b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</a:br>
            <a:endParaRPr lang="en-US" sz="3200" dirty="0">
              <a:solidFill>
                <a:srgbClr val="505555"/>
              </a:solidFill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specific problem would you like to focus on?</a:t>
            </a:r>
            <a:b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</a:b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else do you need to find out about the problem?</a:t>
            </a:r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88866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Solutions to the problem</a:t>
            </a:r>
            <a:endParaRPr lang="en-US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What solutions do you already know exist?</a:t>
            </a:r>
            <a:br>
              <a:rPr lang="en-US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</a:b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  <a:sym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What other technological solutions could there be?</a:t>
            </a:r>
            <a:b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</a:b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>
                <a:solidFill>
                  <a:srgbClr val="505555"/>
                </a:solidFill>
                <a:ea typeface="Questrial"/>
                <a:cs typeface="Questrial"/>
              </a:rPr>
              <a:t>Brainstorm all the ideas you can think of.</a:t>
            </a:r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  <a:ea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lang="en-US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25400" lvl="4">
              <a:buClr>
                <a:srgbClr val="505555"/>
              </a:buClr>
              <a:buSzPts val="3200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39526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r>
              <a:rPr lang="en-GB" sz="4000" b="1" dirty="0" err="1">
                <a:solidFill>
                  <a:schemeClr val="dk1"/>
                </a:solidFill>
              </a:rPr>
              <a:t>micro:bit</a:t>
            </a:r>
            <a:r>
              <a:rPr lang="en-GB" sz="4000" b="1" dirty="0">
                <a:solidFill>
                  <a:schemeClr val="dk1"/>
                </a:solidFill>
              </a:rPr>
              <a:t> solutions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How</a:t>
            </a: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</a:rPr>
              <a:t> </a:t>
            </a:r>
            <a:r>
              <a:rPr lang="en-GB" sz="3200" dirty="0">
                <a:solidFill>
                  <a:srgbClr val="505555"/>
                </a:solidFill>
                <a:ea typeface="Questrial"/>
                <a:cs typeface="Questrial"/>
              </a:rPr>
              <a:t>could micro:bit be used in your solution?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ea typeface="Questrial"/>
                <a:cs typeface="Questrial"/>
              </a:rPr>
              <a:t>Pick one idea to prototype. 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ea typeface="Questrial"/>
                <a:cs typeface="Questrial"/>
              </a:rPr>
              <a:t>Write down: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 panose="02070309020205020404" pitchFamily="49" charset="0"/>
              <a:buChar char="o"/>
            </a:pPr>
            <a:r>
              <a:rPr lang="en-GB" sz="3200" b="1" dirty="0">
                <a:solidFill>
                  <a:srgbClr val="505555"/>
                </a:solidFill>
                <a:ea typeface="Questrial"/>
              </a:rPr>
              <a:t>The problem </a:t>
            </a:r>
            <a:r>
              <a:rPr lang="en-GB" sz="3200" dirty="0">
                <a:solidFill>
                  <a:srgbClr val="505555"/>
                </a:solidFill>
                <a:ea typeface="Questrial"/>
              </a:rPr>
              <a:t>your solution is solving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 panose="02070309020205020404" pitchFamily="49" charset="0"/>
              <a:buChar char="o"/>
            </a:pPr>
            <a:r>
              <a:rPr lang="en-GB" sz="3200" b="1" dirty="0">
                <a:solidFill>
                  <a:srgbClr val="505555"/>
                </a:solidFill>
                <a:ea typeface="Questrial"/>
              </a:rPr>
              <a:t>What</a:t>
            </a:r>
            <a:r>
              <a:rPr lang="en-GB" sz="3200" dirty="0">
                <a:solidFill>
                  <a:srgbClr val="505555"/>
                </a:solidFill>
                <a:ea typeface="Questrial"/>
              </a:rPr>
              <a:t> you think you will create and why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 panose="02070309020205020404" pitchFamily="49" charset="0"/>
              <a:buChar char="o"/>
            </a:pPr>
            <a:r>
              <a:rPr lang="en-GB" sz="3200" b="1" dirty="0">
                <a:solidFill>
                  <a:srgbClr val="505555"/>
                </a:solidFill>
                <a:ea typeface="Questrial"/>
              </a:rPr>
              <a:t>Who</a:t>
            </a:r>
            <a:r>
              <a:rPr lang="en-GB" sz="3200" dirty="0">
                <a:solidFill>
                  <a:srgbClr val="505555"/>
                </a:solidFill>
                <a:ea typeface="Questrial"/>
              </a:rPr>
              <a:t> will your solution be used by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 panose="02070309020205020404" pitchFamily="49" charset="0"/>
              <a:buChar char="o"/>
            </a:pPr>
            <a:r>
              <a:rPr lang="en-GB" sz="3200" b="1" dirty="0">
                <a:solidFill>
                  <a:srgbClr val="505555"/>
                </a:solidFill>
                <a:ea typeface="Questrial"/>
              </a:rPr>
              <a:t>How</a:t>
            </a:r>
            <a:r>
              <a:rPr lang="en-GB" sz="3200" dirty="0">
                <a:solidFill>
                  <a:srgbClr val="505555"/>
                </a:solidFill>
                <a:ea typeface="Questrial"/>
              </a:rPr>
              <a:t> it will help the community</a:t>
            </a:r>
          </a:p>
          <a:p>
            <a:pPr marL="25400">
              <a:buClr>
                <a:srgbClr val="505555"/>
              </a:buClr>
              <a:buSzPts val="3200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59661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r>
              <a:rPr lang="en-GB" sz="4000" b="1" dirty="0">
                <a:solidFill>
                  <a:schemeClr val="dk1"/>
                </a:solidFill>
              </a:rPr>
              <a:t>Inspiration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n-lt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  <a:cs typeface="Questrial"/>
                <a:sym typeface="Questrial"/>
              </a:rPr>
              <a:t>The 2018 Global Challenge winners: </a:t>
            </a:r>
            <a:r>
              <a:rPr lang="en-GB" sz="3200" dirty="0">
                <a:latin typeface="+mn-lt"/>
                <a:hlinkClick r:id="rId3"/>
              </a:rPr>
              <a:t>https://microbit.org/global-challenge/winners/</a:t>
            </a:r>
            <a:br>
              <a:rPr lang="en-GB" sz="3200" dirty="0">
                <a:latin typeface="+mn-lt"/>
              </a:rPr>
            </a:br>
            <a:r>
              <a:rPr lang="en-GB" sz="3200" dirty="0">
                <a:latin typeface="+mn-lt"/>
              </a:rPr>
              <a:t> </a:t>
            </a: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3200" dirty="0">
                <a:solidFill>
                  <a:srgbClr val="505555"/>
                </a:solidFill>
                <a:latin typeface="+mn-lt"/>
                <a:ea typeface="Questrial"/>
              </a:rPr>
              <a:t>The Global Challenge winners’ event in London:</a:t>
            </a:r>
            <a:br>
              <a:rPr lang="en-GB" sz="3200" dirty="0">
                <a:solidFill>
                  <a:srgbClr val="505555"/>
                </a:solidFill>
                <a:latin typeface="+mn-lt"/>
                <a:ea typeface="Questrial"/>
              </a:rPr>
            </a:br>
            <a:r>
              <a:rPr lang="en-GB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  <a:hlinkClick r:id="rId4"/>
              </a:rPr>
              <a:t>https://video.microbit.org/microbit-Global-Challenge-Winners-Day-2-minute-edit.mp4</a:t>
            </a:r>
            <a:r>
              <a:rPr lang="en-GB" sz="32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endParaRPr lang="en-GB" sz="3200" dirty="0">
              <a:solidFill>
                <a:srgbClr val="505555"/>
              </a:solidFill>
              <a:latin typeface="+mn-lt"/>
              <a:ea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</a:endParaRPr>
          </a:p>
          <a:p>
            <a:pPr marL="25400">
              <a:buClr>
                <a:srgbClr val="505555"/>
              </a:buClr>
              <a:buSzPts val="3200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 indent="-431800">
              <a:buClr>
                <a:srgbClr val="505555"/>
              </a:buClr>
              <a:buSzPts val="3200"/>
              <a:buFont typeface="Questrial"/>
              <a:buChar char="●"/>
            </a:pPr>
            <a:endParaRPr lang="en-GB" sz="3200" dirty="0">
              <a:solidFill>
                <a:srgbClr val="505555"/>
              </a:solidFill>
              <a:ea typeface="Questrial"/>
              <a:cs typeface="Questrial"/>
            </a:endParaRPr>
          </a:p>
          <a:p>
            <a:pPr marL="457200"/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  <a:p>
            <a:pPr>
              <a:lnSpc>
                <a:spcPct val="115000"/>
              </a:lnSpc>
            </a:pPr>
            <a:endParaRPr lang="en-US" sz="3200" dirty="0">
              <a:solidFill>
                <a:srgbClr val="505555"/>
              </a:solidFill>
              <a:latin typeface="Questrial"/>
              <a:ea typeface="Questrial"/>
              <a:cs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20505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sz="3600" b="1" dirty="0">
              <a:solidFill>
                <a:schemeClr val="dk1"/>
              </a:solidFill>
            </a:endParaRPr>
          </a:p>
          <a:p>
            <a:pPr algn="ctr"/>
            <a:r>
              <a:rPr lang="en-US" sz="4800" dirty="0">
                <a:hlinkClick r:id="rId3"/>
              </a:rPr>
              <a:t>https://microbit.org/do-your-bit/</a:t>
            </a:r>
            <a:endParaRPr lang="en-US" sz="4800" dirty="0">
              <a:solidFill>
                <a:srgbClr val="505555"/>
              </a:solidFill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endParaRPr lang="en-US" sz="3200" dirty="0">
              <a:solidFill>
                <a:srgbClr val="505555"/>
              </a:solidFill>
            </a:endParaRPr>
          </a:p>
          <a:p>
            <a:br>
              <a:rPr lang="en-US" sz="3200" dirty="0"/>
            </a:br>
            <a:endParaRPr lang="en-US" sz="3200" dirty="0"/>
          </a:p>
          <a:p>
            <a:pPr>
              <a:buSzPts val="3200"/>
            </a:pPr>
            <a:endParaRPr lang="en-US" sz="3200" dirty="0">
              <a:solidFill>
                <a:srgbClr val="505555"/>
              </a:solidFill>
            </a:endParaRPr>
          </a:p>
          <a:p>
            <a:pPr marL="25400"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</a:endParaRPr>
          </a:p>
          <a:p>
            <a:pPr marL="25400">
              <a:buSzPts val="3200"/>
            </a:pPr>
            <a:endParaRPr lang="en-US" sz="3200" dirty="0">
              <a:solidFill>
                <a:srgbClr val="505555"/>
              </a:solidFill>
            </a:endParaRPr>
          </a:p>
        </p:txBody>
      </p:sp>
      <p:pic>
        <p:nvPicPr>
          <p:cNvPr id="2" name="Graphic 1">
            <a:hlinkClick r:id="rId3"/>
            <a:extLst>
              <a:ext uri="{FF2B5EF4-FFF2-40B4-BE49-F238E27FC236}">
                <a16:creationId xmlns:a16="http://schemas.microsoft.com/office/drawing/2014/main" id="{DEDA146D-8DD3-47EA-9ED6-CA8060F7A19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77495" y="3954242"/>
            <a:ext cx="7605939" cy="182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7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600" b="1" dirty="0">
                <a:solidFill>
                  <a:schemeClr val="dk1"/>
                </a:solidFill>
              </a:rPr>
              <a:t>Entering the do your :bit challenge</a:t>
            </a:r>
            <a:br>
              <a:rPr lang="en-GB" sz="3600" b="1" dirty="0">
                <a:solidFill>
                  <a:schemeClr val="dk1"/>
                </a:solidFill>
              </a:rPr>
            </a:br>
            <a:endParaRPr lang="en-US" dirty="0">
              <a:solidFill>
                <a:schemeClr val="dk1"/>
              </a:solidFill>
            </a:endParaRPr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</a:rPr>
              <a:t>Go to </a:t>
            </a:r>
            <a:r>
              <a:rPr lang="en-GB" sz="3200" dirty="0">
                <a:hlinkClick r:id="rId3"/>
              </a:rPr>
              <a:t>https://microbit.org/do-your-bit/</a:t>
            </a:r>
            <a:endParaRPr lang="en-GB" sz="3200" dirty="0"/>
          </a:p>
          <a:p>
            <a:pPr marL="482600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</a:rPr>
              <a:t>Complete the written application, including: 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/>
              <a:buChar char="o"/>
            </a:pPr>
            <a:r>
              <a:rPr lang="en-US" sz="3200" b="1" dirty="0">
                <a:solidFill>
                  <a:srgbClr val="505555"/>
                </a:solidFill>
              </a:rPr>
              <a:t>What</a:t>
            </a:r>
            <a:r>
              <a:rPr lang="en-US" sz="3200" dirty="0">
                <a:solidFill>
                  <a:srgbClr val="505555"/>
                </a:solidFill>
              </a:rPr>
              <a:t> you have created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/>
              <a:buChar char="o"/>
            </a:pPr>
            <a:r>
              <a:rPr lang="en-US" sz="3200" b="1" dirty="0">
                <a:solidFill>
                  <a:srgbClr val="505555"/>
                </a:solidFill>
              </a:rPr>
              <a:t>Why</a:t>
            </a:r>
            <a:r>
              <a:rPr lang="en-US" sz="3200" dirty="0">
                <a:solidFill>
                  <a:srgbClr val="505555"/>
                </a:solidFill>
              </a:rPr>
              <a:t> you have created it</a:t>
            </a:r>
          </a:p>
          <a:p>
            <a:pPr marL="482600" lvl="1" indent="-457200">
              <a:buClr>
                <a:srgbClr val="505555"/>
              </a:buClr>
              <a:buSzPts val="3200"/>
              <a:buFont typeface="Courier New"/>
              <a:buChar char="o"/>
            </a:pPr>
            <a:r>
              <a:rPr lang="en-US" sz="3200" b="1" dirty="0">
                <a:solidFill>
                  <a:srgbClr val="505555"/>
                </a:solidFill>
              </a:rPr>
              <a:t>How</a:t>
            </a:r>
            <a:r>
              <a:rPr lang="en-US" sz="3200" dirty="0">
                <a:solidFill>
                  <a:srgbClr val="505555"/>
                </a:solidFill>
              </a:rPr>
              <a:t> it will help to address the problem</a:t>
            </a:r>
          </a:p>
          <a:p>
            <a:pPr marL="482600" lvl="1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</a:rPr>
              <a:t>Upload your </a:t>
            </a:r>
            <a:r>
              <a:rPr lang="en-US" sz="3200" b="1" dirty="0">
                <a:solidFill>
                  <a:srgbClr val="505555"/>
                </a:solidFill>
              </a:rPr>
              <a:t>written description </a:t>
            </a:r>
            <a:r>
              <a:rPr lang="en-US" sz="3200" dirty="0">
                <a:solidFill>
                  <a:srgbClr val="505555"/>
                </a:solidFill>
              </a:rPr>
              <a:t>of your solution</a:t>
            </a:r>
          </a:p>
          <a:p>
            <a:pPr marL="482600" lvl="1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</a:rPr>
              <a:t>Pictures of your </a:t>
            </a:r>
            <a:r>
              <a:rPr lang="en-US" sz="3200" b="1" dirty="0">
                <a:solidFill>
                  <a:srgbClr val="505555"/>
                </a:solidFill>
              </a:rPr>
              <a:t>paper prototype </a:t>
            </a:r>
            <a:r>
              <a:rPr lang="en-US" sz="3200" b="1" u="sng" dirty="0">
                <a:solidFill>
                  <a:srgbClr val="505555"/>
                </a:solidFill>
              </a:rPr>
              <a:t>or</a:t>
            </a:r>
            <a:r>
              <a:rPr lang="en-US" sz="3200" dirty="0">
                <a:solidFill>
                  <a:srgbClr val="505555"/>
                </a:solidFill>
              </a:rPr>
              <a:t> a</a:t>
            </a:r>
            <a:r>
              <a:rPr lang="en-US" sz="3200" b="1" dirty="0">
                <a:solidFill>
                  <a:srgbClr val="505555"/>
                </a:solidFill>
              </a:rPr>
              <a:t> .hex file</a:t>
            </a:r>
            <a:r>
              <a:rPr lang="en-US" sz="3200" dirty="0">
                <a:solidFill>
                  <a:srgbClr val="505555"/>
                </a:solidFill>
              </a:rPr>
              <a:t> of your </a:t>
            </a:r>
            <a:r>
              <a:rPr lang="en-US" sz="3200">
                <a:solidFill>
                  <a:srgbClr val="505555"/>
                </a:solidFill>
              </a:rPr>
              <a:t>prototype program.</a:t>
            </a:r>
            <a:endParaRPr lang="en-US" sz="3200" dirty="0">
              <a:solidFill>
                <a:srgbClr val="505555"/>
              </a:solidFill>
            </a:endParaRPr>
          </a:p>
          <a:p>
            <a:pPr marL="482600" lvl="1" indent="-457200">
              <a:buClr>
                <a:srgbClr val="505555"/>
              </a:buClr>
              <a:buSzPts val="3200"/>
              <a:buChar char="•"/>
            </a:pPr>
            <a:r>
              <a:rPr lang="en-US" sz="3200" dirty="0">
                <a:solidFill>
                  <a:srgbClr val="505555"/>
                </a:solidFill>
              </a:rPr>
              <a:t>You can also send a video of your device in action if you have made one.</a:t>
            </a:r>
          </a:p>
          <a:p>
            <a:pPr marL="25400">
              <a:buSzPts val="3200"/>
            </a:pPr>
            <a:endParaRPr lang="en-US" sz="3200" dirty="0">
              <a:solidFill>
                <a:srgbClr val="50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4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952675" y="64582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</a:rPr>
              <a:t>Licensing information</a:t>
            </a:r>
            <a:endParaRPr sz="40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3200" dirty="0">
              <a:solidFill>
                <a:srgbClr val="505555"/>
              </a:solidFill>
              <a:latin typeface="+mn-lt"/>
              <a:ea typeface="Questrial"/>
              <a:cs typeface="Questrial"/>
              <a:sym typeface="Questrial"/>
            </a:endParaRPr>
          </a:p>
          <a:p>
            <a:pPr marL="114300" indent="0">
              <a:buNone/>
            </a:pPr>
            <a:r>
              <a:rPr lang="en-GB" sz="1600" dirty="0">
                <a:latin typeface="+mn-lt"/>
              </a:rPr>
              <a:t>Published by the Micro:bit Educational Foundation</a:t>
            </a:r>
            <a:br>
              <a:rPr lang="en-GB" sz="1600" dirty="0">
                <a:latin typeface="+mn-lt"/>
              </a:rPr>
            </a:br>
            <a:r>
              <a:rPr lang="en-GB" sz="1600" b="1" dirty="0">
                <a:latin typeface="+mn-lt"/>
                <a:hlinkClick r:id="rId3"/>
              </a:rPr>
              <a:t>microbit.org</a:t>
            </a:r>
            <a:r>
              <a:rPr lang="en-GB" sz="1600" b="1" dirty="0">
                <a:latin typeface="+mn-lt"/>
              </a:rPr>
              <a:t> </a:t>
            </a:r>
            <a:r>
              <a:rPr lang="en-GB" sz="1600" dirty="0">
                <a:latin typeface="+mn-lt"/>
              </a:rPr>
              <a:t>under the following Creative Commons licence:</a:t>
            </a:r>
          </a:p>
          <a:p>
            <a:pPr marL="114300" indent="0">
              <a:buNone/>
            </a:pPr>
            <a:r>
              <a:rPr lang="en-GB" sz="1600" dirty="0">
                <a:latin typeface="+mn-lt"/>
              </a:rPr>
              <a:t>Attribution-</a:t>
            </a:r>
            <a:r>
              <a:rPr lang="en-GB" sz="1600" dirty="0" err="1">
                <a:latin typeface="+mn-lt"/>
              </a:rPr>
              <a:t>ShareAlike</a:t>
            </a:r>
            <a:r>
              <a:rPr lang="en-GB" sz="1600" dirty="0">
                <a:latin typeface="+mn-lt"/>
              </a:rPr>
              <a:t> 4.0 International (CC BY-SA 4.0)</a:t>
            </a:r>
          </a:p>
          <a:p>
            <a:pPr marL="114300" indent="0">
              <a:buNone/>
            </a:pPr>
            <a:r>
              <a:rPr lang="en-GB" sz="1600" dirty="0">
                <a:latin typeface="+mn-lt"/>
                <a:hlinkClick r:id="rId4"/>
              </a:rPr>
              <a:t>https://creativecommons.org/licenses/by-sa/4.0/</a:t>
            </a:r>
            <a:r>
              <a:rPr lang="en-GB" sz="1600" dirty="0">
                <a:latin typeface="+mn-lt"/>
              </a:rPr>
              <a:t> </a:t>
            </a: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endParaRPr lang="en-GB" sz="1600" dirty="0">
              <a:latin typeface="+mn-lt"/>
            </a:endParaRPr>
          </a:p>
          <a:p>
            <a:pPr marL="114300" indent="0">
              <a:buNone/>
            </a:pPr>
            <a:r>
              <a:rPr lang="en-GB" sz="1600" dirty="0">
                <a:latin typeface="+mn-lt"/>
                <a:hlinkClick r:id="rId5"/>
              </a:rPr>
              <a:t>https://microbit.org/do-your-bit/</a:t>
            </a:r>
            <a:r>
              <a:rPr lang="en-GB" sz="1600" dirty="0">
                <a:latin typeface="+mn-lt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312777695"/>
      </p:ext>
    </p:extLst>
  </p:cSld>
  <p:clrMapOvr>
    <a:masterClrMapping/>
  </p:clrMapOvr>
</p:sld>
</file>

<file path=ppt/theme/theme1.xml><?xml version="1.0" encoding="utf-8"?>
<a:theme xmlns:a="http://schemas.openxmlformats.org/drawingml/2006/main" name="ARM PPT template 2016_Confidential">
  <a:themeElements>
    <a:clrScheme name="Custom 10">
      <a:dk1>
        <a:srgbClr val="414444"/>
      </a:dk1>
      <a:lt1>
        <a:srgbClr val="FFFFFF"/>
      </a:lt1>
      <a:dk2>
        <a:srgbClr val="000000"/>
      </a:dk2>
      <a:lt2>
        <a:srgbClr val="FFFFFF"/>
      </a:lt2>
      <a:accent1>
        <a:srgbClr val="128CAB"/>
      </a:accent1>
      <a:accent2>
        <a:srgbClr val="00A960"/>
      </a:accent2>
      <a:accent3>
        <a:srgbClr val="00C3DC"/>
      </a:accent3>
      <a:accent4>
        <a:srgbClr val="765F97"/>
      </a:accent4>
      <a:accent5>
        <a:srgbClr val="CF364A"/>
      </a:accent5>
      <a:accent6>
        <a:srgbClr val="909393"/>
      </a:accent6>
      <a:hlink>
        <a:srgbClr val="128CAB"/>
      </a:hlink>
      <a:folHlink>
        <a:srgbClr val="009F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96</Words>
  <Application>Microsoft Macintosh PowerPoint</Application>
  <PresentationFormat>Custom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Cabin</vt:lpstr>
      <vt:lpstr>Calibri</vt:lpstr>
      <vt:lpstr>Courier New</vt:lpstr>
      <vt:lpstr>Noto Sans Symbols</vt:lpstr>
      <vt:lpstr>Questrial</vt:lpstr>
      <vt:lpstr>ARM PPT template 2016_Confidential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Daniel Inglis</cp:lastModifiedBy>
  <cp:revision>300</cp:revision>
  <dcterms:modified xsi:type="dcterms:W3CDTF">2019-06-19T18:30:26Z</dcterms:modified>
</cp:coreProperties>
</file>