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1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3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767494-AE9C-48DA-B4EE-244FF49DE406}">
  <a:tblStyle styleId="{E9767494-AE9C-48DA-B4EE-244FF49DE4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488"/>
  </p:normalViewPr>
  <p:slideViewPr>
    <p:cSldViewPr snapToGrid="0" snapToObjects="1">
      <p:cViewPr varScale="1">
        <p:scale>
          <a:sx n="69" d="100"/>
          <a:sy n="69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d9bb1714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5d9bb17143_0_1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5d9bb17143_0_1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d6b10246e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5d6b10246e_1_56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An example of the types of comment children might give is given on slide 10.</a:t>
            </a:r>
            <a:endParaRPr dirty="0"/>
          </a:p>
        </p:txBody>
      </p:sp>
      <p:sp>
        <p:nvSpPr>
          <p:cNvPr id="168" name="Google Shape;168;g5d6b10246e_1_56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da92b71e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5da92b71e3_0_2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5da92b71e3_0_2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d6b10246e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5d6b10246e_1_6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81" name="Google Shape;181;g5d6b10246e_1_6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d9bb171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d9bb1714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g5d9bb1714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6d22b973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56d22b9735_0_3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56d22b9735_0_3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007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9a64b598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49a64b5986_0_49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49a64b5986_0_49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d657b9d8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5d657b9d89_0_4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5d657b9d89_0_4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da92b71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5da92b71e3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5da92b71e3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da92b71e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5da92b71e3_0_1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5da92b71e3_0_1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d657b9d8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5d657b9d89_0_1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5d657b9d89_0_1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d6b10246e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5d6b10246e_1_3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5d6b10246e_1_3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d6b10246e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5d6b10246e_1_4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Decomposition is the process by which a more complex problem is broken down into smaller problems and by solving these smaller problems the bigger problem is solved.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unit can be decomposed into programing micro:bit to play musical phrases, connecting micro:bit to headphones/speakers, programing micro:bit to play notes when certain inputs are used.</a:t>
            </a:r>
            <a:endParaRPr/>
          </a:p>
        </p:txBody>
      </p:sp>
      <p:sp>
        <p:nvSpPr>
          <p:cNvPr id="149" name="Google Shape;149;g5d6b10246e_1_4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d6b10246e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5d6b10246e_1_5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5" name="Google Shape;155;g5d6b10246e_1_51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00C8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768000" y="2294400"/>
            <a:ext cx="1057925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2140800" y="3734400"/>
            <a:ext cx="783834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>
              <a:lnSpc>
                <a:spcPct val="233291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0" y="1"/>
            <a:ext cx="12191875" cy="6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74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4E698-3B2E-1A43-84D6-28A794C85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368" y="6203732"/>
            <a:ext cx="10922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_J9bD1DbvFhJ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hyperlink" Target="https://makecode.microbit.org/_FW8DXzgrVAi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578589" y="1651028"/>
            <a:ext cx="111343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Musical micro:bit </a:t>
            </a:r>
            <a:endParaRPr b="1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Teacher lesson guide </a:t>
            </a:r>
            <a:endParaRPr sz="6000" b="0" i="0" u="none" strike="noStrike" cap="none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Lesson 5</a:t>
            </a:r>
            <a:endParaRPr sz="6000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8933200" y="466497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6268264" y="5387311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10484279" y="3882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7">
            <a:off x="3275646" y="490107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 amt="5000"/>
          </a:blip>
          <a:srcRect/>
          <a:stretch/>
        </p:blipFill>
        <p:spPr>
          <a:xfrm rot="-2090590" flipH="1">
            <a:off x="838950" y="4940120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 rot="1801578">
            <a:off x="5443054" y="666436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379877" y="2249455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3">
            <a:off x="1542324" y="271567"/>
            <a:ext cx="866232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88FF60-9417-CF42-AE57-F68A404896B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468" y="5306667"/>
            <a:ext cx="2304255" cy="10983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/>
          <p:nvPr/>
        </p:nvSpPr>
        <p:spPr>
          <a:xfrm>
            <a:off x="316215" y="206829"/>
            <a:ext cx="6389385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Example slide - 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programing a musical phrase</a:t>
            </a:r>
            <a:endParaRPr lang="en-GB"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4000" b="1" dirty="0">
              <a:solidFill>
                <a:srgbClr val="888888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3810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Questrial"/>
              <a:buChar char="●"/>
            </a:pPr>
            <a:r>
              <a:rPr lang="en-US" sz="20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When button A is pressed the notes G, B, A, A, A, and D will be played.</a:t>
            </a:r>
            <a:r>
              <a:rPr lang="en-US" sz="2000" dirty="0">
                <a:solidFill>
                  <a:srgbClr val="888888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sz="2000" dirty="0">
              <a:solidFill>
                <a:srgbClr val="888888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3810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2400"/>
              <a:buFont typeface="Questrial"/>
              <a:buChar char="●"/>
            </a:pPr>
            <a:r>
              <a:rPr lang="en-US" sz="20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Forever</a:t>
            </a:r>
            <a:r>
              <a:rPr lang="en-US" sz="20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is used so the micro:bit is always checking if button A has been pressed.</a:t>
            </a:r>
            <a:endParaRPr sz="2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3810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2400"/>
              <a:buFont typeface="Questrial"/>
              <a:buChar char="●"/>
            </a:pPr>
            <a:r>
              <a:rPr lang="en-US" sz="20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Repetition</a:t>
            </a:r>
            <a:r>
              <a:rPr lang="en-US" sz="20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is used to tell the micro:bit to play note Low A three times.</a:t>
            </a:r>
            <a:endParaRPr sz="2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3810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2400"/>
              <a:buFont typeface="Questrial"/>
              <a:buChar char="●"/>
            </a:pPr>
            <a:r>
              <a:rPr lang="en-US" sz="20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Challenges:</a:t>
            </a:r>
            <a:endParaRPr sz="2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3810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2400"/>
              <a:buFont typeface="Questrial"/>
              <a:buChar char="○"/>
            </a:pPr>
            <a:r>
              <a:rPr lang="en-US" sz="20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change one of the notes in the musical phrase</a:t>
            </a:r>
            <a:endParaRPr sz="2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3810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2400"/>
              <a:buFont typeface="Questrial"/>
              <a:buChar char="○"/>
            </a:pPr>
            <a:r>
              <a:rPr lang="en-US" sz="20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add another note to the musical phrase</a:t>
            </a:r>
            <a:endParaRPr sz="2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3810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2400"/>
              <a:buFont typeface="Questrial"/>
              <a:buChar char="○"/>
            </a:pPr>
            <a:r>
              <a:rPr lang="en-US" sz="20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change the number of times that note A is played</a:t>
            </a:r>
            <a:endParaRPr sz="2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3810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2400"/>
              <a:buFont typeface="Questrial"/>
              <a:buChar char="○"/>
            </a:pPr>
            <a:r>
              <a:rPr lang="en-US" sz="20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place another note within the repeat loop</a:t>
            </a:r>
            <a:endParaRPr sz="2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888888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5" name="Picture 4" descr="Forever&#10;If button A is pressed&#10;Play tone Low G for 1 beat until done&#10;Play tone Low B for 1 beat until done&#10;Repeat 3 times - play tone Low A for 1 beat until done&#10;Play tone Middle D until done ">
            <a:extLst>
              <a:ext uri="{FF2B5EF4-FFF2-40B4-BE49-F238E27FC236}">
                <a16:creationId xmlns:a16="http://schemas.microsoft.com/office/drawing/2014/main" id="{5BF15595-78E1-69BA-2333-8FC36B0F6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883" y="1371600"/>
            <a:ext cx="50673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/>
          <p:nvPr/>
        </p:nvSpPr>
        <p:spPr>
          <a:xfrm>
            <a:off x="490337" y="0"/>
            <a:ext cx="108105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Evaluating musical micro:bit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171" name="Google Shape;171;p25"/>
          <p:cNvGraphicFramePr/>
          <p:nvPr>
            <p:extLst>
              <p:ext uri="{D42A27DB-BD31-4B8C-83A1-F6EECF244321}">
                <p14:modId xmlns:p14="http://schemas.microsoft.com/office/powerpoint/2010/main" val="2935671261"/>
              </p:ext>
            </p:extLst>
          </p:nvPr>
        </p:nvGraphicFramePr>
        <p:xfrm>
          <a:off x="490338" y="1233823"/>
          <a:ext cx="11211325" cy="4846230"/>
        </p:xfrm>
        <a:graphic>
          <a:graphicData uri="http://schemas.openxmlformats.org/drawingml/2006/table">
            <a:tbl>
              <a:tblPr>
                <a:noFill/>
                <a:tableStyleId>{E9767494-AE9C-48DA-B4EE-244FF49DE406}</a:tableStyleId>
              </a:tblPr>
              <a:tblGrid>
                <a:gridCol w="21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Programming a micro:bit to play musical phrases</a:t>
                      </a: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Programing a micro:bit to use inputs to play notes</a:t>
                      </a: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advantages</a:t>
                      </a:r>
                      <a:endParaRPr sz="220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+mj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+mj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+mj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+mj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+mj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+mj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>
                          <a:latin typeface="+mj-lt"/>
                        </a:rPr>
                      </a:br>
                      <a:endParaRPr>
                        <a:latin typeface="+mj-l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+mj-l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disadvantages</a:t>
                      </a: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 revisited: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modify programs to meet given criteria.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decompose learning from the unit.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evaluate the micro:bit as a music-making device.</a:t>
            </a: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/>
          <p:nvPr/>
        </p:nvSpPr>
        <p:spPr>
          <a:xfrm>
            <a:off x="952500" y="0"/>
            <a:ext cx="108105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Evaluating musical micro:bit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184" name="Google Shape;184;p27"/>
          <p:cNvGraphicFramePr/>
          <p:nvPr>
            <p:extLst>
              <p:ext uri="{D42A27DB-BD31-4B8C-83A1-F6EECF244321}">
                <p14:modId xmlns:p14="http://schemas.microsoft.com/office/powerpoint/2010/main" val="148873361"/>
              </p:ext>
            </p:extLst>
          </p:nvPr>
        </p:nvGraphicFramePr>
        <p:xfrm>
          <a:off x="429000" y="1379667"/>
          <a:ext cx="11368075" cy="4907190"/>
        </p:xfrm>
        <a:graphic>
          <a:graphicData uri="http://schemas.openxmlformats.org/drawingml/2006/table">
            <a:tbl>
              <a:tblPr>
                <a:noFill/>
                <a:tableStyleId>{E9767494-AE9C-48DA-B4EE-244FF49DE406}</a:tableStyleId>
              </a:tblPr>
              <a:tblGrid>
                <a:gridCol w="219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Programming a micro:bit to play musical phrases</a:t>
                      </a:r>
                      <a:endParaRPr sz="2200" b="1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Programing a micro:bit to use inputs to play notes</a:t>
                      </a:r>
                      <a:endParaRPr sz="2200" b="1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advantages</a:t>
                      </a:r>
                      <a:endParaRPr sz="2200" b="1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Do not need to know how to play an instrument.</a:t>
                      </a: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Do not need to be able to read music.</a:t>
                      </a: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Quick to learn how to make the different notes.</a:t>
                      </a: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Easier to move the micro:bit than to play an instrument.</a:t>
                      </a: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disadvantages</a:t>
                      </a:r>
                      <a:endParaRPr sz="2200" b="1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Can only make one style of sound.</a:t>
                      </a: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Need access to the internet to write the program.</a:t>
                      </a: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305781-E7F8-9AD9-9288-FDA095EDE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613700"/>
              </p:ext>
            </p:extLst>
          </p:nvPr>
        </p:nvGraphicFramePr>
        <p:xfrm>
          <a:off x="543069" y="1224211"/>
          <a:ext cx="11105862" cy="3758336"/>
        </p:xfrm>
        <a:graphic>
          <a:graphicData uri="http://schemas.openxmlformats.org/drawingml/2006/table">
            <a:tbl>
              <a:tblPr firstRow="1" bandRow="1">
                <a:tableStyleId>{E9767494-AE9C-48DA-B4EE-244FF49DE406}</a:tableStyleId>
              </a:tblPr>
              <a:tblGrid>
                <a:gridCol w="5339543">
                  <a:extLst>
                    <a:ext uri="{9D8B030D-6E8A-4147-A177-3AD203B41FA5}">
                      <a16:colId xmlns:a16="http://schemas.microsoft.com/office/drawing/2014/main" val="3913320651"/>
                    </a:ext>
                  </a:extLst>
                </a:gridCol>
                <a:gridCol w="5766319">
                  <a:extLst>
                    <a:ext uri="{9D8B030D-6E8A-4147-A177-3AD203B41FA5}">
                      <a16:colId xmlns:a16="http://schemas.microsoft.com/office/drawing/2014/main" val="1251542134"/>
                    </a:ext>
                  </a:extLst>
                </a:gridCol>
              </a:tblGrid>
              <a:tr h="626389">
                <a:tc>
                  <a:txBody>
                    <a:bodyPr/>
                    <a:lstStyle/>
                    <a:p>
                      <a:r>
                        <a:rPr lang="en-US" sz="2400" dirty="0"/>
                        <a:t>Modify the program so it: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How did you modify the program?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124714"/>
                  </a:ext>
                </a:extLst>
              </a:tr>
              <a:tr h="313194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Repeats F five times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Starts with a different input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Contains an extra note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Ends on a different note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Repeats G twice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Changed the number in the repeat block from 3 to 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Changed to ‘on button B pressed’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Added Low A after Middle 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Changed Middle C to Middle 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Placed a repeat block around Middle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217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>
              <a:lnSpc>
                <a:spcPct val="106650"/>
              </a:lnSpc>
            </a:pPr>
            <a:r>
              <a:rPr lang="en-GB" sz="4000" b="1" dirty="0"/>
              <a:t>Licensing information:</a:t>
            </a:r>
          </a:p>
          <a:p>
            <a:pPr lvl="0">
              <a:lnSpc>
                <a:spcPct val="106650"/>
              </a:lnSpc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r>
              <a:rPr lang="en-GB" sz="3200" dirty="0"/>
              <a:t>Published by the Micro:bit Educational Foundation </a:t>
            </a:r>
            <a:r>
              <a:rPr lang="en-GB" sz="3200" dirty="0">
                <a:hlinkClick r:id="rId3"/>
              </a:rPr>
              <a:t>microbit.org</a:t>
            </a:r>
            <a:r>
              <a:rPr lang="en-GB" sz="3200" dirty="0"/>
              <a:t> under the following Creative Commons licence: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Attribution-</a:t>
            </a:r>
            <a:r>
              <a:rPr lang="en-GB" sz="3200" dirty="0" err="1"/>
              <a:t>ShareAlike</a:t>
            </a:r>
            <a:r>
              <a:rPr lang="en-GB" sz="3200" dirty="0"/>
              <a:t> 4.0 International (CC BY-SA 4.0)</a:t>
            </a:r>
            <a:br>
              <a:rPr lang="en-GB" sz="3200" dirty="0"/>
            </a:br>
            <a:r>
              <a:rPr lang="en-GB" sz="3200" u="sng" dirty="0">
                <a:hlinkClick r:id="rId4"/>
              </a:rPr>
              <a:t>https://creativecommons.org/licenses/by-sa/4.0/</a:t>
            </a:r>
            <a:r>
              <a:rPr lang="en-GB" sz="3200" dirty="0"/>
              <a:t> </a:t>
            </a: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59897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modify programs to meet given criteria.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decompose learning from the unit.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evaluate the BBC micro:bit as a music-making device.</a:t>
            </a: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365781" y="367400"/>
            <a:ext cx="64815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Programming challenges</a:t>
            </a:r>
            <a:endParaRPr sz="3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0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Modify the program so it:</a:t>
            </a:r>
            <a:endParaRPr sz="3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0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Starts with a different input</a:t>
            </a:r>
            <a:endParaRPr sz="3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0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Starts on a different note</a:t>
            </a:r>
            <a:endParaRPr sz="3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0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Plays middle C four times</a:t>
            </a:r>
            <a:endParaRPr sz="3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0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Plays middle D three times</a:t>
            </a:r>
            <a:endParaRPr sz="3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0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Repeats the musical phrase twice</a:t>
            </a:r>
            <a:endParaRPr sz="3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56BE32-2E1F-1C4E-871F-755723D16004}"/>
              </a:ext>
            </a:extLst>
          </p:cNvPr>
          <p:cNvSpPr/>
          <p:nvPr/>
        </p:nvSpPr>
        <p:spPr>
          <a:xfrm>
            <a:off x="0" y="6858000"/>
            <a:ext cx="29738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https://</a:t>
            </a:r>
            <a:r>
              <a:rPr lang="en-GB" sz="1000" dirty="0" err="1"/>
              <a:t>makecode.microbit.org</a:t>
            </a:r>
            <a:r>
              <a:rPr lang="en-GB" sz="1000" dirty="0"/>
              <a:t>/_ce0XmW5FMD8g</a:t>
            </a:r>
          </a:p>
        </p:txBody>
      </p:sp>
      <p:pic>
        <p:nvPicPr>
          <p:cNvPr id="4" name="Picture 3" descr="Forever&#10;If button A is pressed&#10;Play tone Middle G for 1 beat until done&#10;Play tone Middle F for 1 beat until done&#10;Play tone Middle D for 1 beat until done&#10;Play tone Middle E for 1 beat until done&#10;Repeat 3 times - Play tone Middle C for 1 beat until done">
            <a:extLst>
              <a:ext uri="{FF2B5EF4-FFF2-40B4-BE49-F238E27FC236}">
                <a16:creationId xmlns:a16="http://schemas.microsoft.com/office/drawing/2014/main" id="{F43F0C31-372C-CA21-6566-48FF96B3E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574" y="367400"/>
            <a:ext cx="5721371" cy="49059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Creating programing challenges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14077" y="1571550"/>
            <a:ext cx="35847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28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Create challenges for your program.</a:t>
            </a:r>
            <a:br>
              <a:rPr lang="en-US" sz="28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</a:br>
            <a:endParaRPr sz="28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28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 challenge should require someone to modify the program.</a:t>
            </a:r>
            <a:endParaRPr sz="28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FE904F-9DA4-0843-9C84-53C0B017DC53}"/>
              </a:ext>
            </a:extLst>
          </p:cNvPr>
          <p:cNvSpPr/>
          <p:nvPr/>
        </p:nvSpPr>
        <p:spPr>
          <a:xfrm>
            <a:off x="3445117" y="6879771"/>
            <a:ext cx="3964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200"/>
            </a:pPr>
            <a:r>
              <a:rPr lang="en-GB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  <a:hlinkClick r:id="rId3"/>
              </a:rPr>
              <a:t>https://makecode.microbit.org/_J9bD1DbvFhJ9</a:t>
            </a:r>
            <a:r>
              <a:rPr lang="en-GB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76F7D7-BB28-3E40-852D-3CF4132D8EC2}"/>
              </a:ext>
            </a:extLst>
          </p:cNvPr>
          <p:cNvSpPr/>
          <p:nvPr/>
        </p:nvSpPr>
        <p:spPr>
          <a:xfrm>
            <a:off x="8014006" y="6858000"/>
            <a:ext cx="4057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https://makecode.microbit.org/_FW8DXzgrVAiP</a:t>
            </a:r>
            <a:r>
              <a:rPr lang="en-GB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8CAAA7-FB83-B140-8AD2-9B6E8C9EBB61}"/>
              </a:ext>
            </a:extLst>
          </p:cNvPr>
          <p:cNvSpPr/>
          <p:nvPr/>
        </p:nvSpPr>
        <p:spPr>
          <a:xfrm>
            <a:off x="4432189" y="6539410"/>
            <a:ext cx="28793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hlinkClick r:id="rId3"/>
              </a:rPr>
              <a:t>https://makecode.microbit.org/_J9bD1DbvFhJ9</a:t>
            </a:r>
            <a:r>
              <a:rPr lang="en-GB" sz="10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664A9E-42DD-4140-8618-11AD936489F1}"/>
              </a:ext>
            </a:extLst>
          </p:cNvPr>
          <p:cNvSpPr/>
          <p:nvPr/>
        </p:nvSpPr>
        <p:spPr>
          <a:xfrm>
            <a:off x="7759812" y="6539410"/>
            <a:ext cx="29450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hlinkClick r:id="rId4"/>
              </a:rPr>
              <a:t>https://makecode.microbit.org/_FW8DXzgrVAiP</a:t>
            </a:r>
            <a:r>
              <a:rPr lang="en-GB" sz="1000" dirty="0"/>
              <a:t>  </a:t>
            </a:r>
          </a:p>
        </p:txBody>
      </p:sp>
      <p:pic>
        <p:nvPicPr>
          <p:cNvPr id="7" name="Picture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C4A5C8E9-6966-B97A-DD66-BB8E48E93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777" y="1611272"/>
            <a:ext cx="4220078" cy="3968883"/>
          </a:xfrm>
          <a:prstGeom prst="rect">
            <a:avLst/>
          </a:prstGeom>
        </p:spPr>
      </p:pic>
      <p:pic>
        <p:nvPicPr>
          <p:cNvPr id="8" name="Picture 7" descr="Forever&#10;If button B is pressed&#10;Play tone Low B for 1 beat until done&#10;Repeat 2 times:&#10;Play tone Middle F for 1 beat until done&#10;Play tone Middle D for 1 beat until done&#10;Play tone Middle G for 1 beat until done&#10;Outside loop:&#10;Play tone Middle F for 1 beat until done&#10;Play tone Middle C for 1 beat until done">
            <a:extLst>
              <a:ext uri="{FF2B5EF4-FFF2-40B4-BE49-F238E27FC236}">
                <a16:creationId xmlns:a16="http://schemas.microsoft.com/office/drawing/2014/main" id="{2B36AEF2-5638-CE09-ADCA-FF2E4EE6D9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8855" y="1690542"/>
            <a:ext cx="4159068" cy="38904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/>
          <p:nvPr/>
        </p:nvSpPr>
        <p:spPr>
          <a:xfrm>
            <a:off x="446843" y="0"/>
            <a:ext cx="106839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Completing programing challenges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Change the program so it meets the criteria set out in the other group’s challenges.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Record the changes you made to the program next to each challenge.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3471A64-CA1F-D421-802B-8675C9CFD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716609"/>
              </p:ext>
            </p:extLst>
          </p:nvPr>
        </p:nvGraphicFramePr>
        <p:xfrm>
          <a:off x="1061257" y="4004734"/>
          <a:ext cx="8128000" cy="2382520"/>
        </p:xfrm>
        <a:graphic>
          <a:graphicData uri="http://schemas.openxmlformats.org/drawingml/2006/table">
            <a:tbl>
              <a:tblPr firstRow="1" bandRow="1">
                <a:tableStyleId>{E9767494-AE9C-48DA-B4EE-244FF49DE406}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1332065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51542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Modify the program so it: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How did you modify the program?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124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Repeats F five times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Starts with a different input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Contains an extra note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Ends on a different note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Repeats G twice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Changed the number in the repeat block from 3 to 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Changed to ‘on button B pressed’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Added Low A after Middle 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Changed Middle C to Middle 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Placed a repeat block around Middle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217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>
            <a:off x="1012900" y="367400"/>
            <a:ext cx="108105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Playing musical instruments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People enjoy listening to music being played on instruments.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Some people are restricted from playing musical instruments.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Can you think of reasons why a person might not be able to play a musical instrument?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/>
          <p:nvPr/>
        </p:nvSpPr>
        <p:spPr>
          <a:xfrm>
            <a:off x="1012900" y="367400"/>
            <a:ext cx="108105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The micro:bit as a music-making device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Could a micro:bit offer a way of making music to someone who is restricted from playing a musical instrument?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might a person use it?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would the person need to learn before they could use it?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1012900" y="367400"/>
            <a:ext cx="108105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Decomposition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does the term 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decomposition 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mean?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Programing a micro:bit as a music-making device: decompose all the things we have had to learn to be able to do this.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>
            <a:off x="1012900" y="-13600"/>
            <a:ext cx="108105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A guide to making music with the micro:bit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Create two slides for a presentation on how to make music with a micro:bit.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One slide shows how to program your micro:bit to play musical phrases.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 other shows how to use some of the inputs on a micro:bit to play the notes in an octave.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Each slide should contain: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 snapshot of your program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 brief explanation of your program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challenges for someone to complete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914</Words>
  <Application>Microsoft Macintosh PowerPoint</Application>
  <PresentationFormat>Widescreen</PresentationFormat>
  <Paragraphs>203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Cabin</vt:lpstr>
      <vt:lpstr>Calibri</vt:lpstr>
      <vt:lpstr>Noto Sans Symbols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Smirnova</cp:lastModifiedBy>
  <cp:revision>21</cp:revision>
  <dcterms:modified xsi:type="dcterms:W3CDTF">2024-04-11T14:44:09Z</dcterms:modified>
</cp:coreProperties>
</file>