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Montserrat" panose="02000505000000020004" pitchFamily="2" charset="0"/>
      <p:regular r:id="rId21"/>
      <p:bold r:id="rId22"/>
      <p:italic r:id="rId23"/>
      <p:boldItalic r:id="rId24"/>
    </p:embeddedFont>
    <p:embeddedFont>
      <p:font typeface="Shadows Into Light Two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 SemiBold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257">
          <p15:clr>
            <a:srgbClr val="A4A3A4"/>
          </p15:clr>
        </p15:guide>
        <p15:guide id="3" pos="70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aBloGtwReUjvGpZZ/RTOBR4SR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FBEB64-2D9C-4D2A-8718-7EB82889BB49}">
  <a:tblStyle styleId="{16FBEB64-2D9C-4D2A-8718-7EB82889BB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8" autoAdjust="0"/>
    <p:restoredTop sz="94690"/>
  </p:normalViewPr>
  <p:slideViewPr>
    <p:cSldViewPr snapToGrid="0">
      <p:cViewPr varScale="1">
        <p:scale>
          <a:sx n="65" d="100"/>
          <a:sy n="65" d="100"/>
        </p:scale>
        <p:origin x="400" y="40"/>
      </p:cViewPr>
      <p:guideLst>
        <p:guide orient="horz" pos="278"/>
        <p:guide pos="257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CCD9D-1CBC-465B-BBC4-359D008FF3D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4D691-6440-49EE-AD2A-9EB0114A2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253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Image © Micro:bit Educational Foundation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Image © Micro:bit Educational Foundation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5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Image © </a:t>
            </a:r>
            <a:r>
              <a:rPr lang="en-GB" dirty="0" err="1">
                <a:solidFill>
                  <a:schemeClr val="dk1"/>
                </a:solidFill>
              </a:rPr>
              <a:t>Micro:bit</a:t>
            </a:r>
            <a:r>
              <a:rPr lang="en-GB" dirty="0">
                <a:solidFill>
                  <a:schemeClr val="dk1"/>
                </a:solidFill>
              </a:rPr>
              <a:t> Educational Foundation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36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>
  <p:cSld name="FRONT COV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19"/>
          <p:cNvGrpSpPr/>
          <p:nvPr/>
        </p:nvGrpSpPr>
        <p:grpSpPr>
          <a:xfrm>
            <a:off x="8389120" y="-16003"/>
            <a:ext cx="3802880" cy="1893001"/>
            <a:chOff x="8389120" y="-16003"/>
            <a:chExt cx="3802880" cy="1893001"/>
          </a:xfrm>
        </p:grpSpPr>
        <p:sp>
          <p:nvSpPr>
            <p:cNvPr id="14" name="Google Shape;14;p19"/>
            <p:cNvSpPr/>
            <p:nvPr/>
          </p:nvSpPr>
          <p:spPr>
            <a:xfrm rot="-5400000">
              <a:off x="9352061" y="-962941"/>
              <a:ext cx="1876998" cy="3802880"/>
            </a:xfrm>
            <a:custGeom>
              <a:avLst/>
              <a:gdLst/>
              <a:ahLst/>
              <a:cxnLst/>
              <a:rect l="l" t="t" r="r" b="b"/>
              <a:pathLst>
                <a:path w="1876998" h="3802880" extrusionOk="0">
                  <a:moveTo>
                    <a:pt x="1876998" y="0"/>
                  </a:moveTo>
                  <a:lnTo>
                    <a:pt x="1876998" y="3802880"/>
                  </a:lnTo>
                  <a:lnTo>
                    <a:pt x="855601" y="3802880"/>
                  </a:lnTo>
                  <a:lnTo>
                    <a:pt x="731867" y="3697739"/>
                  </a:lnTo>
                  <a:cubicBezTo>
                    <a:pt x="250495" y="3268530"/>
                    <a:pt x="1468" y="2834165"/>
                    <a:pt x="5" y="2381227"/>
                  </a:cubicBezTo>
                  <a:cubicBezTo>
                    <a:pt x="-2335" y="1656527"/>
                    <a:pt x="735536" y="572023"/>
                    <a:pt x="1871862" y="23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15;p19"/>
            <p:cNvSpPr/>
            <p:nvPr/>
          </p:nvSpPr>
          <p:spPr>
            <a:xfrm rot="-5400000">
              <a:off x="9600527" y="-931506"/>
              <a:ext cx="1675970" cy="3506976"/>
            </a:xfrm>
            <a:custGeom>
              <a:avLst/>
              <a:gdLst/>
              <a:ahLst/>
              <a:cxnLst/>
              <a:rect l="l" t="t" r="r" b="b"/>
              <a:pathLst>
                <a:path w="1675970" h="3471277" extrusionOk="0">
                  <a:moveTo>
                    <a:pt x="1675970" y="0"/>
                  </a:moveTo>
                  <a:lnTo>
                    <a:pt x="1675970" y="3471277"/>
                  </a:lnTo>
                  <a:lnTo>
                    <a:pt x="856949" y="3471277"/>
                  </a:lnTo>
                  <a:lnTo>
                    <a:pt x="733215" y="3372555"/>
                  </a:lnTo>
                  <a:cubicBezTo>
                    <a:pt x="251843" y="2969551"/>
                    <a:pt x="2816" y="2561706"/>
                    <a:pt x="1353" y="2136422"/>
                  </a:cubicBezTo>
                  <a:cubicBezTo>
                    <a:pt x="-34458" y="1251970"/>
                    <a:pt x="643339" y="532829"/>
                    <a:pt x="1664508" y="5650"/>
                  </a:cubicBezTo>
                  <a:close/>
                </a:path>
              </a:pathLst>
            </a:custGeom>
            <a:solidFill>
              <a:schemeClr val="accent3">
                <a:alpha val="73725"/>
              </a:scheme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9161091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19"/>
          <p:cNvSpPr txBox="1"/>
          <p:nvPr/>
        </p:nvSpPr>
        <p:spPr>
          <a:xfrm>
            <a:off x="8919807" y="113656"/>
            <a:ext cx="3324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nn-NO" sz="1800" b="0" i="0" u="none" strike="noStrike" kern="1200" cap="none" baseline="0" dirty="0" smtClean="0">
                <a:solidFill>
                  <a:schemeClr val="tx1"/>
                </a:solidFill>
                <a:latin typeface="Montserrat" panose="02000505000000020004" pitchFamily="2" charset="0"/>
                <a:ea typeface="Arial"/>
                <a:cs typeface="Arial"/>
                <a:sym typeface="Arial"/>
              </a:rPr>
              <a:t>Yn cael ei argymell ar gyfer</a:t>
            </a:r>
            <a:endParaRPr lang="en-GB" sz="1800" b="0" i="0" u="none" strike="noStrike" kern="1200" cap="none" dirty="0">
              <a:solidFill>
                <a:schemeClr val="tx1"/>
              </a:solidFill>
              <a:latin typeface="Montserrat" panose="0200050500000002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8" y="585443"/>
            <a:ext cx="3636575" cy="13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2"/>
          </p:nvPr>
        </p:nvSpPr>
        <p:spPr>
          <a:xfrm>
            <a:off x="447639" y="3879271"/>
            <a:ext cx="9186863" cy="98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/>
          <p:nvPr/>
        </p:nvSpPr>
        <p:spPr>
          <a:xfrm rot="700613">
            <a:off x="-162596" y="5518123"/>
            <a:ext cx="3646937" cy="1161198"/>
          </a:xfrm>
          <a:custGeom>
            <a:avLst/>
            <a:gdLst/>
            <a:ahLst/>
            <a:cxnLst/>
            <a:rect l="l" t="t" r="r" b="b"/>
            <a:pathLst>
              <a:path w="3646937" h="1161198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180423" y="575437"/>
                  <a:pt x="1884791" y="687794"/>
                  <a:pt x="2522937" y="986744"/>
                </a:cubicBezTo>
                <a:cubicBezTo>
                  <a:pt x="2025264" y="762030"/>
                  <a:pt x="1483442" y="635628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cubicBezTo>
                  <a:pt x="2549527" y="866361"/>
                  <a:pt x="2734900" y="959532"/>
                  <a:pt x="2909644" y="1067061"/>
                </a:cubicBezTo>
                <a:lnTo>
                  <a:pt x="3000273" y="1128390"/>
                </a:lnTo>
                <a:lnTo>
                  <a:pt x="2841528" y="1161198"/>
                </a:lnTo>
                <a:lnTo>
                  <a:pt x="2575112" y="1012826"/>
                </a:lnTo>
                <a:cubicBezTo>
                  <a:pt x="2581133" y="998781"/>
                  <a:pt x="2593174" y="972699"/>
                  <a:pt x="2599194" y="960660"/>
                </a:cubicBezTo>
                <a:cubicBezTo>
                  <a:pt x="1930947" y="675756"/>
                  <a:pt x="1220558" y="543335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410559" y="228335"/>
                  <a:pt x="3014591" y="489164"/>
                  <a:pt x="3488183" y="874387"/>
                </a:cubicBezTo>
                <a:cubicBezTo>
                  <a:pt x="3534338" y="908495"/>
                  <a:pt x="3582500" y="944609"/>
                  <a:pt x="3632668" y="982731"/>
                </a:cubicBezTo>
                <a:lnTo>
                  <a:pt x="3646937" y="994745"/>
                </a:lnTo>
                <a:lnTo>
                  <a:pt x="3527190" y="1019493"/>
                </a:lnTo>
                <a:lnTo>
                  <a:pt x="3394117" y="919781"/>
                </a:lnTo>
                <a:cubicBezTo>
                  <a:pt x="3249882" y="818709"/>
                  <a:pt x="3099877" y="726918"/>
                  <a:pt x="2946361" y="643654"/>
                </a:cubicBez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cubicBezTo>
                  <a:pt x="3098873" y="728925"/>
                  <a:pt x="3247372" y="821720"/>
                  <a:pt x="3389350" y="923543"/>
                </a:cubicBezTo>
                <a:lnTo>
                  <a:pt x="3516937" y="1021612"/>
                </a:lnTo>
                <a:lnTo>
                  <a:pt x="3020398" y="1124231"/>
                </a:lnTo>
                <a:lnTo>
                  <a:pt x="2725713" y="953325"/>
                </a:lnTo>
                <a:cubicBezTo>
                  <a:pt x="2516666" y="844040"/>
                  <a:pt x="2293666" y="750494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19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">
  <p:cSld name="TITLE AND PIC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28"/>
          <p:cNvSpPr/>
          <p:nvPr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8"/>
          <p:cNvSpPr/>
          <p:nvPr/>
        </p:nvSpPr>
        <p:spPr>
          <a:xfrm rot="-8644033" flipH="1">
            <a:off x="9511052" y="609713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8"/>
          <p:cNvSpPr>
            <a:spLocks noGrp="1"/>
          </p:cNvSpPr>
          <p:nvPr>
            <p:ph type="pic" idx="2"/>
          </p:nvPr>
        </p:nvSpPr>
        <p:spPr>
          <a:xfrm rot="-168861">
            <a:off x="1781175" y="1347788"/>
            <a:ext cx="8805863" cy="4779962"/>
          </a:xfrm>
          <a:prstGeom prst="rect">
            <a:avLst/>
          </a:prstGeom>
          <a:solidFill>
            <a:srgbClr val="D8D8D8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2">
  <p:cSld name="KEY STATEMENT 2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9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9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3">
  <p:cSld name="KEY STATEMENT 33"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30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30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30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">
  <p:cSld name="KEY STATEMENT 3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1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31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4">
  <p:cSld name="KEY STATEMENT 4"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 b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32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32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1" type="obj">
  <p:cSld name="OBJECT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20"/>
          <p:cNvSpPr/>
          <p:nvPr/>
        </p:nvSpPr>
        <p:spPr>
          <a:xfrm rot="-8644033" flipH="1">
            <a:off x="9520016" y="214321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38;p22"/>
          <p:cNvSpPr/>
          <p:nvPr userDrawn="1"/>
        </p:nvSpPr>
        <p:spPr>
          <a:xfrm rot="-6450847">
            <a:off x="10580082" y="4789654"/>
            <a:ext cx="891670" cy="2705303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2">
  <p:cSld name="TITLE &amp; CONTENT 2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/>
          <p:nvPr/>
        </p:nvSpPr>
        <p:spPr>
          <a:xfrm rot="6952859" flipH="1">
            <a:off x="248704" y="5316631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3">
  <p:cSld name="TITLE &amp; CONTENT 3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/>
          <p:nvPr/>
        </p:nvSpPr>
        <p:spPr>
          <a:xfrm rot="-6450847">
            <a:off x="10580082" y="4789654"/>
            <a:ext cx="891670" cy="2705303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22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22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22"/>
          <p:cNvSpPr/>
          <p:nvPr/>
        </p:nvSpPr>
        <p:spPr>
          <a:xfrm rot="700613">
            <a:off x="-119118" y="6263934"/>
            <a:ext cx="2332715" cy="551975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4">
  <p:cSld name="TITLE &amp; CONTENT 4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/>
          <p:nvPr/>
        </p:nvSpPr>
        <p:spPr>
          <a:xfrm rot="-6450847">
            <a:off x="10106732" y="4219303"/>
            <a:ext cx="1205594" cy="3415750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23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5">
  <p:cSld name="TITLE &amp; CONTENT 5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/>
          <p:nvPr/>
        </p:nvSpPr>
        <p:spPr>
          <a:xfrm rot="-4392147">
            <a:off x="8468108" y="4483603"/>
            <a:ext cx="1677537" cy="4420242"/>
          </a:xfrm>
          <a:custGeom>
            <a:avLst/>
            <a:gdLst/>
            <a:ahLst/>
            <a:cxnLst/>
            <a:rect l="l" t="t" r="r" b="b"/>
            <a:pathLst>
              <a:path w="1677537" h="4420242" extrusionOk="0">
                <a:moveTo>
                  <a:pt x="1524259" y="1952437"/>
                </a:moveTo>
                <a:cubicBezTo>
                  <a:pt x="1637585" y="2359224"/>
                  <a:pt x="1704742" y="2828917"/>
                  <a:pt x="1666967" y="3281834"/>
                </a:cubicBezTo>
                <a:cubicBezTo>
                  <a:pt x="1635487" y="3621523"/>
                  <a:pt x="1554427" y="3958852"/>
                  <a:pt x="1418475" y="4261977"/>
                </a:cubicBezTo>
                <a:lnTo>
                  <a:pt x="1334344" y="4420242"/>
                </a:lnTo>
                <a:lnTo>
                  <a:pt x="1305037" y="4323159"/>
                </a:lnTo>
                <a:lnTo>
                  <a:pt x="1305673" y="4321868"/>
                </a:lnTo>
                <a:cubicBezTo>
                  <a:pt x="1331446" y="4264991"/>
                  <a:pt x="1355319" y="4207590"/>
                  <a:pt x="1377354" y="4149927"/>
                </a:cubicBezTo>
                <a:cubicBezTo>
                  <a:pt x="1604007" y="3579586"/>
                  <a:pt x="1658572" y="2942146"/>
                  <a:pt x="1541048" y="2334062"/>
                </a:cubicBezTo>
                <a:cubicBezTo>
                  <a:pt x="1650177" y="2929565"/>
                  <a:pt x="1604007" y="3567005"/>
                  <a:pt x="1377354" y="4149927"/>
                </a:cubicBezTo>
                <a:lnTo>
                  <a:pt x="1303944" y="4319536"/>
                </a:lnTo>
                <a:lnTo>
                  <a:pt x="1178194" y="3902967"/>
                </a:lnTo>
                <a:lnTo>
                  <a:pt x="1219481" y="3778000"/>
                </a:lnTo>
                <a:cubicBezTo>
                  <a:pt x="1243042" y="3695436"/>
                  <a:pt x="1263503" y="3611039"/>
                  <a:pt x="1280817" y="3525068"/>
                </a:cubicBezTo>
                <a:cubicBezTo>
                  <a:pt x="1331184" y="3281834"/>
                  <a:pt x="1343776" y="3013439"/>
                  <a:pt x="1314395" y="2749236"/>
                </a:cubicBezTo>
                <a:cubicBezTo>
                  <a:pt x="1306000" y="2682137"/>
                  <a:pt x="1301803" y="2615038"/>
                  <a:pt x="1289211" y="2547939"/>
                </a:cubicBezTo>
                <a:cubicBezTo>
                  <a:pt x="1276619" y="2485034"/>
                  <a:pt x="1259831" y="2417936"/>
                  <a:pt x="1247239" y="2355031"/>
                </a:cubicBezTo>
                <a:cubicBezTo>
                  <a:pt x="1209463" y="2229220"/>
                  <a:pt x="1184280" y="2099215"/>
                  <a:pt x="1142307" y="1981793"/>
                </a:cubicBezTo>
                <a:cubicBezTo>
                  <a:pt x="1226252" y="2266963"/>
                  <a:pt x="1297606" y="2560521"/>
                  <a:pt x="1310198" y="2858273"/>
                </a:cubicBezTo>
                <a:cubicBezTo>
                  <a:pt x="1326987" y="3156024"/>
                  <a:pt x="1301803" y="3457970"/>
                  <a:pt x="1222055" y="3743140"/>
                </a:cubicBezTo>
                <a:lnTo>
                  <a:pt x="1175815" y="3895088"/>
                </a:lnTo>
                <a:lnTo>
                  <a:pt x="1153788" y="3822118"/>
                </a:lnTo>
                <a:lnTo>
                  <a:pt x="1173868" y="3744171"/>
                </a:lnTo>
                <a:cubicBezTo>
                  <a:pt x="1274521" y="3305096"/>
                  <a:pt x="1289211" y="2858797"/>
                  <a:pt x="1201069" y="2422130"/>
                </a:cubicBezTo>
                <a:cubicBezTo>
                  <a:pt x="1180082" y="2296318"/>
                  <a:pt x="1142307" y="2170508"/>
                  <a:pt x="1108728" y="2048892"/>
                </a:cubicBezTo>
                <a:cubicBezTo>
                  <a:pt x="1066756" y="1927274"/>
                  <a:pt x="1033177" y="1801464"/>
                  <a:pt x="974416" y="1684041"/>
                </a:cubicBezTo>
                <a:cubicBezTo>
                  <a:pt x="877878" y="1445002"/>
                  <a:pt x="739368" y="1222736"/>
                  <a:pt x="571477" y="1025633"/>
                </a:cubicBezTo>
                <a:cubicBezTo>
                  <a:pt x="588266" y="1059182"/>
                  <a:pt x="571477" y="1046601"/>
                  <a:pt x="558885" y="1042407"/>
                </a:cubicBezTo>
                <a:cubicBezTo>
                  <a:pt x="714184" y="1243704"/>
                  <a:pt x="848497" y="1457582"/>
                  <a:pt x="940837" y="1692428"/>
                </a:cubicBezTo>
                <a:cubicBezTo>
                  <a:pt x="995402" y="1805658"/>
                  <a:pt x="1033178" y="1927275"/>
                  <a:pt x="1075150" y="2044698"/>
                </a:cubicBezTo>
                <a:cubicBezTo>
                  <a:pt x="1108729" y="2166315"/>
                  <a:pt x="1146504" y="2292125"/>
                  <a:pt x="1171688" y="2409549"/>
                </a:cubicBezTo>
                <a:cubicBezTo>
                  <a:pt x="1263503" y="2835208"/>
                  <a:pt x="1258912" y="3276920"/>
                  <a:pt x="1152292" y="3700974"/>
                </a:cubicBezTo>
                <a:lnTo>
                  <a:pt x="1135174" y="3760458"/>
                </a:lnTo>
                <a:lnTo>
                  <a:pt x="1132945" y="3753072"/>
                </a:lnTo>
                <a:lnTo>
                  <a:pt x="1172278" y="3598130"/>
                </a:lnTo>
                <a:cubicBezTo>
                  <a:pt x="1230712" y="3311715"/>
                  <a:pt x="1247239" y="3017633"/>
                  <a:pt x="1209463" y="2728268"/>
                </a:cubicBezTo>
                <a:cubicBezTo>
                  <a:pt x="1192674" y="2531165"/>
                  <a:pt x="1142307" y="2342450"/>
                  <a:pt x="1091939" y="2149540"/>
                </a:cubicBezTo>
                <a:cubicBezTo>
                  <a:pt x="1033178" y="1960825"/>
                  <a:pt x="966021" y="1776302"/>
                  <a:pt x="882075" y="1595973"/>
                </a:cubicBezTo>
                <a:cubicBezTo>
                  <a:pt x="735170" y="1287738"/>
                  <a:pt x="540063" y="1005189"/>
                  <a:pt x="291128" y="776420"/>
                </a:cubicBezTo>
                <a:lnTo>
                  <a:pt x="214461" y="710437"/>
                </a:lnTo>
                <a:lnTo>
                  <a:pt x="0" y="0"/>
                </a:lnTo>
                <a:lnTo>
                  <a:pt x="107120" y="57506"/>
                </a:lnTo>
                <a:cubicBezTo>
                  <a:pt x="255369" y="142403"/>
                  <a:pt x="396240" y="239317"/>
                  <a:pt x="525307" y="346256"/>
                </a:cubicBezTo>
                <a:cubicBezTo>
                  <a:pt x="777143" y="555940"/>
                  <a:pt x="987008" y="807561"/>
                  <a:pt x="1154899" y="1080151"/>
                </a:cubicBezTo>
                <a:cubicBezTo>
                  <a:pt x="1318592" y="1356933"/>
                  <a:pt x="1436116" y="1650492"/>
                  <a:pt x="1524259" y="1952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4"/>
          <p:cNvSpPr/>
          <p:nvPr/>
        </p:nvSpPr>
        <p:spPr>
          <a:xfrm rot="2821680">
            <a:off x="-603684" y="5743823"/>
            <a:ext cx="1783397" cy="817317"/>
          </a:xfrm>
          <a:custGeom>
            <a:avLst/>
            <a:gdLst/>
            <a:ahLst/>
            <a:cxnLst/>
            <a:rect l="l" t="t" r="r" b="b"/>
            <a:pathLst>
              <a:path w="1783397" h="817317" extrusionOk="0">
                <a:moveTo>
                  <a:pt x="0" y="4468"/>
                </a:moveTo>
                <a:lnTo>
                  <a:pt x="42688" y="1498"/>
                </a:lnTo>
                <a:cubicBezTo>
                  <a:pt x="299139" y="-6331"/>
                  <a:pt x="585509" y="15733"/>
                  <a:pt x="876155" y="86909"/>
                </a:cubicBezTo>
                <a:cubicBezTo>
                  <a:pt x="1166800" y="158084"/>
                  <a:pt x="1457445" y="284777"/>
                  <a:pt x="1716033" y="452573"/>
                </a:cubicBezTo>
                <a:lnTo>
                  <a:pt x="1783397" y="499048"/>
                </a:lnTo>
                <a:lnTo>
                  <a:pt x="1486897" y="817317"/>
                </a:lnTo>
                <a:lnTo>
                  <a:pt x="1438686" y="785022"/>
                </a:lnTo>
                <a:cubicBezTo>
                  <a:pt x="1216428" y="645874"/>
                  <a:pt x="966388" y="546228"/>
                  <a:pt x="701388" y="489288"/>
                </a:cubicBezTo>
                <a:cubicBezTo>
                  <a:pt x="655797" y="480747"/>
                  <a:pt x="573875" y="467934"/>
                  <a:pt x="510118" y="457258"/>
                </a:cubicBezTo>
                <a:lnTo>
                  <a:pt x="480476" y="4520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24"/>
          <p:cNvSpPr/>
          <p:nvPr/>
        </p:nvSpPr>
        <p:spPr>
          <a:xfrm rot="-1395682">
            <a:off x="10790554" y="-143492"/>
            <a:ext cx="3010253" cy="1528467"/>
          </a:xfrm>
          <a:custGeom>
            <a:avLst/>
            <a:gdLst/>
            <a:ahLst/>
            <a:cxnLst/>
            <a:rect l="l" t="t" r="r" b="b"/>
            <a:pathLst>
              <a:path w="3010253" h="1528467" extrusionOk="0">
                <a:moveTo>
                  <a:pt x="1958448" y="250067"/>
                </a:moveTo>
                <a:cubicBezTo>
                  <a:pt x="2210676" y="359916"/>
                  <a:pt x="2450984" y="505692"/>
                  <a:pt x="2659505" y="678464"/>
                </a:cubicBezTo>
                <a:cubicBezTo>
                  <a:pt x="2781567" y="780094"/>
                  <a:pt x="2893456" y="891888"/>
                  <a:pt x="2995173" y="1011303"/>
                </a:cubicBezTo>
                <a:lnTo>
                  <a:pt x="3010253" y="1030501"/>
                </a:lnTo>
                <a:lnTo>
                  <a:pt x="2817027" y="1480001"/>
                </a:lnTo>
                <a:lnTo>
                  <a:pt x="2704261" y="1337029"/>
                </a:lnTo>
                <a:cubicBezTo>
                  <a:pt x="2720536" y="1369551"/>
                  <a:pt x="2704261" y="1357355"/>
                  <a:pt x="2692055" y="1353290"/>
                </a:cubicBezTo>
                <a:cubicBezTo>
                  <a:pt x="2687986" y="1349225"/>
                  <a:pt x="2687986" y="1349225"/>
                  <a:pt x="2687986" y="1349225"/>
                </a:cubicBezTo>
                <a:cubicBezTo>
                  <a:pt x="2692055" y="1353290"/>
                  <a:pt x="2692055" y="1353290"/>
                  <a:pt x="2692055" y="1353290"/>
                </a:cubicBezTo>
                <a:cubicBezTo>
                  <a:pt x="2729691" y="1402072"/>
                  <a:pt x="2766055" y="1451617"/>
                  <a:pt x="2800829" y="1502051"/>
                </a:cubicBezTo>
                <a:lnTo>
                  <a:pt x="2804858" y="1508308"/>
                </a:lnTo>
                <a:lnTo>
                  <a:pt x="2796193" y="1528467"/>
                </a:lnTo>
                <a:lnTo>
                  <a:pt x="2714432" y="1407154"/>
                </a:lnTo>
                <a:cubicBezTo>
                  <a:pt x="2601526" y="1257757"/>
                  <a:pt x="2472345" y="1121573"/>
                  <a:pt x="2325871" y="1003681"/>
                </a:cubicBezTo>
                <a:cubicBezTo>
                  <a:pt x="2036993" y="767898"/>
                  <a:pt x="1687085" y="605290"/>
                  <a:pt x="1308696" y="523985"/>
                </a:cubicBezTo>
                <a:cubicBezTo>
                  <a:pt x="1243596" y="511789"/>
                  <a:pt x="1109329" y="491464"/>
                  <a:pt x="1044230" y="479268"/>
                </a:cubicBezTo>
                <a:cubicBezTo>
                  <a:pt x="779764" y="426420"/>
                  <a:pt x="503093" y="406094"/>
                  <a:pt x="226420" y="438616"/>
                </a:cubicBezTo>
                <a:cubicBezTo>
                  <a:pt x="258970" y="410159"/>
                  <a:pt x="202008" y="377637"/>
                  <a:pt x="210146" y="345116"/>
                </a:cubicBezTo>
                <a:cubicBezTo>
                  <a:pt x="214214" y="332920"/>
                  <a:pt x="230489" y="316659"/>
                  <a:pt x="283383" y="304464"/>
                </a:cubicBezTo>
                <a:cubicBezTo>
                  <a:pt x="311863" y="300398"/>
                  <a:pt x="348482" y="292268"/>
                  <a:pt x="393237" y="288202"/>
                </a:cubicBezTo>
                <a:cubicBezTo>
                  <a:pt x="442062" y="288203"/>
                  <a:pt x="499024" y="284137"/>
                  <a:pt x="568192" y="288203"/>
                </a:cubicBezTo>
                <a:cubicBezTo>
                  <a:pt x="568191" y="276007"/>
                  <a:pt x="568192" y="255681"/>
                  <a:pt x="568191" y="247550"/>
                </a:cubicBezTo>
                <a:cubicBezTo>
                  <a:pt x="494955" y="243485"/>
                  <a:pt x="429856" y="235355"/>
                  <a:pt x="368825" y="227224"/>
                </a:cubicBezTo>
                <a:cubicBezTo>
                  <a:pt x="307795" y="227224"/>
                  <a:pt x="254901" y="219094"/>
                  <a:pt x="210146" y="215029"/>
                </a:cubicBezTo>
                <a:cubicBezTo>
                  <a:pt x="112496" y="202833"/>
                  <a:pt x="47398" y="186572"/>
                  <a:pt x="18916" y="162181"/>
                </a:cubicBezTo>
                <a:cubicBezTo>
                  <a:pt x="-42114" y="125594"/>
                  <a:pt x="39260" y="68681"/>
                  <a:pt x="340344" y="19898"/>
                </a:cubicBezTo>
                <a:cubicBezTo>
                  <a:pt x="673977" y="-16689"/>
                  <a:pt x="1080848" y="-8559"/>
                  <a:pt x="1495856" y="93072"/>
                </a:cubicBezTo>
                <a:cubicBezTo>
                  <a:pt x="1651483" y="131183"/>
                  <a:pt x="1807112" y="184158"/>
                  <a:pt x="1958448" y="2500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>
  <p:cSld name="BACK COV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7" y="2274517"/>
            <a:ext cx="6321708" cy="230896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5"/>
          <p:cNvSpPr/>
          <p:nvPr/>
        </p:nvSpPr>
        <p:spPr>
          <a:xfrm rot="700613">
            <a:off x="-110182" y="5880105"/>
            <a:ext cx="3188554" cy="862080"/>
          </a:xfrm>
          <a:custGeom>
            <a:avLst/>
            <a:gdLst/>
            <a:ahLst/>
            <a:cxnLst/>
            <a:rect l="l" t="t" r="r" b="b"/>
            <a:pathLst>
              <a:path w="3188554" h="8620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008345" y="590987"/>
                  <a:pt x="1533610" y="642525"/>
                  <a:pt x="2033196" y="797330"/>
                </a:cubicBezTo>
                <a:lnTo>
                  <a:pt x="2216157" y="860929"/>
                </a:lnTo>
                <a:lnTo>
                  <a:pt x="2210586" y="862080"/>
                </a:lnTo>
                <a:lnTo>
                  <a:pt x="2142031" y="837112"/>
                </a:lnTo>
                <a:cubicBezTo>
                  <a:pt x="1754102" y="706855"/>
                  <a:pt x="1346983" y="636130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lnTo>
                  <a:pt x="2420371" y="818724"/>
                </a:lnTo>
                <a:lnTo>
                  <a:pt x="2296412" y="844342"/>
                </a:lnTo>
                <a:lnTo>
                  <a:pt x="2090797" y="776106"/>
                </a:lnTo>
                <a:cubicBezTo>
                  <a:pt x="1575878" y="621208"/>
                  <a:pt x="1043463" y="556878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254535" y="195230"/>
                  <a:pt x="2711321" y="366775"/>
                  <a:pt x="3110256" y="608856"/>
                </a:cubicBezTo>
                <a:lnTo>
                  <a:pt x="3188554" y="659964"/>
                </a:lnTo>
                <a:lnTo>
                  <a:pt x="3030950" y="692536"/>
                </a:lnTo>
                <a:lnTo>
                  <a:pt x="2946361" y="643654"/>
                </a:ln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lnTo>
                  <a:pt x="3029328" y="692871"/>
                </a:lnTo>
                <a:lnTo>
                  <a:pt x="2433338" y="816044"/>
                </a:lnTo>
                <a:lnTo>
                  <a:pt x="2402011" y="801335"/>
                </a:lnTo>
                <a:cubicBezTo>
                  <a:pt x="2290844" y="754695"/>
                  <a:pt x="2176523" y="712122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5"/>
          <p:cNvSpPr/>
          <p:nvPr/>
        </p:nvSpPr>
        <p:spPr>
          <a:xfrm rot="-6450847">
            <a:off x="8812434" y="2580234"/>
            <a:ext cx="1851906" cy="5570950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5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25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1st VERSION)">
  <p:cSld name="TITLE &amp; CONTENT x2 (1st VERSION)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/>
          <p:nvPr/>
        </p:nvSpPr>
        <p:spPr>
          <a:xfrm rot="-6450847">
            <a:off x="10523608" y="4765931"/>
            <a:ext cx="788942" cy="3111002"/>
          </a:xfrm>
          <a:custGeom>
            <a:avLst/>
            <a:gdLst/>
            <a:ahLst/>
            <a:cxnLst/>
            <a:rect l="l" t="t" r="r" b="b"/>
            <a:pathLst>
              <a:path w="788942" h="3111002" extrusionOk="0">
                <a:moveTo>
                  <a:pt x="229421" y="2849020"/>
                </a:moveTo>
                <a:cubicBezTo>
                  <a:pt x="339276" y="2487216"/>
                  <a:pt x="384031" y="2105087"/>
                  <a:pt x="335207" y="1731086"/>
                </a:cubicBezTo>
                <a:cubicBezTo>
                  <a:pt x="318932" y="1540021"/>
                  <a:pt x="270108" y="1357086"/>
                  <a:pt x="221283" y="1170086"/>
                </a:cubicBezTo>
                <a:cubicBezTo>
                  <a:pt x="164321" y="987150"/>
                  <a:pt x="99222" y="808283"/>
                  <a:pt x="17848" y="633476"/>
                </a:cubicBezTo>
                <a:lnTo>
                  <a:pt x="0" y="600169"/>
                </a:lnTo>
                <a:lnTo>
                  <a:pt x="7587" y="576128"/>
                </a:lnTo>
                <a:lnTo>
                  <a:pt x="74810" y="726977"/>
                </a:lnTo>
                <a:cubicBezTo>
                  <a:pt x="127703" y="836738"/>
                  <a:pt x="164321" y="954629"/>
                  <a:pt x="205009" y="1068455"/>
                </a:cubicBezTo>
                <a:cubicBezTo>
                  <a:pt x="237558" y="1186347"/>
                  <a:pt x="274177" y="1308303"/>
                  <a:pt x="298589" y="1422129"/>
                </a:cubicBezTo>
                <a:cubicBezTo>
                  <a:pt x="400306" y="1893695"/>
                  <a:pt x="379963" y="2385586"/>
                  <a:pt x="229421" y="2849020"/>
                </a:cubicBezTo>
                <a:close/>
                <a:moveTo>
                  <a:pt x="652057" y="2914064"/>
                </a:moveTo>
                <a:cubicBezTo>
                  <a:pt x="635909" y="2966149"/>
                  <a:pt x="618332" y="3017600"/>
                  <a:pt x="599299" y="3068272"/>
                </a:cubicBezTo>
                <a:lnTo>
                  <a:pt x="581731" y="3111002"/>
                </a:lnTo>
                <a:lnTo>
                  <a:pt x="505813" y="3087045"/>
                </a:lnTo>
                <a:lnTo>
                  <a:pt x="572527" y="2899002"/>
                </a:lnTo>
                <a:cubicBezTo>
                  <a:pt x="728282" y="2402292"/>
                  <a:pt x="756318" y="1864730"/>
                  <a:pt x="656634" y="1348955"/>
                </a:cubicBezTo>
                <a:cubicBezTo>
                  <a:pt x="749198" y="1854058"/>
                  <a:pt x="726502" y="2390286"/>
                  <a:pt x="572193" y="2895000"/>
                </a:cubicBezTo>
                <a:lnTo>
                  <a:pt x="505650" y="3086993"/>
                </a:lnTo>
                <a:lnTo>
                  <a:pt x="256629" y="3008410"/>
                </a:lnTo>
                <a:lnTo>
                  <a:pt x="267438" y="2983174"/>
                </a:lnTo>
                <a:cubicBezTo>
                  <a:pt x="325035" y="2830728"/>
                  <a:pt x="370809" y="2670151"/>
                  <a:pt x="404375" y="2503477"/>
                </a:cubicBezTo>
                <a:cubicBezTo>
                  <a:pt x="453199" y="2267695"/>
                  <a:pt x="465406" y="2007520"/>
                  <a:pt x="436925" y="1751412"/>
                </a:cubicBezTo>
                <a:cubicBezTo>
                  <a:pt x="428787" y="1686368"/>
                  <a:pt x="424719" y="1621325"/>
                  <a:pt x="412512" y="1556281"/>
                </a:cubicBezTo>
                <a:cubicBezTo>
                  <a:pt x="400306" y="1495303"/>
                  <a:pt x="384031" y="1430259"/>
                  <a:pt x="371825" y="1369281"/>
                </a:cubicBezTo>
                <a:cubicBezTo>
                  <a:pt x="335207" y="1247325"/>
                  <a:pt x="310795" y="1121303"/>
                  <a:pt x="270108" y="1007477"/>
                </a:cubicBezTo>
                <a:cubicBezTo>
                  <a:pt x="351482" y="1283912"/>
                  <a:pt x="420650" y="1568477"/>
                  <a:pt x="432856" y="1857107"/>
                </a:cubicBezTo>
                <a:cubicBezTo>
                  <a:pt x="449131" y="2145738"/>
                  <a:pt x="424718" y="2438434"/>
                  <a:pt x="347413" y="2714868"/>
                </a:cubicBezTo>
                <a:cubicBezTo>
                  <a:pt x="329612" y="2784486"/>
                  <a:pt x="308696" y="2853087"/>
                  <a:pt x="284864" y="2920408"/>
                </a:cubicBezTo>
                <a:lnTo>
                  <a:pt x="250098" y="3006349"/>
                </a:lnTo>
                <a:lnTo>
                  <a:pt x="173908" y="2982305"/>
                </a:lnTo>
                <a:lnTo>
                  <a:pt x="213146" y="2885608"/>
                </a:lnTo>
                <a:cubicBezTo>
                  <a:pt x="225352" y="2889674"/>
                  <a:pt x="245696" y="2893738"/>
                  <a:pt x="253833" y="2897804"/>
                </a:cubicBezTo>
                <a:cubicBezTo>
                  <a:pt x="392169" y="2414043"/>
                  <a:pt x="424719" y="1918086"/>
                  <a:pt x="327069" y="1434325"/>
                </a:cubicBezTo>
                <a:cubicBezTo>
                  <a:pt x="306726" y="1312368"/>
                  <a:pt x="270108" y="1190411"/>
                  <a:pt x="237558" y="1072520"/>
                </a:cubicBezTo>
                <a:cubicBezTo>
                  <a:pt x="196871" y="954629"/>
                  <a:pt x="164322" y="832672"/>
                  <a:pt x="107359" y="718846"/>
                </a:cubicBezTo>
                <a:cubicBezTo>
                  <a:pt x="83963" y="660917"/>
                  <a:pt x="58026" y="604004"/>
                  <a:pt x="29736" y="548234"/>
                </a:cubicBezTo>
                <a:lnTo>
                  <a:pt x="21198" y="532995"/>
                </a:lnTo>
                <a:lnTo>
                  <a:pt x="189395" y="0"/>
                </a:lnTo>
                <a:lnTo>
                  <a:pt x="282314" y="133455"/>
                </a:lnTo>
                <a:cubicBezTo>
                  <a:pt x="440993" y="401759"/>
                  <a:pt x="554917" y="686324"/>
                  <a:pt x="640360" y="979020"/>
                </a:cubicBezTo>
                <a:cubicBezTo>
                  <a:pt x="750215" y="1373347"/>
                  <a:pt x="815314" y="1828651"/>
                  <a:pt x="778695" y="2267695"/>
                </a:cubicBezTo>
                <a:cubicBezTo>
                  <a:pt x="758352" y="2487216"/>
                  <a:pt x="716648" y="2705722"/>
                  <a:pt x="652057" y="29140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26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26"/>
          <p:cNvSpPr/>
          <p:nvPr/>
        </p:nvSpPr>
        <p:spPr>
          <a:xfrm rot="9906262">
            <a:off x="9733477" y="-377900"/>
            <a:ext cx="2590708" cy="1375365"/>
          </a:xfrm>
          <a:custGeom>
            <a:avLst/>
            <a:gdLst/>
            <a:ahLst/>
            <a:cxnLst/>
            <a:rect l="l" t="t" r="r" b="b"/>
            <a:pathLst>
              <a:path w="2590708" h="1375365" extrusionOk="0">
                <a:moveTo>
                  <a:pt x="2590708" y="1375365"/>
                </a:moveTo>
                <a:lnTo>
                  <a:pt x="2199619" y="1271336"/>
                </a:lnTo>
                <a:lnTo>
                  <a:pt x="2168924" y="1216545"/>
                </a:lnTo>
                <a:cubicBezTo>
                  <a:pt x="2120284" y="1137430"/>
                  <a:pt x="2065233" y="1062082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051658" y="1075644"/>
                  <a:pt x="2103693" y="1150238"/>
                  <a:pt x="2150071" y="1227847"/>
                </a:cubicBezTo>
                <a:lnTo>
                  <a:pt x="2169518" y="1263329"/>
                </a:lnTo>
                <a:lnTo>
                  <a:pt x="2151738" y="1258600"/>
                </a:lnTo>
                <a:lnTo>
                  <a:pt x="2129050" y="1216262"/>
                </a:lnTo>
                <a:cubicBezTo>
                  <a:pt x="2021305" y="1036841"/>
                  <a:pt x="1887261" y="875221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483016" y="1129895"/>
                  <a:pt x="2533542" y="1232368"/>
                  <a:pt x="2577281" y="133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2nd VERSION)">
  <p:cSld name="TITLE &amp; CONTENT x2 (2nd VERSION)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7"/>
          <p:cNvSpPr/>
          <p:nvPr/>
        </p:nvSpPr>
        <p:spPr>
          <a:xfrm rot="9906262">
            <a:off x="11085473" y="-176372"/>
            <a:ext cx="1076985" cy="1147580"/>
          </a:xfrm>
          <a:custGeom>
            <a:avLst/>
            <a:gdLst/>
            <a:ahLst/>
            <a:cxnLst/>
            <a:rect l="l" t="t" r="r" b="b"/>
            <a:pathLst>
              <a:path w="1076985" h="1147580" extrusionOk="0">
                <a:moveTo>
                  <a:pt x="1076985" y="1147580"/>
                </a:moveTo>
                <a:lnTo>
                  <a:pt x="696080" y="1046260"/>
                </a:lnTo>
                <a:lnTo>
                  <a:pt x="640675" y="947362"/>
                </a:lnTo>
                <a:cubicBezTo>
                  <a:pt x="592035" y="868247"/>
                  <a:pt x="536984" y="792899"/>
                  <a:pt x="476655" y="722073"/>
                </a:cubicBezTo>
                <a:cubicBezTo>
                  <a:pt x="488720" y="746184"/>
                  <a:pt x="476654" y="737142"/>
                  <a:pt x="467605" y="734128"/>
                </a:cubicBezTo>
                <a:cubicBezTo>
                  <a:pt x="523409" y="806461"/>
                  <a:pt x="575444" y="881055"/>
                  <a:pt x="621822" y="958664"/>
                </a:cubicBezTo>
                <a:lnTo>
                  <a:pt x="665350" y="1038086"/>
                </a:lnTo>
                <a:lnTo>
                  <a:pt x="646945" y="1033190"/>
                </a:lnTo>
                <a:lnTo>
                  <a:pt x="600801" y="947079"/>
                </a:lnTo>
                <a:cubicBezTo>
                  <a:pt x="493056" y="767658"/>
                  <a:pt x="359012" y="606038"/>
                  <a:pt x="196121" y="474933"/>
                </a:cubicBezTo>
                <a:cubicBezTo>
                  <a:pt x="142579" y="431232"/>
                  <a:pt x="86208" y="390921"/>
                  <a:pt x="27387" y="354095"/>
                </a:cubicBezTo>
                <a:lnTo>
                  <a:pt x="0" y="339175"/>
                </a:lnTo>
                <a:lnTo>
                  <a:pt x="90219" y="0"/>
                </a:lnTo>
                <a:lnTo>
                  <a:pt x="247591" y="90143"/>
                </a:lnTo>
                <a:cubicBezTo>
                  <a:pt x="316027" y="134551"/>
                  <a:pt x="381635" y="182585"/>
                  <a:pt x="443473" y="233821"/>
                </a:cubicBezTo>
                <a:cubicBezTo>
                  <a:pt x="624462" y="384516"/>
                  <a:pt x="775286" y="565350"/>
                  <a:pt x="895946" y="761253"/>
                </a:cubicBezTo>
                <a:cubicBezTo>
                  <a:pt x="954767" y="860712"/>
                  <a:pt x="1005294" y="963185"/>
                  <a:pt x="1049032" y="10679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7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335989" y="1506628"/>
            <a:ext cx="11017811" cy="467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626165" y="596348"/>
            <a:ext cx="10225424" cy="91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105186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cy-GB" dirty="0"/>
              <a:t>Barefoot yn cwrdd </a:t>
            </a:r>
          </a:p>
          <a:p>
            <a:r>
              <a:rPr lang="cy-GB" dirty="0"/>
              <a:t>â micro:bit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  </a:t>
            </a:r>
            <a:r>
              <a:rPr lang="en-GB" sz="3200" dirty="0" err="1" smtClean="0">
                <a:solidFill>
                  <a:schemeClr val="tx2"/>
                </a:solidFill>
                <a:latin typeface="Montserrat" panose="02000505000000020004" pitchFamily="2" charset="0"/>
              </a:rPr>
              <a:t>Helfa</a:t>
            </a:r>
            <a:r>
              <a:rPr lang="en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 </a:t>
            </a:r>
            <a:r>
              <a:rPr lang="en-GB" sz="3200" dirty="0" err="1" smtClean="0">
                <a:solidFill>
                  <a:schemeClr val="tx2"/>
                </a:solidFill>
                <a:latin typeface="Montserrat" panose="02000505000000020004" pitchFamily="2" charset="0"/>
              </a:rPr>
              <a:t>Sbwriel</a:t>
            </a:r>
            <a:r>
              <a:rPr lang="en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 - </a:t>
            </a:r>
            <a:r>
              <a:rPr lang="en-GB" sz="3200" dirty="0" err="1" smtClean="0">
                <a:solidFill>
                  <a:schemeClr val="tx2"/>
                </a:solidFill>
                <a:latin typeface="Montserrat" panose="02000505000000020004" pitchFamily="2" charset="0"/>
              </a:rPr>
              <a:t>Gwers</a:t>
            </a:r>
            <a:r>
              <a:rPr lang="en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 </a:t>
            </a:r>
            <a:r>
              <a:rPr lang="en-GB" sz="3200" dirty="0">
                <a:solidFill>
                  <a:schemeClr val="tx2"/>
                </a:solidFill>
                <a:latin typeface="Montserrat" panose="02000505000000020004" pitchFamily="2" charset="0"/>
              </a:rPr>
              <a:t>1</a:t>
            </a:r>
            <a:endParaRPr sz="3200" dirty="0">
              <a:solidFill>
                <a:schemeClr val="tx2"/>
              </a:solidFill>
              <a:latin typeface="Montserrat" panose="02000505000000020004" pitchFamily="2" charset="0"/>
            </a:endParaRPr>
          </a:p>
        </p:txBody>
      </p:sp>
      <p:sp>
        <p:nvSpPr>
          <p:cNvPr id="121" name="Google Shape;121;p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22" name="Google Shape;122;p1"/>
          <p:cNvSpPr txBox="1"/>
          <p:nvPr/>
        </p:nvSpPr>
        <p:spPr>
          <a:xfrm>
            <a:off x="9419870" y="479719"/>
            <a:ext cx="2436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9-11 </a:t>
            </a:r>
            <a:r>
              <a:rPr lang="en-GB" sz="3200" b="1" dirty="0" err="1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oed</a:t>
            </a:r>
            <a:endParaRPr sz="32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Cyflwyno newidynnau</a:t>
            </a:r>
            <a:endParaRPr lang="en-GB" dirty="0"/>
          </a:p>
        </p:txBody>
      </p:sp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335989" y="1068161"/>
            <a:ext cx="5760012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Rydyn ni am ddefnyddio'r micro:bit i storio data.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Gallwn wneud hyn gan ddefnyddio newidyn, sef lle wedi’i enwi yng nghof y micro:bit.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Yn gyntaf, byddwn ni’n cofnodi sawl gwaith y bydd botwm A yn cael ei bwyso.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Byddwn yn galw’n newidyn yn “cyfrifwrA”, fel ein bod ni’n cofio beth mae’n ei storio.</a:t>
            </a:r>
            <a:endParaRPr lang="en-GB" dirty="0"/>
          </a:p>
        </p:txBody>
      </p:sp>
      <p:pic>
        <p:nvPicPr>
          <p:cNvPr id="9" name="Google Shape;191;p10" descr="Whiteboard, Dry Erase, Marker, Blank, White Bo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259" y="1068161"/>
            <a:ext cx="5791200" cy="3858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3;p10"/>
          <p:cNvSpPr txBox="1"/>
          <p:nvPr/>
        </p:nvSpPr>
        <p:spPr>
          <a:xfrm>
            <a:off x="7147608" y="1450451"/>
            <a:ext cx="2815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 dirty="0" err="1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counterA</a:t>
            </a:r>
            <a:endParaRPr sz="4000" b="1" dirty="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Cyflwyno newidynnau</a:t>
            </a:r>
            <a:endParaRPr lang="en-GB" dirty="0"/>
          </a:p>
        </p:txBody>
      </p:sp>
      <p:pic>
        <p:nvPicPr>
          <p:cNvPr id="200" name="Google Shape;200;p11"/>
          <p:cNvPicPr preferRelativeResize="0"/>
          <p:nvPr/>
        </p:nvPicPr>
        <p:blipFill rotWithShape="1">
          <a:blip r:embed="rId3">
            <a:alphaModFix/>
          </a:blip>
          <a:srcRect l="4366" t="37916" r="77772" b="31726"/>
          <a:stretch/>
        </p:blipFill>
        <p:spPr>
          <a:xfrm>
            <a:off x="7626767" y="2034733"/>
            <a:ext cx="1904235" cy="260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 l="77634" t="30674" r="5764" b="41529"/>
          <a:stretch/>
        </p:blipFill>
        <p:spPr>
          <a:xfrm>
            <a:off x="10127067" y="2054100"/>
            <a:ext cx="1904235" cy="25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37" y="1136261"/>
            <a:ext cx="6473965" cy="43986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Cyflwyno newidynnau</a:t>
            </a:r>
            <a:endParaRPr lang="en-GB" dirty="0"/>
          </a:p>
        </p:txBody>
      </p:sp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4897749" cy="522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cy-GB" dirty="0"/>
              <a:t>Pa flociau sy’n ymgychwyn gwerth cyfrifwrA?</a:t>
            </a:r>
            <a:endParaRPr lang="en-GB" dirty="0"/>
          </a:p>
          <a:p>
            <a:pPr lvl="0"/>
            <a:r>
              <a:rPr lang="cy-GB" dirty="0"/>
              <a:t>Pa flociau sy’n dangos gwerth cyfrifwrA ar yr LEDs?</a:t>
            </a:r>
            <a:endParaRPr lang="en-GB" dirty="0"/>
          </a:p>
          <a:p>
            <a:pPr lvl="0"/>
            <a:r>
              <a:rPr lang="cy-GB" dirty="0"/>
              <a:t>Pa floc sy’n cynyddu gwerth cyfrifwrA o 1?</a:t>
            </a:r>
            <a:endParaRPr lang="en-GB" dirty="0"/>
          </a:p>
          <a:p>
            <a:pPr lvl="0"/>
            <a:r>
              <a:rPr lang="cy-GB" dirty="0"/>
              <a:t>Pa floc sy’n ailosod gwerth cyfrifwrA i 0?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218" y="1694177"/>
            <a:ext cx="5846499" cy="39723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Eich tro chi!</a:t>
            </a:r>
            <a:endParaRPr lang="en-GB" dirty="0"/>
          </a:p>
        </p:txBody>
      </p:sp>
      <p:sp>
        <p:nvSpPr>
          <p:cNvPr id="214" name="Google Shape;214;p1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5830879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/>
          </a:bodyPr>
          <a:lstStyle/>
          <a:p>
            <a:pPr marL="76200" indent="0">
              <a:buNone/>
            </a:pPr>
            <a:r>
              <a:rPr lang="cy-GB" dirty="0"/>
              <a:t>Crëwch eich rhaglen eich hun i newid ac arddangos gwerth </a:t>
            </a:r>
            <a:r>
              <a:rPr lang="cy-GB" dirty="0" smtClean="0"/>
              <a:t>newidyn.</a:t>
            </a:r>
            <a:endParaRPr lang="en-GB" dirty="0"/>
          </a:p>
          <a:p>
            <a:pPr marL="76200" indent="0">
              <a:buNone/>
            </a:pPr>
            <a:r>
              <a:rPr lang="cy-GB" dirty="0" smtClean="0"/>
              <a:t>Ar </a:t>
            </a:r>
            <a:r>
              <a:rPr lang="cy-GB" dirty="0"/>
              <a:t>ôl i chi wneud eich rhaglen, tincrwch gyda’r blociau hyn, i wneud y canlynol:</a:t>
            </a:r>
            <a:endParaRPr lang="en-GB" dirty="0"/>
          </a:p>
          <a:p>
            <a:pPr marL="76200" lvl="0" indent="0">
              <a:buNone/>
            </a:pPr>
            <a:r>
              <a:rPr lang="cy-GB" dirty="0" smtClean="0"/>
              <a:t>- Gwneud </a:t>
            </a:r>
            <a:r>
              <a:rPr lang="cy-GB" dirty="0"/>
              <a:t>i cyfrifwrA gynyddu o 10 pan fyddwch chi’n ysgwyd y micro:bit</a:t>
            </a:r>
            <a:endParaRPr lang="en-GB" dirty="0"/>
          </a:p>
          <a:p>
            <a:pPr marL="76200" lvl="0" indent="0">
              <a:buNone/>
            </a:pPr>
            <a:r>
              <a:rPr lang="cy-GB" dirty="0" smtClean="0"/>
              <a:t>- Dangos </a:t>
            </a:r>
            <a:r>
              <a:rPr lang="cy-GB" dirty="0"/>
              <a:t>wyneb hapus pan fydd cyfrifwrA wedi'i osod ar 0</a:t>
            </a:r>
            <a:endParaRPr lang="en-GB" dirty="0"/>
          </a:p>
          <a:p>
            <a:pPr marL="76200" lvl="0" indent="0">
              <a:buNone/>
            </a:pPr>
            <a:r>
              <a:rPr lang="cy-GB" dirty="0" smtClean="0"/>
              <a:t>- Ychwanegu </a:t>
            </a:r>
            <a:r>
              <a:rPr lang="cy-GB" dirty="0"/>
              <a:t>rhywfaint o destun at eich rhaglen, fel neges o groeso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558" y="442762"/>
            <a:ext cx="4724400" cy="3443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58" y="4012564"/>
            <a:ext cx="1989556" cy="1326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999" y="3977149"/>
            <a:ext cx="2345959" cy="1395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558" y="5492842"/>
            <a:ext cx="2472468" cy="6153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Amser ar gyfer ras</a:t>
            </a:r>
            <a:endParaRPr lang="en-GB" dirty="0"/>
          </a:p>
        </p:txBody>
      </p:sp>
      <p:sp>
        <p:nvSpPr>
          <p:cNvPr id="224" name="Google Shape;224;p1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65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Rydyn ni’n mynd i greu gêm i weld pwy sy’n gallu pwyso’r botwm fwyaf o weithiau mewn 20 eiliad. Dylai’r rhaglen weithredu fel hyn:</a:t>
            </a:r>
            <a:endParaRPr lang="en-GB" dirty="0"/>
          </a:p>
          <a:p>
            <a:r>
              <a:rPr lang="cy-GB" sz="2200" dirty="0"/>
              <a:t>Pan fydd y rhaglen yn cychwyn, gosodwch </a:t>
            </a:r>
            <a:r>
              <a:rPr lang="cy-GB" sz="2200" i="1" dirty="0"/>
              <a:t>cyfrifwrA</a:t>
            </a:r>
            <a:r>
              <a:rPr lang="cy-GB" sz="2200" dirty="0"/>
              <a:t> a </a:t>
            </a:r>
            <a:r>
              <a:rPr lang="cy-GB" sz="2200" i="1" dirty="0"/>
              <a:t>cyfrifwrB</a:t>
            </a:r>
            <a:r>
              <a:rPr lang="cy-GB" sz="2200" dirty="0"/>
              <a:t> ar sero</a:t>
            </a:r>
            <a:endParaRPr lang="en-GB" sz="2200" dirty="0"/>
          </a:p>
          <a:p>
            <a:r>
              <a:rPr lang="cy-GB" sz="2200" dirty="0"/>
              <a:t>Pan fydd botwm A yn cael ei bwyso, cynyddwch </a:t>
            </a:r>
            <a:r>
              <a:rPr lang="cy-GB" sz="2200" i="1" dirty="0"/>
              <a:t>cyfrifwrA</a:t>
            </a:r>
            <a:r>
              <a:rPr lang="cy-GB" sz="2200" dirty="0"/>
              <a:t> o 1</a:t>
            </a:r>
            <a:endParaRPr lang="en-GB" sz="2200" dirty="0"/>
          </a:p>
          <a:p>
            <a:r>
              <a:rPr lang="cy-GB" sz="2200" dirty="0"/>
              <a:t>Pan fydd botwm B yn cael ei bwyso, cynyddwch </a:t>
            </a:r>
            <a:r>
              <a:rPr lang="cy-GB" sz="2200" i="1" dirty="0"/>
              <a:t>cyfrifwrB</a:t>
            </a:r>
            <a:r>
              <a:rPr lang="cy-GB" sz="2200" dirty="0"/>
              <a:t> o 1</a:t>
            </a:r>
            <a:endParaRPr lang="en-GB" sz="2200" dirty="0"/>
          </a:p>
          <a:p>
            <a:r>
              <a:rPr lang="cy-GB" sz="2200" dirty="0"/>
              <a:t>Pan fydd y micro:bit yn cael ei ysgwyd, dangoswch y canlynol:</a:t>
            </a:r>
            <a:endParaRPr lang="en-GB" sz="2200" dirty="0"/>
          </a:p>
          <a:p>
            <a:pPr lvl="1"/>
            <a:r>
              <a:rPr lang="cy-GB" dirty="0"/>
              <a:t>“Botwm A”, wedi’i ddilyn gan werth </a:t>
            </a:r>
            <a:r>
              <a:rPr lang="cy-GB" i="1" dirty="0"/>
              <a:t>cyfrifwrA</a:t>
            </a:r>
            <a:endParaRPr lang="en-GB" dirty="0"/>
          </a:p>
          <a:p>
            <a:pPr lvl="1"/>
            <a:r>
              <a:rPr lang="cy-GB" dirty="0"/>
              <a:t>Saib am 1 eiliad</a:t>
            </a:r>
            <a:endParaRPr lang="en-GB" dirty="0"/>
          </a:p>
          <a:p>
            <a:pPr lvl="1"/>
            <a:r>
              <a:rPr lang="cy-GB" dirty="0"/>
              <a:t>“Button B”, wedi’i ddilyn gan werth </a:t>
            </a:r>
            <a:r>
              <a:rPr lang="cy-GB" i="1" dirty="0"/>
              <a:t>cyfrifwrB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Wrth chwarae eich gêm, gwnewch yn siŵr bod y ddau chwaraewr yn dal y micro:bit gyda dwy law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body" idx="1"/>
          </p:nvPr>
        </p:nvSpPr>
        <p:spPr>
          <a:xfrm>
            <a:off x="2232315" y="5923418"/>
            <a:ext cx="7393085" cy="934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76200" indent="0">
              <a:buNone/>
            </a:pPr>
            <a:r>
              <a:rPr lang="cy-GB" dirty="0"/>
              <a:t>Wrth chwarae eich gêm, gwnewch yn siŵr bod y ddau chwaraewr yn dal y micro:bit gyda dwy law</a:t>
            </a:r>
            <a:endParaRPr lang="en-GB" dirty="0"/>
          </a:p>
          <a:p>
            <a:pPr marL="228600" lvl="0" indent="-76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466" y="460938"/>
            <a:ext cx="6314782" cy="5462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Sesiwn gyda phawb</a:t>
            </a:r>
            <a:endParaRPr lang="en-GB" dirty="0"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Allwch chi gofio ar gyfer beth rydyn ni’n defnyddio newidyn wrth raglennu?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Sut allech chi wella eich rhaglen?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Amcanion dysgu</a:t>
            </a:r>
            <a:endParaRPr lang="en-GB"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body" idx="1"/>
          </p:nvPr>
        </p:nvSpPr>
        <p:spPr>
          <a:xfrm>
            <a:off x="335988" y="1119035"/>
            <a:ext cx="10807727" cy="498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dirty="0"/>
              <a:t>I </a:t>
            </a:r>
            <a:r>
              <a:rPr lang="cy-GB" dirty="0"/>
              <a:t>Rydw i’n gallu egluro beth mae’r botymau a’r synwyryddion ar y micro:bit yn eu gwneud</a:t>
            </a:r>
            <a:endParaRPr lang="en-GB" dirty="0"/>
          </a:p>
          <a:p>
            <a:r>
              <a:rPr lang="cy-GB" dirty="0"/>
              <a:t>Rydw i’n gallu rhaglennu synwyryddion a botymau gan ddefnyddio’r golygydd MakeCode</a:t>
            </a:r>
            <a:endParaRPr lang="en-GB" dirty="0"/>
          </a:p>
          <a:p>
            <a:r>
              <a:rPr lang="cy-GB" dirty="0"/>
              <a:t>Rydw i’n gallu storio data gyda newidynnau gan ddefnyddio’r golygydd MakeCode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micro:bit</a:t>
            </a:r>
            <a:endParaRPr/>
          </a:p>
        </p:txBody>
      </p:sp>
      <p:sp>
        <p:nvSpPr>
          <p:cNvPr id="134" name="Google Shape;134;p3"/>
          <p:cNvSpPr txBox="1">
            <a:spLocks noGrp="1"/>
          </p:cNvSpPr>
          <p:nvPr>
            <p:ph type="body" idx="1"/>
          </p:nvPr>
        </p:nvSpPr>
        <p:spPr>
          <a:xfrm>
            <a:off x="335988" y="1068149"/>
            <a:ext cx="7248719" cy="499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Allwch chi ddod o hyd i’r rhannau hyn?</a:t>
            </a:r>
            <a:endParaRPr lang="en-GB" dirty="0"/>
          </a:p>
          <a:p>
            <a:pPr marL="76200" lvl="0" indent="0">
              <a:buNone/>
            </a:pPr>
            <a:r>
              <a:rPr lang="cy-GB" sz="2200" dirty="0" smtClean="0"/>
              <a:t>- LEDs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Cysylltydd </a:t>
            </a:r>
            <a:r>
              <a:rPr lang="cy-GB" sz="2200" dirty="0"/>
              <a:t>USB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Botymau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Mesurydd </a:t>
            </a:r>
            <a:r>
              <a:rPr lang="cy-GB" sz="2200" dirty="0"/>
              <a:t>cyflymiad</a:t>
            </a:r>
            <a:endParaRPr lang="en-GB" sz="2200" dirty="0"/>
          </a:p>
          <a:p>
            <a:pPr marL="76200" indent="0">
              <a:buNone/>
            </a:pPr>
            <a:r>
              <a:rPr lang="cy-GB" dirty="0"/>
              <a:t>A yw’r LEDs yn fewnbynnau neu’n allbynnau?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Beth am y botymau a'r mesurydd cyflymiad?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Pa rannau eraill allwch chi ddod o hyd iddyn nhw a beth maen nhw’n ei wneud?</a:t>
            </a:r>
            <a:endParaRPr lang="en-GB" dirty="0"/>
          </a:p>
        </p:txBody>
      </p:sp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4707" y="3516268"/>
            <a:ext cx="3984859" cy="29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4706" y="481264"/>
            <a:ext cx="3984859" cy="303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Allwch chi gofio?</a:t>
            </a:r>
            <a:endParaRPr lang="en-GB" dirty="0"/>
          </a:p>
        </p:txBody>
      </p:sp>
      <p:sp>
        <p:nvSpPr>
          <p:cNvPr id="142" name="Google Shape;142;p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cy-GB" dirty="0"/>
              <a:t>Byddwn ni’n defnyddio amgylchedd rhaglennu MakeCode </a:t>
            </a:r>
            <a:r>
              <a:rPr lang="en-GB" dirty="0" smtClean="0"/>
              <a:t>-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makecode.microbit.org</a:t>
            </a:r>
            <a:r>
              <a:rPr lang="en-GB" dirty="0"/>
              <a:t> </a:t>
            </a:r>
          </a:p>
          <a:p>
            <a:pPr marL="0" lvl="0" indent="0">
              <a:buNone/>
            </a:pPr>
            <a:r>
              <a:rPr lang="cy-GB" dirty="0" smtClean="0"/>
              <a:t>Sut </a:t>
            </a:r>
            <a:r>
              <a:rPr lang="cy-GB" dirty="0"/>
              <a:t>ydyn ni’n?</a:t>
            </a:r>
            <a:endParaRPr lang="en-GB" dirty="0"/>
          </a:p>
          <a:p>
            <a:pPr marL="76200" lvl="0" indent="0">
              <a:buNone/>
            </a:pPr>
            <a:r>
              <a:rPr lang="cy-GB" sz="2200" dirty="0" smtClean="0"/>
              <a:t>- Creu </a:t>
            </a:r>
            <a:r>
              <a:rPr lang="cy-GB" sz="2200" dirty="0"/>
              <a:t>prosiect newydd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Rhoi </a:t>
            </a:r>
            <a:r>
              <a:rPr lang="cy-GB" sz="2200" dirty="0"/>
              <a:t>blociau “show icon” yn yr ardal rhaglennu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Llwytho'r </a:t>
            </a:r>
            <a:r>
              <a:rPr lang="cy-GB" sz="2200" dirty="0"/>
              <a:t>rhaglen i lawr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Trosglwyddo'r </a:t>
            </a:r>
            <a:r>
              <a:rPr lang="cy-GB" sz="2200" dirty="0"/>
              <a:t>ffeil rhaglen i'r micro:bit</a:t>
            </a:r>
            <a:endParaRPr lang="en-GB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Cadw’n ddiogel</a:t>
            </a:r>
            <a:endParaRPr lang="en-GB" dirty="0"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335987" y="1119035"/>
            <a:ext cx="10807726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Dal y micro:bit yn ofalus wrth yr ymylon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Osgoi cyffwrdd a’r cydrannau 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Cadw hylifau oddi wrth y micro:bit</a:t>
            </a:r>
            <a:endParaRPr lang="en-GB" dirty="0"/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6580" y="2053287"/>
            <a:ext cx="3206517" cy="318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>
              <a:buSzPct val="100000"/>
            </a:pPr>
            <a:r>
              <a:rPr lang="cy-GB" dirty="0"/>
              <a:t>Trosglwyddo rhaglen</a:t>
            </a:r>
            <a:endParaRPr dirty="0"/>
          </a:p>
        </p:txBody>
      </p:sp>
      <p:sp>
        <p:nvSpPr>
          <p:cNvPr id="199" name="Google Shape;199;p11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Llwythwch y rhaglen i lawr, yna dewiswch ‘Show in folder’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Llusgwch y ffeil o'r ffolder 'Downloads' i'r micro:bit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6" y="2520633"/>
            <a:ext cx="5169083" cy="2135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47" y="2520633"/>
            <a:ext cx="4235489" cy="21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0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Botymau a synwyryddion</a:t>
            </a:r>
            <a:endParaRPr lang="en-GB" dirty="0"/>
          </a:p>
        </p:txBody>
      </p:sp>
      <p:sp>
        <p:nvSpPr>
          <p:cNvPr id="164" name="Google Shape;164;p7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Allwch chi gyfateb y bloc cod â’r botwm neu’r synhwyrydd cywir?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endParaRPr dirty="0"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9101" y="1779106"/>
            <a:ext cx="4315549" cy="349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4302" y="1779105"/>
            <a:ext cx="4315549" cy="349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00342"/>
            <a:ext cx="6045200" cy="1485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438" y="5400342"/>
            <a:ext cx="5643562" cy="14854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Botymau a synwyryddion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19" y="1692250"/>
            <a:ext cx="4051398" cy="4750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89" y="1692250"/>
            <a:ext cx="5670180" cy="347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Eich tro chi!</a:t>
            </a:r>
            <a:endParaRPr lang="en-GB" dirty="0"/>
          </a:p>
        </p:txBody>
      </p:sp>
      <p:sp>
        <p:nvSpPr>
          <p:cNvPr id="5" name="Google Shape;180;p9"/>
          <p:cNvSpPr txBox="1">
            <a:spLocks noGrp="1"/>
          </p:cNvSpPr>
          <p:nvPr>
            <p:ph type="body" idx="1"/>
          </p:nvPr>
        </p:nvSpPr>
        <p:spPr>
          <a:xfrm>
            <a:off x="335990" y="972572"/>
            <a:ext cx="8220870" cy="554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sz="2200" dirty="0"/>
              <a:t>Creu eich rhaglen eich hun i ddangos gwahanol ddelweddau pan fydd botwm A yn cael ei bwyso a'r micro:bit yn cael ei </a:t>
            </a:r>
            <a:r>
              <a:rPr lang="cy-GB" sz="2200" dirty="0" smtClean="0"/>
              <a:t>ysgwyd.</a:t>
            </a:r>
            <a:endParaRPr lang="en-GB" sz="2200" dirty="0"/>
          </a:p>
          <a:p>
            <a:pPr marL="76200" indent="0">
              <a:buNone/>
            </a:pPr>
            <a:r>
              <a:rPr lang="cy-GB" sz="2200" dirty="0" smtClean="0"/>
              <a:t>Ar </a:t>
            </a:r>
            <a:r>
              <a:rPr lang="cy-GB" sz="2200" dirty="0"/>
              <a:t>ôl i chi wneud eich rhaglen, tincran gyda’r blociau ar y sgrin, i wneud y canlynol: </a:t>
            </a:r>
            <a:endParaRPr lang="cy-GB" sz="2200" dirty="0" smtClean="0"/>
          </a:p>
          <a:p>
            <a:pPr marL="76200" lvl="0" indent="0">
              <a:buNone/>
            </a:pPr>
            <a:r>
              <a:rPr lang="cy-GB" sz="2200" dirty="0" smtClean="0"/>
              <a:t>- Gwneud </a:t>
            </a:r>
            <a:r>
              <a:rPr lang="cy-GB" sz="2200" dirty="0"/>
              <a:t>i fotwm B ddangos testun ar yr LEDs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Gwneud </a:t>
            </a:r>
            <a:r>
              <a:rPr lang="cy-GB" sz="2200" dirty="0"/>
              <a:t>i ddelwedd a thestun ymddangos pan fyddwch chi’n pwyso botymau A a B gyda’i gilydd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Gwneud </a:t>
            </a:r>
            <a:r>
              <a:rPr lang="cy-GB" sz="2200" dirty="0"/>
              <a:t>i ddelwedd gael ei harddangos pan fydd y rhaglen yn cychwyn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Cyfuno’r </a:t>
            </a:r>
            <a:r>
              <a:rPr lang="cy-GB" sz="2200" dirty="0"/>
              <a:t>cyfarwyddiadau rydych chi wedi’u defnyddio o’r blaen ar gyfer gwahanol fotymau a synwyryddion</a:t>
            </a:r>
            <a:endParaRPr lang="en-GB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067" y="1119035"/>
            <a:ext cx="2878923" cy="3375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619" y="5930931"/>
            <a:ext cx="2062909" cy="587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2656" y="4656916"/>
            <a:ext cx="1514475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057" y="4656916"/>
            <a:ext cx="1650471" cy="11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4596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BAREFOOT 2021 COLOURS">
      <a:dk1>
        <a:srgbClr val="FFFFFF"/>
      </a:dk1>
      <a:lt1>
        <a:srgbClr val="00546C"/>
      </a:lt1>
      <a:dk2>
        <a:srgbClr val="00546C"/>
      </a:dk2>
      <a:lt2>
        <a:srgbClr val="000000"/>
      </a:lt2>
      <a:accent1>
        <a:srgbClr val="00546C"/>
      </a:accent1>
      <a:accent2>
        <a:srgbClr val="3FAEA8"/>
      </a:accent2>
      <a:accent3>
        <a:srgbClr val="F04A4A"/>
      </a:accent3>
      <a:accent4>
        <a:srgbClr val="0AB9F0"/>
      </a:accent4>
      <a:accent5>
        <a:srgbClr val="FFFF00"/>
      </a:accent5>
      <a:accent6>
        <a:srgbClr val="5514B4"/>
      </a:accent6>
      <a:hlink>
        <a:srgbClr val="F04A4A"/>
      </a:hlink>
      <a:folHlink>
        <a:srgbClr val="0AB9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668</Words>
  <Application>Microsoft Office PowerPoint</Application>
  <PresentationFormat>Widescreen</PresentationFormat>
  <Paragraphs>78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Montserrat</vt:lpstr>
      <vt:lpstr>Shadows Into Light Two</vt:lpstr>
      <vt:lpstr>Arial</vt:lpstr>
      <vt:lpstr>Calibri</vt:lpstr>
      <vt:lpstr>Montserrat SemiBold</vt:lpstr>
      <vt:lpstr>5_Office Theme</vt:lpstr>
      <vt:lpstr>PowerPoint Presentation</vt:lpstr>
      <vt:lpstr>Amcanion dysgu</vt:lpstr>
      <vt:lpstr>micro:bit</vt:lpstr>
      <vt:lpstr>Allwch chi gofio?</vt:lpstr>
      <vt:lpstr>Cadw’n ddiogel</vt:lpstr>
      <vt:lpstr>Trosglwyddo rhaglen</vt:lpstr>
      <vt:lpstr>Botymau a synwyryddion</vt:lpstr>
      <vt:lpstr>Botymau a synwyryddion</vt:lpstr>
      <vt:lpstr>Eich tro chi!</vt:lpstr>
      <vt:lpstr>Cyflwyno newidynnau</vt:lpstr>
      <vt:lpstr>Cyflwyno newidynnau</vt:lpstr>
      <vt:lpstr>Cyflwyno newidynnau</vt:lpstr>
      <vt:lpstr>Eich tro chi!</vt:lpstr>
      <vt:lpstr>Amser ar gyfer ras</vt:lpstr>
      <vt:lpstr>PowerPoint Presentation</vt:lpstr>
      <vt:lpstr>Sesiwn gyda phawb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Ramsay</dc:creator>
  <cp:lastModifiedBy>Christine Ship</cp:lastModifiedBy>
  <cp:revision>15</cp:revision>
  <dcterms:created xsi:type="dcterms:W3CDTF">2018-03-14T15:10:09Z</dcterms:created>
  <dcterms:modified xsi:type="dcterms:W3CDTF">2022-03-15T10:04:15Z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0x010100D6B82D3C9C049E4C83569DE91CE4A6A1</vt:lpwstr>
  </property>
</Properties>
</file>