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3"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17" d="100"/>
          <a:sy n="117" d="100"/>
        </p:scale>
        <p:origin x="2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4b1c38d769_0_8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g4b1c38d769_0_8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a:p>
        </p:txBody>
      </p:sp>
      <p:sp>
        <p:nvSpPr>
          <p:cNvPr id="162" name="Google Shape;162;g4b1c38d769_0_8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5d657b9d89_0_3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g5d657b9d89_0_3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Pupils decide if the language used was simple and straightforward</a:t>
            </a:r>
            <a:endParaRPr/>
          </a:p>
          <a:p>
            <a:pPr marL="0" marR="0" lvl="0" indent="0" algn="l" rtl="0">
              <a:spcBef>
                <a:spcPts val="0"/>
              </a:spcBef>
              <a:spcAft>
                <a:spcPts val="0"/>
              </a:spcAft>
              <a:buClr>
                <a:schemeClr val="dk1"/>
              </a:buClr>
              <a:buSzPts val="1200"/>
              <a:buFont typeface="Calibri"/>
              <a:buNone/>
            </a:pPr>
            <a:r>
              <a:rPr lang="en-US"/>
              <a:t>Pupils identify is indentation is used to show the action that would be taken if a condition was met</a:t>
            </a:r>
            <a:endParaRPr/>
          </a:p>
          <a:p>
            <a:pPr marL="0" marR="0" lvl="0" indent="0" algn="l" rtl="0">
              <a:spcBef>
                <a:spcPts val="0"/>
              </a:spcBef>
              <a:spcAft>
                <a:spcPts val="0"/>
              </a:spcAft>
              <a:buClr>
                <a:schemeClr val="dk1"/>
              </a:buClr>
              <a:buSzPts val="1200"/>
              <a:buFont typeface="Calibri"/>
              <a:buNone/>
            </a:pPr>
            <a:r>
              <a:rPr lang="en-US"/>
              <a:t>Pupils identify if there was any language or phrases they didn’t understanding - use of slang terms for dances may restrict understanding for some pupils.</a:t>
            </a:r>
            <a:endParaRPr/>
          </a:p>
          <a:p>
            <a:pPr marL="0" marR="0" lvl="0" indent="0" algn="l" rtl="0">
              <a:spcBef>
                <a:spcPts val="0"/>
              </a:spcBef>
              <a:spcAft>
                <a:spcPts val="0"/>
              </a:spcAft>
              <a:buClr>
                <a:schemeClr val="dk1"/>
              </a:buClr>
              <a:buSzPts val="1200"/>
              <a:buFont typeface="Calibri"/>
              <a:buNone/>
            </a:pPr>
            <a:r>
              <a:rPr lang="en-US"/>
              <a:t>Pupils identify if they had to carry out actions because they knew they were supposed to do them even though it wasn’t mentioned in the algorithm. Most commonly pupils forget to start with forever in this case pupils only check once if the condition is being met. They also forget to put once in to identify that the note should be played once and not continuously until another gesture is made.</a:t>
            </a:r>
            <a:endParaRPr/>
          </a:p>
          <a:p>
            <a:pPr marL="0" marR="0" lvl="0" indent="0" algn="l" rtl="0">
              <a:spcBef>
                <a:spcPts val="0"/>
              </a:spcBef>
              <a:spcAft>
                <a:spcPts val="0"/>
              </a:spcAft>
              <a:buClr>
                <a:schemeClr val="dk1"/>
              </a:buClr>
              <a:buSzPts val="1200"/>
              <a:buFont typeface="Calibri"/>
              <a:buNone/>
            </a:pPr>
            <a:endParaRPr/>
          </a:p>
        </p:txBody>
      </p:sp>
      <p:sp>
        <p:nvSpPr>
          <p:cNvPr id="168" name="Google Shape;168;g5d657b9d89_0_3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5d657b9d89_0_43: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g5d657b9d89_0_43: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74" name="Google Shape;174;g5d657b9d89_0_43: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5d657b9d89_0_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g5d657b9d89_0_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0" name="Google Shape;180;g5d657b9d89_0_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5d657b9d89_0_4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g5d657b9d89_0_4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6" name="Google Shape;186;g5d657b9d89_0_4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56d22b9735_0_3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g56d22b9735_0_3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4" name="Google Shape;204;g56d22b9735_0_3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29548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9a64b5986_0_4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49a64b5986_0_4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g49a64b5986_0_4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b93448afc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4b93448afc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4" name="Google Shape;114;g4b93448afc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d657b9d89_0_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5d657b9d89_0_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1" name="Google Shape;121;g5d657b9d89_0_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d657b9d89_0_1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5d657b9d89_0_1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8" name="Google Shape;128;g5d657b9d89_0_1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5d657b9d89_0_2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g5d657b9d89_0_2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Pupils could modify the ‘then’ statement so that each reads </a:t>
            </a:r>
            <a:r>
              <a:rPr lang="en-US" i="1"/>
              <a:t>Then action once</a:t>
            </a:r>
            <a:r>
              <a:rPr lang="en-US"/>
              <a:t> - Then turn around once</a:t>
            </a:r>
            <a:endParaRPr sz="1200" b="0" i="0" u="none" strike="noStrike" cap="none">
              <a:solidFill>
                <a:schemeClr val="dk1"/>
              </a:solidFill>
              <a:latin typeface="Calibri"/>
              <a:ea typeface="Calibri"/>
              <a:cs typeface="Calibri"/>
              <a:sym typeface="Calibri"/>
            </a:endParaRPr>
          </a:p>
        </p:txBody>
      </p:sp>
      <p:sp>
        <p:nvSpPr>
          <p:cNvPr id="135" name="Google Shape;135;g5d657b9d89_0_2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b1c38d769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g4b1c38d769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100"/>
              <a:buFont typeface="Arial"/>
              <a:buNone/>
            </a:pPr>
            <a:r>
              <a:rPr lang="en-US" sz="1100">
                <a:solidFill>
                  <a:srgbClr val="000000"/>
                </a:solidFill>
                <a:latin typeface="Arial"/>
                <a:ea typeface="Arial"/>
                <a:cs typeface="Arial"/>
                <a:sym typeface="Arial"/>
              </a:rPr>
              <a:t>Example algorithm </a:t>
            </a:r>
            <a:endParaRPr sz="1100">
              <a:solidFill>
                <a:srgbClr val="000000"/>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solidFill>
                  <a:srgbClr val="000000"/>
                </a:solidFill>
                <a:latin typeface="Arial"/>
                <a:ea typeface="Arial"/>
                <a:cs typeface="Arial"/>
                <a:sym typeface="Arial"/>
              </a:rPr>
              <a:t>Forever</a:t>
            </a:r>
            <a:endParaRPr sz="1100">
              <a:solidFill>
                <a:srgbClr val="000000"/>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solidFill>
                  <a:srgbClr val="000000"/>
                </a:solidFill>
                <a:latin typeface="Arial"/>
                <a:ea typeface="Arial"/>
                <a:cs typeface="Arial"/>
                <a:sym typeface="Arial"/>
              </a:rPr>
              <a:t>	If the conductor waves hands high in the air</a:t>
            </a:r>
            <a:endParaRPr sz="1100">
              <a:solidFill>
                <a:srgbClr val="000000"/>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solidFill>
                  <a:srgbClr val="000000"/>
                </a:solidFill>
                <a:latin typeface="Arial"/>
                <a:ea typeface="Arial"/>
                <a:cs typeface="Arial"/>
                <a:sym typeface="Arial"/>
              </a:rPr>
              <a:t>		Then play faster</a:t>
            </a:r>
            <a:endParaRPr sz="1100">
              <a:solidFill>
                <a:srgbClr val="000000"/>
              </a:solidFill>
              <a:latin typeface="Arial"/>
              <a:ea typeface="Arial"/>
              <a:cs typeface="Arial"/>
              <a:sym typeface="Arial"/>
            </a:endParaRPr>
          </a:p>
        </p:txBody>
      </p:sp>
      <p:sp>
        <p:nvSpPr>
          <p:cNvPr id="142" name="Google Shape;142;g4b1c38d769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d657b9d89_0_3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g5d657b9d89_0_3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100"/>
              <a:buFont typeface="Arial"/>
              <a:buNone/>
            </a:pPr>
            <a:r>
              <a:rPr lang="en-US" sz="1100">
                <a:solidFill>
                  <a:srgbClr val="000000"/>
                </a:solidFill>
                <a:latin typeface="Arial"/>
                <a:ea typeface="Arial"/>
                <a:cs typeface="Arial"/>
                <a:sym typeface="Arial"/>
              </a:rPr>
              <a:t>Keywords: forever, if, then, play, note, once</a:t>
            </a:r>
            <a:endParaRPr sz="1100">
              <a:solidFill>
                <a:srgbClr val="000000"/>
              </a:solidFill>
              <a:latin typeface="Arial"/>
              <a:ea typeface="Arial"/>
              <a:cs typeface="Arial"/>
              <a:sym typeface="Arial"/>
            </a:endParaRPr>
          </a:p>
        </p:txBody>
      </p:sp>
      <p:sp>
        <p:nvSpPr>
          <p:cNvPr id="149" name="Google Shape;149;g5d657b9d89_0_3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d657b9d89_0_5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g5d657b9d89_0_5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100"/>
              <a:buFont typeface="Arial"/>
              <a:buNone/>
            </a:pPr>
            <a:r>
              <a:rPr lang="en-US" sz="1100">
                <a:solidFill>
                  <a:srgbClr val="000000"/>
                </a:solidFill>
                <a:latin typeface="Arial"/>
                <a:ea typeface="Arial"/>
                <a:cs typeface="Arial"/>
                <a:sym typeface="Arial"/>
              </a:rPr>
              <a:t>Keywords: forever, if, then, play, note, once</a:t>
            </a:r>
            <a:endParaRPr sz="1100">
              <a:solidFill>
                <a:srgbClr val="000000"/>
              </a:solidFill>
              <a:latin typeface="Arial"/>
              <a:ea typeface="Arial"/>
              <a:cs typeface="Arial"/>
              <a:sym typeface="Arial"/>
            </a:endParaRPr>
          </a:p>
        </p:txBody>
      </p:sp>
      <p:sp>
        <p:nvSpPr>
          <p:cNvPr id="155" name="Google Shape;155;g5d657b9d89_0_5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noAutofit/>
          </a:bodyPr>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noAutofit/>
          </a:bodyPr>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noAutofit/>
          </a:bodyPr>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noAutofit/>
          </a:bodyPr>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spcBef>
                <a:spcPts val="0"/>
              </a:spcBef>
              <a:spcAft>
                <a:spcPts val="0"/>
              </a:spcAft>
              <a:buSzPts val="3700"/>
              <a:buNone/>
              <a:defRPr sz="1800"/>
            </a:lvl2pPr>
            <a:lvl3pPr lvl="2">
              <a:spcBef>
                <a:spcPts val="0"/>
              </a:spcBef>
              <a:spcAft>
                <a:spcPts val="0"/>
              </a:spcAft>
              <a:buSzPts val="3700"/>
              <a:buNone/>
              <a:defRPr sz="1800"/>
            </a:lvl3pPr>
            <a:lvl4pPr lvl="3">
              <a:spcBef>
                <a:spcPts val="0"/>
              </a:spcBef>
              <a:spcAft>
                <a:spcPts val="0"/>
              </a:spcAft>
              <a:buSzPts val="3700"/>
              <a:buNone/>
              <a:defRPr sz="1800"/>
            </a:lvl4pPr>
            <a:lvl5pPr lvl="4">
              <a:spcBef>
                <a:spcPts val="0"/>
              </a:spcBef>
              <a:spcAft>
                <a:spcPts val="0"/>
              </a:spcAft>
              <a:buSzPts val="3700"/>
              <a:buNone/>
              <a:defRPr sz="1800"/>
            </a:lvl5pPr>
            <a:lvl6pPr lvl="5">
              <a:spcBef>
                <a:spcPts val="0"/>
              </a:spcBef>
              <a:spcAft>
                <a:spcPts val="0"/>
              </a:spcAft>
              <a:buSzPts val="3700"/>
              <a:buNone/>
              <a:defRPr sz="1800"/>
            </a:lvl6pPr>
            <a:lvl7pPr lvl="6">
              <a:spcBef>
                <a:spcPts val="0"/>
              </a:spcBef>
              <a:spcAft>
                <a:spcPts val="0"/>
              </a:spcAft>
              <a:buSzPts val="3700"/>
              <a:buNone/>
              <a:defRPr sz="1800"/>
            </a:lvl7pPr>
            <a:lvl8pPr lvl="7">
              <a:spcBef>
                <a:spcPts val="0"/>
              </a:spcBef>
              <a:spcAft>
                <a:spcPts val="0"/>
              </a:spcAft>
              <a:buSzPts val="3700"/>
              <a:buNone/>
              <a:defRPr sz="1800"/>
            </a:lvl8pPr>
            <a:lvl9pPr lvl="8">
              <a:spcBef>
                <a:spcPts val="0"/>
              </a:spcBef>
              <a:spcAft>
                <a:spcPts val="0"/>
              </a:spcAft>
              <a:buSzPts val="3700"/>
              <a:buNone/>
              <a:defRPr sz="1800"/>
            </a:lvl9pPr>
          </a:lstStyle>
          <a:p>
            <a:endParaRPr/>
          </a:p>
        </p:txBody>
      </p:sp>
      <p:pic>
        <p:nvPicPr>
          <p:cNvPr id="5" name="Picture 4">
            <a:extLst>
              <a:ext uri="{FF2B5EF4-FFF2-40B4-BE49-F238E27FC236}">
                <a16:creationId xmlns:a16="http://schemas.microsoft.com/office/drawing/2014/main" id="{B47AB5EA-4ECB-4942-B3F1-F9EF4F32E76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aQU1i-7oCR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dirty="0">
                <a:solidFill>
                  <a:schemeClr val="lt1"/>
                </a:solidFill>
                <a:latin typeface="+mj-lt"/>
                <a:ea typeface="Questrial"/>
                <a:cs typeface="Questrial"/>
                <a:sym typeface="Questrial"/>
              </a:rPr>
              <a:t>Musical micro:bit </a:t>
            </a:r>
            <a:endParaRPr b="1" dirty="0">
              <a:latin typeface="+mj-lt"/>
            </a:endParaRPr>
          </a:p>
          <a:p>
            <a:pPr marL="0" marR="0" lvl="0" indent="0" algn="ctr" rtl="0">
              <a:spcBef>
                <a:spcPts val="0"/>
              </a:spcBef>
              <a:spcAft>
                <a:spcPts val="0"/>
              </a:spcAft>
              <a:buNone/>
            </a:pPr>
            <a:r>
              <a:rPr lang="en-US" sz="6000" b="0" i="0" u="none" strike="noStrike" cap="none" dirty="0">
                <a:solidFill>
                  <a:schemeClr val="lt1"/>
                </a:solidFill>
                <a:latin typeface="+mj-lt"/>
                <a:ea typeface="Questrial"/>
                <a:cs typeface="Questrial"/>
                <a:sym typeface="Questrial"/>
              </a:rPr>
              <a:t>Teacher lesson guide </a:t>
            </a:r>
            <a:endParaRPr sz="6000" b="0" i="0" u="none" strike="noStrike" cap="none" dirty="0">
              <a:solidFill>
                <a:schemeClr val="lt1"/>
              </a:solidFill>
              <a:latin typeface="+mj-lt"/>
              <a:ea typeface="Questrial"/>
              <a:cs typeface="Questrial"/>
              <a:sym typeface="Questrial"/>
            </a:endParaRPr>
          </a:p>
          <a:p>
            <a:pPr marL="0" marR="0" lvl="0" indent="0" algn="ctr" rtl="0">
              <a:spcBef>
                <a:spcPts val="0"/>
              </a:spcBef>
              <a:spcAft>
                <a:spcPts val="0"/>
              </a:spcAft>
              <a:buNone/>
            </a:pPr>
            <a:r>
              <a:rPr lang="en-US" sz="6000" dirty="0">
                <a:solidFill>
                  <a:schemeClr val="lt1"/>
                </a:solidFill>
                <a:latin typeface="+mj-lt"/>
                <a:ea typeface="Questrial"/>
                <a:cs typeface="Questrial"/>
                <a:sym typeface="Questrial"/>
              </a:rPr>
              <a:t>Lesson 3</a:t>
            </a:r>
            <a:endParaRPr sz="6000" dirty="0">
              <a:solidFill>
                <a:schemeClr val="lt1"/>
              </a:solidFill>
              <a:latin typeface="+mj-lt"/>
              <a:ea typeface="Questrial"/>
              <a:cs typeface="Questrial"/>
              <a:sym typeface="Questrial"/>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p:txBody>
      </p:sp>
      <p:pic>
        <p:nvPicPr>
          <p:cNvPr id="96" name="Google Shape;96;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8933200" y="4664970"/>
            <a:ext cx="753722" cy="1035727"/>
          </a:xfrm>
          <a:prstGeom prst="rect">
            <a:avLst/>
          </a:prstGeom>
          <a:noFill/>
          <a:ln>
            <a:noFill/>
          </a:ln>
        </p:spPr>
      </p:pic>
      <p:pic>
        <p:nvPicPr>
          <p:cNvPr id="97" name="Google Shape;97;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6268264" y="5387311"/>
            <a:ext cx="753722" cy="1035727"/>
          </a:xfrm>
          <a:prstGeom prst="rect">
            <a:avLst/>
          </a:prstGeom>
          <a:noFill/>
          <a:ln>
            <a:noFill/>
          </a:ln>
        </p:spPr>
      </p:pic>
      <p:pic>
        <p:nvPicPr>
          <p:cNvPr id="98" name="Google Shape;98;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10484279" y="388269"/>
            <a:ext cx="753722" cy="1035727"/>
          </a:xfrm>
          <a:prstGeom prst="rect">
            <a:avLst/>
          </a:prstGeom>
          <a:noFill/>
          <a:ln>
            <a:noFill/>
          </a:ln>
        </p:spPr>
      </p:pic>
      <p:pic>
        <p:nvPicPr>
          <p:cNvPr id="99" name="Google Shape;99;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7">
            <a:off x="3275646" y="4901076"/>
            <a:ext cx="866231" cy="1119177"/>
          </a:xfrm>
          <a:prstGeom prst="rect">
            <a:avLst/>
          </a:prstGeom>
          <a:noFill/>
          <a:ln>
            <a:noFill/>
          </a:ln>
        </p:spPr>
      </p:pic>
      <p:pic>
        <p:nvPicPr>
          <p:cNvPr id="100" name="Google Shape;100;p15"/>
          <p:cNvPicPr preferRelativeResize="0"/>
          <p:nvPr/>
        </p:nvPicPr>
        <p:blipFill rotWithShape="1">
          <a:blip r:embed="rId5" cstate="screen">
            <a:alphaModFix amt="5000"/>
            <a:extLst>
              <a:ext uri="{28A0092B-C50C-407E-A947-70E740481C1C}">
                <a14:useLocalDpi xmlns:a14="http://schemas.microsoft.com/office/drawing/2010/main"/>
              </a:ext>
            </a:extLst>
          </a:blip>
          <a:srcRect/>
          <a:stretch/>
        </p:blipFill>
        <p:spPr>
          <a:xfrm rot="-2090590" flipH="1">
            <a:off x="838950" y="4940120"/>
            <a:ext cx="1033233" cy="612005"/>
          </a:xfrm>
          <a:prstGeom prst="rect">
            <a:avLst/>
          </a:prstGeom>
          <a:noFill/>
          <a:ln>
            <a:noFill/>
          </a:ln>
        </p:spPr>
      </p:pic>
      <p:pic>
        <p:nvPicPr>
          <p:cNvPr id="101" name="Google Shape;101;p15"/>
          <p:cNvPicPr preferRelativeResize="0"/>
          <p:nvPr/>
        </p:nvPicPr>
        <p:blipFill rotWithShape="1">
          <a:blip r:embed="rId6" cstate="screen">
            <a:alphaModFix amt="5000"/>
            <a:extLst>
              <a:ext uri="{28A0092B-C50C-407E-A947-70E740481C1C}">
                <a14:useLocalDpi xmlns:a14="http://schemas.microsoft.com/office/drawing/2010/main"/>
              </a:ext>
            </a:extLst>
          </a:blip>
          <a:srcRect/>
          <a:stretch/>
        </p:blipFill>
        <p:spPr>
          <a:xfrm rot="1801578">
            <a:off x="5443054" y="666436"/>
            <a:ext cx="830446" cy="642139"/>
          </a:xfrm>
          <a:prstGeom prst="rect">
            <a:avLst/>
          </a:prstGeom>
          <a:noFill/>
          <a:ln>
            <a:noFill/>
          </a:ln>
        </p:spPr>
      </p:pic>
      <p:pic>
        <p:nvPicPr>
          <p:cNvPr id="102" name="Google Shape;102;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379877" y="2249455"/>
            <a:ext cx="753722" cy="1035727"/>
          </a:xfrm>
          <a:prstGeom prst="rect">
            <a:avLst/>
          </a:prstGeom>
          <a:noFill/>
          <a:ln>
            <a:noFill/>
          </a:ln>
        </p:spPr>
      </p:pic>
      <p:pic>
        <p:nvPicPr>
          <p:cNvPr id="103" name="Google Shape;103;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3">
            <a:off x="1542324" y="271567"/>
            <a:ext cx="866232" cy="1119177"/>
          </a:xfrm>
          <a:prstGeom prst="rect">
            <a:avLst/>
          </a:prstGeom>
          <a:noFill/>
          <a:ln>
            <a:noFill/>
          </a:ln>
        </p:spPr>
      </p:pic>
      <p:pic>
        <p:nvPicPr>
          <p:cNvPr id="12" name="Picture 11">
            <a:extLst>
              <a:ext uri="{FF2B5EF4-FFF2-40B4-BE49-F238E27FC236}">
                <a16:creationId xmlns:a16="http://schemas.microsoft.com/office/drawing/2014/main" id="{6B171FFC-D4DD-684E-A82F-637A63E43FDF}"/>
              </a:ext>
            </a:extLst>
          </p:cNvPr>
          <p:cNvPicPr/>
          <p:nvPr/>
        </p:nvPicPr>
        <p:blipFill>
          <a:blip r:embed="rId7" cstate="print">
            <a:extLst>
              <a:ext uri="{28A0092B-C50C-407E-A947-70E740481C1C}">
                <a14:useLocalDpi xmlns:a14="http://schemas.microsoft.com/office/drawing/2010/main"/>
              </a:ext>
            </a:extLst>
          </a:blip>
          <a:stretch>
            <a:fillRect/>
          </a:stretch>
        </p:blipFill>
        <p:spPr>
          <a:xfrm>
            <a:off x="9513468" y="5306667"/>
            <a:ext cx="2304255" cy="1098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4"/>
          <p:cNvSpPr/>
          <p:nvPr/>
        </p:nvSpPr>
        <p:spPr>
          <a:xfrm>
            <a:off x="1012900" y="367400"/>
            <a:ext cx="103896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06650"/>
              </a:lnSpc>
              <a:spcBef>
                <a:spcPts val="0"/>
              </a:spcBef>
              <a:spcAft>
                <a:spcPts val="0"/>
              </a:spcAft>
              <a:buClr>
                <a:schemeClr val="dk1"/>
              </a:buClr>
              <a:buFont typeface="Arial"/>
              <a:buNone/>
            </a:pPr>
            <a:r>
              <a:rPr lang="en-US" sz="4000" b="1" dirty="0">
                <a:solidFill>
                  <a:schemeClr val="dk1"/>
                </a:solidFill>
                <a:latin typeface="+mj-lt"/>
                <a:ea typeface="Questrial"/>
                <a:cs typeface="Questrial"/>
                <a:sym typeface="Questrial"/>
              </a:rPr>
              <a:t>Conducting the class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Display your algorithm to the class.</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Conduct the class so they play one of your musical phrases from lesson one. </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Orchestra, use the algorithm to identify which note to play when the conductor makes a certain gesture.</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5"/>
          <p:cNvSpPr/>
          <p:nvPr/>
        </p:nvSpPr>
        <p:spPr>
          <a:xfrm>
            <a:off x="1012900" y="367400"/>
            <a:ext cx="103896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06650"/>
              </a:lnSpc>
              <a:spcBef>
                <a:spcPts val="0"/>
              </a:spcBef>
              <a:spcAft>
                <a:spcPts val="0"/>
              </a:spcAft>
              <a:buClr>
                <a:schemeClr val="dk1"/>
              </a:buClr>
              <a:buFont typeface="Arial"/>
              <a:buNone/>
            </a:pPr>
            <a:r>
              <a:rPr lang="en-US" sz="4000" b="1" dirty="0">
                <a:solidFill>
                  <a:schemeClr val="dk1"/>
                </a:solidFill>
                <a:latin typeface="+mj-lt"/>
                <a:ea typeface="Questrial"/>
                <a:cs typeface="Questrial"/>
                <a:sym typeface="Questrial"/>
              </a:rPr>
              <a:t>Evaluating the algorithms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Was the algorithm easy to follow?</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Was the pattern of the other algorithm used?</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Did you understand all the language that was used?</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Did you have to make any assumptions because of a lack of clarity?</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 revisited:</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a:t>
            </a:r>
            <a:r>
              <a:rPr lang="en-US" sz="3200" dirty="0" err="1">
                <a:solidFill>
                  <a:srgbClr val="505555"/>
                </a:solidFill>
                <a:latin typeface="+mj-lt"/>
                <a:ea typeface="Questrial"/>
                <a:cs typeface="Questrial"/>
                <a:sym typeface="Questrial"/>
              </a:rPr>
              <a:t>analyse</a:t>
            </a:r>
            <a:r>
              <a:rPr lang="en-US" sz="3200" dirty="0">
                <a:solidFill>
                  <a:srgbClr val="505555"/>
                </a:solidFill>
                <a:latin typeface="+mj-lt"/>
                <a:ea typeface="Questrial"/>
                <a:cs typeface="Questrial"/>
                <a:sym typeface="Questrial"/>
              </a:rPr>
              <a:t> and modify algorithms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identify patterns in algorithms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write algorithms using repetition and selection</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7"/>
          <p:cNvSpPr txBox="1"/>
          <p:nvPr/>
        </p:nvSpPr>
        <p:spPr>
          <a:xfrm rot="-5400000">
            <a:off x="2355123" y="-1809748"/>
            <a:ext cx="6456000" cy="10670496"/>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4800">
                <a:solidFill>
                  <a:srgbClr val="505555"/>
                </a:solidFill>
                <a:latin typeface="+mj-lt"/>
                <a:ea typeface="Questrial"/>
                <a:cs typeface="Questrial"/>
                <a:sym typeface="Questrial"/>
              </a:rPr>
              <a:t>FOREVER</a:t>
            </a:r>
            <a:endParaRPr sz="4800">
              <a:solidFill>
                <a:srgbClr val="505555"/>
              </a:solidFill>
              <a:latin typeface="+mj-lt"/>
              <a:ea typeface="Questrial"/>
              <a:cs typeface="Questrial"/>
              <a:sym typeface="Questrial"/>
            </a:endParaRPr>
          </a:p>
          <a:p>
            <a:pPr marL="0" lvl="0" indent="457200" algn="l" rtl="0">
              <a:spcBef>
                <a:spcPts val="0"/>
              </a:spcBef>
              <a:spcAft>
                <a:spcPts val="0"/>
              </a:spcAft>
              <a:buClr>
                <a:schemeClr val="dk1"/>
              </a:buClr>
              <a:buSzPts val="1100"/>
              <a:buFont typeface="Arial"/>
              <a:buNone/>
            </a:pPr>
            <a:r>
              <a:rPr lang="en-US" sz="4800">
                <a:solidFill>
                  <a:srgbClr val="505555"/>
                </a:solidFill>
                <a:latin typeface="+mj-lt"/>
                <a:ea typeface="Questrial"/>
                <a:cs typeface="Questrial"/>
                <a:sym typeface="Questrial"/>
              </a:rPr>
              <a:t>IF I wave</a:t>
            </a:r>
            <a:endParaRPr sz="48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4800">
                <a:solidFill>
                  <a:srgbClr val="505555"/>
                </a:solidFill>
                <a:latin typeface="+mj-lt"/>
                <a:ea typeface="Questrial"/>
                <a:cs typeface="Questrial"/>
                <a:sym typeface="Questrial"/>
              </a:rPr>
              <a:t>	THEN pat head</a:t>
            </a:r>
            <a:endParaRPr sz="48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4800">
                <a:solidFill>
                  <a:srgbClr val="505555"/>
                </a:solidFill>
                <a:latin typeface="+mj-lt"/>
                <a:ea typeface="Questrial"/>
                <a:cs typeface="Questrial"/>
                <a:sym typeface="Questrial"/>
              </a:rPr>
              <a:t>IF I point to the ceiling</a:t>
            </a:r>
            <a:endParaRPr sz="48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4800">
                <a:solidFill>
                  <a:srgbClr val="505555"/>
                </a:solidFill>
                <a:latin typeface="+mj-lt"/>
                <a:ea typeface="Questrial"/>
                <a:cs typeface="Questrial"/>
                <a:sym typeface="Questrial"/>
              </a:rPr>
              <a:t>	THEN tap shoulders</a:t>
            </a:r>
            <a:endParaRPr sz="48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4800">
                <a:solidFill>
                  <a:srgbClr val="505555"/>
                </a:solidFill>
                <a:latin typeface="+mj-lt"/>
                <a:ea typeface="Questrial"/>
                <a:cs typeface="Questrial"/>
                <a:sym typeface="Questrial"/>
              </a:rPr>
              <a:t>IF I point to the window</a:t>
            </a:r>
            <a:endParaRPr sz="48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4800">
                <a:solidFill>
                  <a:srgbClr val="505555"/>
                </a:solidFill>
                <a:latin typeface="+mj-lt"/>
                <a:ea typeface="Questrial"/>
                <a:cs typeface="Questrial"/>
                <a:sym typeface="Questrial"/>
              </a:rPr>
              <a:t>	THEN turn around</a:t>
            </a:r>
            <a:endParaRPr sz="48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4800">
                <a:solidFill>
                  <a:srgbClr val="505555"/>
                </a:solidFill>
                <a:latin typeface="+mj-lt"/>
                <a:ea typeface="Questrial"/>
                <a:cs typeface="Questrial"/>
                <a:sym typeface="Questrial"/>
              </a:rPr>
              <a:t>IF I point to the floor</a:t>
            </a:r>
            <a:endParaRPr sz="48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4800">
                <a:solidFill>
                  <a:srgbClr val="505555"/>
                </a:solidFill>
                <a:latin typeface="+mj-lt"/>
                <a:ea typeface="Questrial"/>
                <a:cs typeface="Questrial"/>
                <a:sym typeface="Questrial"/>
              </a:rPr>
              <a:t>	THEN jump</a:t>
            </a:r>
            <a:endParaRPr sz="4800">
              <a:solidFill>
                <a:srgbClr val="505555"/>
              </a:solidFill>
              <a:latin typeface="+mj-lt"/>
              <a:ea typeface="Questrial"/>
              <a:cs typeface="Questrial"/>
              <a:sym typeface="Quest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8"/>
          <p:cNvSpPr/>
          <p:nvPr/>
        </p:nvSpPr>
        <p:spPr>
          <a:xfrm>
            <a:off x="925802" y="172024"/>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Example algorithms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pic>
        <p:nvPicPr>
          <p:cNvPr id="189" name="Google Shape;189;p28"/>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rot="10800000">
            <a:off x="4925152" y="1669076"/>
            <a:ext cx="3008148" cy="4676649"/>
          </a:xfrm>
          <a:prstGeom prst="rect">
            <a:avLst/>
          </a:prstGeom>
          <a:noFill/>
          <a:ln>
            <a:noFill/>
          </a:ln>
        </p:spPr>
      </p:pic>
      <p:pic>
        <p:nvPicPr>
          <p:cNvPr id="190" name="Google Shape;190;p28"/>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130375" y="1518375"/>
            <a:ext cx="4540776" cy="5174349"/>
          </a:xfrm>
          <a:prstGeom prst="rect">
            <a:avLst/>
          </a:prstGeom>
          <a:noFill/>
          <a:ln>
            <a:noFill/>
          </a:ln>
        </p:spPr>
      </p:pic>
      <p:pic>
        <p:nvPicPr>
          <p:cNvPr id="191" name="Google Shape;191;p28"/>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8161900" y="1518375"/>
            <a:ext cx="3902873" cy="45444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Questrial"/>
              <a:ea typeface="Questrial"/>
              <a:cs typeface="Questrial"/>
              <a:sym typeface="Questrial"/>
            </a:endParaRPr>
          </a:p>
          <a:p>
            <a:pPr lvl="0">
              <a:lnSpc>
                <a:spcPct val="106650"/>
              </a:lnSpc>
            </a:pPr>
            <a:r>
              <a:rPr lang="en-GB" sz="4000" b="1" dirty="0"/>
              <a:t>Licensing information:</a:t>
            </a:r>
          </a:p>
          <a:p>
            <a:pPr lvl="0">
              <a:lnSpc>
                <a:spcPct val="106650"/>
              </a:lnSpc>
            </a:pPr>
            <a:endParaRPr sz="3200" dirty="0">
              <a:solidFill>
                <a:srgbClr val="505555"/>
              </a:solidFill>
              <a:latin typeface="Questrial"/>
              <a:ea typeface="Questrial"/>
              <a:cs typeface="Questrial"/>
              <a:sym typeface="Questrial"/>
            </a:endParaRPr>
          </a:p>
          <a:p>
            <a:r>
              <a:rPr lang="en-GB" sz="3200" dirty="0"/>
              <a:t>Published by the Micro:bit Educational Foundation </a:t>
            </a:r>
            <a:r>
              <a:rPr lang="en-GB" sz="3200" dirty="0">
                <a:hlinkClick r:id="rId3"/>
              </a:rPr>
              <a:t>microbit.org</a:t>
            </a:r>
            <a:r>
              <a:rPr lang="en-GB" sz="3200" dirty="0"/>
              <a:t> under the following Creative Commons licence:</a:t>
            </a:r>
            <a:br>
              <a:rPr lang="en-GB" sz="3200" dirty="0"/>
            </a:br>
            <a:endParaRPr lang="en-GB" sz="3200" dirty="0"/>
          </a:p>
          <a:p>
            <a:r>
              <a:rPr lang="en-GB" sz="3200" dirty="0"/>
              <a:t>Attribution-</a:t>
            </a:r>
            <a:r>
              <a:rPr lang="en-GB" sz="3200" dirty="0" err="1"/>
              <a:t>ShareAlike</a:t>
            </a:r>
            <a:r>
              <a:rPr lang="en-GB" sz="3200" dirty="0"/>
              <a:t> 4.0 International (CC BY-SA 4.0)</a:t>
            </a:r>
            <a:br>
              <a:rPr lang="en-GB" sz="3200" dirty="0"/>
            </a:br>
            <a:r>
              <a:rPr lang="en-GB" sz="3200" u="sng" dirty="0">
                <a:hlinkClick r:id="rId4"/>
              </a:rPr>
              <a:t>https://creativecommons.org/licenses/by-sa/4.0/</a:t>
            </a:r>
            <a:r>
              <a:rPr lang="en-GB" sz="3200" dirty="0"/>
              <a:t> </a:t>
            </a: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p:txBody>
      </p:sp>
    </p:spTree>
    <p:extLst>
      <p:ext uri="{BB962C8B-B14F-4D97-AF65-F5344CB8AC3E}">
        <p14:creationId xmlns:p14="http://schemas.microsoft.com/office/powerpoint/2010/main" val="324112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a:t>
            </a:r>
            <a:r>
              <a:rPr lang="en-US" sz="3200" dirty="0" err="1">
                <a:solidFill>
                  <a:srgbClr val="505555"/>
                </a:solidFill>
                <a:latin typeface="+mj-lt"/>
                <a:ea typeface="Questrial"/>
                <a:cs typeface="Questrial"/>
                <a:sym typeface="Questrial"/>
              </a:rPr>
              <a:t>analyse</a:t>
            </a:r>
            <a:r>
              <a:rPr lang="en-US" sz="3200" dirty="0">
                <a:solidFill>
                  <a:srgbClr val="505555"/>
                </a:solidFill>
                <a:latin typeface="+mj-lt"/>
                <a:ea typeface="Questrial"/>
                <a:cs typeface="Questrial"/>
                <a:sym typeface="Questrial"/>
              </a:rPr>
              <a:t> and modify algorithms.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identify patterns in algorithms.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write algorithms using repetition and selection.</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p:nvPr/>
        </p:nvSpPr>
        <p:spPr>
          <a:xfrm>
            <a:off x="555695" y="269429"/>
            <a:ext cx="61920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err="1">
                <a:solidFill>
                  <a:schemeClr val="dk1"/>
                </a:solidFill>
                <a:latin typeface="+mj-lt"/>
                <a:ea typeface="Questrial"/>
                <a:cs typeface="Questrial"/>
                <a:sym typeface="Questrial"/>
              </a:rPr>
              <a:t>Analysing</a:t>
            </a:r>
            <a:r>
              <a:rPr lang="en-US" sz="4000" b="1" dirty="0">
                <a:solidFill>
                  <a:schemeClr val="dk1"/>
                </a:solidFill>
                <a:latin typeface="+mj-lt"/>
                <a:ea typeface="Questrial"/>
                <a:cs typeface="Questrial"/>
                <a:sym typeface="Questrial"/>
              </a:rPr>
              <a:t> algorithms</a:t>
            </a:r>
            <a:endParaRPr sz="4000" b="1"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endParaRPr sz="3200" dirty="0">
              <a:solidFill>
                <a:schemeClr val="dk1"/>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Look at the algorithm. What statements can you make about it?</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If this algorithm was followed, what would you see happening?</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chemeClr val="dk1"/>
              </a:buClr>
              <a:buSzPts val="1100"/>
              <a:buFont typeface="Arial"/>
              <a:buNone/>
            </a:pP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chemeClr val="dk1"/>
              </a:buClr>
              <a:buSzPts val="1100"/>
              <a:buFont typeface="Arial"/>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
        <p:nvSpPr>
          <p:cNvPr id="117" name="Google Shape;117;p17"/>
          <p:cNvSpPr txBox="1"/>
          <p:nvPr/>
        </p:nvSpPr>
        <p:spPr>
          <a:xfrm>
            <a:off x="6747695" y="961650"/>
            <a:ext cx="5198700" cy="49347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3200">
                <a:solidFill>
                  <a:srgbClr val="505555"/>
                </a:solidFill>
                <a:latin typeface="+mj-lt"/>
                <a:ea typeface="Questrial"/>
                <a:cs typeface="Questrial"/>
                <a:sym typeface="Questrial"/>
              </a:rPr>
              <a:t>FOREVER</a:t>
            </a:r>
            <a:endParaRPr sz="3200">
              <a:solidFill>
                <a:srgbClr val="505555"/>
              </a:solidFill>
              <a:latin typeface="+mj-lt"/>
              <a:ea typeface="Questrial"/>
              <a:cs typeface="Questrial"/>
              <a:sym typeface="Questrial"/>
            </a:endParaRPr>
          </a:p>
          <a:p>
            <a:pPr marL="0" lvl="0" indent="457200" algn="l" rtl="0">
              <a:spcBef>
                <a:spcPts val="0"/>
              </a:spcBef>
              <a:spcAft>
                <a:spcPts val="0"/>
              </a:spcAft>
              <a:buNone/>
            </a:pPr>
            <a:r>
              <a:rPr lang="en-US" sz="3200">
                <a:solidFill>
                  <a:srgbClr val="505555"/>
                </a:solidFill>
                <a:latin typeface="+mj-lt"/>
                <a:ea typeface="Questrial"/>
                <a:cs typeface="Questrial"/>
                <a:sym typeface="Questrial"/>
              </a:rPr>
              <a:t>IF I wave</a:t>
            </a:r>
            <a:endParaRPr sz="3200">
              <a:solidFill>
                <a:srgbClr val="505555"/>
              </a:solidFill>
              <a:latin typeface="+mj-lt"/>
              <a:ea typeface="Questrial"/>
              <a:cs typeface="Questrial"/>
              <a:sym typeface="Questrial"/>
            </a:endParaRPr>
          </a:p>
          <a:p>
            <a:pPr marL="457200" lvl="0" indent="0" algn="l" rtl="0">
              <a:spcBef>
                <a:spcPts val="0"/>
              </a:spcBef>
              <a:spcAft>
                <a:spcPts val="0"/>
              </a:spcAft>
              <a:buNone/>
            </a:pPr>
            <a:r>
              <a:rPr lang="en-US" sz="3200">
                <a:solidFill>
                  <a:srgbClr val="505555"/>
                </a:solidFill>
                <a:latin typeface="+mj-lt"/>
                <a:ea typeface="Questrial"/>
                <a:cs typeface="Questrial"/>
                <a:sym typeface="Questrial"/>
              </a:rPr>
              <a:t>	THEN pat head</a:t>
            </a:r>
            <a:endParaRPr sz="3200">
              <a:solidFill>
                <a:srgbClr val="505555"/>
              </a:solidFill>
              <a:latin typeface="+mj-lt"/>
              <a:ea typeface="Questrial"/>
              <a:cs typeface="Questrial"/>
              <a:sym typeface="Questrial"/>
            </a:endParaRPr>
          </a:p>
          <a:p>
            <a:pPr marL="457200" lvl="0" indent="0" algn="l" rtl="0">
              <a:spcBef>
                <a:spcPts val="0"/>
              </a:spcBef>
              <a:spcAft>
                <a:spcPts val="0"/>
              </a:spcAft>
              <a:buNone/>
            </a:pPr>
            <a:r>
              <a:rPr lang="en-US" sz="3200">
                <a:solidFill>
                  <a:srgbClr val="505555"/>
                </a:solidFill>
                <a:latin typeface="+mj-lt"/>
                <a:ea typeface="Questrial"/>
                <a:cs typeface="Questrial"/>
                <a:sym typeface="Questrial"/>
              </a:rPr>
              <a:t>IF I point to the ceiling</a:t>
            </a:r>
            <a:endParaRPr sz="3200">
              <a:solidFill>
                <a:srgbClr val="505555"/>
              </a:solidFill>
              <a:latin typeface="+mj-lt"/>
              <a:ea typeface="Questrial"/>
              <a:cs typeface="Questrial"/>
              <a:sym typeface="Questrial"/>
            </a:endParaRPr>
          </a:p>
          <a:p>
            <a:pPr marL="457200" lvl="0" indent="0" algn="l" rtl="0">
              <a:spcBef>
                <a:spcPts val="0"/>
              </a:spcBef>
              <a:spcAft>
                <a:spcPts val="0"/>
              </a:spcAft>
              <a:buNone/>
            </a:pPr>
            <a:r>
              <a:rPr lang="en-US" sz="3200">
                <a:solidFill>
                  <a:srgbClr val="505555"/>
                </a:solidFill>
                <a:latin typeface="+mj-lt"/>
                <a:ea typeface="Questrial"/>
                <a:cs typeface="Questrial"/>
                <a:sym typeface="Questrial"/>
              </a:rPr>
              <a:t>	THEN tap shoulders</a:t>
            </a:r>
            <a:endParaRPr sz="3200">
              <a:solidFill>
                <a:srgbClr val="505555"/>
              </a:solidFill>
              <a:latin typeface="+mj-lt"/>
              <a:ea typeface="Questrial"/>
              <a:cs typeface="Questrial"/>
              <a:sym typeface="Questrial"/>
            </a:endParaRPr>
          </a:p>
          <a:p>
            <a:pPr marL="457200" lvl="0" indent="0" algn="l" rtl="0">
              <a:spcBef>
                <a:spcPts val="0"/>
              </a:spcBef>
              <a:spcAft>
                <a:spcPts val="0"/>
              </a:spcAft>
              <a:buNone/>
            </a:pPr>
            <a:r>
              <a:rPr lang="en-US" sz="3200">
                <a:solidFill>
                  <a:srgbClr val="505555"/>
                </a:solidFill>
                <a:latin typeface="+mj-lt"/>
                <a:ea typeface="Questrial"/>
                <a:cs typeface="Questrial"/>
                <a:sym typeface="Questrial"/>
              </a:rPr>
              <a:t>IF I point to the window</a:t>
            </a:r>
            <a:endParaRPr sz="3200">
              <a:solidFill>
                <a:srgbClr val="505555"/>
              </a:solidFill>
              <a:latin typeface="+mj-lt"/>
              <a:ea typeface="Questrial"/>
              <a:cs typeface="Questrial"/>
              <a:sym typeface="Questrial"/>
            </a:endParaRPr>
          </a:p>
          <a:p>
            <a:pPr marL="457200" lvl="0" indent="0" algn="l" rtl="0">
              <a:spcBef>
                <a:spcPts val="0"/>
              </a:spcBef>
              <a:spcAft>
                <a:spcPts val="0"/>
              </a:spcAft>
              <a:buNone/>
            </a:pPr>
            <a:r>
              <a:rPr lang="en-US" sz="3200">
                <a:solidFill>
                  <a:srgbClr val="505555"/>
                </a:solidFill>
                <a:latin typeface="+mj-lt"/>
                <a:ea typeface="Questrial"/>
                <a:cs typeface="Questrial"/>
                <a:sym typeface="Questrial"/>
              </a:rPr>
              <a:t>	THEN turn around</a:t>
            </a:r>
            <a:endParaRPr sz="3200">
              <a:solidFill>
                <a:srgbClr val="505555"/>
              </a:solidFill>
              <a:latin typeface="+mj-lt"/>
              <a:ea typeface="Questrial"/>
              <a:cs typeface="Questrial"/>
              <a:sym typeface="Questrial"/>
            </a:endParaRPr>
          </a:p>
          <a:p>
            <a:pPr marL="457200" lvl="0" indent="0" algn="l" rtl="0">
              <a:spcBef>
                <a:spcPts val="0"/>
              </a:spcBef>
              <a:spcAft>
                <a:spcPts val="0"/>
              </a:spcAft>
              <a:buNone/>
            </a:pPr>
            <a:r>
              <a:rPr lang="en-US" sz="3200">
                <a:solidFill>
                  <a:srgbClr val="505555"/>
                </a:solidFill>
                <a:latin typeface="+mj-lt"/>
                <a:ea typeface="Questrial"/>
                <a:cs typeface="Questrial"/>
                <a:sym typeface="Questrial"/>
              </a:rPr>
              <a:t>IF I point to the floor</a:t>
            </a:r>
            <a:endParaRPr sz="3200">
              <a:solidFill>
                <a:srgbClr val="505555"/>
              </a:solidFill>
              <a:latin typeface="+mj-lt"/>
              <a:ea typeface="Questrial"/>
              <a:cs typeface="Questrial"/>
              <a:sym typeface="Questrial"/>
            </a:endParaRPr>
          </a:p>
          <a:p>
            <a:pPr marL="457200" lvl="0" indent="0" algn="l" rtl="0">
              <a:spcBef>
                <a:spcPts val="0"/>
              </a:spcBef>
              <a:spcAft>
                <a:spcPts val="0"/>
              </a:spcAft>
              <a:buNone/>
            </a:pPr>
            <a:r>
              <a:rPr lang="en-US" sz="3200">
                <a:solidFill>
                  <a:srgbClr val="505555"/>
                </a:solidFill>
                <a:latin typeface="+mj-lt"/>
                <a:ea typeface="Questrial"/>
                <a:cs typeface="Questrial"/>
                <a:sym typeface="Questrial"/>
              </a:rPr>
              <a:t>	THEN jump</a:t>
            </a:r>
            <a:endParaRPr sz="3200">
              <a:latin typeface="+mj-lt"/>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p:nvPr/>
        </p:nvSpPr>
        <p:spPr>
          <a:xfrm>
            <a:off x="1012895" y="62600"/>
            <a:ext cx="61920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Following algorithms</a:t>
            </a:r>
            <a:endParaRPr sz="4000" b="1"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endParaRPr sz="3200" dirty="0">
              <a:solidFill>
                <a:schemeClr val="dk1"/>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
        <p:nvSpPr>
          <p:cNvPr id="124" name="Google Shape;124;p18"/>
          <p:cNvSpPr txBox="1"/>
          <p:nvPr/>
        </p:nvSpPr>
        <p:spPr>
          <a:xfrm>
            <a:off x="3774150" y="1652900"/>
            <a:ext cx="5017200" cy="49347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FOREVER</a:t>
            </a:r>
            <a:endParaRPr sz="3200">
              <a:solidFill>
                <a:srgbClr val="505555"/>
              </a:solidFill>
              <a:latin typeface="+mj-lt"/>
              <a:ea typeface="Questrial"/>
              <a:cs typeface="Questrial"/>
              <a:sym typeface="Questrial"/>
            </a:endParaRPr>
          </a:p>
          <a:p>
            <a:pPr marL="0" lvl="0" indent="45720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wave</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pat head</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point to the ceiling</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tap shoulders</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point to the window</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turn around</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point to the floor</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jump</a:t>
            </a:r>
            <a:endParaRPr sz="3200">
              <a:solidFill>
                <a:srgbClr val="505555"/>
              </a:solidFill>
              <a:latin typeface="+mj-lt"/>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p:nvPr/>
        </p:nvSpPr>
        <p:spPr>
          <a:xfrm>
            <a:off x="607945" y="367400"/>
            <a:ext cx="61920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Modifying algorithms</a:t>
            </a:r>
            <a:endParaRPr sz="4000" b="1"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endParaRPr sz="3200" dirty="0">
              <a:solidFill>
                <a:schemeClr val="dk1"/>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Can you add further examples of selection to your algorithm?</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Use the patterns in the algorithm to help with the structure.</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
        <p:nvSpPr>
          <p:cNvPr id="131" name="Google Shape;131;p19"/>
          <p:cNvSpPr txBox="1"/>
          <p:nvPr/>
        </p:nvSpPr>
        <p:spPr>
          <a:xfrm>
            <a:off x="6897200" y="1232425"/>
            <a:ext cx="5133300" cy="49347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FOREVER</a:t>
            </a:r>
            <a:endParaRPr sz="3200">
              <a:solidFill>
                <a:srgbClr val="505555"/>
              </a:solidFill>
              <a:latin typeface="+mj-lt"/>
              <a:ea typeface="Questrial"/>
              <a:cs typeface="Questrial"/>
              <a:sym typeface="Questrial"/>
            </a:endParaRPr>
          </a:p>
          <a:p>
            <a:pPr marL="0" lvl="0" indent="45720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wave</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pat head</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point to the ceiling</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tap shoulders</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point to the window</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turn around</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point to the floor</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jump</a:t>
            </a:r>
            <a:endParaRPr sz="3200">
              <a:solidFill>
                <a:srgbClr val="505555"/>
              </a:solidFill>
              <a:latin typeface="+mj-lt"/>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0"/>
          <p:cNvSpPr/>
          <p:nvPr/>
        </p:nvSpPr>
        <p:spPr>
          <a:xfrm>
            <a:off x="621009" y="280314"/>
            <a:ext cx="61920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Debugging algorithms</a:t>
            </a:r>
            <a:endParaRPr sz="4000" b="1"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endParaRPr sz="3200" dirty="0">
              <a:solidFill>
                <a:schemeClr val="dk1"/>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The goal of the algorithm was to get a person to carry out an action </a:t>
            </a:r>
            <a:r>
              <a:rPr lang="en-US" sz="3200" b="1" dirty="0">
                <a:solidFill>
                  <a:srgbClr val="505555"/>
                </a:solidFill>
                <a:latin typeface="+mj-lt"/>
                <a:ea typeface="Questrial"/>
                <a:cs typeface="Questrial"/>
                <a:sym typeface="Questrial"/>
              </a:rPr>
              <a:t>once</a:t>
            </a:r>
            <a:r>
              <a:rPr lang="en-US" sz="3200" dirty="0">
                <a:solidFill>
                  <a:srgbClr val="505555"/>
                </a:solidFill>
                <a:latin typeface="+mj-lt"/>
                <a:ea typeface="Questrial"/>
                <a:cs typeface="Questrial"/>
                <a:sym typeface="Questrial"/>
              </a:rPr>
              <a:t> when the gesture was made.</a:t>
            </a: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Does this algorithm reach this goal?</a:t>
            </a: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How could we change the algorithm so it does met the goal?</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
        <p:nvSpPr>
          <p:cNvPr id="138" name="Google Shape;138;p20"/>
          <p:cNvSpPr txBox="1"/>
          <p:nvPr/>
        </p:nvSpPr>
        <p:spPr>
          <a:xfrm>
            <a:off x="7001700" y="1232425"/>
            <a:ext cx="5028900" cy="49347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FOREVER</a:t>
            </a:r>
            <a:endParaRPr sz="3200">
              <a:solidFill>
                <a:srgbClr val="505555"/>
              </a:solidFill>
              <a:latin typeface="+mj-lt"/>
              <a:ea typeface="Questrial"/>
              <a:cs typeface="Questrial"/>
              <a:sym typeface="Questrial"/>
            </a:endParaRPr>
          </a:p>
          <a:p>
            <a:pPr marL="0" lvl="0" indent="45720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wave</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pat head</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point to the ceiling</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tap shoulders</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point to the window</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turn around</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IF I point to the floor</a:t>
            </a:r>
            <a:endParaRPr sz="3200">
              <a:solidFill>
                <a:srgbClr val="505555"/>
              </a:solidFill>
              <a:latin typeface="+mj-lt"/>
              <a:ea typeface="Questrial"/>
              <a:cs typeface="Questrial"/>
              <a:sym typeface="Questrial"/>
            </a:endParaRPr>
          </a:p>
          <a:p>
            <a:pPr marL="457200" lvl="0" indent="0" algn="l" rtl="0">
              <a:spcBef>
                <a:spcPts val="0"/>
              </a:spcBef>
              <a:spcAft>
                <a:spcPts val="0"/>
              </a:spcAft>
              <a:buClr>
                <a:schemeClr val="dk1"/>
              </a:buClr>
              <a:buSzPts val="1100"/>
              <a:buFont typeface="Arial"/>
              <a:buNone/>
            </a:pPr>
            <a:r>
              <a:rPr lang="en-US" sz="3200">
                <a:solidFill>
                  <a:srgbClr val="505555"/>
                </a:solidFill>
                <a:latin typeface="+mj-lt"/>
                <a:ea typeface="Questrial"/>
                <a:cs typeface="Questrial"/>
                <a:sym typeface="Questrial"/>
              </a:rPr>
              <a:t>	THEN jump</a:t>
            </a:r>
            <a:endParaRPr sz="3200">
              <a:solidFill>
                <a:srgbClr val="505555"/>
              </a:solidFill>
              <a:latin typeface="+mj-lt"/>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1"/>
          <p:cNvSpPr/>
          <p:nvPr/>
        </p:nvSpPr>
        <p:spPr>
          <a:xfrm>
            <a:off x="887125" y="334350"/>
            <a:ext cx="63345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Conducting an orchestra</a:t>
            </a: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gestures does the conductor make?</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How do the orchestra respond to these gestures?</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Write an algorithm for one on the conductor’s gestures.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pic>
        <p:nvPicPr>
          <p:cNvPr id="145" name="Google Shape;145;p21" descr="Links to the videos I used:&#10;Gustavo Dudamel: https://youtu.be/22wEhOdfAfA&#10;Herbert von Karajan: https://youtu.be/DY0P3UKFXC8&#10;Mitsuko Uchida: https://youtu.be/yM8CFR01KwQ&#10;Paavo Järvi: Video Unavailable&#10;Philippe Jordan: https://youtu.be/TgZj4Vd3HHk&#10;Mirga Gražinytė-Tyla: https://youtu.be/7huSiJ2bKF0&#10;Sir Simon Rattle: https://youtu.be/0sGqkMU-mGQ&#10;Vladimir Jurowski: https://youtu.be/NRTWLQ4nI6Q&#10;Leonard Bernstein: https://youtu.be/dRhwyzJABvI&#10;Valery Gergiev: https://youtu.be/RZkIAVGlfWk&#10;&#10;**No copyright infringement intended.&#10;**I do not monetize my videos." title="Memorable Conducting from Great Conductors">
            <a:hlinkClick r:id="rId3"/>
          </p:cNvPr>
          <p:cNvPicPr preferRelativeResize="0"/>
          <p:nvPr/>
        </p:nvPicPr>
        <p:blipFill>
          <a:blip r:embed="rId4">
            <a:alphaModFix/>
          </a:blip>
          <a:stretch>
            <a:fillRect/>
          </a:stretch>
        </p:blipFill>
        <p:spPr>
          <a:xfrm>
            <a:off x="7412525" y="1714500"/>
            <a:ext cx="4572000" cy="3429000"/>
          </a:xfrm>
          <a:prstGeom prst="rect">
            <a:avLst/>
          </a:prstGeom>
          <a:noFill/>
          <a:ln>
            <a:noFill/>
          </a:ln>
        </p:spPr>
      </p:pic>
      <p:sp>
        <p:nvSpPr>
          <p:cNvPr id="2" name="Rectangle 1">
            <a:extLst>
              <a:ext uri="{FF2B5EF4-FFF2-40B4-BE49-F238E27FC236}">
                <a16:creationId xmlns:a16="http://schemas.microsoft.com/office/drawing/2014/main" id="{9818E25B-2CBC-394E-8A65-462AC1006B26}"/>
              </a:ext>
            </a:extLst>
          </p:cNvPr>
          <p:cNvSpPr/>
          <p:nvPr/>
        </p:nvSpPr>
        <p:spPr>
          <a:xfrm>
            <a:off x="7391401" y="5351250"/>
            <a:ext cx="4071949" cy="307777"/>
          </a:xfrm>
          <a:prstGeom prst="rect">
            <a:avLst/>
          </a:prstGeom>
        </p:spPr>
        <p:txBody>
          <a:bodyPr wrap="none">
            <a:spAutoFit/>
          </a:bodyPr>
          <a:lstStyle/>
          <a:p>
            <a:r>
              <a:rPr lang="en-GB" dirty="0">
                <a:hlinkClick r:id="rId3"/>
              </a:rPr>
              <a:t>http://www.youtube.com/watch?v=aQU1i-7oCRs</a:t>
            </a:r>
            <a:r>
              <a:rPr lang="en-GB"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2"/>
          <p:cNvSpPr/>
          <p:nvPr/>
        </p:nvSpPr>
        <p:spPr>
          <a:xfrm>
            <a:off x="887125" y="334350"/>
            <a:ext cx="108459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Conducting the class</a:t>
            </a: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We are going to conduct the class to play musical phrases.</a:t>
            </a: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Write an algorithm so your classmates know what note to play when you make a certain gesture.</a:t>
            </a: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Plan your gestures out using the planning sheet then write your algorithm.</a:t>
            </a: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Use the patterns in the algorithm from earlier to support you.</a:t>
            </a: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words do you think will be used in the algorithm?</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3"/>
          <p:cNvSpPr/>
          <p:nvPr/>
        </p:nvSpPr>
        <p:spPr>
          <a:xfrm>
            <a:off x="887125" y="-228600"/>
            <a:ext cx="108459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Planning your gestures</a:t>
            </a: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pic>
        <p:nvPicPr>
          <p:cNvPr id="158" name="Google Shape;158;p23"/>
          <p:cNvPicPr preferRelativeResize="0"/>
          <p:nvPr/>
        </p:nvPicPr>
        <p:blipFill rotWithShape="1">
          <a:blip r:embed="rId3" cstate="screen">
            <a:alphaModFix/>
            <a:extLst>
              <a:ext uri="{28A0092B-C50C-407E-A947-70E740481C1C}">
                <a14:useLocalDpi xmlns:a14="http://schemas.microsoft.com/office/drawing/2010/main"/>
              </a:ext>
            </a:extLst>
          </a:blip>
          <a:srcRect b="2400"/>
          <a:stretch/>
        </p:blipFill>
        <p:spPr>
          <a:xfrm>
            <a:off x="3245500" y="1110950"/>
            <a:ext cx="5701025" cy="5592475"/>
          </a:xfrm>
          <a:prstGeom prst="rect">
            <a:avLst/>
          </a:prstGeom>
          <a:noFill/>
          <a:ln w="38100" cap="flat" cmpd="sng">
            <a:solidFill>
              <a:schemeClr val="dk2"/>
            </a:solidFill>
            <a:prstDash val="solid"/>
            <a:round/>
            <a:headEnd type="none" w="sm" len="sm"/>
            <a:tailEnd type="none" w="sm" len="sm"/>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588</Words>
  <Application>Microsoft Macintosh PowerPoint</Application>
  <PresentationFormat>Widescreen</PresentationFormat>
  <Paragraphs>165</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6</cp:revision>
  <dcterms:modified xsi:type="dcterms:W3CDTF">2019-10-28T11:19:47Z</dcterms:modified>
</cp:coreProperties>
</file>