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5"/>
    <p:sldMasterId id="2147483778" r:id="rId6"/>
  </p:sldMasterIdLst>
  <p:notesMasterIdLst>
    <p:notesMasterId r:id="rId16"/>
  </p:notesMasterIdLst>
  <p:handoutMasterIdLst>
    <p:handoutMasterId r:id="rId17"/>
  </p:handoutMasterIdLst>
  <p:sldIdLst>
    <p:sldId id="381" r:id="rId7"/>
    <p:sldId id="379" r:id="rId8"/>
    <p:sldId id="382" r:id="rId9"/>
    <p:sldId id="383" r:id="rId10"/>
    <p:sldId id="388" r:id="rId11"/>
    <p:sldId id="389" r:id="rId12"/>
    <p:sldId id="386" r:id="rId13"/>
    <p:sldId id="390" r:id="rId14"/>
    <p:sldId id="387" r:id="rId15"/>
  </p:sldIdLst>
  <p:sldSz cx="10058400" cy="7772400"/>
  <p:notesSz cx="9313863" cy="6858000"/>
  <p:defaultTextStyle>
    <a:defPPr>
      <a:defRPr lang="en-US"/>
    </a:defPPr>
    <a:lvl1pPr marL="0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5" userDrawn="1">
          <p15:clr>
            <a:srgbClr val="A4A3A4"/>
          </p15:clr>
        </p15:guide>
        <p15:guide id="2" pos="5662" userDrawn="1">
          <p15:clr>
            <a:srgbClr val="A4A3A4"/>
          </p15:clr>
        </p15:guide>
        <p15:guide id="3" orient="horz" pos="1023" userDrawn="1">
          <p15:clr>
            <a:srgbClr val="A4A3A4"/>
          </p15:clr>
        </p15:guide>
        <p15:guide id="4" orient="horz" pos="4351" userDrawn="1">
          <p15:clr>
            <a:srgbClr val="A4A3A4"/>
          </p15:clr>
        </p15:guide>
        <p15:guide id="5" pos="427" userDrawn="1">
          <p15:clr>
            <a:srgbClr val="A4A3A4"/>
          </p15:clr>
        </p15:guide>
        <p15:guide id="6" pos="5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7" name="Kavita Kapoor" initials="KK" lastIdx="3" clrIdx="7">
    <p:extLst/>
  </p:cmAuthor>
  <p:cmAuthor id="1" name="eploof" initials="ehp" lastIdx="68" clrIdx="1"/>
  <p:cmAuthor id="2" name="Stuart Waldron" initials="IH" lastIdx="0" clrIdx="2"/>
  <p:cmAuthor id="3" name="Stuart Waldron" initials="" lastIdx="3" clrIdx="3"/>
  <p:cmAuthor id="4" name="Zach Shelby" initials="ZS" lastIdx="1" clrIdx="4">
    <p:extLst/>
  </p:cmAuthor>
  <p:cmAuthor id="5" name="Hellen Norman" initials="HN" lastIdx="1" clrIdx="5">
    <p:extLst/>
  </p:cmAuthor>
  <p:cmAuthor id="6" name="Jonathan Austin" initials="JA" lastIdx="14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500"/>
    <a:srgbClr val="6E6E00"/>
    <a:srgbClr val="112E78"/>
    <a:srgbClr val="008077"/>
    <a:srgbClr val="802F3B"/>
    <a:srgbClr val="806919"/>
    <a:srgbClr val="126380"/>
    <a:srgbClr val="216063"/>
    <a:srgbClr val="80332E"/>
    <a:srgbClr val="731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604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1062" y="78"/>
      </p:cViewPr>
      <p:guideLst>
        <p:guide orient="horz" pos="4895"/>
        <p:guide pos="5662"/>
        <p:guide orient="horz" pos="1023"/>
        <p:guide orient="horz" pos="4351"/>
        <p:guide pos="427"/>
        <p:guide pos="5698"/>
      </p:guideLst>
    </p:cSldViewPr>
  </p:slideViewPr>
  <p:outlineViewPr>
    <p:cViewPr>
      <p:scale>
        <a:sx n="33" d="100"/>
        <a:sy n="33" d="100"/>
      </p:scale>
      <p:origin x="0" y="-7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096" y="-84"/>
      </p:cViewPr>
      <p:guideLst>
        <p:guide orient="horz" pos="2160"/>
        <p:guide pos="2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4025" y="514350"/>
            <a:ext cx="33258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1"/>
            <a:ext cx="7451090" cy="308610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5">
                  <a:lumMod val="50000"/>
                </a:schemeClr>
              </a:buClr>
              <a:buSzPct val="100000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51506" y="2101185"/>
            <a:ext cx="3224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Try these cards in any order: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96875" indent="-396875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38669" y="2111420"/>
            <a:ext cx="325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Use these cards in this order: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here then 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5">
                  <a:lumMod val="50000"/>
                </a:schemeClr>
              </a:buClr>
              <a:buSzPct val="100000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79111" y="2111420"/>
            <a:ext cx="324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Start with the first card and then</a:t>
            </a:r>
            <a:b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</a:br>
            <a: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try the other cards in any order: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252715" y="110487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44533" y="108963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14400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5528761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5963" y="6800051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5264" y="6830568"/>
            <a:ext cx="1473027" cy="2923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99832" y="6812280"/>
            <a:ext cx="1473027" cy="2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 bwMode="blackWhite">
          <a:xfrm>
            <a:off x="1186780" y="1916348"/>
            <a:ext cx="3200400" cy="457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 userDrawn="1"/>
        </p:nvSpPr>
        <p:spPr>
          <a:xfrm rot="10800000">
            <a:off x="1362120" y="2704290"/>
            <a:ext cx="2869688" cy="3647872"/>
          </a:xfrm>
          <a:prstGeom prst="round2SameRect">
            <a:avLst>
              <a:gd name="adj1" fmla="val 14543"/>
              <a:gd name="adj2" fmla="val 0"/>
            </a:avLst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63853" y="1361334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 bwMode="white">
          <a:xfrm>
            <a:off x="5047488" y="1772814"/>
            <a:ext cx="4537680" cy="552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 bwMode="blackWhite">
          <a:xfrm>
            <a:off x="2587570" y="6761630"/>
            <a:ext cx="368447" cy="36844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2.tiff"/><Relationship Id="rId12" Type="http://schemas.openxmlformats.org/officeDocument/2006/relationships/image" Target="../media/image15.tiff"/><Relationship Id="rId2" Type="http://schemas.openxmlformats.org/officeDocument/2006/relationships/image" Target="../media/image9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17.tiff"/><Relationship Id="rId10" Type="http://schemas.openxmlformats.org/officeDocument/2006/relationships/image" Target="../media/image14.png"/><Relationship Id="rId4" Type="http://schemas.openxmlformats.org/officeDocument/2006/relationships/image" Target="../media/image10.tiff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microsoft.com/office/2007/relationships/hdphoto" Target="../media/hdphoto9.wdp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microsoft.com/office/2007/relationships/hdphoto" Target="../media/hdphoto11.wdp"/><Relationship Id="rId7" Type="http://schemas.openxmlformats.org/officeDocument/2006/relationships/image" Target="../media/image9.jpeg"/><Relationship Id="rId12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11" Type="http://schemas.microsoft.com/office/2007/relationships/hdphoto" Target="../media/hdphoto13.wdp"/><Relationship Id="rId5" Type="http://schemas.openxmlformats.org/officeDocument/2006/relationships/image" Target="../media/image27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6.tiff"/><Relationship Id="rId9" Type="http://schemas.openxmlformats.org/officeDocument/2006/relationships/image" Target="../media/image10.tiff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microsoft.com/office/2007/relationships/hdphoto" Target="../media/hdphoto4.wdp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5.wdp"/><Relationship Id="rId15" Type="http://schemas.openxmlformats.org/officeDocument/2006/relationships/image" Target="../media/image21.png"/><Relationship Id="rId10" Type="http://schemas.openxmlformats.org/officeDocument/2006/relationships/image" Target="../media/image36.tiff"/><Relationship Id="rId4" Type="http://schemas.openxmlformats.org/officeDocument/2006/relationships/image" Target="../media/image32.png"/><Relationship Id="rId9" Type="http://schemas.openxmlformats.org/officeDocument/2006/relationships/image" Target="../media/image35.tiff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microsoft.com/office/2007/relationships/hdphoto" Target="../media/hdphoto15.wdp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tiff"/><Relationship Id="rId11" Type="http://schemas.openxmlformats.org/officeDocument/2006/relationships/image" Target="../media/image44.png"/><Relationship Id="rId5" Type="http://schemas.microsoft.com/office/2007/relationships/hdphoto" Target="../media/hdphoto17.wdp"/><Relationship Id="rId15" Type="http://schemas.openxmlformats.org/officeDocument/2006/relationships/image" Target="../media/image40.png"/><Relationship Id="rId10" Type="http://schemas.microsoft.com/office/2007/relationships/hdphoto" Target="../media/hdphoto16.wdp"/><Relationship Id="rId4" Type="http://schemas.openxmlformats.org/officeDocument/2006/relationships/image" Target="../media/image42.png"/><Relationship Id="rId9" Type="http://schemas.openxmlformats.org/officeDocument/2006/relationships/image" Target="../media/image33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23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59.png"/><Relationship Id="rId17" Type="http://schemas.microsoft.com/office/2007/relationships/hdphoto" Target="../media/hdphoto24.wdp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microsoft.com/office/2007/relationships/hdphoto" Target="../media/hdphoto3.wdp"/><Relationship Id="rId5" Type="http://schemas.microsoft.com/office/2007/relationships/hdphoto" Target="../media/hdphoto20.wdp"/><Relationship Id="rId15" Type="http://schemas.openxmlformats.org/officeDocument/2006/relationships/image" Target="../media/image61.tiff"/><Relationship Id="rId10" Type="http://schemas.openxmlformats.org/officeDocument/2006/relationships/image" Target="../media/image9.jpeg"/><Relationship Id="rId4" Type="http://schemas.openxmlformats.org/officeDocument/2006/relationships/image" Target="../media/image56.png"/><Relationship Id="rId9" Type="http://schemas.microsoft.com/office/2007/relationships/hdphoto" Target="../media/hdphoto22.wdp"/><Relationship Id="rId14" Type="http://schemas.openxmlformats.org/officeDocument/2006/relationships/image" Target="../media/image6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Music Cards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Music Cards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874347" y="2728595"/>
            <a:ext cx="3045064" cy="2727325"/>
          </a:xfrm>
          <a:prstGeom prst="rect">
            <a:avLst/>
          </a:prstGeom>
        </p:spPr>
        <p:txBody>
          <a:bodyPr/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 sz="2000" b="1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Play a Note</a:t>
            </a:r>
          </a:p>
          <a:p>
            <a:r>
              <a:rPr lang="en-US" dirty="0" smtClean="0"/>
              <a:t>Play a Chord</a:t>
            </a:r>
          </a:p>
          <a:p>
            <a:r>
              <a:rPr lang="en-US" dirty="0" smtClean="0"/>
              <a:t>Sound Effects</a:t>
            </a:r>
          </a:p>
          <a:p>
            <a:r>
              <a:rPr lang="en-US" dirty="0" smtClean="0"/>
              <a:t>Make an Instrument</a:t>
            </a:r>
          </a:p>
          <a:p>
            <a:r>
              <a:rPr lang="en-US" dirty="0" smtClean="0"/>
              <a:t>Wire the Instrument</a:t>
            </a:r>
          </a:p>
          <a:p>
            <a:r>
              <a:rPr lang="en-US" dirty="0" smtClean="0"/>
              <a:t>Program the Pins</a:t>
            </a:r>
          </a:p>
          <a:p>
            <a:r>
              <a:rPr lang="en-US" dirty="0" smtClean="0"/>
              <a:t>Attach the </a:t>
            </a:r>
            <a:r>
              <a:rPr lang="en-US" dirty="0" err="1" smtClean="0"/>
              <a:t>micro:bit</a:t>
            </a:r>
            <a:endParaRPr lang="en-US" dirty="0" smtClean="0"/>
          </a:p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5343" y="2442949"/>
            <a:ext cx="3575714" cy="3643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6" b="993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27084" y="2299796"/>
            <a:ext cx="2989237" cy="3731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2321" y1="48485" x2="72321" y2="48485"/>
                        <a14:foregroundMark x1="58036" y1="51515" x2="58036" y2="51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326" y="5699356"/>
            <a:ext cx="876868" cy="775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20050">
            <a:off x="3946436" y="4307464"/>
            <a:ext cx="558962" cy="794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8555" flipH="1">
            <a:off x="1104837" y="4390188"/>
            <a:ext cx="560901" cy="7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Play a Note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Play a Note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your sprite play a sound.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9522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573" y="2331162"/>
            <a:ext cx="698500" cy="685800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533026" y="3023080"/>
            <a:ext cx="76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Add  a sprite.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6889" y="2800384"/>
            <a:ext cx="106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Corresponding notes appear in the Sound blocks.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9420" y="6089154"/>
            <a:ext cx="249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Shake your </a:t>
            </a:r>
            <a:r>
              <a:rPr lang="en-US" sz="1000" b="1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Does the note play? 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happens when you add multiple notes?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09" y="5115815"/>
            <a:ext cx="1271469" cy="1123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565" y="3665987"/>
            <a:ext cx="3006578" cy="160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11" y="2404347"/>
            <a:ext cx="1377928" cy="832600"/>
          </a:xfrm>
          <a:prstGeom prst="rect">
            <a:avLst/>
          </a:prstGeom>
          <a:ln>
            <a:solidFill>
              <a:srgbClr val="3EDCFD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7571403" y="2404347"/>
            <a:ext cx="486831" cy="2753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0" b="89286" l="2273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194" y="2217066"/>
            <a:ext cx="747643" cy="713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03" l="6349" r="928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871" y="5636503"/>
            <a:ext cx="1639368" cy="1470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3704">
            <a:off x="2386702" y="2888667"/>
            <a:ext cx="882295" cy="836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51" y="3048795"/>
            <a:ext cx="604206" cy="4814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734" y="2975050"/>
            <a:ext cx="728452" cy="690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5015" y="3262049"/>
            <a:ext cx="4825091" cy="2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Play a Chord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Play a Chord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35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081062"/>
            <a:ext cx="4530537" cy="23177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364" y="3195879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16423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your sprite play multiple notes at once.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4882" y="67929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88710" l="429" r="97854">
                        <a14:foregroundMark x1="64378" y1="48387" x2="64378" y2="4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644" y="2101638"/>
            <a:ext cx="2165007" cy="576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8889" l="4301" r="97312">
                        <a14:foregroundMark x1="85484" y1="44444" x2="85484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7617" y="2134828"/>
            <a:ext cx="1804838" cy="6113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41943" y="2608922"/>
            <a:ext cx="3526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Look closely at these two blocks. What is the difference between them?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46470" y="4117308"/>
            <a:ext cx="258273" cy="809022"/>
            <a:chOff x="6047368" y="4117308"/>
            <a:chExt cx="257375" cy="10496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047368" y="4117308"/>
              <a:ext cx="249938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47368" y="4117308"/>
              <a:ext cx="0" cy="1049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54805" y="5161804"/>
              <a:ext cx="249938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69761" y="4290986"/>
            <a:ext cx="8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All three notes will play at the same time.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9420" y="6077579"/>
            <a:ext cx="2494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make any other chords?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happens when you use these blocks instead?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38060" y="6859881"/>
            <a:ext cx="414872" cy="8763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60" y="3530889"/>
            <a:ext cx="2885968" cy="17465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570" y="5110816"/>
            <a:ext cx="1271469" cy="1123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710" y="3048795"/>
            <a:ext cx="604206" cy="4814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277" y="3077146"/>
            <a:ext cx="3159310" cy="27710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373" y="5655652"/>
            <a:ext cx="2476602" cy="16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Sound Effects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Sound Effects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176893"/>
            <a:ext cx="4530537" cy="2109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4881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5261" y="529260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0213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Change the pitch and volume of your notes.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8365" y="67922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95082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432" y="6523746"/>
            <a:ext cx="1678648" cy="825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600" y="2180824"/>
            <a:ext cx="1424919" cy="904377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8" b="91026" l="1136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70" y="2250296"/>
            <a:ext cx="739630" cy="655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573" y="2256134"/>
            <a:ext cx="698500" cy="685800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7571403" y="2455701"/>
            <a:ext cx="452541" cy="168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2082" y="2945983"/>
            <a:ext cx="76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Add a sprite.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6889" y="2868624"/>
            <a:ext cx="106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Corresponding notes appear in the Sound blocks.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8436" y="5600378"/>
            <a:ext cx="377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Press the A and B buttons to change the sound.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other sound effects can you add?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add a RESET block to make your sounds go back to their original notes? 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3570" y="5176893"/>
            <a:ext cx="1271469" cy="1123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1714" y1="53023" x2="51714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54" y="3492230"/>
            <a:ext cx="3045101" cy="1870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51" y="3048795"/>
            <a:ext cx="604206" cy="48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3455" y="3650523"/>
            <a:ext cx="2866118" cy="15719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1412" y="3623834"/>
            <a:ext cx="3150205" cy="15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Make an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1179" y="2013917"/>
            <a:ext cx="2921002" cy="400050"/>
          </a:xfrm>
        </p:spPr>
        <p:txBody>
          <a:bodyPr/>
          <a:lstStyle/>
          <a:p>
            <a:r>
              <a:rPr lang="en-US" dirty="0" smtClean="0"/>
              <a:t>Create your own instrument using cardboard and craft materials and play music via your </a:t>
            </a:r>
            <a:r>
              <a:rPr lang="en-US" dirty="0" err="1" smtClean="0"/>
              <a:t>micro:bit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an Instrument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87495"/>
            <a:ext cx="4530537" cy="21113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544" y="3325883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936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" b="100000" l="9844" r="93177">
                        <a14:foregroundMark x1="82500" y1="22193" x2="84323" y2="2872"/>
                        <a14:backgroundMark x1="85208" y1="9504" x2="86563" y2="10131"/>
                        <a14:backgroundMark x1="86563" y1="9974" x2="87031" y2="10131"/>
                        <a14:backgroundMark x1="82656" y1="10862" x2="80104" y2="10131"/>
                        <a14:backgroundMark x1="85938" y1="13890" x2="83854" y2="13577"/>
                        <a14:backgroundMark x1="84896" y1="16449" x2="83073" y2="16606"/>
                        <a14:backgroundMark x1="82188" y1="17493" x2="80677" y2="16606"/>
                        <a14:backgroundMark x1="83698" y1="20366" x2="84427" y2="20522"/>
                        <a14:backgroundMark x1="82188" y1="4961" x2="82813" y2="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172" y="2060956"/>
            <a:ext cx="667288" cy="665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8" b="98544" l="6500" r="100000">
                        <a14:foregroundMark x1="40500" y1="7569" x2="49500" y2="94032"/>
                        <a14:foregroundMark x1="67000" y1="86317" x2="67000" y2="95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4232">
            <a:off x="8182597" y="2070634"/>
            <a:ext cx="157498" cy="599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373" y="2125095"/>
            <a:ext cx="701039" cy="443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67" y="2125095"/>
            <a:ext cx="633221" cy="5921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47488" y="2749820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Cardboard or heavy paper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449" y="2761468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12" y="275290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Markers or crayons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2393" y="2748837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Glue stick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96436" y="273536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1205" y="5831648"/>
            <a:ext cx="3777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What instruments can you make?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Scratch offers sounds for the following instruments: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17" y="6486256"/>
            <a:ext cx="950722" cy="6208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194" y="6589258"/>
            <a:ext cx="557327" cy="501045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  <a14:foregroundMark x1="73219" y1="66820" x2="20639" y2="58525"/>
                        <a14:foregroundMark x1="75676" y1="64977" x2="35135" y2="51152"/>
                        <a14:foregroundMark x1="17199" y1="59447" x2="17199" y2="59447"/>
                        <a14:foregroundMark x1="78133" y1="56682" x2="65111" y2="59447"/>
                        <a14:foregroundMark x1="26781" y1="52995" x2="19165" y2="64055"/>
                        <a14:foregroundMark x1="26536" y1="54839" x2="19656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79" y="5227687"/>
            <a:ext cx="2005145" cy="10690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22286" y="3673296"/>
            <a:ext cx="2181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Using cardboard or heavy paper, draw your favorite instrument.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Decorate with craft supplies.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i="1" dirty="0" smtClean="0">
                <a:latin typeface="Tw Cen MT" charset="0"/>
                <a:ea typeface="Tw Cen MT" charset="0"/>
                <a:cs typeface="Tw Cen MT" charset="0"/>
              </a:rPr>
              <a:t>Leave room to add conductive materials. 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US" sz="1000" i="1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 will work  by creating circuits that close and open as you touch the keys on your instrument!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308" y="2824584"/>
            <a:ext cx="3060457" cy="2853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0" y="2884572"/>
            <a:ext cx="2755631" cy="23776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41207">
            <a:off x="1826657" y="4420585"/>
            <a:ext cx="2885968" cy="17465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29" y="2183075"/>
            <a:ext cx="809738" cy="41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1923" y="5218906"/>
            <a:ext cx="2147462" cy="23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Wire the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105335"/>
            <a:ext cx="2863388" cy="400050"/>
          </a:xfrm>
        </p:spPr>
        <p:txBody>
          <a:bodyPr/>
          <a:lstStyle/>
          <a:p>
            <a:r>
              <a:rPr lang="en-US" smtClean="0"/>
              <a:t>Use your instrument to create a circuit using conductive materials.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Wire the Instrument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899957"/>
            <a:ext cx="4530537" cy="138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87495"/>
            <a:ext cx="4530537" cy="252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581" y="3417726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6332" y="5901639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8" b="98544" l="6500" r="100000">
                        <a14:foregroundMark x1="40500" y1="7569" x2="49500" y2="94032"/>
                        <a14:foregroundMark x1="67000" y1="86317" x2="67000" y2="95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4232">
            <a:off x="8230222" y="2099209"/>
            <a:ext cx="157498" cy="5992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95113" y="2749820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Tinfoil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7924" y="2761468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Copper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Tape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7207" y="2772509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0018" y="2748837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Glue stick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3595" y="6228529"/>
            <a:ext cx="4215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Decorate. 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M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ake sure to leave your metal areas open! </a:t>
            </a:r>
          </a:p>
          <a:p>
            <a:pPr algn="ctr"/>
            <a:endParaRPr lang="en-US" sz="1000" b="1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Tinfoil 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and copper tape are both metal, which means they will conduct electricity. When your </a:t>
            </a:r>
            <a:r>
              <a:rPr lang="en-US" sz="1000" i="1" dirty="0" err="1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 is attached and you touch a 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conductive area, 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the computer will play the note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!</a:t>
            </a:r>
            <a:endParaRPr lang="en-US" sz="1000" i="1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2" b="97168" l="4500" r="95875">
                        <a14:foregroundMark x1="74250" y1="15251" x2="68500" y2="19826"/>
                        <a14:foregroundMark x1="25250" y1="53377" x2="32750" y2="45969"/>
                        <a14:foregroundMark x1="75750" y1="14815" x2="75750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59" y="2316929"/>
            <a:ext cx="790343" cy="4534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260" y="2176770"/>
            <a:ext cx="631491" cy="5357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86684" y="2740298"/>
            <a:ext cx="305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Tw Cen MT" charset="0"/>
                <a:ea typeface="Tw Cen MT" charset="0"/>
                <a:cs typeface="Tw Cen MT" charset="0"/>
              </a:rPr>
              <a:t>or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9494" y="4126340"/>
            <a:ext cx="192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Cut strips of tinfoil, or add copper tape to each key </a:t>
            </a:r>
            <a:r>
              <a:rPr lang="en-US" sz="1000" smtClean="0">
                <a:latin typeface="Tw Cen MT" charset="0"/>
                <a:ea typeface="Tw Cen MT" charset="0"/>
                <a:cs typeface="Tw Cen MT" charset="0"/>
              </a:rPr>
              <a:t>or string.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Make sure the metal touches an edge on your instrument so that it can be connected to the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  <a14:foregroundMark x1="73219" y1="66820" x2="20639" y2="58525"/>
                        <a14:foregroundMark x1="75676" y1="64977" x2="35135" y2="51152"/>
                        <a14:foregroundMark x1="17199" y1="59447" x2="17199" y2="59447"/>
                        <a14:foregroundMark x1="78133" y1="56682" x2="65111" y2="59447"/>
                        <a14:foregroundMark x1="26781" y1="52995" x2="19165" y2="64055"/>
                        <a14:foregroundMark x1="26536" y1="54839" x2="19656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79" y="5227687"/>
            <a:ext cx="2005145" cy="10690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373" y="2125095"/>
            <a:ext cx="701039" cy="4439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496436" y="273536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28" y="3666144"/>
            <a:ext cx="2761727" cy="2072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6" y="1969494"/>
            <a:ext cx="4072481" cy="4060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41207">
            <a:off x="1782756" y="4420586"/>
            <a:ext cx="2885968" cy="1746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8" y="2278983"/>
            <a:ext cx="809738" cy="4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the Pins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9673" y="2011308"/>
            <a:ext cx="2870028" cy="448530"/>
          </a:xfrm>
        </p:spPr>
        <p:txBody>
          <a:bodyPr/>
          <a:lstStyle/>
          <a:p>
            <a:r>
              <a:rPr lang="en-US" dirty="0" smtClean="0"/>
              <a:t>Create codes that will correspond to the keys or strings on your instrument.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Program the Pins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29"/>
            <a:ext cx="4530537" cy="1750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6066906"/>
            <a:ext cx="4530537" cy="1219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04081"/>
            <a:ext cx="4530537" cy="25004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158" y="3590960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4004" y="6217367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715" y="6486570"/>
            <a:ext cx="4325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Clip your wires onto the pins as shown. Hold the ground wire in one hand and touch the metal end of one of the other wires.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Does a note play? 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play multiple notes at once?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1129" y="3121260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Alligator Clips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" b="98061" l="9418" r="92244">
                        <a14:foregroundMark x1="42382" y1="83102" x2="42382" y2="83102"/>
                        <a14:foregroundMark x1="78393" y1="54571" x2="78393" y2="5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0189">
            <a:off x="6883471" y="2121686"/>
            <a:ext cx="1109667" cy="110966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683026" y="3407838"/>
            <a:ext cx="0" cy="89908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186609" y="3407838"/>
            <a:ext cx="26504" cy="1169598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794687" y="3457767"/>
            <a:ext cx="26504" cy="1425543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909826" y="3439857"/>
            <a:ext cx="849" cy="188817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91985" y="4497582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0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7355" y="4713925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1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1267" y="5021539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2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97203" y="5334625"/>
            <a:ext cx="177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GROUND WIRE</a:t>
            </a: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(Connects you to the circuit)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198" y="2809875"/>
            <a:ext cx="2813131" cy="574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94" y="3750345"/>
            <a:ext cx="2824374" cy="1501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279" y="3433616"/>
            <a:ext cx="3210491" cy="1887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668" y="4592906"/>
            <a:ext cx="3303445" cy="14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1599" y="2864151"/>
            <a:ext cx="2858101" cy="2967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Attach the </a:t>
            </a:r>
            <a:r>
              <a:rPr lang="en-US" dirty="0" err="1" smtClean="0"/>
              <a:t>micro:bit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105335"/>
            <a:ext cx="2863388" cy="400050"/>
          </a:xfrm>
        </p:spPr>
        <p:txBody>
          <a:bodyPr/>
          <a:lstStyle/>
          <a:p>
            <a:r>
              <a:rPr lang="en-US" dirty="0" smtClean="0"/>
              <a:t>Use wires to connect the </a:t>
            </a:r>
            <a:r>
              <a:rPr lang="en-US" dirty="0" err="1" smtClean="0"/>
              <a:t>micro:bit</a:t>
            </a:r>
            <a:r>
              <a:rPr lang="en-US" dirty="0" smtClean="0"/>
              <a:t> to your instrument.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Attach the </a:t>
            </a:r>
            <a:r>
              <a:rPr lang="en-US" dirty="0" err="1"/>
              <a:t>m</a:t>
            </a:r>
            <a:r>
              <a:rPr lang="en-US" dirty="0" err="1" smtClean="0"/>
              <a:t>icro:bit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931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5589" y="5897226"/>
            <a:ext cx="4530537" cy="1388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2683239"/>
            <a:ext cx="4530537" cy="314840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6097" y="2748817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3021" y="596310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9277" y="6336753"/>
            <a:ext cx="4423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Rock on! Practice playing music on your instrument!</a:t>
            </a:r>
            <a:endParaRPr lang="en-US" sz="1000" dirty="0" smtClean="0"/>
          </a:p>
          <a:p>
            <a:endParaRPr lang="en-US" sz="1000" dirty="0" smtClean="0"/>
          </a:p>
          <a:p>
            <a:pPr algn="ctr"/>
            <a:r>
              <a:rPr lang="en-US" sz="1000" i="1" dirty="0" smtClean="0"/>
              <a:t>When you hold the ground wire and touch a key, you create a completed circuit between you and your computer, causing Scratch to play,</a:t>
            </a:r>
          </a:p>
          <a:p>
            <a:endParaRPr lang="en-US" sz="1000" dirty="0" smtClean="0"/>
          </a:p>
          <a:p>
            <a:pPr algn="ctr"/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54864" y="2594815"/>
            <a:ext cx="4202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Either hold the ground wire in your hand, or attach it to a conductive spot on the instrument that you know you will touch.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40351" y="1821464"/>
            <a:ext cx="442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pPr algn="ctr"/>
            <a:r>
              <a:rPr lang="en-US" sz="1000" dirty="0" smtClean="0"/>
              <a:t>Attach the end of each alligator clip to the conductive areas of your instrument.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38267" y="4257443"/>
            <a:ext cx="970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/>
              <a:t>Ground Wire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7794" y="5398850"/>
            <a:ext cx="970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/>
              <a:t>Ground Wire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7" y="3025702"/>
            <a:ext cx="3105836" cy="2330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54" y="2410943"/>
            <a:ext cx="4773582" cy="43041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39512" flipH="1">
            <a:off x="6200497" y="4247826"/>
            <a:ext cx="423158" cy="60947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5137">
            <a:off x="8178744" y="4099912"/>
            <a:ext cx="428680" cy="6094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5137">
            <a:off x="3405197" y="4786037"/>
            <a:ext cx="428680" cy="6094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8555" flipH="1">
            <a:off x="1868147" y="4436032"/>
            <a:ext cx="423158" cy="6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370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959447"/>
            <a:ext cx="4530537" cy="1326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114699"/>
            <a:ext cx="4530537" cy="27476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7972" y="3183186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9597" y="6045016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345324" y="2134484"/>
            <a:ext cx="2903062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the sprites move on the screen as you play your instrument.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33128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96786" l="2959" r="95858">
                        <a14:foregroundMark x1="85799" y1="82500" x2="17160" y2="82857"/>
                        <a14:foregroundMark x1="57396" y1="81071" x2="52663" y2="80714"/>
                        <a14:foregroundMark x1="75148" y1="70357" x2="18935" y2="71786"/>
                        <a14:foregroundMark x1="38462" y1="72857" x2="43787" y2="73214"/>
                        <a14:foregroundMark x1="44379" y1="68214" x2="37870" y2="68571"/>
                        <a14:foregroundMark x1="85799" y1="59286" x2="17751" y2="58929"/>
                        <a14:foregroundMark x1="55030" y1="61071" x2="49112" y2="61429"/>
                        <a14:foregroundMark x1="56213" y1="56786" x2="51479" y2="56786"/>
                        <a14:foregroundMark x1="76923" y1="47857" x2="18343" y2="48214"/>
                        <a14:foregroundMark x1="39053" y1="50000" x2="43787" y2="51071"/>
                        <a14:foregroundMark x1="42604" y1="45357" x2="39053" y2="45357"/>
                        <a14:foregroundMark x1="56213" y1="36429" x2="20710" y2="36429"/>
                        <a14:foregroundMark x1="30178" y1="25000" x2="13018" y2="25000"/>
                        <a14:foregroundMark x1="61538" y1="12857" x2="13018" y2="13571"/>
                        <a14:foregroundMark x1="49112" y1="84643" x2="55621" y2="8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942" y="3455685"/>
            <a:ext cx="1461955" cy="2422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8684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89" y="4298362"/>
            <a:ext cx="600779" cy="570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4862" l="1961" r="96078">
                        <a14:foregroundMark x1="17647" y1="15020" x2="30065" y2="81818"/>
                        <a14:foregroundMark x1="81699" y1="40711" x2="26144" y2="39921"/>
                        <a14:foregroundMark x1="83660" y1="53360" x2="28758" y2="53755"/>
                        <a14:foregroundMark x1="81699" y1="65217" x2="17647" y2="66008"/>
                        <a14:foregroundMark x1="84967" y1="80632" x2="33987" y2="79051"/>
                        <a14:foregroundMark x1="84314" y1="76285" x2="77124" y2="76680"/>
                        <a14:foregroundMark x1="69281" y1="88933" x2="69281" y2="88933"/>
                        <a14:foregroundMark x1="30719" y1="27668" x2="25490" y2="27668"/>
                        <a14:foregroundMark x1="62092" y1="14229" x2="12418" y2="15020"/>
                        <a14:foregroundMark x1="10458" y1="28063" x2="18954" y2="26877"/>
                        <a14:foregroundMark x1="82353" y1="50593" x2="75817" y2="50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4081" y="3455478"/>
            <a:ext cx="1421824" cy="2351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22" l="2353" r="9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680" y="4298362"/>
            <a:ext cx="651861" cy="5521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409" y="2171533"/>
            <a:ext cx="666291" cy="654176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878" y="6465225"/>
            <a:ext cx="4318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857" y="2165309"/>
            <a:ext cx="698500" cy="6604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880168" y="6367403"/>
            <a:ext cx="347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Put it all together!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play your instrument while the animation plays on the screen?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7101" y="2293199"/>
            <a:ext cx="139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Add sprites and a background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646" y="2825709"/>
            <a:ext cx="1598328" cy="20722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65" b="97152" l="4762" r="96032">
                        <a14:foregroundMark x1="63492" y1="60443" x2="63492" y2="60443"/>
                        <a14:foregroundMark x1="63492" y1="60443" x2="63492" y2="60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31407">
            <a:off x="2615191" y="3052057"/>
            <a:ext cx="135054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f2ad5090-61a8-4b8c-ab70-68f4ff4d1933">ARM-ECM-0543388</_dlc_DocId>
    <_dlc_DocIdUrl xmlns="f2ad5090-61a8-4b8c-ab70-68f4ff4d1933">
      <Url>http://teamsites.arm.com/sites/cthub/_layouts/DocIdRedir.aspx?ID=ARM-ECM-0543388</Url>
      <Description>ARM-ECM-0543388</Description>
    </_dlc_DocIdUrl>
    <Current_x0020_Version xmlns="f2ad5090-61a8-4b8c-ab70-68f4ff4d1933">5.0</Current_x0020_Version>
    <Document_x0020_Author xmlns="f2ad5090-61a8-4b8c-ab70-68f4ff4d1933">
      <UserInfo>
        <DisplayName/>
        <AccountId xsi:nil="true"/>
        <AccountType/>
      </UserInfo>
    </Document_x0020_Author>
    <Document_x0020_Confidentiality xmlns="f2ad5090-61a8-4b8c-ab70-68f4ff4d1933">Confidential</Document_x0020_Confidential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M Presentation (Confidential)" ma:contentTypeID="0x0101005C6975769EB1684CAB07571CAE07A11B04005D24418AABBAE844A6733AB35FD3BC97" ma:contentTypeVersion="22" ma:contentTypeDescription="" ma:contentTypeScope="" ma:versionID="e7f56dcce1d4d4aaa573f3f4c6c39766">
  <xsd:schema xmlns:xsd="http://www.w3.org/2001/XMLSchema" xmlns:xs="http://www.w3.org/2001/XMLSchema" xmlns:p="http://schemas.microsoft.com/office/2006/metadata/properties" xmlns:ns2="f2ad5090-61a8-4b8c-ab70-68f4ff4d1933" targetNamespace="http://schemas.microsoft.com/office/2006/metadata/properties" ma:root="true" ma:fieldsID="fe22a104bb3b0c700f139377294efc1e" ns2:_=""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onfidentiality" minOccurs="0"/>
                <xsd:element ref="ns2:Current_x0020_Ver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2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3" nillable="true" ma:displayName="Document Confidentiality" ma:default="Confidential" ma:format="Dropdown" ma:internalName="Document_x0020_Confidentiality" ma:readOnly="false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Current_x0020_Version" ma:index="6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E82D6-7FB8-4D99-A7B6-3C5BB1D894B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2ad5090-61a8-4b8c-ab70-68f4ff4d193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41D840-68EF-4D0B-90DC-8911A13A2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E6A18-9A0A-4E27-8E6B-E388B8915A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ARM_PPT_Template_2016_Confidential</Template>
  <TotalTime>51217</TotalTime>
  <Words>666</Words>
  <Application>Microsoft Office PowerPoint</Application>
  <PresentationFormat>Custom</PresentationFormat>
  <Paragraphs>141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Title card</vt:lpstr>
      <vt:lpstr>Content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Stuart.Waldron@arm.com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</dc:creator>
  <cp:keywords/>
  <dc:description/>
  <cp:lastModifiedBy>Hal Speed</cp:lastModifiedBy>
  <cp:revision>661</cp:revision>
  <cp:lastPrinted>2018-06-03T00:16:54Z</cp:lastPrinted>
  <dcterms:created xsi:type="dcterms:W3CDTF">2016-05-17T16:04:48Z</dcterms:created>
  <dcterms:modified xsi:type="dcterms:W3CDTF">2018-07-31T19:27:43Z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0x0101005C6975769EB1684CAB07571CAE07A11B04005D24418AABBAE844A6733AB35FD3BC97</vt:lpwstr>
  </property>
  <property fmtid="{D5CDD505-2E9C-101B-9397-08002B2CF9AE}" pid="3" name="_dlc_DocIdItemGuid">
    <vt:lpwstr>fa0faf5a-eeba-4021-a8b5-60a06c4003df</vt:lpwstr>
  </property>
  <property fmtid="{D5CDD505-2E9C-101B-9397-08002B2CF9AE}" pid="4" name="vti_description">
    <vt:lpwstr/>
  </property>
  <property fmtid="{D5CDD505-2E9C-101B-9397-08002B2CF9AE}" pid="5" name="_dlc_policyId">
    <vt:lpwstr>0x0101004E4B3E189D714F49A85ED613D6AE4F95|-1756139441</vt:lpwstr>
  </property>
  <property fmtid="{D5CDD505-2E9C-101B-9397-08002B2CF9AE}" pid="6" name="ItemRetentionFormula">
    <vt:lpwstr/>
  </property>
  <property fmtid="{D5CDD505-2E9C-101B-9397-08002B2CF9AE}" pid="7" name="_dlc_ItemStageId">
    <vt:lpwstr>1</vt:lpwstr>
  </property>
  <property fmtid="{D5CDD505-2E9C-101B-9397-08002B2CF9AE}" pid="8" name="_dlc_LastRun">
    <vt:lpwstr>08/15/2015 23:02:11</vt:lpwstr>
  </property>
  <property fmtid="{D5CDD505-2E9C-101B-9397-08002B2CF9AE}" pid="9" name="WorkflowChangePath">
    <vt:lpwstr>1069b4ef-e6f3-4ad7-8c8e-772136578697,10;</vt:lpwstr>
  </property>
  <property fmtid="{D5CDD505-2E9C-101B-9397-08002B2CF9AE}" pid="10" name="c45c40ffca3445d9bf3205a60bd2f6d6">
    <vt:lpwstr>Confidential|28d1025d-1415-4984-b35e-5b79e7d32b5c</vt:lpwstr>
  </property>
  <property fmtid="{D5CDD505-2E9C-101B-9397-08002B2CF9AE}" pid="11" name="TaxKeyword">
    <vt:lpwstr/>
  </property>
  <property fmtid="{D5CDD505-2E9C-101B-9397-08002B2CF9AE}" pid="12" name="Confidentiality">
    <vt:lpwstr>1;#Confidential|28d1025d-1415-4984-b35e-5b79e7d32b5c</vt:lpwstr>
  </property>
  <property fmtid="{D5CDD505-2E9C-101B-9397-08002B2CF9AE}" pid="13" name="Current Version">
    <vt:lpwstr>3.0</vt:lpwstr>
  </property>
  <property fmtid="{D5CDD505-2E9C-101B-9397-08002B2CF9AE}" pid="14" name="Calendar_x0020_Year">
    <vt:lpwstr>5;#2015|ee47c3e7-6a69-4f36-9adf-1007c8d399a4</vt:lpwstr>
  </property>
  <property fmtid="{D5CDD505-2E9C-101B-9397-08002B2CF9AE}" pid="15" name="Calendar Year">
    <vt:lpwstr>5;#2015|ee47c3e7-6a69-4f36-9adf-1007c8d399a4</vt:lpwstr>
  </property>
  <property fmtid="{D5CDD505-2E9C-101B-9397-08002B2CF9AE}" pid="16" name="Document Author">
    <vt:lpwstr/>
  </property>
  <property fmtid="{D5CDD505-2E9C-101B-9397-08002B2CF9AE}" pid="17" name="Document Confidentiality">
    <vt:lpwstr>Confidential</vt:lpwstr>
  </property>
  <property fmtid="{D5CDD505-2E9C-101B-9397-08002B2CF9AE}" pid="18" name="TaxCatchAll">
    <vt:lpwstr>5;#2015|ee47c3e7-6a69-4f36-9adf-1007c8d399a4;#1;#Confidential|28d1025d-1415-4984-b35e-5b79e7d32b5c</vt:lpwstr>
  </property>
  <property fmtid="{D5CDD505-2E9C-101B-9397-08002B2CF9AE}" pid="19" name="TaxKeywordTaxHTField">
    <vt:lpwstr/>
  </property>
  <property fmtid="{D5CDD505-2E9C-101B-9397-08002B2CF9AE}" pid="20" name="j60c3ced31bb40378c6254d49035d966">
    <vt:lpwstr>2015|ee47c3e7-6a69-4f36-9adf-1007c8d399a4</vt:lpwstr>
  </property>
</Properties>
</file>