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3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55F1393-4CCD-449A-9969-63FEB3AA34BE}">
  <a:tblStyle styleId="{355F1393-4CCD-449A-9969-63FEB3AA34B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589921e809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8" name="Google Shape;158;g589921e809_0_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Electrical Circuit Pros  - already knew how to build circuits, Cons - a lot of equipment so it couldn’t be moved about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Micro:bit Pros - small so it can be moved around to test different objects, Cons - need to write a program to create an electrical conductor test</a:t>
            </a:r>
            <a:endParaRPr/>
          </a:p>
        </p:txBody>
      </p:sp>
      <p:sp>
        <p:nvSpPr>
          <p:cNvPr id="159" name="Google Shape;159;g589921e809_0_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58a3a9364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g58a3a93640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g58a3a93640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51b13312f1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51b13312f1_2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g51b13312f1_2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51b13312f1_2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51b13312f1_2_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g51b13312f1_2_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6d22b973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6d22b9735_0_3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g56d22b9735_0_3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5541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b1c38d7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4b1c38d769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20" name="Google Shape;120;g4b1c38d769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57af3b742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g57af3b7427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57af3b7427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4b1c38d769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4b1c38d769_0_8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Use the makecode editor (click the image) to test pupils’ ideas. Download the program and transfer it to a micro:bit. Ask pupils to explore how to get the program to output to change when using the device.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g4b1c38d769_0_8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57af3b7427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g57af3b7427_0_2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g57af3b7427_0_21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b1c38d769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g4b1c38d769_0_13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g4b1c38d769_0_13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57af3b7427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g57af3b7427_0_2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g57af3b7427_0_26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91F679-A95B-204C-B827-062B14A7A7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pub:_48ViqW83Wbx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akecode.microbit.org/#pub:_2htEdAXKe7zD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pub:_WKpHpv0mo8e5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editor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Electrical conductors </a:t>
            </a:r>
            <a:endParaRPr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Teacher lesson guide 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Lesson 4</a:t>
            </a:r>
            <a:endParaRPr sz="6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726E680-0C21-BA45-B52F-09696BE6263C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3468" y="5306667"/>
            <a:ext cx="2304255" cy="10983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4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Comparing conductivity tests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graphicFrame>
        <p:nvGraphicFramePr>
          <p:cNvPr id="162" name="Google Shape;162;p24"/>
          <p:cNvGraphicFramePr/>
          <p:nvPr>
            <p:extLst>
              <p:ext uri="{D42A27DB-BD31-4B8C-83A1-F6EECF244321}">
                <p14:modId xmlns:p14="http://schemas.microsoft.com/office/powerpoint/2010/main" val="408315264"/>
              </p:ext>
            </p:extLst>
          </p:nvPr>
        </p:nvGraphicFramePr>
        <p:xfrm>
          <a:off x="688888" y="2143575"/>
          <a:ext cx="10286925" cy="3683175"/>
        </p:xfrm>
        <a:graphic>
          <a:graphicData uri="http://schemas.openxmlformats.org/drawingml/2006/table">
            <a:tbl>
              <a:tblPr>
                <a:noFill/>
                <a:tableStyleId>{355F1393-4CCD-449A-9969-63FEB3AA34BE}</a:tableStyleId>
              </a:tblPr>
              <a:tblGrid>
                <a:gridCol w="2001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8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+mj-l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>
                          <a:solidFill>
                            <a:srgbClr val="505555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Pros</a:t>
                      </a:r>
                      <a:endParaRPr sz="3200">
                        <a:solidFill>
                          <a:srgbClr val="505555"/>
                        </a:solidFill>
                        <a:latin typeface="+mj-lt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>
                          <a:solidFill>
                            <a:srgbClr val="505555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Cons</a:t>
                      </a:r>
                      <a:endParaRPr sz="3200">
                        <a:solidFill>
                          <a:srgbClr val="505555"/>
                        </a:solidFill>
                        <a:latin typeface="+mj-lt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7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>
                          <a:solidFill>
                            <a:srgbClr val="505555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Electrical </a:t>
                      </a:r>
                      <a:endParaRPr sz="3200">
                        <a:solidFill>
                          <a:srgbClr val="505555"/>
                        </a:solidFill>
                        <a:latin typeface="+mj-lt"/>
                        <a:ea typeface="Questrial"/>
                        <a:cs typeface="Questrial"/>
                        <a:sym typeface="Questrial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>
                          <a:solidFill>
                            <a:srgbClr val="505555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Circuit</a:t>
                      </a:r>
                      <a:endParaRPr sz="3200">
                        <a:solidFill>
                          <a:srgbClr val="505555"/>
                        </a:solidFill>
                        <a:latin typeface="+mj-lt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+mj-l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+mj-l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7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>
                          <a:solidFill>
                            <a:srgbClr val="505555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BBC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>
                          <a:solidFill>
                            <a:srgbClr val="505555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micro:bit</a:t>
                      </a:r>
                      <a:endParaRPr sz="3200" dirty="0">
                        <a:solidFill>
                          <a:srgbClr val="505555"/>
                        </a:solidFill>
                        <a:latin typeface="+mj-lt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+mj-l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+mj-l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5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 revisited: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plan, write, test and debug programs.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write programs that use selection.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write programs that use inputs and outputs.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6"/>
          <p:cNvSpPr/>
          <p:nvPr/>
        </p:nvSpPr>
        <p:spPr>
          <a:xfrm>
            <a:off x="7633700" y="3612975"/>
            <a:ext cx="4272300" cy="2769000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26"/>
          <p:cNvSpPr/>
          <p:nvPr/>
        </p:nvSpPr>
        <p:spPr>
          <a:xfrm>
            <a:off x="4314613" y="181500"/>
            <a:ext cx="3972300" cy="3222900"/>
          </a:xfrm>
          <a:prstGeom prst="diamond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26"/>
          <p:cNvSpPr txBox="1"/>
          <p:nvPr/>
        </p:nvSpPr>
        <p:spPr>
          <a:xfrm>
            <a:off x="5363913" y="814825"/>
            <a:ext cx="1911300" cy="13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77" name="Google Shape;177;p26"/>
          <p:cNvCxnSpPr>
            <a:stCxn id="175" idx="1"/>
            <a:endCxn id="178" idx="0"/>
          </p:cNvCxnSpPr>
          <p:nvPr/>
        </p:nvCxnSpPr>
        <p:spPr>
          <a:xfrm flipH="1">
            <a:off x="2422213" y="1792950"/>
            <a:ext cx="1892400" cy="1611600"/>
          </a:xfrm>
          <a:prstGeom prst="bentConnector2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79" name="Google Shape;179;p26"/>
          <p:cNvSpPr/>
          <p:nvPr/>
        </p:nvSpPr>
        <p:spPr>
          <a:xfrm>
            <a:off x="286025" y="3593175"/>
            <a:ext cx="4272300" cy="2769000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6"/>
          <p:cNvSpPr txBox="1"/>
          <p:nvPr/>
        </p:nvSpPr>
        <p:spPr>
          <a:xfrm>
            <a:off x="332213" y="3404400"/>
            <a:ext cx="4179900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0" name="Google Shape;180;p26"/>
          <p:cNvSpPr txBox="1"/>
          <p:nvPr/>
        </p:nvSpPr>
        <p:spPr>
          <a:xfrm>
            <a:off x="3054549" y="1038825"/>
            <a:ext cx="1088825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+mj-lt"/>
                <a:ea typeface="Questrial"/>
                <a:cs typeface="Questrial"/>
                <a:sym typeface="Questrial"/>
              </a:rPr>
              <a:t>Yes</a:t>
            </a:r>
            <a:endParaRPr sz="3200" dirty="0">
              <a:latin typeface="+mj-lt"/>
              <a:ea typeface="Questrial"/>
              <a:cs typeface="Questrial"/>
              <a:sym typeface="Questrial"/>
            </a:endParaRPr>
          </a:p>
        </p:txBody>
      </p:sp>
      <p:cxnSp>
        <p:nvCxnSpPr>
          <p:cNvPr id="181" name="Google Shape;181;p26"/>
          <p:cNvCxnSpPr>
            <a:stCxn id="175" idx="3"/>
          </p:cNvCxnSpPr>
          <p:nvPr/>
        </p:nvCxnSpPr>
        <p:spPr>
          <a:xfrm>
            <a:off x="8286913" y="1792950"/>
            <a:ext cx="1513200" cy="1495500"/>
          </a:xfrm>
          <a:prstGeom prst="bentConnector3">
            <a:avLst>
              <a:gd name="adj1" fmla="val 100007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82" name="Google Shape;182;p26"/>
          <p:cNvSpPr txBox="1"/>
          <p:nvPr/>
        </p:nvSpPr>
        <p:spPr>
          <a:xfrm>
            <a:off x="8675750" y="1038825"/>
            <a:ext cx="871200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+mj-lt"/>
                <a:ea typeface="Questrial"/>
                <a:cs typeface="Questrial"/>
                <a:sym typeface="Questrial"/>
              </a:rPr>
              <a:t>No</a:t>
            </a:r>
            <a:endParaRPr sz="3200" dirty="0"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7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+mj-lt"/>
                <a:ea typeface="Questrial"/>
                <a:cs typeface="Questrial"/>
                <a:sym typeface="Questrial"/>
              </a:rPr>
              <a:t>LED Planner</a:t>
            </a:r>
            <a:endParaRPr u="sng" dirty="0">
              <a:latin typeface="+mj-lt"/>
              <a:ea typeface="Questrial"/>
              <a:cs typeface="Questrial"/>
              <a:sym typeface="Questrial"/>
            </a:endParaRPr>
          </a:p>
        </p:txBody>
      </p:sp>
      <p:grpSp>
        <p:nvGrpSpPr>
          <p:cNvPr id="189" name="Google Shape;189;p27"/>
          <p:cNvGrpSpPr/>
          <p:nvPr/>
        </p:nvGrpSpPr>
        <p:grpSpPr>
          <a:xfrm>
            <a:off x="1414400" y="1807800"/>
            <a:ext cx="1647825" cy="3993750"/>
            <a:chOff x="1414400" y="1807800"/>
            <a:chExt cx="1647825" cy="3993750"/>
          </a:xfrm>
        </p:grpSpPr>
        <p:pic>
          <p:nvPicPr>
            <p:cNvPr id="190" name="Google Shape;190;p27"/>
            <p:cNvPicPr preferRelativeResize="0"/>
            <p:nvPr/>
          </p:nvPicPr>
          <p:blipFill rotWithShape="1">
            <a:blip r:embed="rId3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1" name="Google Shape;191;p27"/>
            <p:cNvPicPr preferRelativeResize="0"/>
            <p:nvPr/>
          </p:nvPicPr>
          <p:blipFill rotWithShape="1">
            <a:blip r:embed="rId3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92" name="Google Shape;192;p27"/>
          <p:cNvGrpSpPr/>
          <p:nvPr/>
        </p:nvGrpSpPr>
        <p:grpSpPr>
          <a:xfrm>
            <a:off x="4091525" y="1807800"/>
            <a:ext cx="1647825" cy="3993750"/>
            <a:chOff x="1414400" y="1807800"/>
            <a:chExt cx="1647825" cy="3993750"/>
          </a:xfrm>
        </p:grpSpPr>
        <p:pic>
          <p:nvPicPr>
            <p:cNvPr id="193" name="Google Shape;193;p27"/>
            <p:cNvPicPr preferRelativeResize="0"/>
            <p:nvPr/>
          </p:nvPicPr>
          <p:blipFill rotWithShape="1">
            <a:blip r:embed="rId3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4" name="Google Shape;194;p27"/>
            <p:cNvPicPr preferRelativeResize="0"/>
            <p:nvPr/>
          </p:nvPicPr>
          <p:blipFill rotWithShape="1">
            <a:blip r:embed="rId3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95" name="Google Shape;195;p27"/>
          <p:cNvGrpSpPr/>
          <p:nvPr/>
        </p:nvGrpSpPr>
        <p:grpSpPr>
          <a:xfrm>
            <a:off x="6768675" y="1807800"/>
            <a:ext cx="1647825" cy="3993750"/>
            <a:chOff x="1414400" y="1807800"/>
            <a:chExt cx="1647825" cy="3993750"/>
          </a:xfrm>
        </p:grpSpPr>
        <p:pic>
          <p:nvPicPr>
            <p:cNvPr id="196" name="Google Shape;196;p27"/>
            <p:cNvPicPr preferRelativeResize="0"/>
            <p:nvPr/>
          </p:nvPicPr>
          <p:blipFill rotWithShape="1">
            <a:blip r:embed="rId3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7" name="Google Shape;197;p27"/>
            <p:cNvPicPr preferRelativeResize="0"/>
            <p:nvPr/>
          </p:nvPicPr>
          <p:blipFill rotWithShape="1">
            <a:blip r:embed="rId3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98" name="Google Shape;198;p27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45825" y="1807800"/>
            <a:ext cx="1647825" cy="15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27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45825" y="4270450"/>
            <a:ext cx="1647825" cy="153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>
              <a:lnSpc>
                <a:spcPct val="106650"/>
              </a:lnSpc>
            </a:pPr>
            <a:r>
              <a:rPr lang="en-GB" sz="4000" b="1" dirty="0"/>
              <a:t>Licensing information:</a:t>
            </a:r>
          </a:p>
          <a:p>
            <a:pPr lvl="0">
              <a:lnSpc>
                <a:spcPct val="106650"/>
              </a:lnSpc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r>
              <a:rPr lang="en-GB" sz="3200" dirty="0"/>
              <a:t>Published by the Micro:bit Educational Foundation </a:t>
            </a:r>
            <a:r>
              <a:rPr lang="en-GB" sz="3200" dirty="0">
                <a:hlinkClick r:id="rId3"/>
              </a:rPr>
              <a:t>microbit.org</a:t>
            </a:r>
            <a:r>
              <a:rPr lang="en-GB" sz="3200" dirty="0"/>
              <a:t> under the following Creative Commons licence:</a:t>
            </a:r>
            <a:br>
              <a:rPr lang="en-GB" sz="3200" dirty="0"/>
            </a:br>
            <a:endParaRPr lang="en-GB" sz="3200" dirty="0"/>
          </a:p>
          <a:p>
            <a:r>
              <a:rPr lang="en-GB" sz="3200" dirty="0"/>
              <a:t>Attribution-</a:t>
            </a:r>
            <a:r>
              <a:rPr lang="en-GB" sz="3200" dirty="0" err="1"/>
              <a:t>ShareAlike</a:t>
            </a:r>
            <a:r>
              <a:rPr lang="en-GB" sz="3200" dirty="0"/>
              <a:t> 4.0 International (CC BY-SA 4.0)</a:t>
            </a:r>
            <a:br>
              <a:rPr lang="en-GB" sz="3200" dirty="0"/>
            </a:br>
            <a:r>
              <a:rPr lang="en-GB" sz="3200" u="sng" dirty="0">
                <a:hlinkClick r:id="rId4"/>
              </a:rPr>
              <a:t>https://creativecommons.org/licenses/by-sa/4.0/</a:t>
            </a:r>
            <a:r>
              <a:rPr lang="en-GB" sz="3200" dirty="0"/>
              <a:t> 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526329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Learning objectives: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Questrial"/>
                <a:ea typeface="Questrial"/>
                <a:cs typeface="Questrial"/>
                <a:sym typeface="Questrial"/>
              </a:rPr>
              <a:t>To plan, write, test and debug programs.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Questrial"/>
                <a:ea typeface="Questrial"/>
                <a:cs typeface="Questrial"/>
                <a:sym typeface="Questrial"/>
              </a:rPr>
              <a:t>To write programs that use selection.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Questrial"/>
                <a:ea typeface="Questrial"/>
                <a:cs typeface="Questrial"/>
                <a:sym typeface="Questrial"/>
              </a:rPr>
              <a:t>To write programs that use inputs and outputs. 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The BBC micro:bit inputs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are inputs?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inputs did you discover on micro:bit in the previous session?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/>
          <p:nvPr/>
        </p:nvSpPr>
        <p:spPr>
          <a:xfrm>
            <a:off x="398525" y="181663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How do I show the output?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23" name="Google Shape;123;p18">
            <a:hlinkClick r:id="rId3"/>
          </p:cNvPr>
          <p:cNvPicPr preferRelativeResize="0"/>
          <p:nvPr/>
        </p:nvPicPr>
        <p:blipFill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5748" y="858927"/>
            <a:ext cx="8522853" cy="551597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3B7FD1-C87C-314A-9AC2-28F65F87062D}"/>
              </a:ext>
            </a:extLst>
          </p:cNvPr>
          <p:cNvSpPr/>
          <p:nvPr/>
        </p:nvSpPr>
        <p:spPr>
          <a:xfrm>
            <a:off x="0" y="6554297"/>
            <a:ext cx="44246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5"/>
              </a:rPr>
              <a:t>https://makecode.microbit.org/#pub:_2htEdAXKe7zD</a:t>
            </a:r>
            <a:r>
              <a:rPr lang="en-GB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/>
          <p:nvPr/>
        </p:nvSpPr>
        <p:spPr>
          <a:xfrm>
            <a:off x="784288" y="-898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Using pins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The micro:bit has pins that can be used as inputs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By connecting crocodile clips to either pin 0, 1 or 2 and another to GND pin we can create a circuit and use the pins as an input.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5500" y="4149250"/>
            <a:ext cx="3979725" cy="2454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/>
          <p:nvPr/>
        </p:nvSpPr>
        <p:spPr>
          <a:xfrm>
            <a:off x="1012900" y="367400"/>
            <a:ext cx="92634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How would we change the output?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37" name="Google Shape;137;p20">
            <a:hlinkClick r:id="rId3"/>
          </p:cNvPr>
          <p:cNvPicPr preferRelativeResize="0"/>
          <p:nvPr/>
        </p:nvPicPr>
        <p:blipFill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38509" y="1719925"/>
            <a:ext cx="6212176" cy="44930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9ABB74F-2BA1-4B45-A1DB-C931A2BC69D3}"/>
              </a:ext>
            </a:extLst>
          </p:cNvPr>
          <p:cNvSpPr/>
          <p:nvPr/>
        </p:nvSpPr>
        <p:spPr>
          <a:xfrm>
            <a:off x="469384" y="6429048"/>
            <a:ext cx="45320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https://makecode.microbit.org/#pub:_WKpHpv0mo8e5</a:t>
            </a:r>
            <a:r>
              <a:rPr lang="en-GB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Testing electrical conductivity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could we use the micro:bit as a way of testing the electrical conductivity of materials?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Use a decision box and the LED planner to plan your program.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will the output be if the material is/isn’t a conductor?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Plan, program and carry out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Complete your plan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Write your program using the 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  <a:hlinkClick r:id="rId3"/>
              </a:rPr>
              <a:t>MakeCode editor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(remember to test it before downloading)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Transfer to your micro:bit and test the materials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Record your findings in the table provided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Comparing conductivity tests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ways have we tested if materials are electrical conductors?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Were the same materials identified as conductors in both methods?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432</Words>
  <Application>Microsoft Macintosh PowerPoint</Application>
  <PresentationFormat>Widescreen</PresentationFormat>
  <Paragraphs>105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LED Planner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6</cp:revision>
  <dcterms:modified xsi:type="dcterms:W3CDTF">2019-10-25T14:55:40Z</dcterms:modified>
</cp:coreProperties>
</file>