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61"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3"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3"/>
  </p:normalViewPr>
  <p:slideViewPr>
    <p:cSldViewPr snapToGrid="0" snapToObjects="1">
      <p:cViewPr varScale="1">
        <p:scale>
          <a:sx n="117" d="100"/>
          <a:sy n="117" d="100"/>
        </p:scale>
        <p:origin x="36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txBox="1">
            <a:spLocks noGrp="1"/>
          </p:cNvSpPr>
          <p:nvPr>
            <p:ph type="body" idx="1"/>
          </p:nvPr>
        </p:nvSpPr>
        <p:spPr>
          <a:xfrm>
            <a:off x="992665" y="3228896"/>
            <a:ext cx="7941310" cy="3058954"/>
          </a:xfrm>
          <a:prstGeom prst="rect">
            <a:avLst/>
          </a:prstGeom>
          <a:noFill/>
          <a:ln>
            <a:noFill/>
          </a:ln>
        </p:spPr>
        <p:txBody>
          <a:bodyPr spcFirstLastPara="1" wrap="square" lIns="93025" tIns="46500" rIns="93025" bIns="465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93" name="Google Shape;93;p1: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5898aaaff7_0_29: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 name="Google Shape;178;g5898aaaff7_0_29: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79" name="Google Shape;179;g5898aaaff7_0_29: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10</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5898aaaff7_0_24: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5" name="Google Shape;185;g5898aaaff7_0_24: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86" name="Google Shape;186;g5898aaaff7_0_24: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5898aaaff7_0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5898aaaff7_0_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2" name="Google Shape;192;g5898aaaff7_0_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5898aaaff7_0_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5898aaaff7_0_3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6" name="Google Shape;206;g5898aaaff7_0_3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56d22b9735_0_34: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3" name="Google Shape;203;g56d22b9735_0_34: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04" name="Google Shape;204;g56d22b9735_0_34: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14</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33992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5898aaaff7_10_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g5898aaaff7_10_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08" name="Google Shape;108;g5898aaaff7_10_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9a64b5986_0_49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g49a64b5986_0_49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r>
              <a:rPr lang="en-US"/>
              <a:t>Pupils should identify that the LEDs on micro:bit are an output</a:t>
            </a:r>
            <a:endParaRPr sz="1200" b="0" i="0" u="none" strike="noStrike" cap="none">
              <a:solidFill>
                <a:schemeClr val="dk1"/>
              </a:solidFill>
              <a:latin typeface="Calibri"/>
              <a:ea typeface="Calibri"/>
              <a:cs typeface="Calibri"/>
              <a:sym typeface="Calibri"/>
            </a:endParaRPr>
          </a:p>
        </p:txBody>
      </p:sp>
      <p:sp>
        <p:nvSpPr>
          <p:cNvPr id="114" name="Google Shape;114;g49a64b5986_0_49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4b93448afc_0_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g4b93448afc_0_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r>
              <a:rPr lang="en-US"/>
              <a:t>Discuss which output micro:bit will show (the sad face) and how the happy face can be shown (by pressing button a). Click on the image to access the same program in the make code editor and use the simulator to test out pupils’ ideas. </a:t>
            </a:r>
            <a:endParaRPr sz="1200" b="0" i="0" u="none" strike="noStrike" cap="none">
              <a:solidFill>
                <a:schemeClr val="dk1"/>
              </a:solidFill>
              <a:latin typeface="Calibri"/>
              <a:ea typeface="Calibri"/>
              <a:cs typeface="Calibri"/>
              <a:sym typeface="Calibri"/>
            </a:endParaRPr>
          </a:p>
        </p:txBody>
      </p:sp>
      <p:sp>
        <p:nvSpPr>
          <p:cNvPr id="120" name="Google Shape;120;g4b93448afc_0_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4b1c38d769_0_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g4b1c38d769_0_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27" name="Google Shape;127;g4b1c38d769_0_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57af3b7427_0_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g57af3b7427_0_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33" name="Google Shape;133;g57af3b7427_0_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5898aaaff7_2_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8" name="Google Shape;138;g5898aaaff7_2_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r>
              <a:rPr lang="en-US"/>
              <a:t>Disc</a:t>
            </a:r>
            <a:endParaRPr sz="1200" b="0" i="0" u="none" strike="noStrike" cap="none">
              <a:solidFill>
                <a:schemeClr val="dk1"/>
              </a:solidFill>
              <a:latin typeface="Calibri"/>
              <a:ea typeface="Calibri"/>
              <a:cs typeface="Calibri"/>
              <a:sym typeface="Calibri"/>
            </a:endParaRPr>
          </a:p>
        </p:txBody>
      </p:sp>
      <p:sp>
        <p:nvSpPr>
          <p:cNvPr id="139" name="Google Shape;139;g5898aaaff7_2_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5898aaaff7_6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5898aaaff7_6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g5898aaaff7_6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5898aaaff7_0_1: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Google Shape;171;g5898aaaff7_0_1: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72" name="Google Shape;172;g5898aaaff7_0_1: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Large quote">
  <p:cSld name="Large quote">
    <p:bg>
      <p:bgPr>
        <a:solidFill>
          <a:srgbClr val="00C800"/>
        </a:solidFill>
        <a:effectLst/>
      </p:bgPr>
    </p:bg>
    <p:spTree>
      <p:nvGrpSpPr>
        <p:cNvPr id="1" name="Shape 15"/>
        <p:cNvGrpSpPr/>
        <p:nvPr/>
      </p:nvGrpSpPr>
      <p:grpSpPr>
        <a:xfrm>
          <a:off x="0" y="0"/>
          <a:ext cx="0" cy="0"/>
          <a:chOff x="0" y="0"/>
          <a:chExt cx="0" cy="0"/>
        </a:xfrm>
      </p:grpSpPr>
      <p:sp>
        <p:nvSpPr>
          <p:cNvPr id="16" name="Google Shape;16;p2"/>
          <p:cNvSpPr txBox="1">
            <a:spLocks noGrp="1"/>
          </p:cNvSpPr>
          <p:nvPr>
            <p:ph type="body" idx="1"/>
          </p:nvPr>
        </p:nvSpPr>
        <p:spPr>
          <a:xfrm>
            <a:off x="768000" y="2294400"/>
            <a:ext cx="10579255" cy="2294400"/>
          </a:xfrm>
          <a:prstGeom prst="rect">
            <a:avLst/>
          </a:prstGeom>
          <a:noFill/>
          <a:ln>
            <a:noFill/>
          </a:ln>
        </p:spPr>
        <p:txBody>
          <a:bodyPr spcFirstLastPara="1" wrap="square" lIns="0" tIns="0" rIns="0" bIns="0" anchor="t" anchorCtr="0"/>
          <a:lstStyle>
            <a:lvl1pPr marL="457200" marR="0" lvl="0" indent="-228600" algn="ctr">
              <a:lnSpc>
                <a:spcPct val="103685"/>
              </a:lnSpc>
              <a:spcBef>
                <a:spcPts val="400"/>
              </a:spcBef>
              <a:spcAft>
                <a:spcPts val="0"/>
              </a:spcAft>
              <a:buClr>
                <a:srgbClr val="5EB130"/>
              </a:buClr>
              <a:buSzPts val="4104"/>
              <a:buFont typeface="Noto Sans Symbols"/>
              <a:buNone/>
              <a:defRPr sz="5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
        <p:nvSpPr>
          <p:cNvPr id="17" name="Google Shape;17;p2"/>
          <p:cNvSpPr txBox="1">
            <a:spLocks noGrp="1"/>
          </p:cNvSpPr>
          <p:nvPr>
            <p:ph type="body" idx="2"/>
          </p:nvPr>
        </p:nvSpPr>
        <p:spPr>
          <a:xfrm>
            <a:off x="2140800" y="3734400"/>
            <a:ext cx="7838341" cy="1219200"/>
          </a:xfrm>
          <a:prstGeom prst="rect">
            <a:avLst/>
          </a:prstGeom>
          <a:noFill/>
          <a:ln>
            <a:noFill/>
          </a:ln>
        </p:spPr>
        <p:txBody>
          <a:bodyPr spcFirstLastPara="1" wrap="square" lIns="0" tIns="0" rIns="0" bIns="0" anchor="t" anchorCtr="0"/>
          <a:lstStyle>
            <a:lvl1pPr marL="457200" marR="0" lvl="0" indent="-228600" algn="ctr">
              <a:lnSpc>
                <a:spcPct val="233291"/>
              </a:lnSpc>
              <a:spcBef>
                <a:spcPts val="400"/>
              </a:spcBef>
              <a:spcAft>
                <a:spcPts val="0"/>
              </a:spcAft>
              <a:buClr>
                <a:srgbClr val="5EB130"/>
              </a:buClr>
              <a:buSzPts val="1824"/>
              <a:buFont typeface="Noto Sans Symbols"/>
              <a:buNone/>
              <a:defRPr sz="2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8" name="Google Shape;68;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5" name="Google Shape;75;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6" name="Google Shape;7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8" name="Google Shape;88;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full image">
  <p:cSld name="full image">
    <p:spTree>
      <p:nvGrpSpPr>
        <p:cNvPr id="1" name="Shape 18"/>
        <p:cNvGrpSpPr/>
        <p:nvPr/>
      </p:nvGrpSpPr>
      <p:grpSpPr>
        <a:xfrm>
          <a:off x="0" y="0"/>
          <a:ext cx="0" cy="0"/>
          <a:chOff x="0" y="0"/>
          <a:chExt cx="0" cy="0"/>
        </a:xfrm>
      </p:grpSpPr>
      <p:sp>
        <p:nvSpPr>
          <p:cNvPr id="19" name="Google Shape;19;p3"/>
          <p:cNvSpPr>
            <a:spLocks noGrp="1"/>
          </p:cNvSpPr>
          <p:nvPr>
            <p:ph type="pic" idx="2"/>
          </p:nvPr>
        </p:nvSpPr>
        <p:spPr>
          <a:xfrm>
            <a:off x="0" y="1"/>
            <a:ext cx="12191875" cy="6866400"/>
          </a:xfrm>
          <a:prstGeom prst="rect">
            <a:avLst/>
          </a:prstGeom>
          <a:noFill/>
          <a:ln>
            <a:noFill/>
          </a:ln>
        </p:spPr>
        <p:txBody>
          <a:bodyPr spcFirstLastPara="1" wrap="square" lIns="0" tIns="0" rIns="0" bIns="0" anchor="t" anchorCtr="0"/>
          <a:lstStyle>
            <a:lvl1pPr marR="0" lvl="0" algn="l" rtl="0">
              <a:lnSpc>
                <a:spcPct val="100000"/>
              </a:lnSpc>
              <a:spcBef>
                <a:spcPts val="400"/>
              </a:spcBef>
              <a:spcAft>
                <a:spcPts val="0"/>
              </a:spcAft>
              <a:buClr>
                <a:srgbClr val="5EB130"/>
              </a:buClr>
              <a:buSzPts val="1824"/>
              <a:buFont typeface="Noto Sans Symbols"/>
              <a:buChar char="▪"/>
              <a:defRPr sz="2400" b="0" i="0" u="none" strike="noStrike" cap="none">
                <a:solidFill>
                  <a:schemeClr val="dk2"/>
                </a:solidFill>
                <a:latin typeface="Questrial"/>
                <a:ea typeface="Questrial"/>
                <a:cs typeface="Questrial"/>
                <a:sym typeface="Questrial"/>
              </a:defRPr>
            </a:lvl1pPr>
            <a:lvl2pPr marR="0" lvl="1"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2pPr>
            <a:lvl3pPr marR="0" lvl="2"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3pPr>
            <a:lvl4pPr marR="0" lvl="3"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4pPr>
            <a:lvl5pPr marR="0" lvl="4" algn="l" rtl="0">
              <a:lnSpc>
                <a:spcPct val="108312"/>
              </a:lnSpc>
              <a:spcBef>
                <a:spcPts val="0"/>
              </a:spcBef>
              <a:spcAft>
                <a:spcPts val="0"/>
              </a:spcAft>
              <a:buClr>
                <a:schemeClr val="dk1"/>
              </a:buClr>
              <a:buSzPts val="2432"/>
              <a:buFont typeface="Cabin"/>
              <a:buAutoNum type="arabicPeriod"/>
              <a:defRPr sz="3200" b="0" i="0" u="none" strike="noStrike" cap="none">
                <a:solidFill>
                  <a:schemeClr val="dk1"/>
                </a:solidFill>
                <a:latin typeface="Cabin"/>
                <a:ea typeface="Cabin"/>
                <a:cs typeface="Cabin"/>
                <a:sym typeface="Cabin"/>
              </a:defRPr>
            </a:lvl5pPr>
            <a:lvl6pPr marR="0" lvl="5"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R="0" lvl="6"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R="0" lvl="7"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R="0" lvl="8"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
        <p:nvSpPr>
          <p:cNvPr id="20" name="Google Shape;20;p3"/>
          <p:cNvSpPr txBox="1">
            <a:spLocks noGrp="1"/>
          </p:cNvSpPr>
          <p:nvPr>
            <p:ph type="title"/>
          </p:nvPr>
        </p:nvSpPr>
        <p:spPr>
          <a:xfrm>
            <a:off x="824628" y="358342"/>
            <a:ext cx="10135740" cy="558600"/>
          </a:xfrm>
          <a:prstGeom prst="rect">
            <a:avLst/>
          </a:prstGeom>
          <a:noFill/>
          <a:ln>
            <a:noFill/>
          </a:ln>
        </p:spPr>
        <p:txBody>
          <a:bodyPr spcFirstLastPara="1" wrap="square" lIns="0" tIns="0" rIns="0" bIns="0" anchor="t" anchorCtr="0"/>
          <a:lstStyle>
            <a:lvl1pPr marR="0" lvl="0" algn="l">
              <a:lnSpc>
                <a:spcPct val="106650"/>
              </a:lnSpc>
              <a:spcBef>
                <a:spcPts val="0"/>
              </a:spcBef>
              <a:spcAft>
                <a:spcPts val="0"/>
              </a:spcAft>
              <a:buClr>
                <a:srgbClr val="303333"/>
              </a:buClr>
              <a:buSzPts val="4000"/>
              <a:buFont typeface="Arial"/>
              <a:buNone/>
              <a:defRPr sz="4000" b="1" i="0" u="none" strike="noStrike" cap="none">
                <a:solidFill>
                  <a:srgbClr val="303333"/>
                </a:solidFill>
                <a:latin typeface="Arial"/>
                <a:ea typeface="Arial"/>
                <a:cs typeface="Arial"/>
                <a:sym typeface="Arial"/>
              </a:defRPr>
            </a:lvl1pPr>
            <a:lvl2pPr lvl="1">
              <a:spcBef>
                <a:spcPts val="0"/>
              </a:spcBef>
              <a:spcAft>
                <a:spcPts val="0"/>
              </a:spcAft>
              <a:buSzPts val="3700"/>
              <a:buNone/>
              <a:defRPr sz="1800"/>
            </a:lvl2pPr>
            <a:lvl3pPr lvl="2">
              <a:spcBef>
                <a:spcPts val="0"/>
              </a:spcBef>
              <a:spcAft>
                <a:spcPts val="0"/>
              </a:spcAft>
              <a:buSzPts val="3700"/>
              <a:buNone/>
              <a:defRPr sz="1800"/>
            </a:lvl3pPr>
            <a:lvl4pPr lvl="3">
              <a:spcBef>
                <a:spcPts val="0"/>
              </a:spcBef>
              <a:spcAft>
                <a:spcPts val="0"/>
              </a:spcAft>
              <a:buSzPts val="3700"/>
              <a:buNone/>
              <a:defRPr sz="1800"/>
            </a:lvl4pPr>
            <a:lvl5pPr lvl="4">
              <a:spcBef>
                <a:spcPts val="0"/>
              </a:spcBef>
              <a:spcAft>
                <a:spcPts val="0"/>
              </a:spcAft>
              <a:buSzPts val="3700"/>
              <a:buNone/>
              <a:defRPr sz="1800"/>
            </a:lvl5pPr>
            <a:lvl6pPr lvl="5">
              <a:spcBef>
                <a:spcPts val="0"/>
              </a:spcBef>
              <a:spcAft>
                <a:spcPts val="0"/>
              </a:spcAft>
              <a:buSzPts val="3700"/>
              <a:buNone/>
              <a:defRPr sz="1800"/>
            </a:lvl6pPr>
            <a:lvl7pPr lvl="6">
              <a:spcBef>
                <a:spcPts val="0"/>
              </a:spcBef>
              <a:spcAft>
                <a:spcPts val="0"/>
              </a:spcAft>
              <a:buSzPts val="3700"/>
              <a:buNone/>
              <a:defRPr sz="1800"/>
            </a:lvl7pPr>
            <a:lvl8pPr lvl="7">
              <a:spcBef>
                <a:spcPts val="0"/>
              </a:spcBef>
              <a:spcAft>
                <a:spcPts val="0"/>
              </a:spcAft>
              <a:buSzPts val="3700"/>
              <a:buNone/>
              <a:defRPr sz="1800"/>
            </a:lvl8pPr>
            <a:lvl9pPr lvl="8">
              <a:spcBef>
                <a:spcPts val="0"/>
              </a:spcBef>
              <a:spcAft>
                <a:spcPts val="0"/>
              </a:spcAft>
              <a:buSzPts val="3700"/>
              <a:buNone/>
              <a:defRPr sz="1800"/>
            </a:lvl9pPr>
          </a:lstStyle>
          <a:p>
            <a:endParaRPr/>
          </a:p>
        </p:txBody>
      </p:sp>
      <p:pic>
        <p:nvPicPr>
          <p:cNvPr id="5" name="Picture 4">
            <a:extLst>
              <a:ext uri="{FF2B5EF4-FFF2-40B4-BE49-F238E27FC236}">
                <a16:creationId xmlns:a16="http://schemas.microsoft.com/office/drawing/2014/main" id="{59B59FE5-0D03-334F-95D1-1E6F3694D0E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60368" y="6203732"/>
            <a:ext cx="1092200" cy="5334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2"/>
        <p:cNvGrpSpPr/>
        <p:nvPr/>
      </p:nvGrpSpPr>
      <p:grpSpPr>
        <a:xfrm>
          <a:off x="0" y="0"/>
          <a:ext cx="0" cy="0"/>
          <a:chOff x="0" y="0"/>
          <a:chExt cx="0" cy="0"/>
        </a:xfrm>
      </p:grpSpPr>
      <p:sp>
        <p:nvSpPr>
          <p:cNvPr id="23" name="Google Shape;23;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5" name="Google Shape;25;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7"/>
        <p:cNvGrpSpPr/>
        <p:nvPr/>
      </p:nvGrpSpPr>
      <p:grpSpPr>
        <a:xfrm>
          <a:off x="0" y="0"/>
          <a:ext cx="0" cy="0"/>
          <a:chOff x="0" y="0"/>
          <a:chExt cx="0" cy="0"/>
        </a:xfrm>
      </p:grpSpPr>
      <p:sp>
        <p:nvSpPr>
          <p:cNvPr id="48" name="Google Shape;48;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2" name="Google Shape;52;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s://makecode.microbit.org/#pub:_03F12hWbDUE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icrobit.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creativecommons.org/licenses/by-sa/4.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akecode.microbit.org/#pub:_03F12hWbDUE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5"/>
          <p:cNvSpPr/>
          <p:nvPr/>
        </p:nvSpPr>
        <p:spPr>
          <a:xfrm>
            <a:off x="578589" y="1651028"/>
            <a:ext cx="11134337" cy="347787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8000" b="1" dirty="0">
                <a:solidFill>
                  <a:schemeClr val="lt1"/>
                </a:solidFill>
                <a:latin typeface="+mj-lt"/>
                <a:ea typeface="Questrial"/>
                <a:cs typeface="Questrial"/>
                <a:sym typeface="Questrial"/>
              </a:rPr>
              <a:t>Electrical conductors </a:t>
            </a:r>
            <a:endParaRPr b="1" dirty="0">
              <a:latin typeface="+mj-lt"/>
            </a:endParaRPr>
          </a:p>
          <a:p>
            <a:pPr marL="0" marR="0" lvl="0" indent="0" algn="ctr" rtl="0">
              <a:spcBef>
                <a:spcPts val="0"/>
              </a:spcBef>
              <a:spcAft>
                <a:spcPts val="0"/>
              </a:spcAft>
              <a:buNone/>
            </a:pPr>
            <a:r>
              <a:rPr lang="en-US" sz="6000" b="0" i="0" u="none" strike="noStrike" cap="none" dirty="0">
                <a:solidFill>
                  <a:schemeClr val="lt1"/>
                </a:solidFill>
                <a:latin typeface="+mj-lt"/>
                <a:ea typeface="Questrial"/>
                <a:cs typeface="Questrial"/>
                <a:sym typeface="Questrial"/>
              </a:rPr>
              <a:t>Teacher lesson guide </a:t>
            </a:r>
            <a:endParaRPr sz="6000" b="0" i="0" u="none" strike="noStrike" cap="none" dirty="0">
              <a:solidFill>
                <a:schemeClr val="lt1"/>
              </a:solidFill>
              <a:latin typeface="+mj-lt"/>
              <a:ea typeface="Questrial"/>
              <a:cs typeface="Questrial"/>
              <a:sym typeface="Questrial"/>
            </a:endParaRPr>
          </a:p>
          <a:p>
            <a:pPr marL="0" marR="0" lvl="0" indent="0" algn="ctr" rtl="0">
              <a:spcBef>
                <a:spcPts val="0"/>
              </a:spcBef>
              <a:spcAft>
                <a:spcPts val="0"/>
              </a:spcAft>
              <a:buNone/>
            </a:pPr>
            <a:r>
              <a:rPr lang="en-US" sz="6000" dirty="0">
                <a:solidFill>
                  <a:schemeClr val="lt1"/>
                </a:solidFill>
                <a:latin typeface="+mj-lt"/>
                <a:ea typeface="Questrial"/>
                <a:cs typeface="Questrial"/>
                <a:sym typeface="Questrial"/>
              </a:rPr>
              <a:t>Lesson 3</a:t>
            </a:r>
            <a:endParaRPr sz="6000" dirty="0">
              <a:solidFill>
                <a:schemeClr val="lt1"/>
              </a:solidFill>
              <a:latin typeface="+mj-lt"/>
              <a:ea typeface="Questrial"/>
              <a:cs typeface="Questrial"/>
              <a:sym typeface="Questrial"/>
            </a:endParaRPr>
          </a:p>
          <a:p>
            <a:pPr marL="0" marR="0" lvl="0" indent="0" algn="ctr" rtl="0">
              <a:spcBef>
                <a:spcPts val="0"/>
              </a:spcBef>
              <a:spcAft>
                <a:spcPts val="0"/>
              </a:spcAft>
              <a:buNone/>
            </a:pPr>
            <a:endParaRPr sz="4400" b="0" i="0" u="none" strike="noStrike" cap="none" dirty="0">
              <a:solidFill>
                <a:schemeClr val="lt1"/>
              </a:solidFill>
              <a:latin typeface="+mj-lt"/>
              <a:ea typeface="Calibri"/>
              <a:cs typeface="Calibri"/>
              <a:sym typeface="Calibri"/>
            </a:endParaRPr>
          </a:p>
          <a:p>
            <a:pPr marL="0" marR="0" lvl="0" indent="0" algn="ctr" rtl="0">
              <a:spcBef>
                <a:spcPts val="0"/>
              </a:spcBef>
              <a:spcAft>
                <a:spcPts val="0"/>
              </a:spcAft>
              <a:buNone/>
            </a:pPr>
            <a:endParaRPr sz="4400" b="0" i="0" u="none" strike="noStrike" cap="none" dirty="0">
              <a:solidFill>
                <a:schemeClr val="lt1"/>
              </a:solidFill>
              <a:latin typeface="+mj-lt"/>
              <a:ea typeface="Calibri"/>
              <a:cs typeface="Calibri"/>
              <a:sym typeface="Calibri"/>
            </a:endParaRPr>
          </a:p>
          <a:p>
            <a:pPr marL="0" marR="0" lvl="0" indent="0" algn="ctr" rtl="0">
              <a:spcBef>
                <a:spcPts val="0"/>
              </a:spcBef>
              <a:spcAft>
                <a:spcPts val="0"/>
              </a:spcAft>
              <a:buNone/>
            </a:pPr>
            <a:endParaRPr sz="4400" b="0" i="0" u="none" strike="noStrike" cap="none" dirty="0">
              <a:solidFill>
                <a:schemeClr val="lt1"/>
              </a:solidFill>
              <a:latin typeface="+mj-lt"/>
              <a:ea typeface="Calibri"/>
              <a:cs typeface="Calibri"/>
              <a:sym typeface="Calibri"/>
            </a:endParaRPr>
          </a:p>
        </p:txBody>
      </p:sp>
      <p:pic>
        <p:nvPicPr>
          <p:cNvPr id="96" name="Google Shape;96;p15"/>
          <p:cNvPicPr preferRelativeResize="0"/>
          <p:nvPr/>
        </p:nvPicPr>
        <p:blipFill rotWithShape="1">
          <a:blip r:embed="rId3">
            <a:alphaModFix amt="5000"/>
          </a:blip>
          <a:srcRect/>
          <a:stretch/>
        </p:blipFill>
        <p:spPr>
          <a:xfrm rot="911264">
            <a:off x="8933200" y="4664970"/>
            <a:ext cx="753722" cy="1035727"/>
          </a:xfrm>
          <a:prstGeom prst="rect">
            <a:avLst/>
          </a:prstGeom>
          <a:noFill/>
          <a:ln>
            <a:noFill/>
          </a:ln>
        </p:spPr>
      </p:pic>
      <p:pic>
        <p:nvPicPr>
          <p:cNvPr id="97" name="Google Shape;97;p15"/>
          <p:cNvPicPr preferRelativeResize="0"/>
          <p:nvPr/>
        </p:nvPicPr>
        <p:blipFill rotWithShape="1">
          <a:blip r:embed="rId3">
            <a:alphaModFix amt="5000"/>
          </a:blip>
          <a:srcRect/>
          <a:stretch/>
        </p:blipFill>
        <p:spPr>
          <a:xfrm rot="911264">
            <a:off x="6268264" y="5387311"/>
            <a:ext cx="753722" cy="1035727"/>
          </a:xfrm>
          <a:prstGeom prst="rect">
            <a:avLst/>
          </a:prstGeom>
          <a:noFill/>
          <a:ln>
            <a:noFill/>
          </a:ln>
        </p:spPr>
      </p:pic>
      <p:pic>
        <p:nvPicPr>
          <p:cNvPr id="98" name="Google Shape;98;p15"/>
          <p:cNvPicPr preferRelativeResize="0"/>
          <p:nvPr/>
        </p:nvPicPr>
        <p:blipFill rotWithShape="1">
          <a:blip r:embed="rId3">
            <a:alphaModFix amt="5000"/>
          </a:blip>
          <a:srcRect/>
          <a:stretch/>
        </p:blipFill>
        <p:spPr>
          <a:xfrm rot="911264">
            <a:off x="10484279" y="388269"/>
            <a:ext cx="753722" cy="1035727"/>
          </a:xfrm>
          <a:prstGeom prst="rect">
            <a:avLst/>
          </a:prstGeom>
          <a:noFill/>
          <a:ln>
            <a:noFill/>
          </a:ln>
        </p:spPr>
      </p:pic>
      <p:pic>
        <p:nvPicPr>
          <p:cNvPr id="99" name="Google Shape;99;p15"/>
          <p:cNvPicPr preferRelativeResize="0"/>
          <p:nvPr/>
        </p:nvPicPr>
        <p:blipFill rotWithShape="1">
          <a:blip r:embed="rId4">
            <a:alphaModFix amt="5000"/>
          </a:blip>
          <a:srcRect/>
          <a:stretch/>
        </p:blipFill>
        <p:spPr>
          <a:xfrm rot="-1168137">
            <a:off x="3275646" y="4901076"/>
            <a:ext cx="866231" cy="1119177"/>
          </a:xfrm>
          <a:prstGeom prst="rect">
            <a:avLst/>
          </a:prstGeom>
          <a:noFill/>
          <a:ln>
            <a:noFill/>
          </a:ln>
        </p:spPr>
      </p:pic>
      <p:pic>
        <p:nvPicPr>
          <p:cNvPr id="100" name="Google Shape;100;p15"/>
          <p:cNvPicPr preferRelativeResize="0"/>
          <p:nvPr/>
        </p:nvPicPr>
        <p:blipFill rotWithShape="1">
          <a:blip r:embed="rId5">
            <a:alphaModFix amt="5000"/>
          </a:blip>
          <a:srcRect/>
          <a:stretch/>
        </p:blipFill>
        <p:spPr>
          <a:xfrm rot="-2090590" flipH="1">
            <a:off x="838950" y="4940120"/>
            <a:ext cx="1033233" cy="612005"/>
          </a:xfrm>
          <a:prstGeom prst="rect">
            <a:avLst/>
          </a:prstGeom>
          <a:noFill/>
          <a:ln>
            <a:noFill/>
          </a:ln>
        </p:spPr>
      </p:pic>
      <p:pic>
        <p:nvPicPr>
          <p:cNvPr id="101" name="Google Shape;101;p15"/>
          <p:cNvPicPr preferRelativeResize="0"/>
          <p:nvPr/>
        </p:nvPicPr>
        <p:blipFill rotWithShape="1">
          <a:blip r:embed="rId6">
            <a:alphaModFix amt="5000"/>
          </a:blip>
          <a:srcRect/>
          <a:stretch/>
        </p:blipFill>
        <p:spPr>
          <a:xfrm rot="1801578">
            <a:off x="5443054" y="666436"/>
            <a:ext cx="830446" cy="642139"/>
          </a:xfrm>
          <a:prstGeom prst="rect">
            <a:avLst/>
          </a:prstGeom>
          <a:noFill/>
          <a:ln>
            <a:noFill/>
          </a:ln>
        </p:spPr>
      </p:pic>
      <p:pic>
        <p:nvPicPr>
          <p:cNvPr id="102" name="Google Shape;102;p15"/>
          <p:cNvPicPr preferRelativeResize="0"/>
          <p:nvPr/>
        </p:nvPicPr>
        <p:blipFill rotWithShape="1">
          <a:blip r:embed="rId3">
            <a:alphaModFix amt="5000"/>
          </a:blip>
          <a:srcRect/>
          <a:stretch/>
        </p:blipFill>
        <p:spPr>
          <a:xfrm rot="911264">
            <a:off x="379877" y="2249455"/>
            <a:ext cx="753722" cy="1035727"/>
          </a:xfrm>
          <a:prstGeom prst="rect">
            <a:avLst/>
          </a:prstGeom>
          <a:noFill/>
          <a:ln>
            <a:noFill/>
          </a:ln>
        </p:spPr>
      </p:pic>
      <p:pic>
        <p:nvPicPr>
          <p:cNvPr id="103" name="Google Shape;103;p15"/>
          <p:cNvPicPr preferRelativeResize="0"/>
          <p:nvPr/>
        </p:nvPicPr>
        <p:blipFill rotWithShape="1">
          <a:blip r:embed="rId4">
            <a:alphaModFix amt="5000"/>
          </a:blip>
          <a:srcRect/>
          <a:stretch/>
        </p:blipFill>
        <p:spPr>
          <a:xfrm rot="-1168133">
            <a:off x="1542324" y="271567"/>
            <a:ext cx="866232" cy="1119177"/>
          </a:xfrm>
          <a:prstGeom prst="rect">
            <a:avLst/>
          </a:prstGeom>
          <a:noFill/>
          <a:ln>
            <a:noFill/>
          </a:ln>
        </p:spPr>
      </p:pic>
      <p:pic>
        <p:nvPicPr>
          <p:cNvPr id="12" name="Picture 11">
            <a:extLst>
              <a:ext uri="{FF2B5EF4-FFF2-40B4-BE49-F238E27FC236}">
                <a16:creationId xmlns:a16="http://schemas.microsoft.com/office/drawing/2014/main" id="{54D94431-9CD8-E749-8D3A-CBBF394D942F}"/>
              </a:ext>
            </a:extLst>
          </p:cNvPr>
          <p:cNvPicPr/>
          <p:nvPr/>
        </p:nvPicPr>
        <p:blipFill>
          <a:blip r:embed="rId7" cstate="print">
            <a:extLst>
              <a:ext uri="{28A0092B-C50C-407E-A947-70E740481C1C}">
                <a14:useLocalDpi xmlns:a14="http://schemas.microsoft.com/office/drawing/2010/main"/>
              </a:ext>
            </a:extLst>
          </a:blip>
          <a:stretch>
            <a:fillRect/>
          </a:stretch>
        </p:blipFill>
        <p:spPr>
          <a:xfrm>
            <a:off x="9513468" y="5306667"/>
            <a:ext cx="2304255" cy="109836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4"/>
          <p:cNvSpPr/>
          <p:nvPr/>
        </p:nvSpPr>
        <p:spPr>
          <a:xfrm>
            <a:off x="555688" y="519800"/>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Reviewing inputs</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Which inputs did you discover through your tinkering?</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Did all of these inputs work with the simulator?</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Modify the program to show how your input works.</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p:txBody>
      </p:sp>
      <p:pic>
        <p:nvPicPr>
          <p:cNvPr id="182" name="Google Shape;182;p24">
            <a:hlinkClick r:id="rId3"/>
          </p:cNvPr>
          <p:cNvPicPr preferRelativeResize="0"/>
          <p:nvPr/>
        </p:nvPicPr>
        <p:blipFill>
          <a:blip r:embed="rId4">
            <a:alphaModFix/>
          </a:blip>
          <a:stretch>
            <a:fillRect/>
          </a:stretch>
        </p:blipFill>
        <p:spPr>
          <a:xfrm>
            <a:off x="1110859" y="4278587"/>
            <a:ext cx="3624426" cy="227474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5"/>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Learning objectives revisited:</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review outputs </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understand and identify inputs</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use tinkering to find inputs on micro:bit</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represent selection with inputs using decision boxes</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6"/>
          <p:cNvSpPr/>
          <p:nvPr/>
        </p:nvSpPr>
        <p:spPr>
          <a:xfrm>
            <a:off x="7633700" y="3612975"/>
            <a:ext cx="4272300" cy="2769000"/>
          </a:xfrm>
          <a:prstGeom prst="rect">
            <a:avLst/>
          </a:prstGeom>
          <a:noFill/>
          <a:ln w="38100"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p26"/>
          <p:cNvSpPr/>
          <p:nvPr/>
        </p:nvSpPr>
        <p:spPr>
          <a:xfrm>
            <a:off x="4314613" y="181500"/>
            <a:ext cx="3972300" cy="3222900"/>
          </a:xfrm>
          <a:prstGeom prst="diamond">
            <a:avLst/>
          </a:prstGeom>
          <a:noFill/>
          <a:ln w="38100"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6" name="Google Shape;196;p26"/>
          <p:cNvSpPr txBox="1"/>
          <p:nvPr/>
        </p:nvSpPr>
        <p:spPr>
          <a:xfrm>
            <a:off x="5363913" y="814825"/>
            <a:ext cx="1911300" cy="1386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3200">
              <a:latin typeface="Questrial"/>
              <a:ea typeface="Questrial"/>
              <a:cs typeface="Questrial"/>
              <a:sym typeface="Questrial"/>
            </a:endParaRPr>
          </a:p>
        </p:txBody>
      </p:sp>
      <p:cxnSp>
        <p:nvCxnSpPr>
          <p:cNvPr id="197" name="Google Shape;197;p26"/>
          <p:cNvCxnSpPr>
            <a:cxnSpLocks/>
            <a:stCxn id="195" idx="1"/>
            <a:endCxn id="198" idx="0"/>
          </p:cNvCxnSpPr>
          <p:nvPr/>
        </p:nvCxnSpPr>
        <p:spPr>
          <a:xfrm flipH="1">
            <a:off x="2422213" y="1792950"/>
            <a:ext cx="1892400" cy="1611600"/>
          </a:xfrm>
          <a:prstGeom prst="bentConnector2">
            <a:avLst/>
          </a:prstGeom>
          <a:noFill/>
          <a:ln w="38100" cap="flat" cmpd="sng">
            <a:solidFill>
              <a:schemeClr val="dk2"/>
            </a:solidFill>
            <a:prstDash val="solid"/>
            <a:round/>
            <a:headEnd type="none" w="med" len="med"/>
            <a:tailEnd type="stealth" w="med" len="med"/>
          </a:ln>
        </p:spPr>
      </p:cxnSp>
      <p:sp>
        <p:nvSpPr>
          <p:cNvPr id="199" name="Google Shape;199;p26"/>
          <p:cNvSpPr/>
          <p:nvPr/>
        </p:nvSpPr>
        <p:spPr>
          <a:xfrm>
            <a:off x="286025" y="3593175"/>
            <a:ext cx="4272300" cy="2769000"/>
          </a:xfrm>
          <a:prstGeom prst="rect">
            <a:avLst/>
          </a:prstGeom>
          <a:noFill/>
          <a:ln w="38100"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8" name="Google Shape;198;p26"/>
          <p:cNvSpPr txBox="1"/>
          <p:nvPr/>
        </p:nvSpPr>
        <p:spPr>
          <a:xfrm>
            <a:off x="332213" y="3404400"/>
            <a:ext cx="4179900" cy="56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3200">
              <a:latin typeface="Questrial"/>
              <a:ea typeface="Questrial"/>
              <a:cs typeface="Questrial"/>
              <a:sym typeface="Questrial"/>
            </a:endParaRPr>
          </a:p>
        </p:txBody>
      </p:sp>
      <p:sp>
        <p:nvSpPr>
          <p:cNvPr id="200" name="Google Shape;200;p26"/>
          <p:cNvSpPr txBox="1"/>
          <p:nvPr/>
        </p:nvSpPr>
        <p:spPr>
          <a:xfrm>
            <a:off x="2895600" y="1038825"/>
            <a:ext cx="1030150" cy="56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a:latin typeface="+mj-lt"/>
                <a:ea typeface="Questrial"/>
                <a:cs typeface="Questrial"/>
                <a:sym typeface="Questrial"/>
              </a:rPr>
              <a:t>Yes</a:t>
            </a:r>
            <a:endParaRPr sz="3200" dirty="0">
              <a:latin typeface="+mj-lt"/>
              <a:ea typeface="Questrial"/>
              <a:cs typeface="Questrial"/>
              <a:sym typeface="Questrial"/>
            </a:endParaRPr>
          </a:p>
        </p:txBody>
      </p:sp>
      <p:cxnSp>
        <p:nvCxnSpPr>
          <p:cNvPr id="201" name="Google Shape;201;p26"/>
          <p:cNvCxnSpPr>
            <a:stCxn id="195" idx="3"/>
          </p:cNvCxnSpPr>
          <p:nvPr/>
        </p:nvCxnSpPr>
        <p:spPr>
          <a:xfrm>
            <a:off x="8286913" y="1792950"/>
            <a:ext cx="1513200" cy="1495500"/>
          </a:xfrm>
          <a:prstGeom prst="bentConnector3">
            <a:avLst>
              <a:gd name="adj1" fmla="val 100007"/>
            </a:avLst>
          </a:prstGeom>
          <a:noFill/>
          <a:ln w="38100" cap="flat" cmpd="sng">
            <a:solidFill>
              <a:schemeClr val="dk2"/>
            </a:solidFill>
            <a:prstDash val="solid"/>
            <a:round/>
            <a:headEnd type="none" w="med" len="med"/>
            <a:tailEnd type="stealth" w="med" len="med"/>
          </a:ln>
        </p:spPr>
      </p:cxnSp>
      <p:sp>
        <p:nvSpPr>
          <p:cNvPr id="202" name="Google Shape;202;p26"/>
          <p:cNvSpPr txBox="1"/>
          <p:nvPr/>
        </p:nvSpPr>
        <p:spPr>
          <a:xfrm>
            <a:off x="8675749" y="1038825"/>
            <a:ext cx="1023421" cy="56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a:latin typeface="+mj-lt"/>
                <a:ea typeface="Questrial"/>
                <a:cs typeface="Questrial"/>
                <a:sym typeface="Questrial"/>
              </a:rPr>
              <a:t>No</a:t>
            </a:r>
            <a:endParaRPr sz="3200" dirty="0">
              <a:latin typeface="+mj-lt"/>
              <a:ea typeface="Questrial"/>
              <a:cs typeface="Questrial"/>
              <a:sym typeface="Quest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7"/>
          <p:cNvSpPr txBox="1">
            <a:spLocks noGrp="1"/>
          </p:cNvSpPr>
          <p:nvPr>
            <p:ph type="title"/>
          </p:nvPr>
        </p:nvSpPr>
        <p:spPr>
          <a:xfrm>
            <a:off x="824628" y="358342"/>
            <a:ext cx="10135800" cy="5586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US" u="sng" dirty="0">
                <a:latin typeface="+mj-lt"/>
                <a:ea typeface="Questrial"/>
                <a:cs typeface="Questrial"/>
                <a:sym typeface="Questrial"/>
              </a:rPr>
              <a:t>LED Planner</a:t>
            </a:r>
            <a:endParaRPr u="sng" dirty="0">
              <a:latin typeface="+mj-lt"/>
              <a:ea typeface="Questrial"/>
              <a:cs typeface="Questrial"/>
              <a:sym typeface="Questrial"/>
            </a:endParaRPr>
          </a:p>
        </p:txBody>
      </p:sp>
      <p:grpSp>
        <p:nvGrpSpPr>
          <p:cNvPr id="209" name="Google Shape;209;p27"/>
          <p:cNvGrpSpPr/>
          <p:nvPr/>
        </p:nvGrpSpPr>
        <p:grpSpPr>
          <a:xfrm>
            <a:off x="1414400" y="1807800"/>
            <a:ext cx="1647825" cy="3993750"/>
            <a:chOff x="1414400" y="1807800"/>
            <a:chExt cx="1647825" cy="3993750"/>
          </a:xfrm>
        </p:grpSpPr>
        <p:pic>
          <p:nvPicPr>
            <p:cNvPr id="210" name="Google Shape;210;p27"/>
            <p:cNvPicPr preferRelativeResize="0"/>
            <p:nvPr/>
          </p:nvPicPr>
          <p:blipFill rotWithShape="1">
            <a:blip r:embed="rId3">
              <a:alphaModFix/>
            </a:blip>
            <a:srcRect b="17143"/>
            <a:stretch/>
          </p:blipFill>
          <p:spPr>
            <a:xfrm>
              <a:off x="1414400" y="1807800"/>
              <a:ext cx="1647825" cy="1531100"/>
            </a:xfrm>
            <a:prstGeom prst="rect">
              <a:avLst/>
            </a:prstGeom>
            <a:noFill/>
            <a:ln>
              <a:noFill/>
            </a:ln>
          </p:spPr>
        </p:pic>
        <p:pic>
          <p:nvPicPr>
            <p:cNvPr id="211" name="Google Shape;211;p27"/>
            <p:cNvPicPr preferRelativeResize="0"/>
            <p:nvPr/>
          </p:nvPicPr>
          <p:blipFill rotWithShape="1">
            <a:blip r:embed="rId3">
              <a:alphaModFix/>
            </a:blip>
            <a:srcRect b="17143"/>
            <a:stretch/>
          </p:blipFill>
          <p:spPr>
            <a:xfrm>
              <a:off x="1414400" y="4270450"/>
              <a:ext cx="1647825" cy="1531100"/>
            </a:xfrm>
            <a:prstGeom prst="rect">
              <a:avLst/>
            </a:prstGeom>
            <a:noFill/>
            <a:ln>
              <a:noFill/>
            </a:ln>
          </p:spPr>
        </p:pic>
      </p:grpSp>
      <p:grpSp>
        <p:nvGrpSpPr>
          <p:cNvPr id="212" name="Google Shape;212;p27"/>
          <p:cNvGrpSpPr/>
          <p:nvPr/>
        </p:nvGrpSpPr>
        <p:grpSpPr>
          <a:xfrm>
            <a:off x="4091525" y="1807800"/>
            <a:ext cx="1647825" cy="3993750"/>
            <a:chOff x="1414400" y="1807800"/>
            <a:chExt cx="1647825" cy="3993750"/>
          </a:xfrm>
        </p:grpSpPr>
        <p:pic>
          <p:nvPicPr>
            <p:cNvPr id="213" name="Google Shape;213;p27"/>
            <p:cNvPicPr preferRelativeResize="0"/>
            <p:nvPr/>
          </p:nvPicPr>
          <p:blipFill rotWithShape="1">
            <a:blip r:embed="rId3">
              <a:alphaModFix/>
            </a:blip>
            <a:srcRect b="17143"/>
            <a:stretch/>
          </p:blipFill>
          <p:spPr>
            <a:xfrm>
              <a:off x="1414400" y="1807800"/>
              <a:ext cx="1647825" cy="1531100"/>
            </a:xfrm>
            <a:prstGeom prst="rect">
              <a:avLst/>
            </a:prstGeom>
            <a:noFill/>
            <a:ln>
              <a:noFill/>
            </a:ln>
          </p:spPr>
        </p:pic>
        <p:pic>
          <p:nvPicPr>
            <p:cNvPr id="214" name="Google Shape;214;p27"/>
            <p:cNvPicPr preferRelativeResize="0"/>
            <p:nvPr/>
          </p:nvPicPr>
          <p:blipFill rotWithShape="1">
            <a:blip r:embed="rId3">
              <a:alphaModFix/>
            </a:blip>
            <a:srcRect b="17143"/>
            <a:stretch/>
          </p:blipFill>
          <p:spPr>
            <a:xfrm>
              <a:off x="1414400" y="4270450"/>
              <a:ext cx="1647825" cy="1531100"/>
            </a:xfrm>
            <a:prstGeom prst="rect">
              <a:avLst/>
            </a:prstGeom>
            <a:noFill/>
            <a:ln>
              <a:noFill/>
            </a:ln>
          </p:spPr>
        </p:pic>
      </p:grpSp>
      <p:grpSp>
        <p:nvGrpSpPr>
          <p:cNvPr id="215" name="Google Shape;215;p27"/>
          <p:cNvGrpSpPr/>
          <p:nvPr/>
        </p:nvGrpSpPr>
        <p:grpSpPr>
          <a:xfrm>
            <a:off x="6768675" y="1807800"/>
            <a:ext cx="1647825" cy="3993750"/>
            <a:chOff x="1414400" y="1807800"/>
            <a:chExt cx="1647825" cy="3993750"/>
          </a:xfrm>
        </p:grpSpPr>
        <p:pic>
          <p:nvPicPr>
            <p:cNvPr id="216" name="Google Shape;216;p27"/>
            <p:cNvPicPr preferRelativeResize="0"/>
            <p:nvPr/>
          </p:nvPicPr>
          <p:blipFill rotWithShape="1">
            <a:blip r:embed="rId3">
              <a:alphaModFix/>
            </a:blip>
            <a:srcRect b="17143"/>
            <a:stretch/>
          </p:blipFill>
          <p:spPr>
            <a:xfrm>
              <a:off x="1414400" y="1807800"/>
              <a:ext cx="1647825" cy="1531100"/>
            </a:xfrm>
            <a:prstGeom prst="rect">
              <a:avLst/>
            </a:prstGeom>
            <a:noFill/>
            <a:ln>
              <a:noFill/>
            </a:ln>
          </p:spPr>
        </p:pic>
        <p:pic>
          <p:nvPicPr>
            <p:cNvPr id="217" name="Google Shape;217;p27"/>
            <p:cNvPicPr preferRelativeResize="0"/>
            <p:nvPr/>
          </p:nvPicPr>
          <p:blipFill rotWithShape="1">
            <a:blip r:embed="rId3">
              <a:alphaModFix/>
            </a:blip>
            <a:srcRect b="17143"/>
            <a:stretch/>
          </p:blipFill>
          <p:spPr>
            <a:xfrm>
              <a:off x="1414400" y="4270450"/>
              <a:ext cx="1647825" cy="1531100"/>
            </a:xfrm>
            <a:prstGeom prst="rect">
              <a:avLst/>
            </a:prstGeom>
            <a:noFill/>
            <a:ln>
              <a:noFill/>
            </a:ln>
          </p:spPr>
        </p:pic>
      </p:grpSp>
      <p:pic>
        <p:nvPicPr>
          <p:cNvPr id="218" name="Google Shape;218;p27"/>
          <p:cNvPicPr preferRelativeResize="0"/>
          <p:nvPr/>
        </p:nvPicPr>
        <p:blipFill rotWithShape="1">
          <a:blip r:embed="rId3">
            <a:alphaModFix/>
          </a:blip>
          <a:srcRect b="17143"/>
          <a:stretch/>
        </p:blipFill>
        <p:spPr>
          <a:xfrm>
            <a:off x="9445825" y="1807800"/>
            <a:ext cx="1647825" cy="1531100"/>
          </a:xfrm>
          <a:prstGeom prst="rect">
            <a:avLst/>
          </a:prstGeom>
          <a:noFill/>
          <a:ln>
            <a:noFill/>
          </a:ln>
        </p:spPr>
      </p:pic>
      <p:pic>
        <p:nvPicPr>
          <p:cNvPr id="219" name="Google Shape;219;p27"/>
          <p:cNvPicPr preferRelativeResize="0"/>
          <p:nvPr/>
        </p:nvPicPr>
        <p:blipFill rotWithShape="1">
          <a:blip r:embed="rId3">
            <a:alphaModFix/>
          </a:blip>
          <a:srcRect b="17143"/>
          <a:stretch/>
        </p:blipFill>
        <p:spPr>
          <a:xfrm>
            <a:off x="9445825" y="4270450"/>
            <a:ext cx="1647825" cy="15311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7"/>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Questrial"/>
              <a:ea typeface="Questrial"/>
              <a:cs typeface="Questrial"/>
              <a:sym typeface="Questrial"/>
            </a:endParaRPr>
          </a:p>
          <a:p>
            <a:pPr lvl="0">
              <a:lnSpc>
                <a:spcPct val="106650"/>
              </a:lnSpc>
            </a:pPr>
            <a:r>
              <a:rPr lang="en-GB" sz="4000" b="1" dirty="0"/>
              <a:t>Licensing information:</a:t>
            </a:r>
          </a:p>
          <a:p>
            <a:pPr lvl="0">
              <a:lnSpc>
                <a:spcPct val="106650"/>
              </a:lnSpc>
            </a:pPr>
            <a:endParaRPr sz="3200" dirty="0">
              <a:solidFill>
                <a:srgbClr val="505555"/>
              </a:solidFill>
              <a:latin typeface="Questrial"/>
              <a:ea typeface="Questrial"/>
              <a:cs typeface="Questrial"/>
              <a:sym typeface="Questrial"/>
            </a:endParaRPr>
          </a:p>
          <a:p>
            <a:r>
              <a:rPr lang="en-GB" sz="3200" dirty="0"/>
              <a:t>Published by the Micro:bit Educational Foundation </a:t>
            </a:r>
            <a:r>
              <a:rPr lang="en-GB" sz="3200" dirty="0">
                <a:hlinkClick r:id="rId3"/>
              </a:rPr>
              <a:t>microbit.org</a:t>
            </a:r>
            <a:r>
              <a:rPr lang="en-GB" sz="3200" dirty="0"/>
              <a:t> under the following Creative Commons licence:</a:t>
            </a:r>
            <a:br>
              <a:rPr lang="en-GB" sz="3200" dirty="0"/>
            </a:br>
            <a:endParaRPr lang="en-GB" sz="3200" dirty="0"/>
          </a:p>
          <a:p>
            <a:r>
              <a:rPr lang="en-GB" sz="3200" dirty="0"/>
              <a:t>Attribution-</a:t>
            </a:r>
            <a:r>
              <a:rPr lang="en-GB" sz="3200" dirty="0" err="1"/>
              <a:t>ShareAlike</a:t>
            </a:r>
            <a:r>
              <a:rPr lang="en-GB" sz="3200" dirty="0"/>
              <a:t> 4.0 International (CC BY-SA 4.0)</a:t>
            </a:r>
            <a:br>
              <a:rPr lang="en-GB" sz="3200" dirty="0"/>
            </a:br>
            <a:r>
              <a:rPr lang="en-GB" sz="3200" u="sng" dirty="0">
                <a:hlinkClick r:id="rId4"/>
              </a:rPr>
              <a:t>https://creativecommons.org/licenses/by-sa/4.0/</a:t>
            </a:r>
            <a:r>
              <a:rPr lang="en-GB" sz="3200" dirty="0"/>
              <a:t> </a:t>
            </a:r>
            <a:endParaRPr sz="3200" dirty="0">
              <a:solidFill>
                <a:srgbClr val="505555"/>
              </a:solidFill>
              <a:latin typeface="Questrial"/>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Questrial"/>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Questrial"/>
              <a:ea typeface="Questrial"/>
              <a:cs typeface="Questrial"/>
              <a:sym typeface="Questrial"/>
            </a:endParaRPr>
          </a:p>
        </p:txBody>
      </p:sp>
    </p:spTree>
    <p:extLst>
      <p:ext uri="{BB962C8B-B14F-4D97-AF65-F5344CB8AC3E}">
        <p14:creationId xmlns:p14="http://schemas.microsoft.com/office/powerpoint/2010/main" val="4135176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Learning objectives:</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review outputs.</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understand and identify inputs.</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use tinkering to find inputs on the BBC micro:bit.</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represent selection with inputs using decision boxes.</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7"/>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Outputs</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What are outputs and how have we used them so far in this unit? </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What outputs have you used when programming the micro:bit?</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8"/>
          <p:cNvSpPr/>
          <p:nvPr/>
        </p:nvSpPr>
        <p:spPr>
          <a:xfrm>
            <a:off x="250888" y="323857"/>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Changing faces</a:t>
            </a:r>
            <a:endParaRPr sz="4000" b="1" dirty="0">
              <a:solidFill>
                <a:schemeClr val="dk1"/>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p:txBody>
      </p:sp>
      <p:pic>
        <p:nvPicPr>
          <p:cNvPr id="123" name="Google Shape;123;p18">
            <a:hlinkClick r:id="rId3"/>
          </p:cNvPr>
          <p:cNvPicPr preferRelativeResize="0"/>
          <p:nvPr/>
        </p:nvPicPr>
        <p:blipFill>
          <a:blip r:embed="rId4">
            <a:alphaModFix/>
          </a:blip>
          <a:stretch>
            <a:fillRect/>
          </a:stretch>
        </p:blipFill>
        <p:spPr>
          <a:xfrm>
            <a:off x="4659602" y="870414"/>
            <a:ext cx="7122759" cy="4470343"/>
          </a:xfrm>
          <a:prstGeom prst="rect">
            <a:avLst/>
          </a:prstGeom>
          <a:noFill/>
          <a:ln>
            <a:noFill/>
          </a:ln>
        </p:spPr>
      </p:pic>
      <p:sp>
        <p:nvSpPr>
          <p:cNvPr id="2" name="Rectangle 1">
            <a:extLst>
              <a:ext uri="{FF2B5EF4-FFF2-40B4-BE49-F238E27FC236}">
                <a16:creationId xmlns:a16="http://schemas.microsoft.com/office/drawing/2014/main" id="{7C49B2D3-61D8-F242-8B14-0DC168C3E79D}"/>
              </a:ext>
            </a:extLst>
          </p:cNvPr>
          <p:cNvSpPr/>
          <p:nvPr/>
        </p:nvSpPr>
        <p:spPr>
          <a:xfrm>
            <a:off x="508584" y="6105397"/>
            <a:ext cx="4562467" cy="307777"/>
          </a:xfrm>
          <a:prstGeom prst="rect">
            <a:avLst/>
          </a:prstGeom>
        </p:spPr>
        <p:txBody>
          <a:bodyPr wrap="none">
            <a:spAutoFit/>
          </a:bodyPr>
          <a:lstStyle/>
          <a:p>
            <a:r>
              <a:rPr lang="en-GB" dirty="0">
                <a:hlinkClick r:id="rId3"/>
              </a:rPr>
              <a:t>https://makecode.microbit.org/#pub:_03F12hWbDUEC</a:t>
            </a:r>
            <a:r>
              <a:rPr lang="en-GB"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9"/>
          <p:cNvSpPr/>
          <p:nvPr/>
        </p:nvSpPr>
        <p:spPr>
          <a:xfrm>
            <a:off x="784288" y="-898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Inputs</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An input is a way of getting information into a system.</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We use inputs to control and interact with electronic gadgets.</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Keyboards, touchscreen devices, microphones, buttons are all inputs. </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Can you think of any other examples of inputs?</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0"/>
          <p:cNvSpPr/>
          <p:nvPr/>
        </p:nvSpPr>
        <p:spPr>
          <a:xfrm>
            <a:off x="784288" y="-898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Selection</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What does the term selection mean?</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What condition needed to be met to show they happy face?</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What was the output when the condition wasn’t met?</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1"/>
          <p:cNvSpPr/>
          <p:nvPr/>
        </p:nvSpPr>
        <p:spPr>
          <a:xfrm>
            <a:off x="171163" y="14255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Represent the program in this decision box</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p:txBody>
      </p:sp>
      <p:sp>
        <p:nvSpPr>
          <p:cNvPr id="142" name="Google Shape;142;p21"/>
          <p:cNvSpPr/>
          <p:nvPr/>
        </p:nvSpPr>
        <p:spPr>
          <a:xfrm>
            <a:off x="7666225" y="4696425"/>
            <a:ext cx="4272300" cy="1572900"/>
          </a:xfrm>
          <a:prstGeom prst="rect">
            <a:avLst/>
          </a:prstGeom>
          <a:solidFill>
            <a:schemeClr val="lt2"/>
          </a:solidFill>
          <a:ln w="38100"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21"/>
          <p:cNvSpPr/>
          <p:nvPr/>
        </p:nvSpPr>
        <p:spPr>
          <a:xfrm>
            <a:off x="4347150" y="1566075"/>
            <a:ext cx="3972300" cy="3222900"/>
          </a:xfrm>
          <a:prstGeom prst="diamond">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21"/>
          <p:cNvSpPr txBox="1"/>
          <p:nvPr/>
        </p:nvSpPr>
        <p:spPr>
          <a:xfrm>
            <a:off x="5396450" y="2199400"/>
            <a:ext cx="1911300" cy="1386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3200">
              <a:latin typeface="Questrial"/>
              <a:ea typeface="Questrial"/>
              <a:cs typeface="Questrial"/>
              <a:sym typeface="Questrial"/>
            </a:endParaRPr>
          </a:p>
        </p:txBody>
      </p:sp>
      <p:cxnSp>
        <p:nvCxnSpPr>
          <p:cNvPr id="145" name="Google Shape;145;p21"/>
          <p:cNvCxnSpPr>
            <a:stCxn id="143" idx="1"/>
          </p:cNvCxnSpPr>
          <p:nvPr/>
        </p:nvCxnSpPr>
        <p:spPr>
          <a:xfrm flipH="1">
            <a:off x="2716950" y="3177525"/>
            <a:ext cx="1630200" cy="1442700"/>
          </a:xfrm>
          <a:prstGeom prst="bentConnector3">
            <a:avLst>
              <a:gd name="adj1" fmla="val 101149"/>
            </a:avLst>
          </a:prstGeom>
          <a:noFill/>
          <a:ln w="38100" cap="flat" cmpd="sng">
            <a:solidFill>
              <a:schemeClr val="dk2"/>
            </a:solidFill>
            <a:prstDash val="solid"/>
            <a:round/>
            <a:headEnd type="none" w="med" len="med"/>
            <a:tailEnd type="stealth" w="med" len="med"/>
          </a:ln>
        </p:spPr>
      </p:cxnSp>
      <p:sp>
        <p:nvSpPr>
          <p:cNvPr id="146" name="Google Shape;146;p21"/>
          <p:cNvSpPr/>
          <p:nvPr/>
        </p:nvSpPr>
        <p:spPr>
          <a:xfrm>
            <a:off x="318550" y="4696425"/>
            <a:ext cx="4272300" cy="1572900"/>
          </a:xfrm>
          <a:prstGeom prst="rect">
            <a:avLst/>
          </a:prstGeom>
          <a:solidFill>
            <a:schemeClr val="lt2"/>
          </a:solidFill>
          <a:ln w="38100"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21"/>
          <p:cNvSpPr txBox="1"/>
          <p:nvPr/>
        </p:nvSpPr>
        <p:spPr>
          <a:xfrm>
            <a:off x="410950" y="4620225"/>
            <a:ext cx="4179900" cy="56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3200">
              <a:latin typeface="Questrial"/>
              <a:ea typeface="Questrial"/>
              <a:cs typeface="Questrial"/>
              <a:sym typeface="Questrial"/>
            </a:endParaRPr>
          </a:p>
        </p:txBody>
      </p:sp>
      <p:sp>
        <p:nvSpPr>
          <p:cNvPr id="148" name="Google Shape;148;p21"/>
          <p:cNvSpPr txBox="1"/>
          <p:nvPr/>
        </p:nvSpPr>
        <p:spPr>
          <a:xfrm>
            <a:off x="3087087" y="2423400"/>
            <a:ext cx="1136569" cy="56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a:latin typeface="+mj-lt"/>
                <a:ea typeface="Questrial"/>
                <a:cs typeface="Questrial"/>
                <a:sym typeface="Questrial"/>
              </a:rPr>
              <a:t>Yes</a:t>
            </a:r>
            <a:endParaRPr sz="3200" dirty="0">
              <a:latin typeface="+mj-lt"/>
              <a:ea typeface="Questrial"/>
              <a:cs typeface="Questrial"/>
              <a:sym typeface="Questrial"/>
            </a:endParaRPr>
          </a:p>
        </p:txBody>
      </p:sp>
      <p:cxnSp>
        <p:nvCxnSpPr>
          <p:cNvPr id="149" name="Google Shape;149;p21"/>
          <p:cNvCxnSpPr>
            <a:stCxn id="143" idx="3"/>
          </p:cNvCxnSpPr>
          <p:nvPr/>
        </p:nvCxnSpPr>
        <p:spPr>
          <a:xfrm>
            <a:off x="8319450" y="3177525"/>
            <a:ext cx="1705500" cy="1442700"/>
          </a:xfrm>
          <a:prstGeom prst="bentConnector3">
            <a:avLst>
              <a:gd name="adj1" fmla="val 100001"/>
            </a:avLst>
          </a:prstGeom>
          <a:noFill/>
          <a:ln w="38100" cap="flat" cmpd="sng">
            <a:solidFill>
              <a:schemeClr val="dk2"/>
            </a:solidFill>
            <a:prstDash val="solid"/>
            <a:round/>
            <a:headEnd type="none" w="med" len="med"/>
            <a:tailEnd type="stealth" w="med" len="med"/>
          </a:ln>
        </p:spPr>
      </p:cxnSp>
      <p:sp>
        <p:nvSpPr>
          <p:cNvPr id="150" name="Google Shape;150;p21"/>
          <p:cNvSpPr txBox="1"/>
          <p:nvPr/>
        </p:nvSpPr>
        <p:spPr>
          <a:xfrm>
            <a:off x="7859200" y="4620225"/>
            <a:ext cx="3972300" cy="565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3200">
              <a:latin typeface="Questrial"/>
              <a:ea typeface="Questrial"/>
              <a:cs typeface="Questrial"/>
              <a:sym typeface="Questrial"/>
            </a:endParaRPr>
          </a:p>
        </p:txBody>
      </p:sp>
      <p:sp>
        <p:nvSpPr>
          <p:cNvPr id="151" name="Google Shape;151;p21"/>
          <p:cNvSpPr txBox="1"/>
          <p:nvPr/>
        </p:nvSpPr>
        <p:spPr>
          <a:xfrm>
            <a:off x="8708288" y="2423400"/>
            <a:ext cx="1056198" cy="56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a:latin typeface="+mj-lt"/>
                <a:ea typeface="Questrial"/>
                <a:cs typeface="Questrial"/>
                <a:sym typeface="Questrial"/>
              </a:rPr>
              <a:t>No</a:t>
            </a:r>
            <a:endParaRPr sz="3200" dirty="0">
              <a:latin typeface="+mj-lt"/>
              <a:ea typeface="Questrial"/>
              <a:cs typeface="Questrial"/>
              <a:sym typeface="Quest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2"/>
          <p:cNvSpPr txBox="1">
            <a:spLocks noGrp="1"/>
          </p:cNvSpPr>
          <p:nvPr>
            <p:ph type="title"/>
          </p:nvPr>
        </p:nvSpPr>
        <p:spPr>
          <a:xfrm>
            <a:off x="824628" y="358342"/>
            <a:ext cx="10135800" cy="5586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US" u="sng" dirty="0">
                <a:latin typeface="+mj-lt"/>
                <a:ea typeface="Questrial"/>
                <a:cs typeface="Questrial"/>
                <a:sym typeface="Questrial"/>
              </a:rPr>
              <a:t>LED Planner</a:t>
            </a:r>
            <a:endParaRPr u="sng" dirty="0">
              <a:latin typeface="+mj-lt"/>
              <a:ea typeface="Questrial"/>
              <a:cs typeface="Questrial"/>
              <a:sym typeface="Questrial"/>
            </a:endParaRPr>
          </a:p>
        </p:txBody>
      </p:sp>
      <p:grpSp>
        <p:nvGrpSpPr>
          <p:cNvPr id="158" name="Google Shape;158;p22"/>
          <p:cNvGrpSpPr/>
          <p:nvPr/>
        </p:nvGrpSpPr>
        <p:grpSpPr>
          <a:xfrm>
            <a:off x="1414400" y="1807800"/>
            <a:ext cx="1647825" cy="3993750"/>
            <a:chOff x="1414400" y="1807800"/>
            <a:chExt cx="1647825" cy="3993750"/>
          </a:xfrm>
        </p:grpSpPr>
        <p:pic>
          <p:nvPicPr>
            <p:cNvPr id="159" name="Google Shape;159;p22"/>
            <p:cNvPicPr preferRelativeResize="0"/>
            <p:nvPr/>
          </p:nvPicPr>
          <p:blipFill rotWithShape="1">
            <a:blip r:embed="rId3">
              <a:alphaModFix/>
            </a:blip>
            <a:srcRect b="17143"/>
            <a:stretch/>
          </p:blipFill>
          <p:spPr>
            <a:xfrm>
              <a:off x="1414400" y="1807800"/>
              <a:ext cx="1647825" cy="1531100"/>
            </a:xfrm>
            <a:prstGeom prst="rect">
              <a:avLst/>
            </a:prstGeom>
            <a:noFill/>
            <a:ln>
              <a:noFill/>
            </a:ln>
          </p:spPr>
        </p:pic>
        <p:pic>
          <p:nvPicPr>
            <p:cNvPr id="160" name="Google Shape;160;p22"/>
            <p:cNvPicPr preferRelativeResize="0"/>
            <p:nvPr/>
          </p:nvPicPr>
          <p:blipFill rotWithShape="1">
            <a:blip r:embed="rId3">
              <a:alphaModFix/>
            </a:blip>
            <a:srcRect b="17143"/>
            <a:stretch/>
          </p:blipFill>
          <p:spPr>
            <a:xfrm>
              <a:off x="1414400" y="4270450"/>
              <a:ext cx="1647825" cy="1531100"/>
            </a:xfrm>
            <a:prstGeom prst="rect">
              <a:avLst/>
            </a:prstGeom>
            <a:noFill/>
            <a:ln>
              <a:noFill/>
            </a:ln>
          </p:spPr>
        </p:pic>
      </p:grpSp>
      <p:grpSp>
        <p:nvGrpSpPr>
          <p:cNvPr id="161" name="Google Shape;161;p22"/>
          <p:cNvGrpSpPr/>
          <p:nvPr/>
        </p:nvGrpSpPr>
        <p:grpSpPr>
          <a:xfrm>
            <a:off x="4091525" y="1807800"/>
            <a:ext cx="1647825" cy="3993750"/>
            <a:chOff x="1414400" y="1807800"/>
            <a:chExt cx="1647825" cy="3993750"/>
          </a:xfrm>
        </p:grpSpPr>
        <p:pic>
          <p:nvPicPr>
            <p:cNvPr id="162" name="Google Shape;162;p22"/>
            <p:cNvPicPr preferRelativeResize="0"/>
            <p:nvPr/>
          </p:nvPicPr>
          <p:blipFill rotWithShape="1">
            <a:blip r:embed="rId3">
              <a:alphaModFix/>
            </a:blip>
            <a:srcRect b="17143"/>
            <a:stretch/>
          </p:blipFill>
          <p:spPr>
            <a:xfrm>
              <a:off x="1414400" y="1807800"/>
              <a:ext cx="1647825" cy="1531100"/>
            </a:xfrm>
            <a:prstGeom prst="rect">
              <a:avLst/>
            </a:prstGeom>
            <a:noFill/>
            <a:ln>
              <a:noFill/>
            </a:ln>
          </p:spPr>
        </p:pic>
        <p:pic>
          <p:nvPicPr>
            <p:cNvPr id="163" name="Google Shape;163;p22"/>
            <p:cNvPicPr preferRelativeResize="0"/>
            <p:nvPr/>
          </p:nvPicPr>
          <p:blipFill rotWithShape="1">
            <a:blip r:embed="rId3">
              <a:alphaModFix/>
            </a:blip>
            <a:srcRect b="17143"/>
            <a:stretch/>
          </p:blipFill>
          <p:spPr>
            <a:xfrm>
              <a:off x="1414400" y="4270450"/>
              <a:ext cx="1647825" cy="1531100"/>
            </a:xfrm>
            <a:prstGeom prst="rect">
              <a:avLst/>
            </a:prstGeom>
            <a:noFill/>
            <a:ln>
              <a:noFill/>
            </a:ln>
          </p:spPr>
        </p:pic>
      </p:grpSp>
      <p:grpSp>
        <p:nvGrpSpPr>
          <p:cNvPr id="164" name="Google Shape;164;p22"/>
          <p:cNvGrpSpPr/>
          <p:nvPr/>
        </p:nvGrpSpPr>
        <p:grpSpPr>
          <a:xfrm>
            <a:off x="6768675" y="1807800"/>
            <a:ext cx="1647825" cy="3993750"/>
            <a:chOff x="1414400" y="1807800"/>
            <a:chExt cx="1647825" cy="3993750"/>
          </a:xfrm>
        </p:grpSpPr>
        <p:pic>
          <p:nvPicPr>
            <p:cNvPr id="165" name="Google Shape;165;p22"/>
            <p:cNvPicPr preferRelativeResize="0"/>
            <p:nvPr/>
          </p:nvPicPr>
          <p:blipFill rotWithShape="1">
            <a:blip r:embed="rId3">
              <a:alphaModFix/>
            </a:blip>
            <a:srcRect b="17143"/>
            <a:stretch/>
          </p:blipFill>
          <p:spPr>
            <a:xfrm>
              <a:off x="1414400" y="1807800"/>
              <a:ext cx="1647825" cy="1531100"/>
            </a:xfrm>
            <a:prstGeom prst="rect">
              <a:avLst/>
            </a:prstGeom>
            <a:noFill/>
            <a:ln>
              <a:noFill/>
            </a:ln>
          </p:spPr>
        </p:pic>
        <p:pic>
          <p:nvPicPr>
            <p:cNvPr id="166" name="Google Shape;166;p22"/>
            <p:cNvPicPr preferRelativeResize="0"/>
            <p:nvPr/>
          </p:nvPicPr>
          <p:blipFill rotWithShape="1">
            <a:blip r:embed="rId3">
              <a:alphaModFix/>
            </a:blip>
            <a:srcRect b="17143"/>
            <a:stretch/>
          </p:blipFill>
          <p:spPr>
            <a:xfrm>
              <a:off x="1414400" y="4270450"/>
              <a:ext cx="1647825" cy="1531100"/>
            </a:xfrm>
            <a:prstGeom prst="rect">
              <a:avLst/>
            </a:prstGeom>
            <a:noFill/>
            <a:ln>
              <a:noFill/>
            </a:ln>
          </p:spPr>
        </p:pic>
      </p:grpSp>
      <p:pic>
        <p:nvPicPr>
          <p:cNvPr id="167" name="Google Shape;167;p22"/>
          <p:cNvPicPr preferRelativeResize="0"/>
          <p:nvPr/>
        </p:nvPicPr>
        <p:blipFill rotWithShape="1">
          <a:blip r:embed="rId3">
            <a:alphaModFix/>
          </a:blip>
          <a:srcRect b="17143"/>
          <a:stretch/>
        </p:blipFill>
        <p:spPr>
          <a:xfrm>
            <a:off x="9445825" y="1807800"/>
            <a:ext cx="1647825" cy="1531100"/>
          </a:xfrm>
          <a:prstGeom prst="rect">
            <a:avLst/>
          </a:prstGeom>
          <a:noFill/>
          <a:ln>
            <a:noFill/>
          </a:ln>
        </p:spPr>
      </p:pic>
      <p:pic>
        <p:nvPicPr>
          <p:cNvPr id="168" name="Google Shape;168;p22"/>
          <p:cNvPicPr preferRelativeResize="0"/>
          <p:nvPr/>
        </p:nvPicPr>
        <p:blipFill rotWithShape="1">
          <a:blip r:embed="rId3">
            <a:alphaModFix/>
          </a:blip>
          <a:srcRect b="17143"/>
          <a:stretch/>
        </p:blipFill>
        <p:spPr>
          <a:xfrm>
            <a:off x="9445825" y="4270450"/>
            <a:ext cx="1647825" cy="15311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3"/>
          <p:cNvSpPr/>
          <p:nvPr/>
        </p:nvSpPr>
        <p:spPr>
          <a:xfrm>
            <a:off x="278400" y="530686"/>
            <a:ext cx="921895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Tinkering with inputs</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Button A is one of several inputs on the micro:bit </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Tinker with the program to find other ways that can be used to control the micro:bit</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For each input you use, create a decision box to show your findings.</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p:txBody>
      </p:sp>
      <p:pic>
        <p:nvPicPr>
          <p:cNvPr id="175" name="Google Shape;175;p23"/>
          <p:cNvPicPr preferRelativeResize="0"/>
          <p:nvPr/>
        </p:nvPicPr>
        <p:blipFill>
          <a:blip r:embed="rId3">
            <a:alphaModFix/>
          </a:blip>
          <a:stretch>
            <a:fillRect/>
          </a:stretch>
        </p:blipFill>
        <p:spPr>
          <a:xfrm>
            <a:off x="9497350" y="218124"/>
            <a:ext cx="2416250" cy="3210876"/>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TotalTime>
  <Words>383</Words>
  <Application>Microsoft Macintosh PowerPoint</Application>
  <PresentationFormat>Widescreen</PresentationFormat>
  <Paragraphs>96</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Cabin</vt:lpstr>
      <vt:lpstr>Calibri</vt:lpstr>
      <vt:lpstr>Noto Sans Symbols</vt:lpstr>
      <vt:lpstr>Questrial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LED Planner</vt:lpstr>
      <vt:lpstr>PowerPoint Presentation</vt:lpstr>
      <vt:lpstr>PowerPoint Presentation</vt:lpstr>
      <vt:lpstr>PowerPoint Presentation</vt:lpstr>
      <vt:lpstr>PowerPoint Presentation</vt:lpstr>
      <vt:lpstr>LED Planner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Giles Booth</cp:lastModifiedBy>
  <cp:revision>4</cp:revision>
  <dcterms:modified xsi:type="dcterms:W3CDTF">2019-09-30T14:34:27Z</dcterms:modified>
</cp:coreProperties>
</file>