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3661"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7" r:id="rId1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3"/>
  </p:normalViewPr>
  <p:slideViewPr>
    <p:cSldViewPr snapToGrid="0" snapToObjects="1">
      <p:cViewPr varScale="1">
        <p:scale>
          <a:sx n="117" d="100"/>
          <a:sy n="117" d="100"/>
        </p:scale>
        <p:origin x="36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makecode.microbit.org/_DUE5WREubb9r"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makecode.microbit.org/_DUE5WREubb9r"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1:notes"/>
          <p:cNvSpPr txBox="1">
            <a:spLocks noGrp="1"/>
          </p:cNvSpPr>
          <p:nvPr>
            <p:ph type="body" idx="1"/>
          </p:nvPr>
        </p:nvSpPr>
        <p:spPr>
          <a:xfrm>
            <a:off x="992665" y="3228896"/>
            <a:ext cx="7941310" cy="3058954"/>
          </a:xfrm>
          <a:prstGeom prst="rect">
            <a:avLst/>
          </a:prstGeom>
          <a:noFill/>
          <a:ln>
            <a:noFill/>
          </a:ln>
        </p:spPr>
        <p:txBody>
          <a:bodyPr spcFirstLastPara="1" wrap="square" lIns="93025" tIns="46500" rIns="93025" bIns="46500" anchor="t" anchorCtr="0">
            <a:noAutofit/>
          </a:bodyPr>
          <a:lstStyle/>
          <a:p>
            <a:pPr marL="0" lvl="0" indent="0" algn="l" rtl="0">
              <a:spcBef>
                <a:spcPts val="0"/>
              </a:spcBef>
              <a:spcAft>
                <a:spcPts val="0"/>
              </a:spcAft>
              <a:buClr>
                <a:schemeClr val="dk1"/>
              </a:buClr>
              <a:buSzPts val="1200"/>
              <a:buFont typeface="Calibri"/>
              <a:buNone/>
            </a:pPr>
            <a:endParaRPr/>
          </a:p>
        </p:txBody>
      </p:sp>
      <p:sp>
        <p:nvSpPr>
          <p:cNvPr id="93" name="Google Shape;93;p1: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4f8fd5715c_0_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4f8fd5715c_0_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5" name="Google Shape;175;g4f8fd5715c_0_9: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4f01f5e869_1_0: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1" name="Google Shape;181;g4f01f5e869_1_0: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82" name="Google Shape;182;g4f01f5e869_1_0: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4f01f5e869_1_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4f01f5e869_1_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On this plan, the students have indicated the shape of their sensory aid, the colours it will be, the position of micro:bit and the power supply (including how they will be secured) the size of the hole that needs to cut in the cupboard cylinder to make the LEDs visible, the materials and equipment they will use, the images the LED will show and an algorithm to support their programming. A copy of micro:bit file containing the program can be found in the lesson folder. The program can be viewed here </a:t>
            </a:r>
            <a:r>
              <a:rPr lang="en-US" u="sng">
                <a:solidFill>
                  <a:schemeClr val="hlink"/>
                </a:solidFill>
                <a:hlinkClick r:id="rId3"/>
              </a:rPr>
              <a:t>https://makecode.microbit.org/_DUE5WREubb9r</a:t>
            </a:r>
            <a:r>
              <a:rPr lang="en-US"/>
              <a:t> </a:t>
            </a:r>
            <a:endParaRPr/>
          </a:p>
        </p:txBody>
      </p:sp>
      <p:sp>
        <p:nvSpPr>
          <p:cNvPr id="188" name="Google Shape;188;g4f01f5e869_1_5: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4b1c38dad2_0_25: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4" name="Google Shape;194;g4b1c38dad2_0_25: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95" name="Google Shape;195;g4b1c38dad2_0_25: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4f5b7319e6_0_8: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4f5b7319e6_0_8: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201" name="Google Shape;201;g4f5b7319e6_0_8: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495084b5b7_0_167: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9" name="Google Shape;189;g495084b5b7_0_167: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90" name="Google Shape;190;g495084b5b7_0_167: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15</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273270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4b93448afc_0_0: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g4b93448afc_0_0: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08" name="Google Shape;108;g4b93448afc_0_0: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49a64b5986_0_492: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3" name="Google Shape;113;g49a64b5986_0_492: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14" name="Google Shape;114;g49a64b5986_0_492: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4b1c38dad2_0_5: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9" name="Google Shape;119;g4b1c38dad2_0_5: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20" name="Google Shape;120;g4b1c38dad2_0_5: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4b1c38dad2_0_10: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6" name="Google Shape;126;g4b1c38dad2_0_10: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27" name="Google Shape;127;g4b1c38dad2_0_10: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5</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4f6cc28e0a_6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4f6cc28e0a_6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3" name="Google Shape;133;g4f6cc28e0a_6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4f5d3bf427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4f5d3bf427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On this plan, the students have indicated the shape of their sensory aid, the colours it will be, the position of micro:bit and the power supply (including how they will be secured) the size of the hole that needs to cut in the cupboard cylinder to make the LEDs visible, the materials and equipment they will use, the images the LED will show and an algorithm to support their programming. A copy of micro:bit file containing the program can be found in the lesson folder. The program can be viewed here </a:t>
            </a:r>
            <a:r>
              <a:rPr lang="en-US" u="sng">
                <a:solidFill>
                  <a:schemeClr val="hlink"/>
                </a:solidFill>
                <a:hlinkClick r:id="rId3"/>
              </a:rPr>
              <a:t>https://makecode.microbit.org/_DUE5WREubb9r</a:t>
            </a:r>
            <a:r>
              <a:rPr lang="en-US"/>
              <a:t> </a:t>
            </a:r>
            <a:endParaRPr/>
          </a:p>
        </p:txBody>
      </p:sp>
      <p:sp>
        <p:nvSpPr>
          <p:cNvPr id="147" name="Google Shape;147;g4f5d3bf427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4f747f7c18_3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4f747f7c18_3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4" name="Google Shape;154;g4f747f7c18_3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4f8fd5715c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4f8fd5715c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8" name="Google Shape;168;g4f8fd5715c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Large quote">
  <p:cSld name="Large quote">
    <p:bg>
      <p:bgPr>
        <a:solidFill>
          <a:srgbClr val="FACB47"/>
        </a:solidFill>
        <a:effectLst/>
      </p:bgPr>
    </p:bg>
    <p:spTree>
      <p:nvGrpSpPr>
        <p:cNvPr id="1" name="Shape 15"/>
        <p:cNvGrpSpPr/>
        <p:nvPr/>
      </p:nvGrpSpPr>
      <p:grpSpPr>
        <a:xfrm>
          <a:off x="0" y="0"/>
          <a:ext cx="0" cy="0"/>
          <a:chOff x="0" y="0"/>
          <a:chExt cx="0" cy="0"/>
        </a:xfrm>
      </p:grpSpPr>
      <p:sp>
        <p:nvSpPr>
          <p:cNvPr id="16" name="Google Shape;16;p2"/>
          <p:cNvSpPr txBox="1">
            <a:spLocks noGrp="1"/>
          </p:cNvSpPr>
          <p:nvPr>
            <p:ph type="body" idx="1"/>
          </p:nvPr>
        </p:nvSpPr>
        <p:spPr>
          <a:xfrm>
            <a:off x="768000" y="2294400"/>
            <a:ext cx="10579255" cy="2294400"/>
          </a:xfrm>
          <a:prstGeom prst="rect">
            <a:avLst/>
          </a:prstGeom>
          <a:noFill/>
          <a:ln>
            <a:noFill/>
          </a:ln>
        </p:spPr>
        <p:txBody>
          <a:bodyPr spcFirstLastPara="1" wrap="square" lIns="0" tIns="0" rIns="0" bIns="0" anchor="t" anchorCtr="0"/>
          <a:lstStyle>
            <a:lvl1pPr marL="457200" marR="0" lvl="0" indent="-228600" algn="ctr">
              <a:lnSpc>
                <a:spcPct val="103685"/>
              </a:lnSpc>
              <a:spcBef>
                <a:spcPts val="400"/>
              </a:spcBef>
              <a:spcAft>
                <a:spcPts val="0"/>
              </a:spcAft>
              <a:buClr>
                <a:srgbClr val="5EB130"/>
              </a:buClr>
              <a:buSzPts val="4104"/>
              <a:buFont typeface="Noto Sans Symbols"/>
              <a:buNone/>
              <a:defRPr sz="5400" b="0" i="0" u="none" strike="noStrike" cap="none">
                <a:solidFill>
                  <a:schemeClr val="lt1"/>
                </a:solidFill>
                <a:latin typeface="Cabin"/>
                <a:ea typeface="Cabin"/>
                <a:cs typeface="Cabin"/>
                <a:sym typeface="Cabin"/>
              </a:defRPr>
            </a:lvl1pPr>
            <a:lvl2pPr marL="914400" marR="0" lvl="1"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2pPr>
            <a:lvl3pPr marL="1371600" marR="0" lvl="2"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3pPr>
            <a:lvl4pPr marL="1828800" marR="0" lvl="3"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4pPr>
            <a:lvl5pPr marL="2286000" marR="0" lvl="4" indent="-383032" algn="l">
              <a:lnSpc>
                <a:spcPct val="108312"/>
              </a:lnSpc>
              <a:spcBef>
                <a:spcPts val="2100"/>
              </a:spcBef>
              <a:spcAft>
                <a:spcPts val="0"/>
              </a:spcAft>
              <a:buClr>
                <a:schemeClr val="lt2"/>
              </a:buClr>
              <a:buSzPts val="2432"/>
              <a:buFont typeface="Cabin"/>
              <a:buAutoNum type="arabicPeriod"/>
              <a:defRPr sz="3200" b="0" i="0" u="none" strike="noStrike" cap="none">
                <a:solidFill>
                  <a:schemeClr val="lt2"/>
                </a:solidFill>
                <a:latin typeface="Cabin"/>
                <a:ea typeface="Cabin"/>
                <a:cs typeface="Cabin"/>
                <a:sym typeface="Cabin"/>
              </a:defRPr>
            </a:lvl5pPr>
            <a:lvl6pPr marL="2743200" marR="0" lvl="5"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6pPr>
            <a:lvl7pPr marL="3200400" marR="0" lvl="6"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7pPr>
            <a:lvl8pPr marL="3657600" marR="0" lvl="7"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8pPr>
            <a:lvl9pPr marL="4114800" marR="0" lvl="8" indent="-400050" algn="l">
              <a:lnSpc>
                <a:spcPct val="90000"/>
              </a:lnSpc>
              <a:spcBef>
                <a:spcPts val="2100"/>
              </a:spcBef>
              <a:spcAft>
                <a:spcPts val="2100"/>
              </a:spcAft>
              <a:buClr>
                <a:schemeClr val="dk1"/>
              </a:buClr>
              <a:buSzPts val="2700"/>
              <a:buFont typeface="Arial"/>
              <a:buChar char="•"/>
              <a:defRPr sz="2700" b="0" i="0" u="none" strike="noStrike" cap="none">
                <a:solidFill>
                  <a:schemeClr val="dk1"/>
                </a:solidFill>
                <a:latin typeface="Cabin"/>
                <a:ea typeface="Cabin"/>
                <a:cs typeface="Cabin"/>
                <a:sym typeface="Cabin"/>
              </a:defRPr>
            </a:lvl9pPr>
          </a:lstStyle>
          <a:p>
            <a:endParaRPr/>
          </a:p>
        </p:txBody>
      </p:sp>
      <p:sp>
        <p:nvSpPr>
          <p:cNvPr id="17" name="Google Shape;17;p2"/>
          <p:cNvSpPr txBox="1">
            <a:spLocks noGrp="1"/>
          </p:cNvSpPr>
          <p:nvPr>
            <p:ph type="body" idx="2"/>
          </p:nvPr>
        </p:nvSpPr>
        <p:spPr>
          <a:xfrm>
            <a:off x="2140800" y="3734400"/>
            <a:ext cx="7838341" cy="1219200"/>
          </a:xfrm>
          <a:prstGeom prst="rect">
            <a:avLst/>
          </a:prstGeom>
          <a:noFill/>
          <a:ln>
            <a:noFill/>
          </a:ln>
        </p:spPr>
        <p:txBody>
          <a:bodyPr spcFirstLastPara="1" wrap="square" lIns="0" tIns="0" rIns="0" bIns="0" anchor="t" anchorCtr="0"/>
          <a:lstStyle>
            <a:lvl1pPr marL="457200" marR="0" lvl="0" indent="-228600" algn="ctr">
              <a:lnSpc>
                <a:spcPct val="233291"/>
              </a:lnSpc>
              <a:spcBef>
                <a:spcPts val="400"/>
              </a:spcBef>
              <a:spcAft>
                <a:spcPts val="0"/>
              </a:spcAft>
              <a:buClr>
                <a:srgbClr val="5EB130"/>
              </a:buClr>
              <a:buSzPts val="1824"/>
              <a:buFont typeface="Noto Sans Symbols"/>
              <a:buNone/>
              <a:defRPr sz="2400" b="0" i="0" u="none" strike="noStrike" cap="none">
                <a:solidFill>
                  <a:schemeClr val="lt1"/>
                </a:solidFill>
                <a:latin typeface="Cabin"/>
                <a:ea typeface="Cabin"/>
                <a:cs typeface="Cabin"/>
                <a:sym typeface="Cabin"/>
              </a:defRPr>
            </a:lvl1pPr>
            <a:lvl2pPr marL="914400" marR="0" lvl="1"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2pPr>
            <a:lvl3pPr marL="1371600" marR="0" lvl="2"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3pPr>
            <a:lvl4pPr marL="1828800" marR="0" lvl="3"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4pPr>
            <a:lvl5pPr marL="2286000" marR="0" lvl="4" indent="-383032" algn="l">
              <a:lnSpc>
                <a:spcPct val="108312"/>
              </a:lnSpc>
              <a:spcBef>
                <a:spcPts val="2100"/>
              </a:spcBef>
              <a:spcAft>
                <a:spcPts val="0"/>
              </a:spcAft>
              <a:buClr>
                <a:schemeClr val="lt2"/>
              </a:buClr>
              <a:buSzPts val="2432"/>
              <a:buFont typeface="Cabin"/>
              <a:buAutoNum type="arabicPeriod"/>
              <a:defRPr sz="3200" b="0" i="0" u="none" strike="noStrike" cap="none">
                <a:solidFill>
                  <a:schemeClr val="lt2"/>
                </a:solidFill>
                <a:latin typeface="Cabin"/>
                <a:ea typeface="Cabin"/>
                <a:cs typeface="Cabin"/>
                <a:sym typeface="Cabin"/>
              </a:defRPr>
            </a:lvl5pPr>
            <a:lvl6pPr marL="2743200" marR="0" lvl="5"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6pPr>
            <a:lvl7pPr marL="3200400" marR="0" lvl="6"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7pPr>
            <a:lvl8pPr marL="3657600" marR="0" lvl="7"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8pPr>
            <a:lvl9pPr marL="4114800" marR="0" lvl="8" indent="-400050" algn="l">
              <a:lnSpc>
                <a:spcPct val="90000"/>
              </a:lnSpc>
              <a:spcBef>
                <a:spcPts val="2100"/>
              </a:spcBef>
              <a:spcAft>
                <a:spcPts val="2100"/>
              </a:spcAft>
              <a:buClr>
                <a:schemeClr val="dk1"/>
              </a:buClr>
              <a:buSzPts val="2700"/>
              <a:buFont typeface="Arial"/>
              <a:buChar char="•"/>
              <a:defRPr sz="2700" b="0" i="0" u="none" strike="noStrike" cap="none">
                <a:solidFill>
                  <a:schemeClr val="dk1"/>
                </a:solidFill>
                <a:latin typeface="Cabin"/>
                <a:ea typeface="Cabin"/>
                <a:cs typeface="Cabin"/>
                <a:sym typeface="Cabin"/>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8" name="Google Shape;68;p1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2"/>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5" name="Google Shape;75;p1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6" name="Google Shape;76;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1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2" name="Google Shape;82;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7" name="Google Shape;87;p1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8" name="Google Shape;88;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full image">
  <p:cSld name="full image">
    <p:spTree>
      <p:nvGrpSpPr>
        <p:cNvPr id="1" name="Shape 18"/>
        <p:cNvGrpSpPr/>
        <p:nvPr/>
      </p:nvGrpSpPr>
      <p:grpSpPr>
        <a:xfrm>
          <a:off x="0" y="0"/>
          <a:ext cx="0" cy="0"/>
          <a:chOff x="0" y="0"/>
          <a:chExt cx="0" cy="0"/>
        </a:xfrm>
      </p:grpSpPr>
      <p:sp>
        <p:nvSpPr>
          <p:cNvPr id="19" name="Google Shape;19;p3"/>
          <p:cNvSpPr>
            <a:spLocks noGrp="1"/>
          </p:cNvSpPr>
          <p:nvPr>
            <p:ph type="pic" idx="2"/>
          </p:nvPr>
        </p:nvSpPr>
        <p:spPr>
          <a:xfrm>
            <a:off x="0" y="1"/>
            <a:ext cx="12191875" cy="6866400"/>
          </a:xfrm>
          <a:prstGeom prst="rect">
            <a:avLst/>
          </a:prstGeom>
          <a:noFill/>
          <a:ln>
            <a:noFill/>
          </a:ln>
        </p:spPr>
        <p:txBody>
          <a:bodyPr spcFirstLastPara="1" wrap="square" lIns="0" tIns="0" rIns="0" bIns="0" anchor="t" anchorCtr="0"/>
          <a:lstStyle>
            <a:lvl1pPr marR="0" lvl="0" algn="l" rtl="0">
              <a:lnSpc>
                <a:spcPct val="100000"/>
              </a:lnSpc>
              <a:spcBef>
                <a:spcPts val="400"/>
              </a:spcBef>
              <a:spcAft>
                <a:spcPts val="0"/>
              </a:spcAft>
              <a:buClr>
                <a:srgbClr val="5EB130"/>
              </a:buClr>
              <a:buSzPts val="1824"/>
              <a:buFont typeface="Noto Sans Symbols"/>
              <a:buChar char="▪"/>
              <a:defRPr sz="2400" b="0" i="0" u="none" strike="noStrike" cap="none">
                <a:solidFill>
                  <a:schemeClr val="dk2"/>
                </a:solidFill>
                <a:latin typeface="Questrial"/>
                <a:ea typeface="Questrial"/>
                <a:cs typeface="Questrial"/>
                <a:sym typeface="Questrial"/>
              </a:defRPr>
            </a:lvl1pPr>
            <a:lvl2pPr marR="0" lvl="1" algn="l" rtl="0">
              <a:lnSpc>
                <a:spcPct val="100000"/>
              </a:lnSpc>
              <a:spcBef>
                <a:spcPts val="400"/>
              </a:spcBef>
              <a:spcAft>
                <a:spcPts val="0"/>
              </a:spcAft>
              <a:buClr>
                <a:srgbClr val="5EB130"/>
              </a:buClr>
              <a:buSzPts val="1520"/>
              <a:buFont typeface="Noto Sans Symbols"/>
              <a:buChar char="▪"/>
              <a:defRPr sz="2000" b="0" i="0" u="none" strike="noStrike" cap="none">
                <a:solidFill>
                  <a:schemeClr val="dk2"/>
                </a:solidFill>
                <a:latin typeface="Questrial"/>
                <a:ea typeface="Questrial"/>
                <a:cs typeface="Questrial"/>
                <a:sym typeface="Questrial"/>
              </a:defRPr>
            </a:lvl2pPr>
            <a:lvl3pPr marR="0" lvl="2" algn="l" rtl="0">
              <a:lnSpc>
                <a:spcPct val="100000"/>
              </a:lnSpc>
              <a:spcBef>
                <a:spcPts val="400"/>
              </a:spcBef>
              <a:spcAft>
                <a:spcPts val="0"/>
              </a:spcAft>
              <a:buClr>
                <a:srgbClr val="5EB130"/>
              </a:buClr>
              <a:buSzPts val="1520"/>
              <a:buFont typeface="Noto Sans Symbols"/>
              <a:buChar char="▪"/>
              <a:defRPr sz="2000" b="0" i="0" u="none" strike="noStrike" cap="none">
                <a:solidFill>
                  <a:schemeClr val="dk2"/>
                </a:solidFill>
                <a:latin typeface="Questrial"/>
                <a:ea typeface="Questrial"/>
                <a:cs typeface="Questrial"/>
                <a:sym typeface="Questrial"/>
              </a:defRPr>
            </a:lvl3pPr>
            <a:lvl4pPr marR="0" lvl="3" algn="l" rtl="0">
              <a:lnSpc>
                <a:spcPct val="100000"/>
              </a:lnSpc>
              <a:spcBef>
                <a:spcPts val="400"/>
              </a:spcBef>
              <a:spcAft>
                <a:spcPts val="0"/>
              </a:spcAft>
              <a:buClr>
                <a:srgbClr val="5EB130"/>
              </a:buClr>
              <a:buSzPts val="1520"/>
              <a:buFont typeface="Noto Sans Symbols"/>
              <a:buChar char="▪"/>
              <a:defRPr sz="2000" b="0" i="0" u="none" strike="noStrike" cap="none">
                <a:solidFill>
                  <a:schemeClr val="dk2"/>
                </a:solidFill>
                <a:latin typeface="Questrial"/>
                <a:ea typeface="Questrial"/>
                <a:cs typeface="Questrial"/>
                <a:sym typeface="Questrial"/>
              </a:defRPr>
            </a:lvl4pPr>
            <a:lvl5pPr marR="0" lvl="4" algn="l" rtl="0">
              <a:lnSpc>
                <a:spcPct val="108312"/>
              </a:lnSpc>
              <a:spcBef>
                <a:spcPts val="0"/>
              </a:spcBef>
              <a:spcAft>
                <a:spcPts val="0"/>
              </a:spcAft>
              <a:buClr>
                <a:schemeClr val="dk1"/>
              </a:buClr>
              <a:buSzPts val="2432"/>
              <a:buFont typeface="Cabin"/>
              <a:buAutoNum type="arabicPeriod"/>
              <a:defRPr sz="3200" b="0" i="0" u="none" strike="noStrike" cap="none">
                <a:solidFill>
                  <a:schemeClr val="dk1"/>
                </a:solidFill>
                <a:latin typeface="Cabin"/>
                <a:ea typeface="Cabin"/>
                <a:cs typeface="Cabin"/>
                <a:sym typeface="Cabin"/>
              </a:defRPr>
            </a:lvl5pPr>
            <a:lvl6pPr marR="0" lvl="5"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6pPr>
            <a:lvl7pPr marR="0" lvl="6"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7pPr>
            <a:lvl8pPr marR="0" lvl="7"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8pPr>
            <a:lvl9pPr marR="0" lvl="8"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9pPr>
          </a:lstStyle>
          <a:p>
            <a:endParaRPr/>
          </a:p>
        </p:txBody>
      </p:sp>
      <p:sp>
        <p:nvSpPr>
          <p:cNvPr id="20" name="Google Shape;20;p3"/>
          <p:cNvSpPr txBox="1">
            <a:spLocks noGrp="1"/>
          </p:cNvSpPr>
          <p:nvPr>
            <p:ph type="title"/>
          </p:nvPr>
        </p:nvSpPr>
        <p:spPr>
          <a:xfrm>
            <a:off x="824628" y="358342"/>
            <a:ext cx="10135740" cy="558600"/>
          </a:xfrm>
          <a:prstGeom prst="rect">
            <a:avLst/>
          </a:prstGeom>
          <a:noFill/>
          <a:ln>
            <a:noFill/>
          </a:ln>
        </p:spPr>
        <p:txBody>
          <a:bodyPr spcFirstLastPara="1" wrap="square" lIns="0" tIns="0" rIns="0" bIns="0" anchor="t" anchorCtr="0"/>
          <a:lstStyle>
            <a:lvl1pPr marR="0" lvl="0" algn="l">
              <a:lnSpc>
                <a:spcPct val="106650"/>
              </a:lnSpc>
              <a:spcBef>
                <a:spcPts val="0"/>
              </a:spcBef>
              <a:spcAft>
                <a:spcPts val="0"/>
              </a:spcAft>
              <a:buClr>
                <a:srgbClr val="303333"/>
              </a:buClr>
              <a:buSzPts val="4000"/>
              <a:buFont typeface="Arial"/>
              <a:buNone/>
              <a:defRPr sz="4000" b="1" i="0" u="none" strike="noStrike" cap="none">
                <a:solidFill>
                  <a:srgbClr val="303333"/>
                </a:solidFill>
                <a:latin typeface="Arial"/>
                <a:ea typeface="Arial"/>
                <a:cs typeface="Arial"/>
                <a:sym typeface="Arial"/>
              </a:defRPr>
            </a:lvl1pPr>
            <a:lvl2pPr lvl="1">
              <a:spcBef>
                <a:spcPts val="0"/>
              </a:spcBef>
              <a:spcAft>
                <a:spcPts val="0"/>
              </a:spcAft>
              <a:buSzPts val="3700"/>
              <a:buNone/>
              <a:defRPr sz="1800"/>
            </a:lvl2pPr>
            <a:lvl3pPr lvl="2">
              <a:spcBef>
                <a:spcPts val="0"/>
              </a:spcBef>
              <a:spcAft>
                <a:spcPts val="0"/>
              </a:spcAft>
              <a:buSzPts val="3700"/>
              <a:buNone/>
              <a:defRPr sz="1800"/>
            </a:lvl3pPr>
            <a:lvl4pPr lvl="3">
              <a:spcBef>
                <a:spcPts val="0"/>
              </a:spcBef>
              <a:spcAft>
                <a:spcPts val="0"/>
              </a:spcAft>
              <a:buSzPts val="3700"/>
              <a:buNone/>
              <a:defRPr sz="1800"/>
            </a:lvl4pPr>
            <a:lvl5pPr lvl="4">
              <a:spcBef>
                <a:spcPts val="0"/>
              </a:spcBef>
              <a:spcAft>
                <a:spcPts val="0"/>
              </a:spcAft>
              <a:buSzPts val="3700"/>
              <a:buNone/>
              <a:defRPr sz="1800"/>
            </a:lvl5pPr>
            <a:lvl6pPr lvl="5">
              <a:spcBef>
                <a:spcPts val="0"/>
              </a:spcBef>
              <a:spcAft>
                <a:spcPts val="0"/>
              </a:spcAft>
              <a:buSzPts val="3700"/>
              <a:buNone/>
              <a:defRPr sz="1800"/>
            </a:lvl6pPr>
            <a:lvl7pPr lvl="6">
              <a:spcBef>
                <a:spcPts val="0"/>
              </a:spcBef>
              <a:spcAft>
                <a:spcPts val="0"/>
              </a:spcAft>
              <a:buSzPts val="3700"/>
              <a:buNone/>
              <a:defRPr sz="1800"/>
            </a:lvl7pPr>
            <a:lvl8pPr lvl="7">
              <a:spcBef>
                <a:spcPts val="0"/>
              </a:spcBef>
              <a:spcAft>
                <a:spcPts val="0"/>
              </a:spcAft>
              <a:buSzPts val="3700"/>
              <a:buNone/>
              <a:defRPr sz="1800"/>
            </a:lvl8pPr>
            <a:lvl9pPr lvl="8">
              <a:spcBef>
                <a:spcPts val="0"/>
              </a:spcBef>
              <a:spcAft>
                <a:spcPts val="0"/>
              </a:spcAft>
              <a:buSzPts val="3700"/>
              <a:buNone/>
              <a:defRPr sz="1800"/>
            </a:lvl9pPr>
          </a:lstStyle>
          <a:p>
            <a:endParaRPr/>
          </a:p>
        </p:txBody>
      </p:sp>
      <p:pic>
        <p:nvPicPr>
          <p:cNvPr id="21" name="Google Shape;21;p3"/>
          <p:cNvPicPr preferRelativeResize="0"/>
          <p:nvPr/>
        </p:nvPicPr>
        <p:blipFill rotWithShape="1">
          <a:blip r:embed="rId2">
            <a:alphaModFix/>
          </a:blip>
          <a:srcRect/>
          <a:stretch/>
        </p:blipFill>
        <p:spPr>
          <a:xfrm>
            <a:off x="11155896" y="6278356"/>
            <a:ext cx="912248" cy="460523"/>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2"/>
        <p:cNvGrpSpPr/>
        <p:nvPr/>
      </p:nvGrpSpPr>
      <p:grpSpPr>
        <a:xfrm>
          <a:off x="0" y="0"/>
          <a:ext cx="0" cy="0"/>
          <a:chOff x="0" y="0"/>
          <a:chExt cx="0" cy="0"/>
        </a:xfrm>
      </p:grpSpPr>
      <p:sp>
        <p:nvSpPr>
          <p:cNvPr id="23" name="Google Shape;23;p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5" name="Google Shape;25;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4"/>
        <p:cNvGrpSpPr/>
        <p:nvPr/>
      </p:nvGrpSpPr>
      <p:grpSpPr>
        <a:xfrm>
          <a:off x="0" y="0"/>
          <a:ext cx="0" cy="0"/>
          <a:chOff x="0" y="0"/>
          <a:chExt cx="0" cy="0"/>
        </a:xfrm>
      </p:grpSpPr>
      <p:sp>
        <p:nvSpPr>
          <p:cNvPr id="35" name="Google Shape;35;p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7" name="Google Shape;37;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7"/>
        <p:cNvGrpSpPr/>
        <p:nvPr/>
      </p:nvGrpSpPr>
      <p:grpSpPr>
        <a:xfrm>
          <a:off x="0" y="0"/>
          <a:ext cx="0" cy="0"/>
          <a:chOff x="0" y="0"/>
          <a:chExt cx="0" cy="0"/>
        </a:xfrm>
      </p:grpSpPr>
      <p:sp>
        <p:nvSpPr>
          <p:cNvPr id="48" name="Google Shape;48;p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9" name="Google Shape;49;p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0" name="Google Shape;50;p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2" name="Google Shape;52;p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3" name="Google Shape;53;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sp>
        <p:nvSpPr>
          <p:cNvPr id="57" name="Google Shape;57;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1"/>
        <p:cNvGrpSpPr/>
        <p:nvPr/>
      </p:nvGrpSpPr>
      <p:grpSpPr>
        <a:xfrm>
          <a:off x="0" y="0"/>
          <a:ext cx="0" cy="0"/>
          <a:chOff x="0" y="0"/>
          <a:chExt cx="0" cy="0"/>
        </a:xfrm>
      </p:grpSpPr>
      <p:sp>
        <p:nvSpPr>
          <p:cNvPr id="62" name="Google Shape;62;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icrobit.o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creativecommons.org/licenses/by-sa/4.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5"/>
          <p:cNvSpPr/>
          <p:nvPr/>
        </p:nvSpPr>
        <p:spPr>
          <a:xfrm>
            <a:off x="578589" y="1651028"/>
            <a:ext cx="11134337" cy="347787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8000" b="1" dirty="0">
                <a:solidFill>
                  <a:schemeClr val="lt1"/>
                </a:solidFill>
                <a:latin typeface="+mn-lt"/>
                <a:ea typeface="Questrial"/>
                <a:cs typeface="Questrial"/>
                <a:sym typeface="Questrial"/>
              </a:rPr>
              <a:t>Sensory Classroom </a:t>
            </a:r>
            <a:endParaRPr b="1" dirty="0">
              <a:latin typeface="+mn-lt"/>
            </a:endParaRPr>
          </a:p>
          <a:p>
            <a:pPr marL="0" marR="0" lvl="0" indent="0" algn="ctr" rtl="0">
              <a:spcBef>
                <a:spcPts val="0"/>
              </a:spcBef>
              <a:spcAft>
                <a:spcPts val="0"/>
              </a:spcAft>
              <a:buNone/>
            </a:pPr>
            <a:r>
              <a:rPr lang="en-US" sz="6000" b="0" i="0" u="none" strike="noStrike" cap="none" dirty="0">
                <a:solidFill>
                  <a:schemeClr val="lt1"/>
                </a:solidFill>
                <a:latin typeface="+mn-lt"/>
                <a:ea typeface="Questrial"/>
                <a:cs typeface="Questrial"/>
                <a:sym typeface="Questrial"/>
              </a:rPr>
              <a:t>Teacher lesson guide </a:t>
            </a:r>
            <a:endParaRPr sz="6000" b="0" i="0" u="none" strike="noStrike" cap="none" dirty="0">
              <a:solidFill>
                <a:schemeClr val="lt1"/>
              </a:solidFill>
              <a:latin typeface="+mn-lt"/>
              <a:ea typeface="Questrial"/>
              <a:cs typeface="Questrial"/>
              <a:sym typeface="Questrial"/>
            </a:endParaRPr>
          </a:p>
          <a:p>
            <a:pPr marL="0" marR="0" lvl="0" indent="0" algn="ctr" rtl="0">
              <a:spcBef>
                <a:spcPts val="0"/>
              </a:spcBef>
              <a:spcAft>
                <a:spcPts val="0"/>
              </a:spcAft>
              <a:buNone/>
            </a:pPr>
            <a:r>
              <a:rPr lang="en-US" sz="6000" dirty="0">
                <a:solidFill>
                  <a:schemeClr val="lt1"/>
                </a:solidFill>
                <a:latin typeface="+mn-lt"/>
                <a:ea typeface="Questrial"/>
                <a:cs typeface="Questrial"/>
                <a:sym typeface="Questrial"/>
              </a:rPr>
              <a:t>Lesson 3</a:t>
            </a:r>
            <a:endParaRPr sz="6000" dirty="0">
              <a:solidFill>
                <a:schemeClr val="lt1"/>
              </a:solidFill>
              <a:latin typeface="+mn-lt"/>
              <a:ea typeface="Questrial"/>
              <a:cs typeface="Questrial"/>
              <a:sym typeface="Questrial"/>
            </a:endParaRPr>
          </a:p>
        </p:txBody>
      </p:sp>
      <p:pic>
        <p:nvPicPr>
          <p:cNvPr id="96" name="Google Shape;96;p15"/>
          <p:cNvPicPr preferRelativeResize="0"/>
          <p:nvPr/>
        </p:nvPicPr>
        <p:blipFill rotWithShape="1">
          <a:blip r:embed="rId3">
            <a:alphaModFix amt="5000"/>
          </a:blip>
          <a:srcRect/>
          <a:stretch/>
        </p:blipFill>
        <p:spPr>
          <a:xfrm rot="911264">
            <a:off x="8933200" y="4664970"/>
            <a:ext cx="753722" cy="1035727"/>
          </a:xfrm>
          <a:prstGeom prst="rect">
            <a:avLst/>
          </a:prstGeom>
          <a:noFill/>
          <a:ln>
            <a:noFill/>
          </a:ln>
        </p:spPr>
      </p:pic>
      <p:pic>
        <p:nvPicPr>
          <p:cNvPr id="97" name="Google Shape;97;p15"/>
          <p:cNvPicPr preferRelativeResize="0"/>
          <p:nvPr/>
        </p:nvPicPr>
        <p:blipFill rotWithShape="1">
          <a:blip r:embed="rId3">
            <a:alphaModFix amt="5000"/>
          </a:blip>
          <a:srcRect/>
          <a:stretch/>
        </p:blipFill>
        <p:spPr>
          <a:xfrm rot="911264">
            <a:off x="6268264" y="5387311"/>
            <a:ext cx="753722" cy="1035727"/>
          </a:xfrm>
          <a:prstGeom prst="rect">
            <a:avLst/>
          </a:prstGeom>
          <a:noFill/>
          <a:ln>
            <a:noFill/>
          </a:ln>
        </p:spPr>
      </p:pic>
      <p:pic>
        <p:nvPicPr>
          <p:cNvPr id="98" name="Google Shape;98;p15"/>
          <p:cNvPicPr preferRelativeResize="0"/>
          <p:nvPr/>
        </p:nvPicPr>
        <p:blipFill rotWithShape="1">
          <a:blip r:embed="rId3">
            <a:alphaModFix amt="5000"/>
          </a:blip>
          <a:srcRect/>
          <a:stretch/>
        </p:blipFill>
        <p:spPr>
          <a:xfrm rot="911264">
            <a:off x="10484279" y="388269"/>
            <a:ext cx="753722" cy="1035727"/>
          </a:xfrm>
          <a:prstGeom prst="rect">
            <a:avLst/>
          </a:prstGeom>
          <a:noFill/>
          <a:ln>
            <a:noFill/>
          </a:ln>
        </p:spPr>
      </p:pic>
      <p:pic>
        <p:nvPicPr>
          <p:cNvPr id="99" name="Google Shape;99;p15"/>
          <p:cNvPicPr preferRelativeResize="0"/>
          <p:nvPr/>
        </p:nvPicPr>
        <p:blipFill rotWithShape="1">
          <a:blip r:embed="rId4">
            <a:alphaModFix amt="5000"/>
          </a:blip>
          <a:srcRect/>
          <a:stretch/>
        </p:blipFill>
        <p:spPr>
          <a:xfrm rot="-1168137">
            <a:off x="3275646" y="4901076"/>
            <a:ext cx="866231" cy="1119177"/>
          </a:xfrm>
          <a:prstGeom prst="rect">
            <a:avLst/>
          </a:prstGeom>
          <a:noFill/>
          <a:ln>
            <a:noFill/>
          </a:ln>
        </p:spPr>
      </p:pic>
      <p:pic>
        <p:nvPicPr>
          <p:cNvPr id="100" name="Google Shape;100;p15"/>
          <p:cNvPicPr preferRelativeResize="0"/>
          <p:nvPr/>
        </p:nvPicPr>
        <p:blipFill rotWithShape="1">
          <a:blip r:embed="rId5">
            <a:alphaModFix amt="5000"/>
          </a:blip>
          <a:srcRect/>
          <a:stretch/>
        </p:blipFill>
        <p:spPr>
          <a:xfrm rot="-2090590" flipH="1">
            <a:off x="838950" y="4940120"/>
            <a:ext cx="1033233" cy="612005"/>
          </a:xfrm>
          <a:prstGeom prst="rect">
            <a:avLst/>
          </a:prstGeom>
          <a:noFill/>
          <a:ln>
            <a:noFill/>
          </a:ln>
        </p:spPr>
      </p:pic>
      <p:pic>
        <p:nvPicPr>
          <p:cNvPr id="101" name="Google Shape;101;p15"/>
          <p:cNvPicPr preferRelativeResize="0"/>
          <p:nvPr/>
        </p:nvPicPr>
        <p:blipFill rotWithShape="1">
          <a:blip r:embed="rId6">
            <a:alphaModFix amt="5000"/>
          </a:blip>
          <a:srcRect/>
          <a:stretch/>
        </p:blipFill>
        <p:spPr>
          <a:xfrm rot="1801578">
            <a:off x="5443054" y="666436"/>
            <a:ext cx="830446" cy="642139"/>
          </a:xfrm>
          <a:prstGeom prst="rect">
            <a:avLst/>
          </a:prstGeom>
          <a:noFill/>
          <a:ln>
            <a:noFill/>
          </a:ln>
        </p:spPr>
      </p:pic>
      <p:pic>
        <p:nvPicPr>
          <p:cNvPr id="102" name="Google Shape;102;p15"/>
          <p:cNvPicPr preferRelativeResize="0"/>
          <p:nvPr/>
        </p:nvPicPr>
        <p:blipFill rotWithShape="1">
          <a:blip r:embed="rId3">
            <a:alphaModFix amt="5000"/>
          </a:blip>
          <a:srcRect/>
          <a:stretch/>
        </p:blipFill>
        <p:spPr>
          <a:xfrm rot="911264">
            <a:off x="379877" y="2249455"/>
            <a:ext cx="753722" cy="1035727"/>
          </a:xfrm>
          <a:prstGeom prst="rect">
            <a:avLst/>
          </a:prstGeom>
          <a:noFill/>
          <a:ln>
            <a:noFill/>
          </a:ln>
        </p:spPr>
      </p:pic>
      <p:pic>
        <p:nvPicPr>
          <p:cNvPr id="103" name="Google Shape;103;p15"/>
          <p:cNvPicPr preferRelativeResize="0"/>
          <p:nvPr/>
        </p:nvPicPr>
        <p:blipFill rotWithShape="1">
          <a:blip r:embed="rId4">
            <a:alphaModFix amt="5000"/>
          </a:blip>
          <a:srcRect/>
          <a:stretch/>
        </p:blipFill>
        <p:spPr>
          <a:xfrm rot="-1168133">
            <a:off x="1542324" y="271567"/>
            <a:ext cx="866232" cy="1119177"/>
          </a:xfrm>
          <a:prstGeom prst="rect">
            <a:avLst/>
          </a:prstGeom>
          <a:noFill/>
          <a:ln>
            <a:noFill/>
          </a:ln>
        </p:spPr>
      </p:pic>
      <p:pic>
        <p:nvPicPr>
          <p:cNvPr id="104" name="Google Shape;104;p15"/>
          <p:cNvPicPr preferRelativeResize="0"/>
          <p:nvPr/>
        </p:nvPicPr>
        <p:blipFill rotWithShape="1">
          <a:blip r:embed="rId7">
            <a:alphaModFix/>
          </a:blip>
          <a:srcRect/>
          <a:stretch/>
        </p:blipFill>
        <p:spPr>
          <a:xfrm>
            <a:off x="9234597" y="5306675"/>
            <a:ext cx="2737635" cy="1382378"/>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4"/>
          <p:cNvSpPr txBox="1">
            <a:spLocks noGrp="1"/>
          </p:cNvSpPr>
          <p:nvPr>
            <p:ph type="title"/>
          </p:nvPr>
        </p:nvSpPr>
        <p:spPr>
          <a:xfrm>
            <a:off x="838200" y="136525"/>
            <a:ext cx="105156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sz="4000" b="1" dirty="0">
                <a:latin typeface="+mj-lt"/>
                <a:ea typeface="Questrial"/>
                <a:cs typeface="Questrial"/>
                <a:sym typeface="Questrial"/>
              </a:rPr>
              <a:t>Computer science concepts</a:t>
            </a:r>
            <a:endParaRPr sz="4000" b="1" dirty="0">
              <a:latin typeface="+mj-lt"/>
              <a:ea typeface="Questrial"/>
              <a:cs typeface="Questrial"/>
              <a:sym typeface="Questrial"/>
            </a:endParaRPr>
          </a:p>
        </p:txBody>
      </p:sp>
      <p:sp>
        <p:nvSpPr>
          <p:cNvPr id="178" name="Google Shape;178;p24"/>
          <p:cNvSpPr txBox="1">
            <a:spLocks noGrp="1"/>
          </p:cNvSpPr>
          <p:nvPr>
            <p:ph type="body" idx="1"/>
          </p:nvPr>
        </p:nvSpPr>
        <p:spPr>
          <a:xfrm>
            <a:off x="838200" y="1462225"/>
            <a:ext cx="10515600" cy="4351200"/>
          </a:xfrm>
          <a:prstGeom prst="rect">
            <a:avLst/>
          </a:prstGeom>
        </p:spPr>
        <p:txBody>
          <a:bodyPr spcFirstLastPara="1" wrap="square" lIns="91425" tIns="45700" rIns="91425" bIns="45700" anchor="t" anchorCtr="0">
            <a:noAutofit/>
          </a:bodyPr>
          <a:lstStyle/>
          <a:p>
            <a:pPr marL="457200" lvl="0" indent="0" algn="l" rtl="0">
              <a:lnSpc>
                <a:spcPct val="100000"/>
              </a:lnSpc>
              <a:spcBef>
                <a:spcPts val="0"/>
              </a:spcBef>
              <a:spcAft>
                <a:spcPts val="0"/>
              </a:spcAft>
              <a:buClr>
                <a:schemeClr val="dk1"/>
              </a:buClr>
              <a:buSzPts val="1100"/>
              <a:buFont typeface="Arial"/>
              <a:buNone/>
            </a:pPr>
            <a:r>
              <a:rPr lang="en-US" sz="3200" b="1" dirty="0">
                <a:solidFill>
                  <a:srgbClr val="505555"/>
                </a:solidFill>
                <a:latin typeface="+mj-lt"/>
                <a:ea typeface="Questrial"/>
                <a:cs typeface="Questrial"/>
                <a:sym typeface="Questrial"/>
              </a:rPr>
              <a:t>Iteration </a:t>
            </a:r>
            <a:endParaRPr sz="3200" b="1" dirty="0">
              <a:solidFill>
                <a:srgbClr val="505555"/>
              </a:solidFill>
              <a:latin typeface="+mj-lt"/>
              <a:ea typeface="Questrial"/>
              <a:cs typeface="Questrial"/>
              <a:sym typeface="Questrial"/>
            </a:endParaRPr>
          </a:p>
          <a:p>
            <a:pPr marL="914400" lvl="0" indent="-431800" algn="l" rtl="0">
              <a:lnSpc>
                <a:spcPct val="100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Makes algorithms and programs quicker and simpler to write.</a:t>
            </a:r>
            <a:endParaRPr sz="3200" dirty="0">
              <a:solidFill>
                <a:srgbClr val="505555"/>
              </a:solidFill>
              <a:latin typeface="+mj-lt"/>
              <a:ea typeface="Questrial"/>
              <a:cs typeface="Questrial"/>
              <a:sym typeface="Questrial"/>
            </a:endParaRPr>
          </a:p>
          <a:p>
            <a:pPr marL="914400" lvl="0" indent="-431800" algn="l" rtl="0">
              <a:lnSpc>
                <a:spcPct val="100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Removes unnecessary steps</a:t>
            </a:r>
            <a:endParaRPr sz="3200" dirty="0">
              <a:solidFill>
                <a:srgbClr val="505555"/>
              </a:solidFill>
              <a:latin typeface="+mj-lt"/>
              <a:ea typeface="Questrial"/>
              <a:cs typeface="Questrial"/>
              <a:sym typeface="Questrial"/>
            </a:endParaRPr>
          </a:p>
          <a:p>
            <a:pPr marL="914400" lvl="0" indent="-431800" algn="l" rtl="0">
              <a:lnSpc>
                <a:spcPct val="100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Makes programs more efficient to run</a:t>
            </a:r>
            <a:endParaRPr sz="3200" dirty="0">
              <a:solidFill>
                <a:srgbClr val="505555"/>
              </a:solidFill>
              <a:latin typeface="+mj-lt"/>
              <a:ea typeface="Questrial"/>
              <a:cs typeface="Questrial"/>
              <a:sym typeface="Questrial"/>
            </a:endParaRPr>
          </a:p>
          <a:p>
            <a:pPr marL="457200" lvl="0" indent="0" algn="l" rtl="0">
              <a:lnSpc>
                <a:spcPct val="100000"/>
              </a:lnSpc>
              <a:spcBef>
                <a:spcPts val="0"/>
              </a:spcBef>
              <a:spcAft>
                <a:spcPts val="0"/>
              </a:spcAft>
              <a:buClr>
                <a:schemeClr val="dk1"/>
              </a:buClr>
              <a:buSzPts val="1100"/>
              <a:buFont typeface="Arial"/>
              <a:buNone/>
            </a:pPr>
            <a:endParaRPr sz="3200" dirty="0">
              <a:solidFill>
                <a:srgbClr val="505555"/>
              </a:solidFill>
              <a:latin typeface="+mj-lt"/>
              <a:ea typeface="Questrial"/>
              <a:cs typeface="Questrial"/>
              <a:sym typeface="Questrial"/>
            </a:endParaRPr>
          </a:p>
          <a:p>
            <a:pPr marL="457200" lvl="0" indent="0" algn="l" rtl="0">
              <a:lnSpc>
                <a:spcPct val="100000"/>
              </a:lnSpc>
              <a:spcBef>
                <a:spcPts val="0"/>
              </a:spcBef>
              <a:spcAft>
                <a:spcPts val="0"/>
              </a:spcAft>
              <a:buClr>
                <a:schemeClr val="dk1"/>
              </a:buClr>
              <a:buSzPts val="1100"/>
              <a:buFont typeface="Arial"/>
              <a:buNone/>
            </a:pPr>
            <a:r>
              <a:rPr lang="en-US" sz="3200" b="1" dirty="0">
                <a:solidFill>
                  <a:srgbClr val="505555"/>
                </a:solidFill>
                <a:latin typeface="+mj-lt"/>
                <a:ea typeface="Questrial"/>
                <a:cs typeface="Questrial"/>
                <a:sym typeface="Questrial"/>
              </a:rPr>
              <a:t>Selection</a:t>
            </a:r>
            <a:endParaRPr sz="3200" b="1" dirty="0">
              <a:solidFill>
                <a:srgbClr val="505555"/>
              </a:solidFill>
              <a:latin typeface="+mj-lt"/>
              <a:ea typeface="Questrial"/>
              <a:cs typeface="Questrial"/>
              <a:sym typeface="Questrial"/>
            </a:endParaRPr>
          </a:p>
          <a:p>
            <a:pPr marL="914400" lvl="0" indent="-431800" algn="l" rtl="0">
              <a:lnSpc>
                <a:spcPct val="100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allows choices/decisions to be included </a:t>
            </a:r>
            <a:endParaRPr sz="3200" dirty="0">
              <a:solidFill>
                <a:srgbClr val="505555"/>
              </a:solidFill>
              <a:latin typeface="+mj-lt"/>
              <a:ea typeface="Questrial"/>
              <a:cs typeface="Questrial"/>
              <a:sym typeface="Questrial"/>
            </a:endParaRPr>
          </a:p>
          <a:p>
            <a:pPr marL="914400" lvl="0" indent="-431800" algn="l" rtl="0">
              <a:lnSpc>
                <a:spcPct val="100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enables different pathways through an algorithm and program to be included</a:t>
            </a:r>
            <a:endParaRPr sz="3200" dirty="0">
              <a:solidFill>
                <a:srgbClr val="505555"/>
              </a:solidFill>
              <a:latin typeface="+mj-lt"/>
              <a:ea typeface="Questrial"/>
              <a:cs typeface="Questrial"/>
              <a:sym typeface="Quest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25"/>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Classroom sensory aid criteria</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Provides a visual stimulus </a:t>
            </a:r>
            <a:endParaRPr sz="3200" dirty="0">
              <a:solidFill>
                <a:srgbClr val="505555"/>
              </a:solidFill>
              <a:latin typeface="+mj-lt"/>
              <a:ea typeface="Questrial"/>
              <a:cs typeface="Questrial"/>
              <a:sym typeface="Questrial"/>
            </a:endParaRPr>
          </a:p>
          <a:p>
            <a:pPr marL="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Allows user interaction</a:t>
            </a:r>
            <a:endParaRPr sz="3200" dirty="0">
              <a:solidFill>
                <a:srgbClr val="505555"/>
              </a:solidFill>
              <a:latin typeface="+mj-lt"/>
              <a:ea typeface="Questrial"/>
              <a:cs typeface="Questrial"/>
              <a:sym typeface="Questrial"/>
            </a:endParaRPr>
          </a:p>
          <a:p>
            <a:pPr marL="45720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Uses micro:bit </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Conceals any wires and power-supply</a:t>
            </a: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26"/>
          <p:cNvSpPr txBox="1">
            <a:spLocks noGrp="1"/>
          </p:cNvSpPr>
          <p:nvPr>
            <p:ph type="title"/>
          </p:nvPr>
        </p:nvSpPr>
        <p:spPr>
          <a:xfrm>
            <a:off x="824628" y="358342"/>
            <a:ext cx="10135800" cy="5586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dirty="0">
                <a:latin typeface="+mj-lt"/>
                <a:ea typeface="Questrial"/>
                <a:cs typeface="Questrial"/>
                <a:sym typeface="Questrial"/>
              </a:rPr>
              <a:t>Example of completed plan</a:t>
            </a:r>
            <a:endParaRPr dirty="0">
              <a:latin typeface="+mj-lt"/>
              <a:ea typeface="Questrial"/>
              <a:cs typeface="Questrial"/>
              <a:sym typeface="Questrial"/>
            </a:endParaRPr>
          </a:p>
        </p:txBody>
      </p:sp>
      <p:pic>
        <p:nvPicPr>
          <p:cNvPr id="191" name="Google Shape;191;p26"/>
          <p:cNvPicPr preferRelativeResize="0"/>
          <p:nvPr/>
        </p:nvPicPr>
        <p:blipFill rotWithShape="1">
          <a:blip r:embed="rId3">
            <a:alphaModFix/>
          </a:blip>
          <a:srcRect t="9303" b="2341"/>
          <a:stretch/>
        </p:blipFill>
        <p:spPr>
          <a:xfrm>
            <a:off x="2144225" y="1059800"/>
            <a:ext cx="8542674" cy="56387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27"/>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Sharing designs</a:t>
            </a:r>
            <a:endParaRPr sz="4000" b="1" dirty="0">
              <a:solidFill>
                <a:schemeClr val="dk1"/>
              </a:solidFill>
              <a:latin typeface="+mj-lt"/>
              <a:ea typeface="Questrial"/>
              <a:cs typeface="Questrial"/>
              <a:sym typeface="Questrial"/>
            </a:endParaRPr>
          </a:p>
          <a:p>
            <a:pPr marL="0" marR="0" lvl="0" indent="0" algn="l" rtl="0">
              <a:lnSpc>
                <a:spcPct val="106650"/>
              </a:lnSpc>
              <a:spcBef>
                <a:spcPts val="0"/>
              </a:spcBef>
              <a:spcAft>
                <a:spcPts val="0"/>
              </a:spcAft>
              <a:buNone/>
            </a:pPr>
            <a:endParaRPr sz="4000" b="1" dirty="0">
              <a:solidFill>
                <a:schemeClr val="dk1"/>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Share your classroom sensory aid design. </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Explain how the user will benefit from using your aid and how you are intending to meet the requirements of the design criteria. </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Ask questions and give constructive feedback </a:t>
            </a:r>
            <a:endParaRPr sz="3200" dirty="0">
              <a:solidFill>
                <a:srgbClr val="505555"/>
              </a:solidFill>
              <a:latin typeface="+mj-lt"/>
              <a:ea typeface="Questrial"/>
              <a:cs typeface="Questrial"/>
              <a:sym typeface="Quest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28"/>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Learning objectives revisited:</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To create a sensory aid for a classroom that meets a given criteria.</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To use pseudocode to write an algorithm uses inputs, outputs iteration and selection</a:t>
            </a: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1"/>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endParaRPr sz="3200" dirty="0">
              <a:solidFill>
                <a:srgbClr val="505555"/>
              </a:solidFill>
              <a:latin typeface="Arial" panose="020B0604020202020204" pitchFamily="34" charset="0"/>
              <a:ea typeface="Questrial"/>
              <a:cs typeface="Arial" panose="020B0604020202020204" pitchFamily="34" charset="0"/>
              <a:sym typeface="Questrial"/>
            </a:endParaRPr>
          </a:p>
          <a:p>
            <a:pPr>
              <a:lnSpc>
                <a:spcPct val="106650"/>
              </a:lnSpc>
              <a:buSzPts val="1100"/>
            </a:pPr>
            <a:r>
              <a:rPr lang="en-GB" sz="4000" b="1" dirty="0">
                <a:solidFill>
                  <a:schemeClr val="dk1"/>
                </a:solidFill>
                <a:latin typeface="Arial" panose="020B0604020202020204" pitchFamily="34" charset="0"/>
                <a:cs typeface="Arial" panose="020B0604020202020204" pitchFamily="34" charset="0"/>
              </a:rPr>
              <a:t>Licensing information</a:t>
            </a:r>
          </a:p>
          <a:p>
            <a:endParaRPr lang="en-GB" sz="3200" dirty="0">
              <a:solidFill>
                <a:srgbClr val="505555"/>
              </a:solidFill>
              <a:latin typeface="Arial" panose="020B0604020202020204" pitchFamily="34" charset="0"/>
              <a:ea typeface="Questrial"/>
              <a:cs typeface="Arial" panose="020B0604020202020204" pitchFamily="34" charset="0"/>
              <a:sym typeface="Questrial"/>
            </a:endParaRPr>
          </a:p>
          <a:p>
            <a:r>
              <a:rPr lang="en-GB" sz="2000" b="1" dirty="0">
                <a:latin typeface="Arial" panose="020B0604020202020204" pitchFamily="34" charset="0"/>
                <a:cs typeface="Arial" panose="020B0604020202020204" pitchFamily="34" charset="0"/>
              </a:rPr>
              <a:t>Published by the Micro:bit Educational Foundation </a:t>
            </a:r>
            <a:r>
              <a:rPr lang="en-GB" sz="2000" b="1" u="sng" dirty="0">
                <a:latin typeface="Arial" panose="020B0604020202020204" pitchFamily="34" charset="0"/>
                <a:cs typeface="Arial" panose="020B0604020202020204" pitchFamily="34" charset="0"/>
                <a:hlinkClick r:id="rId3"/>
              </a:rPr>
              <a:t>microbit.org</a:t>
            </a:r>
            <a:endParaRPr lang="en-GB" sz="2000" b="1" u="sng" dirty="0">
              <a:latin typeface="Arial" panose="020B0604020202020204" pitchFamily="34" charset="0"/>
              <a:cs typeface="Arial" panose="020B0604020202020204" pitchFamily="34" charset="0"/>
            </a:endParaRPr>
          </a:p>
          <a:p>
            <a:br>
              <a:rPr lang="en-GB" sz="2000"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Licence</a:t>
            </a:r>
            <a:r>
              <a:rPr lang="en-GB" sz="2000" dirty="0">
                <a:latin typeface="Arial" panose="020B0604020202020204" pitchFamily="34" charset="0"/>
                <a:cs typeface="Arial" panose="020B0604020202020204" pitchFamily="34" charset="0"/>
              </a:rPr>
              <a:t>: Attribution-</a:t>
            </a:r>
            <a:r>
              <a:rPr lang="en-GB" sz="2000" dirty="0" err="1">
                <a:latin typeface="Arial" panose="020B0604020202020204" pitchFamily="34" charset="0"/>
                <a:cs typeface="Arial" panose="020B0604020202020204" pitchFamily="34" charset="0"/>
              </a:rPr>
              <a:t>ShareAlike</a:t>
            </a:r>
            <a:r>
              <a:rPr lang="en-GB" sz="2000" dirty="0">
                <a:latin typeface="Arial" panose="020B0604020202020204" pitchFamily="34" charset="0"/>
                <a:cs typeface="Arial" panose="020B0604020202020204" pitchFamily="34" charset="0"/>
              </a:rPr>
              <a:t> 4.0 International </a:t>
            </a:r>
            <a:r>
              <a:rPr lang="en-GB" sz="2000" u="sng" dirty="0">
                <a:latin typeface="Arial" panose="020B0604020202020204" pitchFamily="34" charset="0"/>
                <a:cs typeface="Arial" panose="020B0604020202020204" pitchFamily="34" charset="0"/>
                <a:hlinkClick r:id="rId4"/>
              </a:rPr>
              <a:t>(CC BY-SA 4.0)</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548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6"/>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n-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n-lt"/>
                <a:ea typeface="Questrial"/>
                <a:cs typeface="Questrial"/>
                <a:sym typeface="Questrial"/>
              </a:rPr>
              <a:t>What’s in a sensory classroom?</a:t>
            </a:r>
            <a:endParaRPr sz="3200" dirty="0">
              <a:solidFill>
                <a:srgbClr val="505555"/>
              </a:solidFill>
              <a:latin typeface="+mn-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n-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n-lt"/>
                <a:ea typeface="Questrial"/>
                <a:cs typeface="Questrial"/>
                <a:sym typeface="Questrial"/>
              </a:rPr>
              <a:t>Draw a sketch of a sensory classroom and what you might find inside.</a:t>
            </a:r>
            <a:endParaRPr sz="3200" dirty="0">
              <a:solidFill>
                <a:srgbClr val="505555"/>
              </a:solidFill>
              <a:latin typeface="+mn-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n-lt"/>
                <a:ea typeface="Questrial"/>
                <a:cs typeface="Questrial"/>
                <a:sym typeface="Questrial"/>
              </a:rPr>
              <a:t>Annotate your diagram to explain:</a:t>
            </a:r>
            <a:endParaRPr sz="3200" dirty="0">
              <a:solidFill>
                <a:srgbClr val="505555"/>
              </a:solidFill>
              <a:latin typeface="+mn-lt"/>
              <a:ea typeface="Questrial"/>
              <a:cs typeface="Questrial"/>
              <a:sym typeface="Questrial"/>
            </a:endParaRPr>
          </a:p>
          <a:p>
            <a:pPr marL="914400" marR="0" lvl="1" indent="-431800" algn="l" rtl="0">
              <a:spcBef>
                <a:spcPts val="0"/>
              </a:spcBef>
              <a:spcAft>
                <a:spcPts val="0"/>
              </a:spcAft>
              <a:buClr>
                <a:srgbClr val="505555"/>
              </a:buClr>
              <a:buSzPts val="3200"/>
              <a:buFont typeface="Questrial"/>
              <a:buChar char="○"/>
            </a:pPr>
            <a:r>
              <a:rPr lang="en-US" sz="3200" dirty="0">
                <a:solidFill>
                  <a:srgbClr val="505555"/>
                </a:solidFill>
                <a:latin typeface="+mn-lt"/>
                <a:ea typeface="Questrial"/>
                <a:cs typeface="Questrial"/>
                <a:sym typeface="Questrial"/>
              </a:rPr>
              <a:t>What are sensory classrooms?</a:t>
            </a:r>
            <a:endParaRPr sz="3200" dirty="0">
              <a:solidFill>
                <a:srgbClr val="505555"/>
              </a:solidFill>
              <a:latin typeface="+mn-lt"/>
              <a:ea typeface="Questrial"/>
              <a:cs typeface="Questrial"/>
              <a:sym typeface="Questrial"/>
            </a:endParaRPr>
          </a:p>
          <a:p>
            <a:pPr marL="914400" marR="0" lvl="1" indent="-431800" algn="l" rtl="0">
              <a:spcBef>
                <a:spcPts val="0"/>
              </a:spcBef>
              <a:spcAft>
                <a:spcPts val="0"/>
              </a:spcAft>
              <a:buClr>
                <a:srgbClr val="505555"/>
              </a:buClr>
              <a:buSzPts val="3200"/>
              <a:buFont typeface="Questrial"/>
              <a:buChar char="○"/>
            </a:pPr>
            <a:r>
              <a:rPr lang="en-US" sz="3200" dirty="0">
                <a:solidFill>
                  <a:srgbClr val="505555"/>
                </a:solidFill>
                <a:latin typeface="+mn-lt"/>
                <a:ea typeface="Questrial"/>
                <a:cs typeface="Questrial"/>
                <a:sym typeface="Questrial"/>
              </a:rPr>
              <a:t>Who can benefit from sensory classrooms and how?</a:t>
            </a:r>
            <a:endParaRPr sz="3200" dirty="0">
              <a:solidFill>
                <a:srgbClr val="505555"/>
              </a:solidFill>
              <a:latin typeface="+mn-lt"/>
              <a:ea typeface="Questrial"/>
              <a:cs typeface="Questrial"/>
              <a:sym typeface="Questrial"/>
            </a:endParaRPr>
          </a:p>
          <a:p>
            <a:pPr marL="914400" marR="0" lvl="1" indent="-431800" algn="l" rtl="0">
              <a:spcBef>
                <a:spcPts val="0"/>
              </a:spcBef>
              <a:spcAft>
                <a:spcPts val="0"/>
              </a:spcAft>
              <a:buClr>
                <a:srgbClr val="505555"/>
              </a:buClr>
              <a:buSzPts val="3200"/>
              <a:buFont typeface="Questrial"/>
              <a:buChar char="○"/>
            </a:pPr>
            <a:r>
              <a:rPr lang="en-US" sz="3200" dirty="0">
                <a:solidFill>
                  <a:srgbClr val="505555"/>
                </a:solidFill>
                <a:latin typeface="+mn-lt"/>
                <a:ea typeface="Questrial"/>
                <a:cs typeface="Questrial"/>
                <a:sym typeface="Questrial"/>
              </a:rPr>
              <a:t>What sensory aids are present? </a:t>
            </a:r>
            <a:endParaRPr sz="3200" dirty="0">
              <a:solidFill>
                <a:srgbClr val="505555"/>
              </a:solidFill>
              <a:latin typeface="+mn-lt"/>
              <a:ea typeface="Questrial"/>
              <a:cs typeface="Questrial"/>
              <a:sym typeface="Questrial"/>
            </a:endParaRPr>
          </a:p>
          <a:p>
            <a:pPr marL="914400" marR="0" lvl="1" indent="-431800" algn="l" rtl="0">
              <a:spcBef>
                <a:spcPts val="0"/>
              </a:spcBef>
              <a:spcAft>
                <a:spcPts val="0"/>
              </a:spcAft>
              <a:buClr>
                <a:srgbClr val="505555"/>
              </a:buClr>
              <a:buSzPts val="3200"/>
              <a:buFont typeface="Questrial"/>
              <a:buChar char="○"/>
            </a:pPr>
            <a:r>
              <a:rPr lang="en-US" sz="3200" dirty="0">
                <a:solidFill>
                  <a:srgbClr val="505555"/>
                </a:solidFill>
                <a:latin typeface="+mn-lt"/>
                <a:ea typeface="Questrial"/>
                <a:cs typeface="Questrial"/>
                <a:sym typeface="Questrial"/>
              </a:rPr>
              <a:t>How are the sensory aids used?</a:t>
            </a:r>
            <a:endParaRPr sz="3200" dirty="0">
              <a:solidFill>
                <a:srgbClr val="505555"/>
              </a:solidFill>
              <a:latin typeface="+mn-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n-lt"/>
              <a:ea typeface="Questrial"/>
              <a:cs typeface="Questrial"/>
              <a:sym typeface="Quest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7"/>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n-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n-lt"/>
                <a:ea typeface="Questrial"/>
                <a:cs typeface="Questrial"/>
                <a:sym typeface="Questrial"/>
              </a:rPr>
              <a:t>Learning objectives:</a:t>
            </a:r>
            <a:endParaRPr sz="3200" dirty="0">
              <a:solidFill>
                <a:srgbClr val="505555"/>
              </a:solidFill>
              <a:latin typeface="+mn-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n-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n-lt"/>
                <a:ea typeface="Questrial"/>
                <a:cs typeface="Questrial"/>
                <a:sym typeface="Questrial"/>
              </a:rPr>
              <a:t>To create a sensory aid for a classroom that meets a given criteria</a:t>
            </a:r>
            <a:endParaRPr sz="3200" dirty="0">
              <a:solidFill>
                <a:srgbClr val="505555"/>
              </a:solidFill>
              <a:latin typeface="+mn-lt"/>
              <a:ea typeface="Questrial"/>
              <a:cs typeface="Questrial"/>
              <a:sym typeface="Questrial"/>
            </a:endParaRPr>
          </a:p>
          <a:p>
            <a:pPr marL="0" lvl="0" indent="0" algn="l" rtl="0">
              <a:lnSpc>
                <a:spcPct val="115000"/>
              </a:lnSpc>
              <a:spcBef>
                <a:spcPts val="0"/>
              </a:spcBef>
              <a:spcAft>
                <a:spcPts val="0"/>
              </a:spcAft>
              <a:buNone/>
            </a:pPr>
            <a:endParaRPr sz="3200" dirty="0">
              <a:solidFill>
                <a:srgbClr val="505555"/>
              </a:solidFill>
              <a:latin typeface="+mn-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n-lt"/>
                <a:ea typeface="Questrial"/>
                <a:cs typeface="Questrial"/>
                <a:sym typeface="Questrial"/>
              </a:rPr>
              <a:t>To use pseudocode to write an algorithm using inputs, outputs, iteration and selection</a:t>
            </a:r>
            <a:endParaRPr sz="3200" dirty="0">
              <a:solidFill>
                <a:srgbClr val="505555"/>
              </a:solidFill>
              <a:latin typeface="+mn-lt"/>
              <a:ea typeface="Questrial"/>
              <a:cs typeface="Questrial"/>
              <a:sym typeface="Quest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8"/>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n-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n-lt"/>
                <a:ea typeface="Questrial"/>
                <a:cs typeface="Questrial"/>
                <a:sym typeface="Questrial"/>
              </a:rPr>
              <a:t>Design and build challenge</a:t>
            </a:r>
            <a:endParaRPr sz="3200" dirty="0">
              <a:solidFill>
                <a:srgbClr val="505555"/>
              </a:solidFill>
              <a:latin typeface="+mn-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n-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n-lt"/>
                <a:ea typeface="Questrial"/>
                <a:cs typeface="Questrial"/>
                <a:sym typeface="Questrial"/>
              </a:rPr>
              <a:t>Design and build a classroom sensory aid using visual stimulus and micro:bit</a:t>
            </a:r>
            <a:endParaRPr sz="3200" dirty="0">
              <a:solidFill>
                <a:srgbClr val="505555"/>
              </a:solidFill>
              <a:latin typeface="+mn-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n-lt"/>
              <a:ea typeface="Questrial"/>
              <a:cs typeface="Questrial"/>
              <a:sym typeface="Questrial"/>
            </a:endParaRPr>
          </a:p>
        </p:txBody>
      </p:sp>
      <p:pic>
        <p:nvPicPr>
          <p:cNvPr id="123" name="Google Shape;123;p18"/>
          <p:cNvPicPr preferRelativeResize="0"/>
          <p:nvPr/>
        </p:nvPicPr>
        <p:blipFill>
          <a:blip r:embed="rId3">
            <a:alphaModFix/>
          </a:blip>
          <a:stretch>
            <a:fillRect/>
          </a:stretch>
        </p:blipFill>
        <p:spPr>
          <a:xfrm>
            <a:off x="4043350" y="3126450"/>
            <a:ext cx="4105275" cy="34671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19"/>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n-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n-lt"/>
                <a:ea typeface="Questrial"/>
                <a:cs typeface="Questrial"/>
                <a:sym typeface="Questrial"/>
              </a:rPr>
              <a:t>Classroom sensory aid criteria</a:t>
            </a:r>
            <a:endParaRPr sz="3200" dirty="0">
              <a:solidFill>
                <a:srgbClr val="505555"/>
              </a:solidFill>
              <a:latin typeface="+mn-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n-lt"/>
              <a:ea typeface="Questrial"/>
              <a:cs typeface="Questrial"/>
              <a:sym typeface="Questrial"/>
            </a:endParaRPr>
          </a:p>
          <a:p>
            <a:pPr marL="457200" lvl="0" indent="-431800" algn="l" rtl="0">
              <a:spcBef>
                <a:spcPts val="0"/>
              </a:spcBef>
              <a:spcAft>
                <a:spcPts val="0"/>
              </a:spcAft>
              <a:buClr>
                <a:srgbClr val="505555"/>
              </a:buClr>
              <a:buSzPts val="3200"/>
              <a:buFont typeface="Questrial"/>
              <a:buChar char="●"/>
            </a:pPr>
            <a:r>
              <a:rPr lang="en-US" sz="3200" dirty="0">
                <a:solidFill>
                  <a:srgbClr val="505555"/>
                </a:solidFill>
                <a:latin typeface="+mn-lt"/>
                <a:ea typeface="Questrial"/>
                <a:cs typeface="Questrial"/>
                <a:sym typeface="Questrial"/>
              </a:rPr>
              <a:t>Provides a visual stimulus </a:t>
            </a:r>
            <a:endParaRPr sz="3200" dirty="0">
              <a:solidFill>
                <a:srgbClr val="505555"/>
              </a:solidFill>
              <a:latin typeface="+mn-lt"/>
              <a:ea typeface="Questrial"/>
              <a:cs typeface="Questrial"/>
              <a:sym typeface="Questrial"/>
            </a:endParaRPr>
          </a:p>
          <a:p>
            <a:pPr marL="0" lvl="0" indent="0" algn="l" rtl="0">
              <a:spcBef>
                <a:spcPts val="0"/>
              </a:spcBef>
              <a:spcAft>
                <a:spcPts val="0"/>
              </a:spcAft>
              <a:buClr>
                <a:schemeClr val="dk1"/>
              </a:buClr>
              <a:buSzPts val="1100"/>
              <a:buFont typeface="Arial"/>
              <a:buNone/>
            </a:pPr>
            <a:endParaRPr sz="3200" dirty="0">
              <a:solidFill>
                <a:srgbClr val="505555"/>
              </a:solidFill>
              <a:latin typeface="+mn-lt"/>
              <a:ea typeface="Questrial"/>
              <a:cs typeface="Questrial"/>
              <a:sym typeface="Questrial"/>
            </a:endParaRPr>
          </a:p>
          <a:p>
            <a:pPr marL="457200" lvl="0" indent="-431800" algn="l" rtl="0">
              <a:spcBef>
                <a:spcPts val="0"/>
              </a:spcBef>
              <a:spcAft>
                <a:spcPts val="0"/>
              </a:spcAft>
              <a:buClr>
                <a:srgbClr val="505555"/>
              </a:buClr>
              <a:buSzPts val="3200"/>
              <a:buFont typeface="Questrial"/>
              <a:buChar char="●"/>
            </a:pPr>
            <a:r>
              <a:rPr lang="en-US" sz="3200" dirty="0">
                <a:solidFill>
                  <a:srgbClr val="505555"/>
                </a:solidFill>
                <a:latin typeface="+mn-lt"/>
                <a:ea typeface="Questrial"/>
                <a:cs typeface="Questrial"/>
                <a:sym typeface="Questrial"/>
              </a:rPr>
              <a:t>Allows user interaction</a:t>
            </a:r>
            <a:endParaRPr sz="3200" dirty="0">
              <a:solidFill>
                <a:srgbClr val="505555"/>
              </a:solidFill>
              <a:latin typeface="+mn-lt"/>
              <a:ea typeface="Questrial"/>
              <a:cs typeface="Questrial"/>
              <a:sym typeface="Questrial"/>
            </a:endParaRPr>
          </a:p>
          <a:p>
            <a:pPr marL="457200" lvl="0" indent="0" algn="l" rtl="0">
              <a:spcBef>
                <a:spcPts val="0"/>
              </a:spcBef>
              <a:spcAft>
                <a:spcPts val="0"/>
              </a:spcAft>
              <a:buNone/>
            </a:pPr>
            <a:endParaRPr sz="3200" dirty="0">
              <a:solidFill>
                <a:srgbClr val="505555"/>
              </a:solidFill>
              <a:latin typeface="+mn-lt"/>
              <a:ea typeface="Questrial"/>
              <a:cs typeface="Questrial"/>
              <a:sym typeface="Questrial"/>
            </a:endParaRPr>
          </a:p>
          <a:p>
            <a:pPr marL="457200" lvl="0" indent="-431800" algn="l" rtl="0">
              <a:spcBef>
                <a:spcPts val="0"/>
              </a:spcBef>
              <a:spcAft>
                <a:spcPts val="0"/>
              </a:spcAft>
              <a:buClr>
                <a:srgbClr val="505555"/>
              </a:buClr>
              <a:buSzPts val="3200"/>
              <a:buFont typeface="Questrial"/>
              <a:buChar char="●"/>
            </a:pPr>
            <a:r>
              <a:rPr lang="en-US" sz="3200" dirty="0">
                <a:solidFill>
                  <a:srgbClr val="505555"/>
                </a:solidFill>
                <a:latin typeface="+mn-lt"/>
                <a:ea typeface="Questrial"/>
                <a:cs typeface="Questrial"/>
                <a:sym typeface="Questrial"/>
              </a:rPr>
              <a:t>Uses micro:bit </a:t>
            </a:r>
            <a:endParaRPr sz="3200" dirty="0">
              <a:solidFill>
                <a:srgbClr val="505555"/>
              </a:solidFill>
              <a:latin typeface="+mn-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n-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n-lt"/>
                <a:ea typeface="Questrial"/>
                <a:cs typeface="Questrial"/>
                <a:sym typeface="Questrial"/>
              </a:rPr>
              <a:t>Conceals any wires and power-supply</a:t>
            </a:r>
            <a:endParaRPr sz="3200" dirty="0">
              <a:solidFill>
                <a:srgbClr val="505555"/>
              </a:solidFill>
              <a:latin typeface="+mn-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n-lt"/>
              <a:ea typeface="Questrial"/>
              <a:cs typeface="Questrial"/>
              <a:sym typeface="Quest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0"/>
          <p:cNvSpPr txBox="1">
            <a:spLocks noGrp="1"/>
          </p:cNvSpPr>
          <p:nvPr>
            <p:ph type="title"/>
          </p:nvPr>
        </p:nvSpPr>
        <p:spPr>
          <a:xfrm>
            <a:off x="824628" y="358342"/>
            <a:ext cx="10135800" cy="5586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US" u="sng" dirty="0">
                <a:latin typeface="+mj-lt"/>
                <a:ea typeface="Questrial"/>
                <a:cs typeface="Questrial"/>
                <a:sym typeface="Questrial"/>
              </a:rPr>
              <a:t>Sensory aid planning sheet</a:t>
            </a:r>
            <a:endParaRPr u="sng" dirty="0">
              <a:latin typeface="+mj-lt"/>
              <a:ea typeface="Questrial"/>
              <a:cs typeface="Questrial"/>
              <a:sym typeface="Questrial"/>
            </a:endParaRPr>
          </a:p>
        </p:txBody>
      </p:sp>
      <p:sp>
        <p:nvSpPr>
          <p:cNvPr id="136" name="Google Shape;136;p20"/>
          <p:cNvSpPr/>
          <p:nvPr/>
        </p:nvSpPr>
        <p:spPr>
          <a:xfrm>
            <a:off x="824625" y="1323275"/>
            <a:ext cx="3930900" cy="5227200"/>
          </a:xfrm>
          <a:prstGeom prst="rect">
            <a:avLst/>
          </a:prstGeom>
          <a:noFill/>
          <a:ln w="381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20"/>
          <p:cNvSpPr/>
          <p:nvPr/>
        </p:nvSpPr>
        <p:spPr>
          <a:xfrm>
            <a:off x="7470375" y="1323275"/>
            <a:ext cx="3930900" cy="5227200"/>
          </a:xfrm>
          <a:prstGeom prst="rect">
            <a:avLst/>
          </a:prstGeom>
          <a:noFill/>
          <a:ln w="381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20"/>
          <p:cNvSpPr/>
          <p:nvPr/>
        </p:nvSpPr>
        <p:spPr>
          <a:xfrm>
            <a:off x="4955325" y="1338150"/>
            <a:ext cx="2318100" cy="2446200"/>
          </a:xfrm>
          <a:prstGeom prst="rect">
            <a:avLst/>
          </a:prstGeom>
          <a:noFill/>
          <a:ln w="381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20"/>
          <p:cNvSpPr/>
          <p:nvPr/>
        </p:nvSpPr>
        <p:spPr>
          <a:xfrm>
            <a:off x="4953900" y="4104275"/>
            <a:ext cx="2318100" cy="2446200"/>
          </a:xfrm>
          <a:prstGeom prst="rect">
            <a:avLst/>
          </a:prstGeom>
          <a:noFill/>
          <a:ln w="381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20"/>
          <p:cNvSpPr txBox="1"/>
          <p:nvPr/>
        </p:nvSpPr>
        <p:spPr>
          <a:xfrm>
            <a:off x="1045425" y="1235000"/>
            <a:ext cx="3491700" cy="334500"/>
          </a:xfrm>
          <a:prstGeom prst="rect">
            <a:avLst/>
          </a:prstGeom>
          <a:noFill/>
          <a:ln>
            <a:noFill/>
          </a:ln>
        </p:spPr>
        <p:txBody>
          <a:bodyPr spcFirstLastPara="1" wrap="square" lIns="91425" tIns="91425" rIns="93375" bIns="91425" anchor="t" anchorCtr="0">
            <a:noAutofit/>
          </a:bodyPr>
          <a:lstStyle/>
          <a:p>
            <a:pPr marL="0" lvl="0" indent="0" algn="ctr" rtl="0">
              <a:spcBef>
                <a:spcPts val="0"/>
              </a:spcBef>
              <a:spcAft>
                <a:spcPts val="0"/>
              </a:spcAft>
              <a:buNone/>
            </a:pPr>
            <a:r>
              <a:rPr lang="en-US" u="sng" dirty="0">
                <a:latin typeface="+mj-lt"/>
                <a:ea typeface="Questrial"/>
                <a:cs typeface="Questrial"/>
                <a:sym typeface="Questrial"/>
              </a:rPr>
              <a:t>My Design</a:t>
            </a:r>
            <a:endParaRPr u="sng" dirty="0">
              <a:latin typeface="+mj-lt"/>
              <a:ea typeface="Questrial"/>
              <a:cs typeface="Questrial"/>
              <a:sym typeface="Questrial"/>
            </a:endParaRPr>
          </a:p>
        </p:txBody>
      </p:sp>
      <p:sp>
        <p:nvSpPr>
          <p:cNvPr id="141" name="Google Shape;141;p20"/>
          <p:cNvSpPr txBox="1"/>
          <p:nvPr/>
        </p:nvSpPr>
        <p:spPr>
          <a:xfrm>
            <a:off x="7691625" y="1235000"/>
            <a:ext cx="3491700" cy="334500"/>
          </a:xfrm>
          <a:prstGeom prst="rect">
            <a:avLst/>
          </a:prstGeom>
          <a:noFill/>
          <a:ln>
            <a:noFill/>
          </a:ln>
        </p:spPr>
        <p:txBody>
          <a:bodyPr spcFirstLastPara="1" wrap="square" lIns="91425" tIns="91425" rIns="93375" bIns="91425" anchor="t" anchorCtr="0">
            <a:noAutofit/>
          </a:bodyPr>
          <a:lstStyle/>
          <a:p>
            <a:pPr marL="0" lvl="0" indent="0" algn="ctr" rtl="0">
              <a:spcBef>
                <a:spcPts val="0"/>
              </a:spcBef>
              <a:spcAft>
                <a:spcPts val="0"/>
              </a:spcAft>
              <a:buNone/>
            </a:pPr>
            <a:r>
              <a:rPr lang="en-US" u="sng" dirty="0">
                <a:latin typeface="+mj-lt"/>
                <a:ea typeface="Questrial"/>
                <a:cs typeface="Questrial"/>
                <a:sym typeface="Questrial"/>
              </a:rPr>
              <a:t>My Algorithm</a:t>
            </a:r>
            <a:endParaRPr u="sng" dirty="0">
              <a:latin typeface="+mj-lt"/>
              <a:ea typeface="Questrial"/>
              <a:cs typeface="Questrial"/>
              <a:sym typeface="Questrial"/>
            </a:endParaRPr>
          </a:p>
        </p:txBody>
      </p:sp>
      <p:sp>
        <p:nvSpPr>
          <p:cNvPr id="142" name="Google Shape;142;p20"/>
          <p:cNvSpPr txBox="1"/>
          <p:nvPr/>
        </p:nvSpPr>
        <p:spPr>
          <a:xfrm>
            <a:off x="5101675" y="1235008"/>
            <a:ext cx="2025300" cy="2195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u="sng" dirty="0">
                <a:solidFill>
                  <a:schemeClr val="dk1"/>
                </a:solidFill>
                <a:latin typeface="+mj-lt"/>
                <a:ea typeface="Questrial"/>
                <a:cs typeface="Questrial"/>
                <a:sym typeface="Questrial"/>
              </a:rPr>
              <a:t>Design Criteria</a:t>
            </a:r>
            <a:endParaRPr dirty="0">
              <a:solidFill>
                <a:srgbClr val="505555"/>
              </a:solidFill>
              <a:latin typeface="+mj-lt"/>
              <a:ea typeface="Questrial"/>
              <a:cs typeface="Questrial"/>
              <a:sym typeface="Questrial"/>
            </a:endParaRPr>
          </a:p>
          <a:p>
            <a:pPr marL="457200" lvl="0" indent="-317500" algn="l" rtl="0">
              <a:spcBef>
                <a:spcPts val="0"/>
              </a:spcBef>
              <a:spcAft>
                <a:spcPts val="0"/>
              </a:spcAft>
              <a:buClr>
                <a:srgbClr val="505555"/>
              </a:buClr>
              <a:buSzPts val="1400"/>
              <a:buFont typeface="Questrial"/>
              <a:buChar char="●"/>
            </a:pPr>
            <a:r>
              <a:rPr lang="en-US" dirty="0">
                <a:solidFill>
                  <a:srgbClr val="505555"/>
                </a:solidFill>
                <a:latin typeface="+mj-lt"/>
                <a:ea typeface="Questrial"/>
                <a:cs typeface="Questrial"/>
                <a:sym typeface="Questrial"/>
              </a:rPr>
              <a:t>Provides a visual stimulus</a:t>
            </a:r>
            <a:endParaRPr dirty="0">
              <a:solidFill>
                <a:srgbClr val="505555"/>
              </a:solidFill>
              <a:latin typeface="+mj-lt"/>
              <a:ea typeface="Questrial"/>
              <a:cs typeface="Questrial"/>
              <a:sym typeface="Questrial"/>
            </a:endParaRPr>
          </a:p>
          <a:p>
            <a:pPr marL="457200" lvl="0" indent="-317500" algn="l" rtl="0">
              <a:spcBef>
                <a:spcPts val="0"/>
              </a:spcBef>
              <a:spcAft>
                <a:spcPts val="0"/>
              </a:spcAft>
              <a:buClr>
                <a:srgbClr val="505555"/>
              </a:buClr>
              <a:buSzPts val="1400"/>
              <a:buFont typeface="Questrial"/>
              <a:buChar char="●"/>
            </a:pPr>
            <a:r>
              <a:rPr lang="en-US" dirty="0">
                <a:solidFill>
                  <a:srgbClr val="505555"/>
                </a:solidFill>
                <a:latin typeface="+mj-lt"/>
                <a:ea typeface="Questrial"/>
                <a:cs typeface="Questrial"/>
                <a:sym typeface="Questrial"/>
              </a:rPr>
              <a:t>Allows user interaction</a:t>
            </a:r>
            <a:endParaRPr dirty="0">
              <a:solidFill>
                <a:srgbClr val="505555"/>
              </a:solidFill>
              <a:latin typeface="+mj-lt"/>
              <a:ea typeface="Questrial"/>
              <a:cs typeface="Questrial"/>
              <a:sym typeface="Questrial"/>
            </a:endParaRPr>
          </a:p>
          <a:p>
            <a:pPr marL="457200" lvl="0" indent="-317500" algn="l" rtl="0">
              <a:spcBef>
                <a:spcPts val="0"/>
              </a:spcBef>
              <a:spcAft>
                <a:spcPts val="0"/>
              </a:spcAft>
              <a:buClr>
                <a:srgbClr val="505555"/>
              </a:buClr>
              <a:buSzPts val="1400"/>
              <a:buFont typeface="Questrial"/>
              <a:buChar char="●"/>
            </a:pPr>
            <a:r>
              <a:rPr lang="en-US" dirty="0">
                <a:solidFill>
                  <a:srgbClr val="505555"/>
                </a:solidFill>
                <a:latin typeface="+mj-lt"/>
                <a:ea typeface="Questrial"/>
                <a:cs typeface="Questrial"/>
                <a:sym typeface="Questrial"/>
              </a:rPr>
              <a:t>Conceals wires and power-supply</a:t>
            </a:r>
            <a:endParaRPr dirty="0">
              <a:latin typeface="+mj-lt"/>
              <a:ea typeface="Questrial"/>
              <a:cs typeface="Questrial"/>
              <a:sym typeface="Questrial"/>
            </a:endParaRPr>
          </a:p>
        </p:txBody>
      </p:sp>
      <p:sp>
        <p:nvSpPr>
          <p:cNvPr id="143" name="Google Shape;143;p20"/>
          <p:cNvSpPr txBox="1"/>
          <p:nvPr/>
        </p:nvSpPr>
        <p:spPr>
          <a:xfrm>
            <a:off x="5083350" y="4018883"/>
            <a:ext cx="2025300" cy="2195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u="sng" dirty="0">
                <a:solidFill>
                  <a:schemeClr val="dk1"/>
                </a:solidFill>
                <a:latin typeface="+mn-lt"/>
                <a:ea typeface="Questrial"/>
                <a:cs typeface="Questrial"/>
                <a:sym typeface="Questrial"/>
              </a:rPr>
              <a:t>Materials to be used </a:t>
            </a:r>
            <a:endParaRPr dirty="0">
              <a:latin typeface="+mn-lt"/>
              <a:ea typeface="Questrial"/>
              <a:cs typeface="Questrial"/>
              <a:sym typeface="Quest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1"/>
          <p:cNvSpPr txBox="1">
            <a:spLocks noGrp="1"/>
          </p:cNvSpPr>
          <p:nvPr>
            <p:ph type="title"/>
          </p:nvPr>
        </p:nvSpPr>
        <p:spPr>
          <a:xfrm>
            <a:off x="824628" y="358342"/>
            <a:ext cx="10135800" cy="5586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dirty="0">
                <a:latin typeface="+mj-lt"/>
                <a:ea typeface="Questrial"/>
                <a:cs typeface="Questrial"/>
                <a:sym typeface="Questrial"/>
              </a:rPr>
              <a:t>Example of completed plan</a:t>
            </a:r>
            <a:endParaRPr dirty="0">
              <a:latin typeface="+mj-lt"/>
              <a:ea typeface="Questrial"/>
              <a:cs typeface="Questrial"/>
              <a:sym typeface="Questrial"/>
            </a:endParaRPr>
          </a:p>
        </p:txBody>
      </p:sp>
      <p:pic>
        <p:nvPicPr>
          <p:cNvPr id="150" name="Google Shape;150;p21"/>
          <p:cNvPicPr preferRelativeResize="0"/>
          <p:nvPr/>
        </p:nvPicPr>
        <p:blipFill rotWithShape="1">
          <a:blip r:embed="rId3">
            <a:alphaModFix/>
          </a:blip>
          <a:srcRect t="9303" b="2341"/>
          <a:stretch/>
        </p:blipFill>
        <p:spPr>
          <a:xfrm>
            <a:off x="2144225" y="1059800"/>
            <a:ext cx="8542674" cy="56387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2"/>
          <p:cNvSpPr txBox="1">
            <a:spLocks noGrp="1"/>
          </p:cNvSpPr>
          <p:nvPr>
            <p:ph type="title"/>
          </p:nvPr>
        </p:nvSpPr>
        <p:spPr>
          <a:xfrm>
            <a:off x="824628" y="358342"/>
            <a:ext cx="10135800" cy="5586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US" u="sng" dirty="0">
                <a:latin typeface="+mj-lt"/>
                <a:ea typeface="Questrial"/>
                <a:cs typeface="Questrial"/>
                <a:sym typeface="Questrial"/>
              </a:rPr>
              <a:t>Sequencing a Light Pattern</a:t>
            </a:r>
            <a:endParaRPr u="sng" dirty="0">
              <a:latin typeface="+mj-lt"/>
              <a:ea typeface="Questrial"/>
              <a:cs typeface="Questrial"/>
              <a:sym typeface="Questrial"/>
            </a:endParaRPr>
          </a:p>
        </p:txBody>
      </p:sp>
      <p:pic>
        <p:nvPicPr>
          <p:cNvPr id="157" name="Google Shape;157;p22"/>
          <p:cNvPicPr preferRelativeResize="0"/>
          <p:nvPr/>
        </p:nvPicPr>
        <p:blipFill>
          <a:blip r:embed="rId3">
            <a:alphaModFix/>
          </a:blip>
          <a:stretch>
            <a:fillRect/>
          </a:stretch>
        </p:blipFill>
        <p:spPr>
          <a:xfrm>
            <a:off x="1414388" y="1807800"/>
            <a:ext cx="1647825" cy="1847850"/>
          </a:xfrm>
          <a:prstGeom prst="rect">
            <a:avLst/>
          </a:prstGeom>
          <a:noFill/>
          <a:ln>
            <a:noFill/>
          </a:ln>
        </p:spPr>
      </p:pic>
      <p:pic>
        <p:nvPicPr>
          <p:cNvPr id="158" name="Google Shape;158;p22"/>
          <p:cNvPicPr preferRelativeResize="0"/>
          <p:nvPr/>
        </p:nvPicPr>
        <p:blipFill>
          <a:blip r:embed="rId3">
            <a:alphaModFix/>
          </a:blip>
          <a:stretch>
            <a:fillRect/>
          </a:stretch>
        </p:blipFill>
        <p:spPr>
          <a:xfrm>
            <a:off x="1414388" y="4270450"/>
            <a:ext cx="1647825" cy="1847850"/>
          </a:xfrm>
          <a:prstGeom prst="rect">
            <a:avLst/>
          </a:prstGeom>
          <a:noFill/>
          <a:ln>
            <a:noFill/>
          </a:ln>
        </p:spPr>
      </p:pic>
      <p:pic>
        <p:nvPicPr>
          <p:cNvPr id="159" name="Google Shape;159;p22"/>
          <p:cNvPicPr preferRelativeResize="0"/>
          <p:nvPr/>
        </p:nvPicPr>
        <p:blipFill>
          <a:blip r:embed="rId3">
            <a:alphaModFix/>
          </a:blip>
          <a:stretch>
            <a:fillRect/>
          </a:stretch>
        </p:blipFill>
        <p:spPr>
          <a:xfrm>
            <a:off x="3986188" y="1807800"/>
            <a:ext cx="1647825" cy="1847850"/>
          </a:xfrm>
          <a:prstGeom prst="rect">
            <a:avLst/>
          </a:prstGeom>
          <a:noFill/>
          <a:ln>
            <a:noFill/>
          </a:ln>
        </p:spPr>
      </p:pic>
      <p:pic>
        <p:nvPicPr>
          <p:cNvPr id="160" name="Google Shape;160;p22"/>
          <p:cNvPicPr preferRelativeResize="0"/>
          <p:nvPr/>
        </p:nvPicPr>
        <p:blipFill>
          <a:blip r:embed="rId3">
            <a:alphaModFix/>
          </a:blip>
          <a:stretch>
            <a:fillRect/>
          </a:stretch>
        </p:blipFill>
        <p:spPr>
          <a:xfrm>
            <a:off x="6557988" y="1807800"/>
            <a:ext cx="1647825" cy="1847850"/>
          </a:xfrm>
          <a:prstGeom prst="rect">
            <a:avLst/>
          </a:prstGeom>
          <a:noFill/>
          <a:ln>
            <a:noFill/>
          </a:ln>
        </p:spPr>
      </p:pic>
      <p:pic>
        <p:nvPicPr>
          <p:cNvPr id="161" name="Google Shape;161;p22"/>
          <p:cNvPicPr preferRelativeResize="0"/>
          <p:nvPr/>
        </p:nvPicPr>
        <p:blipFill>
          <a:blip r:embed="rId3">
            <a:alphaModFix/>
          </a:blip>
          <a:stretch>
            <a:fillRect/>
          </a:stretch>
        </p:blipFill>
        <p:spPr>
          <a:xfrm>
            <a:off x="9129788" y="1807800"/>
            <a:ext cx="1647825" cy="1847850"/>
          </a:xfrm>
          <a:prstGeom prst="rect">
            <a:avLst/>
          </a:prstGeom>
          <a:noFill/>
          <a:ln>
            <a:noFill/>
          </a:ln>
        </p:spPr>
      </p:pic>
      <p:pic>
        <p:nvPicPr>
          <p:cNvPr id="162" name="Google Shape;162;p22"/>
          <p:cNvPicPr preferRelativeResize="0"/>
          <p:nvPr/>
        </p:nvPicPr>
        <p:blipFill>
          <a:blip r:embed="rId3">
            <a:alphaModFix/>
          </a:blip>
          <a:stretch>
            <a:fillRect/>
          </a:stretch>
        </p:blipFill>
        <p:spPr>
          <a:xfrm>
            <a:off x="3909988" y="4270450"/>
            <a:ext cx="1647825" cy="1847850"/>
          </a:xfrm>
          <a:prstGeom prst="rect">
            <a:avLst/>
          </a:prstGeom>
          <a:noFill/>
          <a:ln>
            <a:noFill/>
          </a:ln>
        </p:spPr>
      </p:pic>
      <p:pic>
        <p:nvPicPr>
          <p:cNvPr id="163" name="Google Shape;163;p22"/>
          <p:cNvPicPr preferRelativeResize="0"/>
          <p:nvPr/>
        </p:nvPicPr>
        <p:blipFill>
          <a:blip r:embed="rId3">
            <a:alphaModFix/>
          </a:blip>
          <a:stretch>
            <a:fillRect/>
          </a:stretch>
        </p:blipFill>
        <p:spPr>
          <a:xfrm>
            <a:off x="6481788" y="4270450"/>
            <a:ext cx="1647825" cy="1847850"/>
          </a:xfrm>
          <a:prstGeom prst="rect">
            <a:avLst/>
          </a:prstGeom>
          <a:noFill/>
          <a:ln>
            <a:noFill/>
          </a:ln>
        </p:spPr>
      </p:pic>
      <p:pic>
        <p:nvPicPr>
          <p:cNvPr id="164" name="Google Shape;164;p22"/>
          <p:cNvPicPr preferRelativeResize="0"/>
          <p:nvPr/>
        </p:nvPicPr>
        <p:blipFill>
          <a:blip r:embed="rId3">
            <a:alphaModFix/>
          </a:blip>
          <a:stretch>
            <a:fillRect/>
          </a:stretch>
        </p:blipFill>
        <p:spPr>
          <a:xfrm>
            <a:off x="9053588" y="4270450"/>
            <a:ext cx="1647825" cy="18478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3"/>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100"/>
              <a:buFont typeface="Arial"/>
              <a:buNone/>
            </a:pPr>
            <a:r>
              <a:rPr lang="en-US" sz="4000" b="1" dirty="0">
                <a:latin typeface="+mj-lt"/>
                <a:ea typeface="Questrial"/>
                <a:cs typeface="Questrial"/>
                <a:sym typeface="Questrial"/>
              </a:rPr>
              <a:t>Computer science concepts</a:t>
            </a:r>
            <a:endParaRPr sz="4000" b="1" dirty="0">
              <a:latin typeface="+mj-lt"/>
              <a:ea typeface="Questrial"/>
              <a:cs typeface="Questrial"/>
              <a:sym typeface="Questrial"/>
            </a:endParaRPr>
          </a:p>
          <a:p>
            <a:pPr marL="0" lvl="0" indent="0" algn="l" rtl="0">
              <a:spcBef>
                <a:spcPts val="0"/>
              </a:spcBef>
              <a:spcAft>
                <a:spcPts val="0"/>
              </a:spcAft>
              <a:buNone/>
            </a:pPr>
            <a:endParaRPr dirty="0">
              <a:latin typeface="+mj-lt"/>
            </a:endParaRPr>
          </a:p>
        </p:txBody>
      </p:sp>
      <p:sp>
        <p:nvSpPr>
          <p:cNvPr id="171" name="Google Shape;171;p23"/>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Autofit/>
          </a:bodyPr>
          <a:lstStyle/>
          <a:p>
            <a:pPr marL="0" lvl="0" indent="0" algn="l" rtl="0">
              <a:lnSpc>
                <a:spcPct val="100000"/>
              </a:lnSpc>
              <a:spcBef>
                <a:spcPts val="0"/>
              </a:spcBef>
              <a:spcAft>
                <a:spcPts val="0"/>
              </a:spcAft>
              <a:buNone/>
            </a:pPr>
            <a:r>
              <a:rPr lang="en-US" sz="3200" b="1" dirty="0">
                <a:solidFill>
                  <a:srgbClr val="505555"/>
                </a:solidFill>
                <a:latin typeface="+mj-lt"/>
                <a:ea typeface="Questrial"/>
                <a:cs typeface="Questrial"/>
                <a:sym typeface="Questrial"/>
              </a:rPr>
              <a:t>Inputs and Outputs</a:t>
            </a:r>
            <a:endParaRPr sz="3200" b="1" dirty="0">
              <a:solidFill>
                <a:srgbClr val="505555"/>
              </a:solidFill>
              <a:latin typeface="+mj-lt"/>
              <a:ea typeface="Questrial"/>
              <a:cs typeface="Questrial"/>
              <a:sym typeface="Questrial"/>
            </a:endParaRPr>
          </a:p>
          <a:p>
            <a:pPr marL="0" lvl="0" indent="0" algn="l" rtl="0">
              <a:lnSpc>
                <a:spcPct val="100000"/>
              </a:lnSpc>
              <a:spcBef>
                <a:spcPts val="0"/>
              </a:spcBef>
              <a:spcAft>
                <a:spcPts val="0"/>
              </a:spcAft>
              <a:buNone/>
            </a:pPr>
            <a:endParaRPr sz="3200" b="1" dirty="0">
              <a:solidFill>
                <a:srgbClr val="505555"/>
              </a:solidFill>
              <a:latin typeface="+mj-lt"/>
              <a:ea typeface="Questrial"/>
              <a:cs typeface="Questrial"/>
              <a:sym typeface="Questrial"/>
            </a:endParaRPr>
          </a:p>
          <a:p>
            <a:pPr marL="0" lvl="0" indent="0" algn="l" rtl="0">
              <a:lnSpc>
                <a:spcPct val="100000"/>
              </a:lnSpc>
              <a:spcBef>
                <a:spcPts val="0"/>
              </a:spcBef>
              <a:spcAft>
                <a:spcPts val="0"/>
              </a:spcAft>
              <a:buClr>
                <a:schemeClr val="dk1"/>
              </a:buClr>
              <a:buFont typeface="Arial"/>
              <a:buNone/>
            </a:pPr>
            <a:r>
              <a:rPr lang="en-US" sz="3200" b="1" dirty="0">
                <a:solidFill>
                  <a:srgbClr val="505555"/>
                </a:solidFill>
                <a:latin typeface="+mj-lt"/>
                <a:ea typeface="Questrial"/>
                <a:cs typeface="Questrial"/>
                <a:sym typeface="Questrial"/>
              </a:rPr>
              <a:t>Input devices</a:t>
            </a:r>
            <a:endParaRPr sz="3200" b="1" dirty="0">
              <a:solidFill>
                <a:srgbClr val="505555"/>
              </a:solidFill>
              <a:latin typeface="+mj-lt"/>
              <a:ea typeface="Questrial"/>
              <a:cs typeface="Questrial"/>
              <a:sym typeface="Questrial"/>
            </a:endParaRPr>
          </a:p>
          <a:p>
            <a:pPr marL="0" lvl="0" indent="0" algn="l" rtl="0">
              <a:lnSpc>
                <a:spcPct val="100000"/>
              </a:lnSpc>
              <a:spcBef>
                <a:spcPts val="0"/>
              </a:spcBef>
              <a:spcAft>
                <a:spcPts val="0"/>
              </a:spcAft>
              <a:buClr>
                <a:schemeClr val="dk1"/>
              </a:buClr>
              <a:buFont typeface="Arial"/>
              <a:buNone/>
            </a:pPr>
            <a:r>
              <a:rPr lang="en-US" sz="3200" dirty="0">
                <a:solidFill>
                  <a:srgbClr val="505555"/>
                </a:solidFill>
                <a:latin typeface="+mj-lt"/>
                <a:ea typeface="Questrial"/>
                <a:cs typeface="Questrial"/>
                <a:sym typeface="Questrial"/>
              </a:rPr>
              <a:t>Hardware that </a:t>
            </a:r>
            <a:r>
              <a:rPr lang="en-US" sz="3200" b="1" dirty="0">
                <a:solidFill>
                  <a:srgbClr val="505555"/>
                </a:solidFill>
                <a:latin typeface="+mj-lt"/>
                <a:ea typeface="Questrial"/>
                <a:cs typeface="Questrial"/>
                <a:sym typeface="Questrial"/>
              </a:rPr>
              <a:t>sends</a:t>
            </a:r>
            <a:r>
              <a:rPr lang="en-US" sz="3200" dirty="0">
                <a:solidFill>
                  <a:srgbClr val="505555"/>
                </a:solidFill>
                <a:latin typeface="+mj-lt"/>
                <a:ea typeface="Questrial"/>
                <a:cs typeface="Questrial"/>
                <a:sym typeface="Questrial"/>
              </a:rPr>
              <a:t> data to a computer system.</a:t>
            </a:r>
            <a:endParaRPr sz="3200" dirty="0">
              <a:solidFill>
                <a:srgbClr val="505555"/>
              </a:solidFill>
              <a:latin typeface="+mj-lt"/>
              <a:ea typeface="Questrial"/>
              <a:cs typeface="Questrial"/>
              <a:sym typeface="Questrial"/>
            </a:endParaRPr>
          </a:p>
          <a:p>
            <a:pPr marL="0" lvl="0" indent="0" algn="l" rtl="0">
              <a:lnSpc>
                <a:spcPct val="100000"/>
              </a:lnSpc>
              <a:spcBef>
                <a:spcPts val="0"/>
              </a:spcBef>
              <a:spcAft>
                <a:spcPts val="0"/>
              </a:spcAft>
              <a:buClr>
                <a:schemeClr val="dk1"/>
              </a:buClr>
              <a:buFont typeface="Arial"/>
              <a:buNone/>
            </a:pPr>
            <a:endParaRPr sz="3200" dirty="0">
              <a:solidFill>
                <a:srgbClr val="505555"/>
              </a:solidFill>
              <a:latin typeface="+mj-lt"/>
              <a:ea typeface="Questrial"/>
              <a:cs typeface="Questrial"/>
              <a:sym typeface="Questrial"/>
            </a:endParaRPr>
          </a:p>
          <a:p>
            <a:pPr marL="0" lvl="0" indent="0" algn="l" rtl="0">
              <a:lnSpc>
                <a:spcPct val="100000"/>
              </a:lnSpc>
              <a:spcBef>
                <a:spcPts val="0"/>
              </a:spcBef>
              <a:spcAft>
                <a:spcPts val="0"/>
              </a:spcAft>
              <a:buClr>
                <a:schemeClr val="dk1"/>
              </a:buClr>
              <a:buFont typeface="Arial"/>
              <a:buNone/>
            </a:pPr>
            <a:r>
              <a:rPr lang="en-US" sz="3200" b="1" dirty="0">
                <a:solidFill>
                  <a:srgbClr val="505555"/>
                </a:solidFill>
                <a:latin typeface="+mj-lt"/>
                <a:ea typeface="Questrial"/>
                <a:cs typeface="Questrial"/>
                <a:sym typeface="Questrial"/>
              </a:rPr>
              <a:t>Output devices </a:t>
            </a:r>
            <a:endParaRPr sz="3200" b="1" dirty="0">
              <a:solidFill>
                <a:srgbClr val="505555"/>
              </a:solidFill>
              <a:latin typeface="+mj-lt"/>
              <a:ea typeface="Questrial"/>
              <a:cs typeface="Questrial"/>
              <a:sym typeface="Questrial"/>
            </a:endParaRPr>
          </a:p>
          <a:p>
            <a:pPr marL="0" lvl="0" indent="0" algn="l" rtl="0">
              <a:lnSpc>
                <a:spcPct val="100000"/>
              </a:lnSpc>
              <a:spcBef>
                <a:spcPts val="0"/>
              </a:spcBef>
              <a:spcAft>
                <a:spcPts val="0"/>
              </a:spcAft>
              <a:buClr>
                <a:schemeClr val="dk1"/>
              </a:buClr>
              <a:buFont typeface="Arial"/>
              <a:buNone/>
            </a:pPr>
            <a:r>
              <a:rPr lang="en-US" sz="3200" dirty="0">
                <a:solidFill>
                  <a:srgbClr val="505555"/>
                </a:solidFill>
                <a:latin typeface="+mj-lt"/>
                <a:ea typeface="Questrial"/>
                <a:cs typeface="Questrial"/>
                <a:sym typeface="Questrial"/>
              </a:rPr>
              <a:t>Hardware used to </a:t>
            </a:r>
            <a:r>
              <a:rPr lang="en-US" sz="3200" b="1" dirty="0">
                <a:solidFill>
                  <a:srgbClr val="505555"/>
                </a:solidFill>
                <a:latin typeface="+mj-lt"/>
                <a:ea typeface="Questrial"/>
                <a:cs typeface="Questrial"/>
                <a:sym typeface="Questrial"/>
              </a:rPr>
              <a:t>communicate data</a:t>
            </a:r>
            <a:r>
              <a:rPr lang="en-US" sz="3200" dirty="0">
                <a:solidFill>
                  <a:srgbClr val="505555"/>
                </a:solidFill>
                <a:latin typeface="+mj-lt"/>
                <a:ea typeface="Questrial"/>
                <a:cs typeface="Questrial"/>
                <a:sym typeface="Questrial"/>
              </a:rPr>
              <a:t> that has been processed.</a:t>
            </a:r>
            <a:endParaRPr sz="3200" dirty="0">
              <a:solidFill>
                <a:srgbClr val="505555"/>
              </a:solidFill>
              <a:latin typeface="+mj-lt"/>
              <a:ea typeface="Questrial"/>
              <a:cs typeface="Questrial"/>
              <a:sym typeface="Questrial"/>
            </a:endParaRPr>
          </a:p>
          <a:p>
            <a:pPr marL="0" lvl="0" indent="0" algn="l" rtl="0">
              <a:spcBef>
                <a:spcPts val="1000"/>
              </a:spcBef>
              <a:spcAft>
                <a:spcPts val="0"/>
              </a:spcAft>
              <a:buNone/>
            </a:pPr>
            <a:endParaRPr dirty="0">
              <a:latin typeface="+mj-lt"/>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581</Words>
  <Application>Microsoft Macintosh PowerPoint</Application>
  <PresentationFormat>Widescreen</PresentationFormat>
  <Paragraphs>105</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Cabin</vt:lpstr>
      <vt:lpstr>Calibri</vt:lpstr>
      <vt:lpstr>Noto Sans Symbols</vt:lpstr>
      <vt:lpstr>Questrial</vt:lpstr>
      <vt:lpstr>Office Theme</vt:lpstr>
      <vt:lpstr>PowerPoint Presentation</vt:lpstr>
      <vt:lpstr>PowerPoint Presentation</vt:lpstr>
      <vt:lpstr>PowerPoint Presentation</vt:lpstr>
      <vt:lpstr>PowerPoint Presentation</vt:lpstr>
      <vt:lpstr>PowerPoint Presentation</vt:lpstr>
      <vt:lpstr>Sensory aid planning sheet</vt:lpstr>
      <vt:lpstr>Example of completed plan</vt:lpstr>
      <vt:lpstr>Sequencing a Light Pattern</vt:lpstr>
      <vt:lpstr>Computer science concepts </vt:lpstr>
      <vt:lpstr>Computer science concepts</vt:lpstr>
      <vt:lpstr>PowerPoint Presentation</vt:lpstr>
      <vt:lpstr>Example of completed plan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Giles Booth</cp:lastModifiedBy>
  <cp:revision>4</cp:revision>
  <dcterms:modified xsi:type="dcterms:W3CDTF">2019-09-13T08:52:55Z</dcterms:modified>
</cp:coreProperties>
</file>