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61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7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oe Ross" initials="" lastIdx="1" clrIdx="0"/>
  <p:cmAuthor id="1" name="zoe ross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28769D3-1080-4C67-A7F4-5C3045E3DA99}">
  <a:tblStyle styleId="{F28769D3-1080-4C67-A7F4-5C3045E3DA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717"/>
  </p:normalViewPr>
  <p:slideViewPr>
    <p:cSldViewPr snapToGrid="0" snapToObjects="1">
      <p:cViewPr varScale="1">
        <p:scale>
          <a:sx n="88" d="100"/>
          <a:sy n="88" d="100"/>
        </p:scale>
        <p:origin x="176" y="5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25T15:55:44.524" idx="1">
    <p:pos x="602" y="2773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31476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wm.org.uk/history/how-alan-turing-cracked-the-enigma-code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cd676e5b6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4cd676e5b6_0_91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4cd676e5b6_0_91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4cd676e5b6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g4cd676e5b6_0_127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4cd676e5b6_0_127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4cd676e5b6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4cd676e5b6_0_5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505555"/>
                </a:solidFill>
              </a:rPr>
              <a:t>Click on image to launch website. Web address is: </a:t>
            </a:r>
            <a:r>
              <a:rPr lang="en-US" sz="1100" u="sng">
                <a:solidFill>
                  <a:srgbClr val="505555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https://www.iwm.org.uk/history/how-alan-turing-cracked-the-enigma-code</a:t>
            </a:r>
            <a:endParaRPr sz="110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8" name="Google Shape;178;g4cd676e5b6_0_5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cd676e5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4cd676e5b6_0_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4cd676e5b6_0_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cd676e5b6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4cd676e5b6_0_77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4cd676e5b6_0_77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9a64b5986_0_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49a64b5986_0_487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49a64b5986_0_487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95084b5b7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g495084b5b7_0_167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495084b5b7_0_167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6552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046c7ec8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5046c7ec89_1_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g5046c7ec89_1_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cd676e5b6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4cd676e5b6_0_22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g4cd676e5b6_0_22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cd676e5b6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4cd676e5b6_0_38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4cd676e5b6_0_38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9a64b5986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49a64b5986_0_492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49a64b5986_0_492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cd676e5b6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4cd676e5b6_0_113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4cd676e5b6_0_113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e75ccee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4e75cceec7_0_21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4e75cceec7_0_21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cd676e5b6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4cd676e5b6_0_85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4cd676e5b6_0_85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4cd676e5b6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4cd676e5b6_0_101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4cd676e5b6_0_101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rge quote">
  <p:cSld name="Large quote">
    <p:bg>
      <p:bgPr>
        <a:solidFill>
          <a:srgbClr val="FACB47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768000" y="2294400"/>
            <a:ext cx="10579255" cy="22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>
              <a:lnSpc>
                <a:spcPct val="103685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4104"/>
              <a:buFont typeface="Noto Sans Symbols"/>
              <a:buNone/>
              <a:defRPr sz="5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83032" algn="l">
              <a:lnSpc>
                <a:spcPct val="108312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2140800" y="3734400"/>
            <a:ext cx="7838341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>
              <a:lnSpc>
                <a:spcPct val="233291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83032" algn="l">
              <a:lnSpc>
                <a:spcPct val="108312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 image">
  <p:cSld name="full im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>
            <a:spLocks noGrp="1"/>
          </p:cNvSpPr>
          <p:nvPr>
            <p:ph type="pic" idx="2"/>
          </p:nvPr>
        </p:nvSpPr>
        <p:spPr>
          <a:xfrm>
            <a:off x="0" y="1"/>
            <a:ext cx="12191875" cy="6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24628" y="358342"/>
            <a:ext cx="10135740" cy="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30333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30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9pPr>
          </a:lstStyle>
          <a:p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5896" y="6278356"/>
            <a:ext cx="912248" cy="460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wm.org.uk/history/how-alan-turing-cracked-the-enigma-cod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bit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4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/>
          <p:nvPr/>
        </p:nvSpPr>
        <p:spPr>
          <a:xfrm>
            <a:off x="578589" y="1651028"/>
            <a:ext cx="11134337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 err="1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Cryptogaphy</a:t>
            </a:r>
            <a:endParaRPr b="1" dirty="0"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Teacher lesson guide </a:t>
            </a:r>
            <a:endParaRPr sz="6000" b="0" i="0" u="none" strike="noStrike" cap="none" dirty="0">
              <a:solidFill>
                <a:schemeClr val="lt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Lesson 1    </a:t>
            </a:r>
            <a:endParaRPr sz="6000" dirty="0">
              <a:solidFill>
                <a:schemeClr val="lt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8933200" y="4664970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6268264" y="5387311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10484279" y="388269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 rotWithShape="1">
          <a:blip r:embed="rId4">
            <a:alphaModFix amt="5000"/>
          </a:blip>
          <a:srcRect/>
          <a:stretch/>
        </p:blipFill>
        <p:spPr>
          <a:xfrm rot="-1168137">
            <a:off x="3275646" y="4901076"/>
            <a:ext cx="866231" cy="1119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 rotWithShape="1">
          <a:blip r:embed="rId5">
            <a:alphaModFix amt="5000"/>
          </a:blip>
          <a:srcRect/>
          <a:stretch/>
        </p:blipFill>
        <p:spPr>
          <a:xfrm rot="-2090590" flipH="1">
            <a:off x="838950" y="4940120"/>
            <a:ext cx="1033233" cy="612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6">
            <a:alphaModFix amt="5000"/>
          </a:blip>
          <a:srcRect/>
          <a:stretch/>
        </p:blipFill>
        <p:spPr>
          <a:xfrm rot="1801578">
            <a:off x="5443054" y="666436"/>
            <a:ext cx="830446" cy="642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379877" y="2249455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4">
            <a:alphaModFix amt="5000"/>
          </a:blip>
          <a:srcRect/>
          <a:stretch/>
        </p:blipFill>
        <p:spPr>
          <a:xfrm rot="-1168133">
            <a:off x="1542324" y="271567"/>
            <a:ext cx="866232" cy="1119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34597" y="5306675"/>
            <a:ext cx="2737635" cy="1382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Cipher challenge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</a:b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167" name="Google Shape;16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9675" y="1636950"/>
            <a:ext cx="7143750" cy="4895850"/>
          </a:xfrm>
          <a:prstGeom prst="rect">
            <a:avLst/>
          </a:prstGeom>
          <a:noFill/>
          <a:ln w="19050" cap="flat" cmpd="sng">
            <a:solidFill>
              <a:srgbClr val="505555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/>
          <p:nvPr/>
        </p:nvSpPr>
        <p:spPr>
          <a:xfrm>
            <a:off x="860725" y="367400"/>
            <a:ext cx="107727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Logical reasoning 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Applying rules to solving problems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Using existing knowledge to make predictions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Explaining why something is the way it is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How did you use logical reasoning to design and solve your ciphers?</a:t>
            </a:r>
            <a:endParaRPr sz="3200" dirty="0">
              <a:solidFill>
                <a:srgbClr val="505555"/>
              </a:solidFill>
              <a:highlight>
                <a:srgbClr val="FFFF00"/>
              </a:highlight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6863" y="4369075"/>
            <a:ext cx="2498275" cy="249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/>
          <p:nvPr/>
        </p:nvSpPr>
        <p:spPr>
          <a:xfrm>
            <a:off x="399225" y="-37400"/>
            <a:ext cx="11520300" cy="6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What do you know about code breaking in World War 2?  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Your task: </a:t>
            </a:r>
            <a:endParaRPr sz="3200" b="1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Search for “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IWM+Alan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Turing”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Research &amp;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summarise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the story around Turing, Enigma and Bletchley Park. 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181" name="Google Shape;181;p2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9255" y="4049486"/>
            <a:ext cx="6125946" cy="2137408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/>
          <p:nvPr/>
        </p:nvSpPr>
        <p:spPr>
          <a:xfrm>
            <a:off x="648493" y="364275"/>
            <a:ext cx="10677300" cy="6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Encryption in our lives today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what types of encryption can you think of in your life?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914400" marR="0" lvl="1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○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buying something online (https)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914400" marR="0" lvl="1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○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logging in to online banking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914400" marR="0" lvl="1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○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paying using your mobile phone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encryption increases security and confidentiality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188" name="Google Shape;188;p27"/>
          <p:cNvPicPr preferRelativeResize="0"/>
          <p:nvPr/>
        </p:nvPicPr>
        <p:blipFill rotWithShape="1">
          <a:blip r:embed="rId3">
            <a:alphaModFix/>
          </a:blip>
          <a:srcRect l="19839" r="12883"/>
          <a:stretch/>
        </p:blipFill>
        <p:spPr>
          <a:xfrm>
            <a:off x="4646638" y="4005941"/>
            <a:ext cx="2681009" cy="2631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Learning review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Discuss 3 things you have you learnt during today’s lesson?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How have you used logical reasoning?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What would you still like to learn?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b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</a:br>
            <a:b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</a:b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Learning objectives revisited: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know what cryptography is and how it has been used over time to encrypt data and information.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create and solve ciphers using logical reasoning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appreciate the importance of code breaking in WWII through learning about Alan Turing</a:t>
            </a:r>
            <a:br>
              <a:rPr lang="en-US" sz="3200" dirty="0">
                <a:solidFill>
                  <a:srgbClr val="505555"/>
                </a:solidFill>
                <a:highlight>
                  <a:srgbClr val="FFFF00"/>
                </a:highlight>
                <a:latin typeface="+mj-lt"/>
                <a:ea typeface="Questrial"/>
                <a:cs typeface="Questrial"/>
                <a:sym typeface="Questrial"/>
              </a:rPr>
            </a:br>
            <a:endParaRPr sz="3200" dirty="0">
              <a:solidFill>
                <a:srgbClr val="505555"/>
              </a:solidFill>
              <a:highlight>
                <a:srgbClr val="FFFF00"/>
              </a:highlight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3200" dirty="0">
              <a:solidFill>
                <a:srgbClr val="505555"/>
              </a:solidFill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  <a:p>
            <a:pPr>
              <a:lnSpc>
                <a:spcPct val="106650"/>
              </a:lnSpc>
              <a:buSzPts val="1100"/>
            </a:pPr>
            <a:r>
              <a:rPr lang="en-GB" sz="4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Licensing information</a:t>
            </a:r>
          </a:p>
          <a:p>
            <a:endParaRPr lang="en-GB" sz="3200" dirty="0">
              <a:solidFill>
                <a:srgbClr val="505555"/>
              </a:solidFill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Published by the Micro:bit Educational Foundation </a:t>
            </a:r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microbit.org</a:t>
            </a:r>
            <a:endParaRPr lang="en-GB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Licence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Attribution-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ShareAlike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4.0 International </a:t>
            </a:r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(CC BY-SA 4.0)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583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/>
          <p:nvPr/>
        </p:nvSpPr>
        <p:spPr>
          <a:xfrm>
            <a:off x="860725" y="367400"/>
            <a:ext cx="107727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Crack the code!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3" name="Picture 2" descr="A screenshot of a computer code&#10;&#10;AI-generated content may be incorrect.">
            <a:extLst>
              <a:ext uri="{FF2B5EF4-FFF2-40B4-BE49-F238E27FC236}">
                <a16:creationId xmlns:a16="http://schemas.microsoft.com/office/drawing/2014/main" id="{FB703282-6E10-BE85-280B-70492542E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211" y="1059542"/>
            <a:ext cx="5802431" cy="55807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/>
          <p:nvPr/>
        </p:nvSpPr>
        <p:spPr>
          <a:xfrm>
            <a:off x="860725" y="367400"/>
            <a:ext cx="107727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Crack the code! 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Send the chariot, the gladiators have arrived!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118" name="Google Shape;11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9750" y="2491072"/>
            <a:ext cx="4452501" cy="376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/>
          <p:nvPr/>
        </p:nvSpPr>
        <p:spPr>
          <a:xfrm>
            <a:off x="860725" y="367400"/>
            <a:ext cx="107727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Logical reasoning 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Applying rules to solving problems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Using existing knowledge to make predictions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Explaining why something is the way it is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How did you use logical reasoning to crack the code?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125" name="Google Shape;12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6863" y="4064275"/>
            <a:ext cx="2498275" cy="249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Learning objectives: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know what cryptography is and how it has been used over time to encrypt data and information.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create and solve ciphers using logical reasoning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appreciate the importance of code breaking in World War Two through learning about Alan Turing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/>
          <p:nvPr/>
        </p:nvSpPr>
        <p:spPr>
          <a:xfrm>
            <a:off x="757350" y="267500"/>
            <a:ext cx="10677300" cy="6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What do you know about cryptography?</a:t>
            </a:r>
            <a:b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</a:b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used to send messages so they can only be read by the intended recipient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used from ancient times </a:t>
            </a:r>
            <a:endParaRPr sz="3200" b="1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ciphers are used to scramble and descramble messages and information (encryption)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138" name="Google Shape;13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0200" y="4295950"/>
            <a:ext cx="3643925" cy="229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/>
          <p:nvPr/>
        </p:nvSpPr>
        <p:spPr>
          <a:xfrm>
            <a:off x="1019400" y="182343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Atbash</a:t>
            </a: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 cipher (substitution)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very old cipher used with Hebrew alphabet (characters)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one of the easiest to use - very simple substitution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can you work it out using the Roman alphabet below?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the 1st letter becomes the last and so on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graphicFrame>
        <p:nvGraphicFramePr>
          <p:cNvPr id="145" name="Google Shape;145;p21"/>
          <p:cNvGraphicFramePr/>
          <p:nvPr/>
        </p:nvGraphicFramePr>
        <p:xfrm>
          <a:off x="1019400" y="4421925"/>
          <a:ext cx="10286900" cy="1097220"/>
        </p:xfrm>
        <a:graphic>
          <a:graphicData uri="http://schemas.openxmlformats.org/drawingml/2006/table">
            <a:tbl>
              <a:tblPr>
                <a:noFill/>
                <a:tableStyleId>{F28769D3-1080-4C67-A7F4-5C3045E3DA99}</a:tableStyleId>
              </a:tblPr>
              <a:tblGrid>
                <a:gridCol w="39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B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D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E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G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H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I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J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K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L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N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O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P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Q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R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U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V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W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X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Y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Z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Z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Y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X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W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V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U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R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Q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P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O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N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L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K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J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I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H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G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E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D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B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/>
          <p:nvPr/>
        </p:nvSpPr>
        <p:spPr>
          <a:xfrm>
            <a:off x="757350" y="-189800"/>
            <a:ext cx="10677300" cy="6371400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Pigpen cipher (substitution)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Symbol substitution cipher, used in 18th Century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substituted each letter of the alphabet with a symbol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can you work out what the phrase is?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Computing is great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152" name="Google Shape;15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4300" y="3250825"/>
            <a:ext cx="3169175" cy="306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20190225_155134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t="22221" r="29498" b="62612"/>
          <a:stretch/>
        </p:blipFill>
        <p:spPr>
          <a:xfrm>
            <a:off x="4656667" y="3894665"/>
            <a:ext cx="5721048" cy="1040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/>
          <p:nvPr/>
        </p:nvSpPr>
        <p:spPr>
          <a:xfrm>
            <a:off x="712387" y="315525"/>
            <a:ext cx="10677300" cy="6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The Caesar cipher (shift) 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first used by Julius Caesar @ 58BC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Caesar used a cipher to ensure commands to his army appeared meaningless to enemies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is an example of a </a:t>
            </a: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shift cipher</a:t>
            </a:r>
            <a:endParaRPr sz="3200" b="1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can you work it out? </a:t>
            </a:r>
            <a:endParaRPr sz="3200" b="1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914400" lvl="1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○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each letter is ‘shifted’ 3 places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159" name="Google Shape;15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23350" y="171075"/>
            <a:ext cx="1132675" cy="1746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0" name="Google Shape;160;p23"/>
          <p:cNvGraphicFramePr/>
          <p:nvPr/>
        </p:nvGraphicFramePr>
        <p:xfrm>
          <a:off x="1019400" y="4421925"/>
          <a:ext cx="10286900" cy="1097220"/>
        </p:xfrm>
        <a:graphic>
          <a:graphicData uri="http://schemas.openxmlformats.org/drawingml/2006/table">
            <a:tbl>
              <a:tblPr>
                <a:noFill/>
                <a:tableStyleId>{F28769D3-1080-4C67-A7F4-5C3045E3DA99}</a:tableStyleId>
              </a:tblPr>
              <a:tblGrid>
                <a:gridCol w="40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9565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B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D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E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G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H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I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J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K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L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N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O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P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Q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R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U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V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W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X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Y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Z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X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Y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Z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B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D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E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G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H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I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J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K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L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N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O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P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Q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R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U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V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W</a:t>
                      </a:r>
                      <a:endParaRPr sz="2400"/>
                    </a:p>
                  </a:txBody>
                  <a:tcPr marL="91425" marR="91425" marT="91425" marB="91425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623</Words>
  <Application>Microsoft Macintosh PowerPoint</Application>
  <PresentationFormat>Widescreen</PresentationFormat>
  <Paragraphs>255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Cabin</vt:lpstr>
      <vt:lpstr>Calibri</vt:lpstr>
      <vt:lpstr>Noto Sans Symbols</vt:lpstr>
      <vt:lpstr>Questrial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Anna Smirnova</cp:lastModifiedBy>
  <cp:revision>6</cp:revision>
  <dcterms:modified xsi:type="dcterms:W3CDTF">2026-01-12T10:45:34Z</dcterms:modified>
</cp:coreProperties>
</file>