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3"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C943A5F-3898-483E-951C-291018B61429}">
  <a:tblStyle styleId="{EC943A5F-3898-483E-951C-291018B6142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FEDBC180-3289-409B-B69D-6B1B9527BB5B}"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92665" y="3228896"/>
            <a:ext cx="7941310" cy="3058954"/>
          </a:xfrm>
          <a:prstGeom prst="rect">
            <a:avLst/>
          </a:prstGeom>
          <a:noFill/>
          <a:ln>
            <a:noFill/>
          </a:ln>
        </p:spPr>
        <p:txBody>
          <a:bodyPr spcFirstLastPara="1" wrap="square" lIns="93025" tIns="46500" rIns="93025" bIns="465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93" name="Google Shape;93;p1: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98ad471f2_0_69: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g598ad471f2_0_69: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Establish that by identify what they buy, the retailers can identify other similar products they may be interested in and target advertising.</a:t>
            </a:r>
            <a:endParaRPr/>
          </a:p>
          <a:p>
            <a:pPr marL="0" marR="0" lvl="0" indent="0" algn="l" rtl="0">
              <a:spcBef>
                <a:spcPts val="0"/>
              </a:spcBef>
              <a:spcAft>
                <a:spcPts val="0"/>
              </a:spcAft>
              <a:buClr>
                <a:schemeClr val="dk1"/>
              </a:buClr>
              <a:buSzPts val="1200"/>
              <a:buFont typeface="Calibri"/>
              <a:buNone/>
            </a:pPr>
            <a:r>
              <a:rPr lang="en-US"/>
              <a:t>Also knowing if you visit a certain shop more than others can be used to identify when and where you do your shopping.</a:t>
            </a:r>
            <a:endParaRPr/>
          </a:p>
        </p:txBody>
      </p:sp>
      <p:sp>
        <p:nvSpPr>
          <p:cNvPr id="167" name="Google Shape;167;g598ad471f2_0_69: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598ad471f2_0_7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598ad471f2_0_7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73" name="Google Shape;173;g598ad471f2_0_7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598ad471f2_0_8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598ad471f2_0_8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0" name="Google Shape;180;g598ad471f2_0_8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598ad471f2_0_85: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g598ad471f2_0_85: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r>
              <a:rPr lang="en-US"/>
              <a:t>We are giving information on the types of programmes we like to watch, the music we listen to, the books we read, what time of day we get up, when we are away on holiday. </a:t>
            </a:r>
            <a:endParaRPr sz="1200" b="0" i="0" u="none" strike="noStrike" cap="none">
              <a:solidFill>
                <a:schemeClr val="dk1"/>
              </a:solidFill>
              <a:latin typeface="Calibri"/>
              <a:ea typeface="Calibri"/>
              <a:cs typeface="Calibri"/>
              <a:sym typeface="Calibri"/>
            </a:endParaRPr>
          </a:p>
        </p:txBody>
      </p:sp>
      <p:sp>
        <p:nvSpPr>
          <p:cNvPr id="186" name="Google Shape;186;g598ad471f2_0_85: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98ad471f2_0_9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1" name="Google Shape;191;g598ad471f2_0_9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2" name="Google Shape;192;g598ad471f2_0_9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98ad471f2_0_9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8" name="Google Shape;198;g598ad471f2_0_9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99" name="Google Shape;199;g598ad471f2_0_9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59a219a42b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g59a219a42b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5" name="Google Shape;205;g59a219a42b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59a219a42b_0_6: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g59a219a42b_0_6: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2" name="Google Shape;212;g59a219a42b_0_6: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59a219a42b_0_2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g59a219a42b_0_2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9" name="Google Shape;219;g59a219a42b_0_2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56d22b9735_0_3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g56d22b9735_0_3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04" name="Google Shape;204;g56d22b9735_0_3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2952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49a64b5986_0_492: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49a64b5986_0_492: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08" name="Google Shape;108;g49a64b5986_0_492: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98ad471f2_0_2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598ad471f2_0_2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14" name="Google Shape;114;g598ad471f2_0_2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98ad471f2_0_3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g598ad471f2_0_3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20" name="Google Shape;120;g598ad471f2_0_3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4b93448afc_0_0: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g4b93448afc_0_0: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35" name="Google Shape;135;g4b93448afc_0_0: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598ad471f2_0_47: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g598ad471f2_0_47: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1" name="Google Shape;141;g598ad471f2_0_47: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598ad471f2_0_53: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g598ad471f2_0_53: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8" name="Google Shape;148;g598ad471f2_0_53: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598ad471f2_0_18: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598ad471f2_0_18: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54" name="Google Shape;154;g598ad471f2_0_18: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98ad471f2_0_64:notes"/>
          <p:cNvSpPr>
            <a:spLocks noGrp="1" noRot="1" noChangeAspect="1"/>
          </p:cNvSpPr>
          <p:nvPr>
            <p:ph type="sldImg" idx="2"/>
          </p:nvPr>
        </p:nvSpPr>
        <p:spPr>
          <a:xfrm>
            <a:off x="2697163" y="509588"/>
            <a:ext cx="4532312" cy="25495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598ad471f2_0_64:notes"/>
          <p:cNvSpPr txBox="1">
            <a:spLocks noGrp="1"/>
          </p:cNvSpPr>
          <p:nvPr>
            <p:ph type="body" idx="1"/>
          </p:nvPr>
        </p:nvSpPr>
        <p:spPr>
          <a:xfrm>
            <a:off x="992665" y="3228896"/>
            <a:ext cx="7941300" cy="3059100"/>
          </a:xfrm>
          <a:prstGeom prst="rect">
            <a:avLst/>
          </a:prstGeom>
          <a:noFill/>
          <a:ln>
            <a:noFill/>
          </a:ln>
        </p:spPr>
        <p:txBody>
          <a:bodyPr spcFirstLastPara="1" wrap="square" lIns="93025" tIns="46500" rIns="93025" bIns="4650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61" name="Google Shape;161;g598ad471f2_0_64:notes"/>
          <p:cNvSpPr txBox="1">
            <a:spLocks noGrp="1"/>
          </p:cNvSpPr>
          <p:nvPr>
            <p:ph type="sldNum" idx="12"/>
          </p:nvPr>
        </p:nvSpPr>
        <p:spPr>
          <a:xfrm>
            <a:off x="5622800" y="6456612"/>
            <a:ext cx="4301400" cy="339900"/>
          </a:xfrm>
          <a:prstGeom prst="rect">
            <a:avLst/>
          </a:prstGeom>
          <a:noFill/>
          <a:ln>
            <a:noFill/>
          </a:ln>
        </p:spPr>
        <p:txBody>
          <a:bodyPr spcFirstLastPara="1" wrap="square" lIns="93025" tIns="46500" rIns="93025" bIns="46500" anchor="b" anchorCtr="0">
            <a:noAutofit/>
          </a:bodyPr>
          <a:lstStyle/>
          <a:p>
            <a:pPr marL="0" marR="0" lvl="0" indent="0" algn="r" rtl="0">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arge quote">
  <p:cSld name="Large quote">
    <p:bg>
      <p:bgPr>
        <a:solidFill>
          <a:srgbClr val="00C800"/>
        </a:solid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768000" y="2294400"/>
            <a:ext cx="10579255" cy="2294400"/>
          </a:xfrm>
          <a:prstGeom prst="rect">
            <a:avLst/>
          </a:prstGeom>
          <a:noFill/>
          <a:ln>
            <a:noFill/>
          </a:ln>
        </p:spPr>
        <p:txBody>
          <a:bodyPr spcFirstLastPara="1" wrap="square" lIns="0" tIns="0" rIns="0" bIns="0" anchor="t" anchorCtr="0"/>
          <a:lstStyle>
            <a:lvl1pPr marL="457200" marR="0" lvl="0" indent="-228600" algn="ctr">
              <a:lnSpc>
                <a:spcPct val="103685"/>
              </a:lnSpc>
              <a:spcBef>
                <a:spcPts val="400"/>
              </a:spcBef>
              <a:spcAft>
                <a:spcPts val="0"/>
              </a:spcAft>
              <a:buClr>
                <a:srgbClr val="5EB130"/>
              </a:buClr>
              <a:buSzPts val="4104"/>
              <a:buFont typeface="Noto Sans Symbols"/>
              <a:buNone/>
              <a:defRPr sz="5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17" name="Google Shape;17;p2"/>
          <p:cNvSpPr txBox="1">
            <a:spLocks noGrp="1"/>
          </p:cNvSpPr>
          <p:nvPr>
            <p:ph type="body" idx="2"/>
          </p:nvPr>
        </p:nvSpPr>
        <p:spPr>
          <a:xfrm>
            <a:off x="2140800" y="3734400"/>
            <a:ext cx="7838341" cy="1219200"/>
          </a:xfrm>
          <a:prstGeom prst="rect">
            <a:avLst/>
          </a:prstGeom>
          <a:noFill/>
          <a:ln>
            <a:noFill/>
          </a:ln>
        </p:spPr>
        <p:txBody>
          <a:bodyPr spcFirstLastPara="1" wrap="square" lIns="0" tIns="0" rIns="0" bIns="0" anchor="t" anchorCtr="0"/>
          <a:lstStyle>
            <a:lvl1pPr marL="457200" marR="0" lvl="0" indent="-228600" algn="ctr">
              <a:lnSpc>
                <a:spcPct val="233291"/>
              </a:lnSpc>
              <a:spcBef>
                <a:spcPts val="400"/>
              </a:spcBef>
              <a:spcAft>
                <a:spcPts val="0"/>
              </a:spcAft>
              <a:buClr>
                <a:srgbClr val="5EB130"/>
              </a:buClr>
              <a:buSzPts val="1824"/>
              <a:buFont typeface="Noto Sans Symbols"/>
              <a:buNone/>
              <a:defRPr sz="2400" b="0" i="0" u="none" strike="noStrike" cap="none">
                <a:solidFill>
                  <a:schemeClr val="lt1"/>
                </a:solidFill>
                <a:latin typeface="Cabin"/>
                <a:ea typeface="Cabin"/>
                <a:cs typeface="Cabin"/>
                <a:sym typeface="Cabin"/>
              </a:defRPr>
            </a:lvl1pPr>
            <a:lvl2pPr marL="914400" marR="0" lvl="1"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2pPr>
            <a:lvl3pPr marL="1371600" marR="0" lvl="2"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3pPr>
            <a:lvl4pPr marL="1828800" marR="0" lvl="3" indent="-325119" algn="l">
              <a:lnSpc>
                <a:spcPct val="100000"/>
              </a:lnSpc>
              <a:spcBef>
                <a:spcPts val="2100"/>
              </a:spcBef>
              <a:spcAft>
                <a:spcPts val="0"/>
              </a:spcAft>
              <a:buClr>
                <a:srgbClr val="5EB130"/>
              </a:buClr>
              <a:buSzPts val="1520"/>
              <a:buFont typeface="Noto Sans Symbols"/>
              <a:buChar char="▪"/>
              <a:defRPr sz="2000" b="0" i="0" u="none" strike="noStrike" cap="none">
                <a:solidFill>
                  <a:schemeClr val="lt2"/>
                </a:solidFill>
                <a:latin typeface="Questrial"/>
                <a:ea typeface="Questrial"/>
                <a:cs typeface="Questrial"/>
                <a:sym typeface="Questrial"/>
              </a:defRPr>
            </a:lvl4pPr>
            <a:lvl5pPr marL="2286000" marR="0" lvl="4" indent="-383032" algn="l">
              <a:lnSpc>
                <a:spcPct val="108312"/>
              </a:lnSpc>
              <a:spcBef>
                <a:spcPts val="2100"/>
              </a:spcBef>
              <a:spcAft>
                <a:spcPts val="0"/>
              </a:spcAft>
              <a:buClr>
                <a:schemeClr val="lt2"/>
              </a:buClr>
              <a:buSzPts val="2432"/>
              <a:buFont typeface="Cabin"/>
              <a:buAutoNum type="arabicPeriod"/>
              <a:defRPr sz="3200" b="0" i="0" u="none" strike="noStrike" cap="none">
                <a:solidFill>
                  <a:schemeClr val="lt2"/>
                </a:solidFill>
                <a:latin typeface="Cabin"/>
                <a:ea typeface="Cabin"/>
                <a:cs typeface="Cabin"/>
                <a:sym typeface="Cabin"/>
              </a:defRPr>
            </a:lvl5pPr>
            <a:lvl6pPr marL="2743200" marR="0" lvl="5"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L="3200400" marR="0" lvl="6"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L="3657600" marR="0" lvl="7" indent="-400050" algn="l">
              <a:lnSpc>
                <a:spcPct val="90000"/>
              </a:lnSpc>
              <a:spcBef>
                <a:spcPts val="210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L="4114800" marR="0" lvl="8" indent="-400050" algn="l">
              <a:lnSpc>
                <a:spcPct val="90000"/>
              </a:lnSpc>
              <a:spcBef>
                <a:spcPts val="2100"/>
              </a:spcBef>
              <a:spcAft>
                <a:spcPts val="210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full image">
  <p:cSld name="full image">
    <p:spTree>
      <p:nvGrpSpPr>
        <p:cNvPr id="1" name="Shape 18"/>
        <p:cNvGrpSpPr/>
        <p:nvPr/>
      </p:nvGrpSpPr>
      <p:grpSpPr>
        <a:xfrm>
          <a:off x="0" y="0"/>
          <a:ext cx="0" cy="0"/>
          <a:chOff x="0" y="0"/>
          <a:chExt cx="0" cy="0"/>
        </a:xfrm>
      </p:grpSpPr>
      <p:sp>
        <p:nvSpPr>
          <p:cNvPr id="19" name="Google Shape;19;p3"/>
          <p:cNvSpPr>
            <a:spLocks noGrp="1"/>
          </p:cNvSpPr>
          <p:nvPr>
            <p:ph type="pic" idx="2"/>
          </p:nvPr>
        </p:nvSpPr>
        <p:spPr>
          <a:xfrm>
            <a:off x="0" y="1"/>
            <a:ext cx="12191875" cy="6866400"/>
          </a:xfrm>
          <a:prstGeom prst="rect">
            <a:avLst/>
          </a:prstGeom>
          <a:noFill/>
          <a:ln>
            <a:noFill/>
          </a:ln>
        </p:spPr>
        <p:txBody>
          <a:bodyPr spcFirstLastPara="1" wrap="square" lIns="0" tIns="0" rIns="0" bIns="0" anchor="t" anchorCtr="0"/>
          <a:lstStyle>
            <a:lvl1pPr marR="0" lvl="0" algn="l" rtl="0">
              <a:lnSpc>
                <a:spcPct val="100000"/>
              </a:lnSpc>
              <a:spcBef>
                <a:spcPts val="400"/>
              </a:spcBef>
              <a:spcAft>
                <a:spcPts val="0"/>
              </a:spcAft>
              <a:buClr>
                <a:srgbClr val="5EB130"/>
              </a:buClr>
              <a:buSzPts val="1824"/>
              <a:buFont typeface="Noto Sans Symbols"/>
              <a:buChar char="▪"/>
              <a:defRPr sz="2400" b="0" i="0" u="none" strike="noStrike" cap="none">
                <a:solidFill>
                  <a:schemeClr val="dk2"/>
                </a:solidFill>
                <a:latin typeface="Questrial"/>
                <a:ea typeface="Questrial"/>
                <a:cs typeface="Questrial"/>
                <a:sym typeface="Questrial"/>
              </a:defRPr>
            </a:lvl1pPr>
            <a:lvl2pPr marR="0" lvl="1"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2pPr>
            <a:lvl3pPr marR="0" lvl="2"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3pPr>
            <a:lvl4pPr marR="0" lvl="3" algn="l" rtl="0">
              <a:lnSpc>
                <a:spcPct val="100000"/>
              </a:lnSpc>
              <a:spcBef>
                <a:spcPts val="400"/>
              </a:spcBef>
              <a:spcAft>
                <a:spcPts val="0"/>
              </a:spcAft>
              <a:buClr>
                <a:srgbClr val="5EB130"/>
              </a:buClr>
              <a:buSzPts val="1520"/>
              <a:buFont typeface="Noto Sans Symbols"/>
              <a:buChar char="▪"/>
              <a:defRPr sz="2000" b="0" i="0" u="none" strike="noStrike" cap="none">
                <a:solidFill>
                  <a:schemeClr val="dk2"/>
                </a:solidFill>
                <a:latin typeface="Questrial"/>
                <a:ea typeface="Questrial"/>
                <a:cs typeface="Questrial"/>
                <a:sym typeface="Questrial"/>
              </a:defRPr>
            </a:lvl4pPr>
            <a:lvl5pPr marR="0" lvl="4" algn="l" rtl="0">
              <a:lnSpc>
                <a:spcPct val="108312"/>
              </a:lnSpc>
              <a:spcBef>
                <a:spcPts val="0"/>
              </a:spcBef>
              <a:spcAft>
                <a:spcPts val="0"/>
              </a:spcAft>
              <a:buClr>
                <a:schemeClr val="dk1"/>
              </a:buClr>
              <a:buSzPts val="2432"/>
              <a:buFont typeface="Cabin"/>
              <a:buAutoNum type="arabicPeriod"/>
              <a:defRPr sz="3200" b="0" i="0" u="none" strike="noStrike" cap="none">
                <a:solidFill>
                  <a:schemeClr val="dk1"/>
                </a:solidFill>
                <a:latin typeface="Cabin"/>
                <a:ea typeface="Cabin"/>
                <a:cs typeface="Cabin"/>
                <a:sym typeface="Cabin"/>
              </a:defRPr>
            </a:lvl5pPr>
            <a:lvl6pPr marR="0" lvl="5"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6pPr>
            <a:lvl7pPr marR="0" lvl="6"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7pPr>
            <a:lvl8pPr marR="0" lvl="7"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8pPr>
            <a:lvl9pPr marR="0" lvl="8" algn="l" rtl="0">
              <a:lnSpc>
                <a:spcPct val="90000"/>
              </a:lnSpc>
              <a:spcBef>
                <a:spcPts val="540"/>
              </a:spcBef>
              <a:spcAft>
                <a:spcPts val="0"/>
              </a:spcAft>
              <a:buClr>
                <a:schemeClr val="dk1"/>
              </a:buClr>
              <a:buSzPts val="2700"/>
              <a:buFont typeface="Arial"/>
              <a:buChar char="•"/>
              <a:defRPr sz="2700" b="0" i="0" u="none" strike="noStrike" cap="none">
                <a:solidFill>
                  <a:schemeClr val="dk1"/>
                </a:solidFill>
                <a:latin typeface="Cabin"/>
                <a:ea typeface="Cabin"/>
                <a:cs typeface="Cabin"/>
                <a:sym typeface="Cabin"/>
              </a:defRPr>
            </a:lvl9pPr>
          </a:lstStyle>
          <a:p>
            <a:endParaRPr/>
          </a:p>
        </p:txBody>
      </p:sp>
      <p:sp>
        <p:nvSpPr>
          <p:cNvPr id="20" name="Google Shape;20;p3"/>
          <p:cNvSpPr txBox="1">
            <a:spLocks noGrp="1"/>
          </p:cNvSpPr>
          <p:nvPr>
            <p:ph type="title"/>
          </p:nvPr>
        </p:nvSpPr>
        <p:spPr>
          <a:xfrm>
            <a:off x="824628" y="358342"/>
            <a:ext cx="10135740" cy="558600"/>
          </a:xfrm>
          <a:prstGeom prst="rect">
            <a:avLst/>
          </a:prstGeom>
          <a:noFill/>
          <a:ln>
            <a:noFill/>
          </a:ln>
        </p:spPr>
        <p:txBody>
          <a:bodyPr spcFirstLastPara="1" wrap="square" lIns="0" tIns="0" rIns="0" bIns="0" anchor="t" anchorCtr="0"/>
          <a:lstStyle>
            <a:lvl1pPr marR="0" lvl="0" algn="l">
              <a:lnSpc>
                <a:spcPct val="106650"/>
              </a:lnSpc>
              <a:spcBef>
                <a:spcPts val="0"/>
              </a:spcBef>
              <a:spcAft>
                <a:spcPts val="0"/>
              </a:spcAft>
              <a:buClr>
                <a:srgbClr val="303333"/>
              </a:buClr>
              <a:buSzPts val="4000"/>
              <a:buFont typeface="Arial"/>
              <a:buNone/>
              <a:defRPr sz="4000" b="1" i="0" u="none" strike="noStrike" cap="none">
                <a:solidFill>
                  <a:srgbClr val="303333"/>
                </a:solidFill>
                <a:latin typeface="Arial"/>
                <a:ea typeface="Arial"/>
                <a:cs typeface="Arial"/>
                <a:sym typeface="Arial"/>
              </a:defRPr>
            </a:lvl1pPr>
            <a:lvl2pPr lvl="1">
              <a:spcBef>
                <a:spcPts val="0"/>
              </a:spcBef>
              <a:spcAft>
                <a:spcPts val="0"/>
              </a:spcAft>
              <a:buSzPts val="3700"/>
              <a:buNone/>
              <a:defRPr sz="1800"/>
            </a:lvl2pPr>
            <a:lvl3pPr lvl="2">
              <a:spcBef>
                <a:spcPts val="0"/>
              </a:spcBef>
              <a:spcAft>
                <a:spcPts val="0"/>
              </a:spcAft>
              <a:buSzPts val="3700"/>
              <a:buNone/>
              <a:defRPr sz="1800"/>
            </a:lvl3pPr>
            <a:lvl4pPr lvl="3">
              <a:spcBef>
                <a:spcPts val="0"/>
              </a:spcBef>
              <a:spcAft>
                <a:spcPts val="0"/>
              </a:spcAft>
              <a:buSzPts val="3700"/>
              <a:buNone/>
              <a:defRPr sz="1800"/>
            </a:lvl4pPr>
            <a:lvl5pPr lvl="4">
              <a:spcBef>
                <a:spcPts val="0"/>
              </a:spcBef>
              <a:spcAft>
                <a:spcPts val="0"/>
              </a:spcAft>
              <a:buSzPts val="3700"/>
              <a:buNone/>
              <a:defRPr sz="1800"/>
            </a:lvl5pPr>
            <a:lvl6pPr lvl="5">
              <a:spcBef>
                <a:spcPts val="0"/>
              </a:spcBef>
              <a:spcAft>
                <a:spcPts val="0"/>
              </a:spcAft>
              <a:buSzPts val="3700"/>
              <a:buNone/>
              <a:defRPr sz="1800"/>
            </a:lvl6pPr>
            <a:lvl7pPr lvl="6">
              <a:spcBef>
                <a:spcPts val="0"/>
              </a:spcBef>
              <a:spcAft>
                <a:spcPts val="0"/>
              </a:spcAft>
              <a:buSzPts val="3700"/>
              <a:buNone/>
              <a:defRPr sz="1800"/>
            </a:lvl7pPr>
            <a:lvl8pPr lvl="7">
              <a:spcBef>
                <a:spcPts val="0"/>
              </a:spcBef>
              <a:spcAft>
                <a:spcPts val="0"/>
              </a:spcAft>
              <a:buSzPts val="3700"/>
              <a:buNone/>
              <a:defRPr sz="1800"/>
            </a:lvl8pPr>
            <a:lvl9pPr lvl="8">
              <a:spcBef>
                <a:spcPts val="0"/>
              </a:spcBef>
              <a:spcAft>
                <a:spcPts val="0"/>
              </a:spcAft>
              <a:buSzPts val="3700"/>
              <a:buNone/>
              <a:defRPr sz="1800"/>
            </a:lvl9pPr>
          </a:lstStyle>
          <a:p>
            <a:endParaRPr/>
          </a:p>
        </p:txBody>
      </p:sp>
      <p:pic>
        <p:nvPicPr>
          <p:cNvPr id="5" name="Picture 4">
            <a:extLst>
              <a:ext uri="{FF2B5EF4-FFF2-40B4-BE49-F238E27FC236}">
                <a16:creationId xmlns:a16="http://schemas.microsoft.com/office/drawing/2014/main" id="{95052CDC-4403-6747-B3B5-322D9135FC1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60368" y="6203732"/>
            <a:ext cx="1092200" cy="5334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2"/>
        <p:cNvGrpSpPr/>
        <p:nvPr/>
      </p:nvGrpSpPr>
      <p:grpSpPr>
        <a:xfrm>
          <a:off x="0" y="0"/>
          <a:ext cx="0" cy="0"/>
          <a:chOff x="0" y="0"/>
          <a:chExt cx="0" cy="0"/>
        </a:xfrm>
      </p:grpSpPr>
      <p:sp>
        <p:nvSpPr>
          <p:cNvPr id="23" name="Google Shape;2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news/technology-4262071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icrobit.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p:nvPr/>
        </p:nvSpPr>
        <p:spPr>
          <a:xfrm>
            <a:off x="578589" y="1651028"/>
            <a:ext cx="11134337" cy="347787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8000" b="1" dirty="0">
                <a:solidFill>
                  <a:schemeClr val="lt1"/>
                </a:solidFill>
                <a:latin typeface="+mj-lt"/>
                <a:ea typeface="Questrial"/>
                <a:cs typeface="Questrial"/>
                <a:sym typeface="Questrial"/>
              </a:rPr>
              <a:t>Data handling</a:t>
            </a:r>
            <a:endParaRPr b="1" dirty="0">
              <a:latin typeface="+mj-lt"/>
            </a:endParaRPr>
          </a:p>
          <a:p>
            <a:pPr marL="0" marR="0" lvl="0" indent="0" algn="ctr" rtl="0">
              <a:spcBef>
                <a:spcPts val="0"/>
              </a:spcBef>
              <a:spcAft>
                <a:spcPts val="0"/>
              </a:spcAft>
              <a:buNone/>
            </a:pPr>
            <a:r>
              <a:rPr lang="en-US" sz="6000" b="0" i="0" u="none" strike="noStrike" cap="none" dirty="0">
                <a:solidFill>
                  <a:schemeClr val="lt1"/>
                </a:solidFill>
                <a:latin typeface="+mj-lt"/>
                <a:ea typeface="Questrial"/>
                <a:cs typeface="Questrial"/>
                <a:sym typeface="Questrial"/>
              </a:rPr>
              <a:t>Teacher lesson guide </a:t>
            </a:r>
            <a:endParaRPr sz="6000" b="0" i="0" u="none" strike="noStrike" cap="none" dirty="0">
              <a:solidFill>
                <a:schemeClr val="lt1"/>
              </a:solidFill>
              <a:latin typeface="+mj-lt"/>
              <a:ea typeface="Questrial"/>
              <a:cs typeface="Questrial"/>
              <a:sym typeface="Questrial"/>
            </a:endParaRPr>
          </a:p>
          <a:p>
            <a:pPr marL="0" marR="0" lvl="0" indent="0" algn="ctr" rtl="0">
              <a:spcBef>
                <a:spcPts val="0"/>
              </a:spcBef>
              <a:spcAft>
                <a:spcPts val="0"/>
              </a:spcAft>
              <a:buNone/>
            </a:pPr>
            <a:r>
              <a:rPr lang="en-US" sz="6000" dirty="0">
                <a:solidFill>
                  <a:schemeClr val="lt1"/>
                </a:solidFill>
                <a:latin typeface="+mj-lt"/>
                <a:ea typeface="Questrial"/>
                <a:cs typeface="Questrial"/>
                <a:sym typeface="Questrial"/>
              </a:rPr>
              <a:t>Lesson 1</a:t>
            </a:r>
            <a:endParaRPr sz="6000" dirty="0">
              <a:solidFill>
                <a:schemeClr val="lt1"/>
              </a:solidFill>
              <a:latin typeface="+mj-lt"/>
              <a:ea typeface="Questrial"/>
              <a:cs typeface="Questrial"/>
              <a:sym typeface="Questrial"/>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a:p>
            <a:pPr marL="0" marR="0" lvl="0" indent="0" algn="ctr" rtl="0">
              <a:spcBef>
                <a:spcPts val="0"/>
              </a:spcBef>
              <a:spcAft>
                <a:spcPts val="0"/>
              </a:spcAft>
              <a:buNone/>
            </a:pPr>
            <a:endParaRPr sz="4400" b="0" i="0" u="none" strike="noStrike" cap="none" dirty="0">
              <a:solidFill>
                <a:schemeClr val="lt1"/>
              </a:solidFill>
              <a:latin typeface="+mj-lt"/>
              <a:ea typeface="Calibri"/>
              <a:cs typeface="Calibri"/>
              <a:sym typeface="Calibri"/>
            </a:endParaRPr>
          </a:p>
        </p:txBody>
      </p:sp>
      <p:pic>
        <p:nvPicPr>
          <p:cNvPr id="96" name="Google Shape;96;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8933200" y="4664970"/>
            <a:ext cx="753722" cy="1035727"/>
          </a:xfrm>
          <a:prstGeom prst="rect">
            <a:avLst/>
          </a:prstGeom>
          <a:noFill/>
          <a:ln>
            <a:noFill/>
          </a:ln>
        </p:spPr>
      </p:pic>
      <p:pic>
        <p:nvPicPr>
          <p:cNvPr id="97" name="Google Shape;97;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6268264" y="5387311"/>
            <a:ext cx="753722" cy="1035727"/>
          </a:xfrm>
          <a:prstGeom prst="rect">
            <a:avLst/>
          </a:prstGeom>
          <a:noFill/>
          <a:ln>
            <a:noFill/>
          </a:ln>
        </p:spPr>
      </p:pic>
      <p:pic>
        <p:nvPicPr>
          <p:cNvPr id="98" name="Google Shape;98;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10484279" y="388269"/>
            <a:ext cx="753722" cy="1035727"/>
          </a:xfrm>
          <a:prstGeom prst="rect">
            <a:avLst/>
          </a:prstGeom>
          <a:noFill/>
          <a:ln>
            <a:noFill/>
          </a:ln>
        </p:spPr>
      </p:pic>
      <p:pic>
        <p:nvPicPr>
          <p:cNvPr id="99" name="Google Shape;99;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7">
            <a:off x="3275646" y="4901076"/>
            <a:ext cx="866231" cy="1119177"/>
          </a:xfrm>
          <a:prstGeom prst="rect">
            <a:avLst/>
          </a:prstGeom>
          <a:noFill/>
          <a:ln>
            <a:noFill/>
          </a:ln>
        </p:spPr>
      </p:pic>
      <p:pic>
        <p:nvPicPr>
          <p:cNvPr id="100" name="Google Shape;100;p15"/>
          <p:cNvPicPr preferRelativeResize="0"/>
          <p:nvPr/>
        </p:nvPicPr>
        <p:blipFill rotWithShape="1">
          <a:blip r:embed="rId5" cstate="screen">
            <a:alphaModFix amt="5000"/>
            <a:extLst>
              <a:ext uri="{28A0092B-C50C-407E-A947-70E740481C1C}">
                <a14:useLocalDpi xmlns:a14="http://schemas.microsoft.com/office/drawing/2010/main"/>
              </a:ext>
            </a:extLst>
          </a:blip>
          <a:srcRect/>
          <a:stretch/>
        </p:blipFill>
        <p:spPr>
          <a:xfrm rot="-2090590" flipH="1">
            <a:off x="838950" y="4940120"/>
            <a:ext cx="1033233" cy="612005"/>
          </a:xfrm>
          <a:prstGeom prst="rect">
            <a:avLst/>
          </a:prstGeom>
          <a:noFill/>
          <a:ln>
            <a:noFill/>
          </a:ln>
        </p:spPr>
      </p:pic>
      <p:pic>
        <p:nvPicPr>
          <p:cNvPr id="101" name="Google Shape;101;p15"/>
          <p:cNvPicPr preferRelativeResize="0"/>
          <p:nvPr/>
        </p:nvPicPr>
        <p:blipFill rotWithShape="1">
          <a:blip r:embed="rId6" cstate="screen">
            <a:alphaModFix amt="5000"/>
            <a:extLst>
              <a:ext uri="{28A0092B-C50C-407E-A947-70E740481C1C}">
                <a14:useLocalDpi xmlns:a14="http://schemas.microsoft.com/office/drawing/2010/main"/>
              </a:ext>
            </a:extLst>
          </a:blip>
          <a:srcRect/>
          <a:stretch/>
        </p:blipFill>
        <p:spPr>
          <a:xfrm rot="1801578">
            <a:off x="5443054" y="666436"/>
            <a:ext cx="830446" cy="642139"/>
          </a:xfrm>
          <a:prstGeom prst="rect">
            <a:avLst/>
          </a:prstGeom>
          <a:noFill/>
          <a:ln>
            <a:noFill/>
          </a:ln>
        </p:spPr>
      </p:pic>
      <p:pic>
        <p:nvPicPr>
          <p:cNvPr id="102" name="Google Shape;102;p15"/>
          <p:cNvPicPr preferRelativeResize="0"/>
          <p:nvPr/>
        </p:nvPicPr>
        <p:blipFill rotWithShape="1">
          <a:blip r:embed="rId3" cstate="screen">
            <a:alphaModFix amt="5000"/>
            <a:extLst>
              <a:ext uri="{28A0092B-C50C-407E-A947-70E740481C1C}">
                <a14:useLocalDpi xmlns:a14="http://schemas.microsoft.com/office/drawing/2010/main"/>
              </a:ext>
            </a:extLst>
          </a:blip>
          <a:srcRect/>
          <a:stretch/>
        </p:blipFill>
        <p:spPr>
          <a:xfrm rot="911264">
            <a:off x="379877" y="2249455"/>
            <a:ext cx="753722" cy="1035727"/>
          </a:xfrm>
          <a:prstGeom prst="rect">
            <a:avLst/>
          </a:prstGeom>
          <a:noFill/>
          <a:ln>
            <a:noFill/>
          </a:ln>
        </p:spPr>
      </p:pic>
      <p:pic>
        <p:nvPicPr>
          <p:cNvPr id="103" name="Google Shape;103;p15"/>
          <p:cNvPicPr preferRelativeResize="0"/>
          <p:nvPr/>
        </p:nvPicPr>
        <p:blipFill rotWithShape="1">
          <a:blip r:embed="rId4" cstate="screen">
            <a:alphaModFix amt="5000"/>
            <a:extLst>
              <a:ext uri="{28A0092B-C50C-407E-A947-70E740481C1C}">
                <a14:useLocalDpi xmlns:a14="http://schemas.microsoft.com/office/drawing/2010/main"/>
              </a:ext>
            </a:extLst>
          </a:blip>
          <a:srcRect/>
          <a:stretch/>
        </p:blipFill>
        <p:spPr>
          <a:xfrm rot="-1168133">
            <a:off x="1542324" y="271567"/>
            <a:ext cx="866232" cy="1119177"/>
          </a:xfrm>
          <a:prstGeom prst="rect">
            <a:avLst/>
          </a:prstGeom>
          <a:noFill/>
          <a:ln>
            <a:noFill/>
          </a:ln>
        </p:spPr>
      </p:pic>
      <p:pic>
        <p:nvPicPr>
          <p:cNvPr id="12" name="Picture 11">
            <a:extLst>
              <a:ext uri="{FF2B5EF4-FFF2-40B4-BE49-F238E27FC236}">
                <a16:creationId xmlns:a16="http://schemas.microsoft.com/office/drawing/2014/main" id="{F6046B6D-E4DF-9F4F-AF29-AB33D81E4C0C}"/>
              </a:ext>
            </a:extLst>
          </p:cNvPr>
          <p:cNvPicPr/>
          <p:nvPr/>
        </p:nvPicPr>
        <p:blipFill>
          <a:blip r:embed="rId7" cstate="print">
            <a:extLst>
              <a:ext uri="{28A0092B-C50C-407E-A947-70E740481C1C}">
                <a14:useLocalDpi xmlns:a14="http://schemas.microsoft.com/office/drawing/2010/main"/>
              </a:ext>
            </a:extLst>
          </a:blip>
          <a:stretch>
            <a:fillRect/>
          </a:stretch>
        </p:blipFill>
        <p:spPr>
          <a:xfrm>
            <a:off x="9513468" y="5306667"/>
            <a:ext cx="2304255" cy="10983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4"/>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Who else has your data?</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you have loyalty cards (e.g. Game Rewards) or accounts with online retailers  you will be sharing your data with them.</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Why might a retailer want your data?</a:t>
            </a:r>
            <a:endParaRPr sz="3200" dirty="0">
              <a:solidFill>
                <a:srgbClr val="505555"/>
              </a:solidFill>
              <a:latin typeface="+mj-lt"/>
              <a:ea typeface="Questrial"/>
              <a:cs typeface="Questrial"/>
              <a:sym typeface="Quest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5"/>
          <p:cNvSpPr/>
          <p:nvPr/>
        </p:nvSpPr>
        <p:spPr>
          <a:xfrm>
            <a:off x="1012900" y="367400"/>
            <a:ext cx="68427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Who might have my data?</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Complete the activity sheet by identifying the types of data each </a:t>
            </a:r>
            <a:r>
              <a:rPr lang="en-US" sz="3200" dirty="0" err="1">
                <a:solidFill>
                  <a:srgbClr val="505555"/>
                </a:solidFill>
                <a:latin typeface="+mj-lt"/>
                <a:ea typeface="Questrial"/>
                <a:cs typeface="Questrial"/>
                <a:sym typeface="Questrial"/>
              </a:rPr>
              <a:t>organisation</a:t>
            </a:r>
            <a:r>
              <a:rPr lang="en-US" sz="3200" dirty="0">
                <a:solidFill>
                  <a:srgbClr val="505555"/>
                </a:solidFill>
                <a:latin typeface="+mj-lt"/>
                <a:ea typeface="Questrial"/>
                <a:cs typeface="Questrial"/>
                <a:sym typeface="Questrial"/>
              </a:rPr>
              <a:t> might have about you.</a:t>
            </a:r>
            <a:endParaRPr sz="3200" dirty="0">
              <a:solidFill>
                <a:srgbClr val="505555"/>
              </a:solidFill>
              <a:latin typeface="+mj-lt"/>
              <a:ea typeface="Questrial"/>
              <a:cs typeface="Questrial"/>
              <a:sym typeface="Questrial"/>
            </a:endParaRPr>
          </a:p>
          <a:p>
            <a:pPr marL="9144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Select one piece of data and give an example of how they might use this data.</a:t>
            </a:r>
            <a:endParaRPr sz="3200" dirty="0">
              <a:solidFill>
                <a:srgbClr val="505555"/>
              </a:solidFill>
              <a:latin typeface="+mj-lt"/>
              <a:ea typeface="Questrial"/>
              <a:cs typeface="Questrial"/>
              <a:sym typeface="Questrial"/>
            </a:endParaRPr>
          </a:p>
        </p:txBody>
      </p:sp>
      <p:pic>
        <p:nvPicPr>
          <p:cNvPr id="176" name="Google Shape;176;p25"/>
          <p:cNvPicPr preferRelativeResize="0"/>
          <p:nvPr/>
        </p:nvPicPr>
        <p:blipFill>
          <a:blip r:embed="rId3">
            <a:alphaModFix/>
          </a:blip>
          <a:stretch>
            <a:fillRect/>
          </a:stretch>
        </p:blipFill>
        <p:spPr>
          <a:xfrm>
            <a:off x="8008000" y="1025225"/>
            <a:ext cx="3743325" cy="4962525"/>
          </a:xfrm>
          <a:prstGeom prst="rect">
            <a:avLst/>
          </a:prstGeom>
          <a:noFill/>
          <a:ln w="38100" cap="flat" cmpd="sng">
            <a:solidFill>
              <a:schemeClr val="dk2"/>
            </a:solidFill>
            <a:prstDash val="solid"/>
            <a:round/>
            <a:headEnd type="none" w="sm" len="sm"/>
            <a:tailEnd type="none" w="sm" len="sm"/>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How is your data collected?</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School requests your data from your parent(s)/</a:t>
            </a:r>
            <a:r>
              <a:rPr lang="en-US" sz="3200" dirty="0" err="1">
                <a:solidFill>
                  <a:srgbClr val="505555"/>
                </a:solidFill>
                <a:latin typeface="+mj-lt"/>
                <a:ea typeface="Questrial"/>
                <a:cs typeface="Questrial"/>
                <a:sym typeface="Questrial"/>
              </a:rPr>
              <a:t>carer</a:t>
            </a:r>
            <a:r>
              <a:rPr lang="en-US" sz="3200" dirty="0">
                <a:solidFill>
                  <a:srgbClr val="505555"/>
                </a:solidFill>
                <a:latin typeface="+mj-lt"/>
                <a:ea typeface="Questrial"/>
                <a:cs typeface="Questrial"/>
                <a:sym typeface="Questrial"/>
              </a:rPr>
              <a:t>(s)</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We may give </a:t>
            </a:r>
            <a:r>
              <a:rPr lang="en-US" sz="3200" dirty="0" err="1">
                <a:solidFill>
                  <a:srgbClr val="505555"/>
                </a:solidFill>
                <a:latin typeface="+mj-lt"/>
                <a:ea typeface="Questrial"/>
                <a:cs typeface="Questrial"/>
                <a:sym typeface="Questrial"/>
              </a:rPr>
              <a:t>organisations</a:t>
            </a:r>
            <a:r>
              <a:rPr lang="en-US" sz="3200" dirty="0">
                <a:solidFill>
                  <a:srgbClr val="505555"/>
                </a:solidFill>
                <a:latin typeface="+mj-lt"/>
                <a:ea typeface="Questrial"/>
                <a:cs typeface="Questrial"/>
                <a:sym typeface="Questrial"/>
              </a:rPr>
              <a:t> permission to collect our data when we accept </a:t>
            </a:r>
            <a:r>
              <a:rPr lang="en-US" sz="3200" i="1" dirty="0">
                <a:solidFill>
                  <a:srgbClr val="505555"/>
                </a:solidFill>
                <a:latin typeface="+mj-lt"/>
                <a:ea typeface="Questrial"/>
                <a:cs typeface="Questrial"/>
                <a:sym typeface="Questrial"/>
              </a:rPr>
              <a:t>‘terms and conditions’</a:t>
            </a:r>
            <a:r>
              <a:rPr lang="en-US" sz="3200" dirty="0">
                <a:solidFill>
                  <a:srgbClr val="505555"/>
                </a:solidFill>
                <a:latin typeface="+mj-lt"/>
                <a:ea typeface="Questrial"/>
                <a:cs typeface="Questrial"/>
                <a:sym typeface="Questrial"/>
              </a:rPr>
              <a:t> on websites or when registering a new device.</a:t>
            </a:r>
            <a:endParaRPr sz="3200" dirty="0">
              <a:solidFill>
                <a:srgbClr val="505555"/>
              </a:solidFill>
              <a:latin typeface="+mj-lt"/>
              <a:ea typeface="Questrial"/>
              <a:cs typeface="Questrial"/>
              <a:sym typeface="Quest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How is your data collected?</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Many of us have internet connected device in our homes such central heating systems, smart tv, digital assistants, etc.</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data might such devices be collecting?</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might they use this data?</a:t>
            </a:r>
            <a:endParaRPr sz="3200" dirty="0">
              <a:solidFill>
                <a:srgbClr val="505555"/>
              </a:solidFill>
              <a:latin typeface="+mj-lt"/>
              <a:ea typeface="Questrial"/>
              <a:cs typeface="Questrial"/>
              <a:sym typeface="Quest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How is your data used?</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Recently, there have been cases of companies who have misused people’s data or not kept it secure. </a:t>
            </a:r>
            <a:endParaRPr sz="3200" dirty="0">
              <a:solidFill>
                <a:srgbClr val="505555"/>
              </a:solidFill>
              <a:latin typeface="+mj-lt"/>
              <a:ea typeface="Questrial"/>
              <a:cs typeface="Questrial"/>
              <a:sym typeface="Questrial"/>
            </a:endParaRPr>
          </a:p>
        </p:txBody>
      </p:sp>
      <p:pic>
        <p:nvPicPr>
          <p:cNvPr id="195" name="Google Shape;195;p28">
            <a:hlinkClick r:id="rId3"/>
          </p:cNvPr>
          <p:cNvPicPr preferRelativeResize="0"/>
          <p:nvPr/>
        </p:nvPicPr>
        <p:blipFill>
          <a:blip r:embed="rId4" cstate="screen">
            <a:alphaModFix/>
            <a:extLst>
              <a:ext uri="{28A0092B-C50C-407E-A947-70E740481C1C}">
                <a14:useLocalDpi xmlns:a14="http://schemas.microsoft.com/office/drawing/2010/main"/>
              </a:ext>
            </a:extLst>
          </a:blip>
          <a:stretch>
            <a:fillRect/>
          </a:stretch>
        </p:blipFill>
        <p:spPr>
          <a:xfrm>
            <a:off x="3935157" y="3403470"/>
            <a:ext cx="3739775" cy="310817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 revisited: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what data is.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classify data.</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ways that data might be used.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data can you find?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pic>
        <p:nvPicPr>
          <p:cNvPr id="208" name="Google Shape;208;p30"/>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965638" y="1767648"/>
            <a:ext cx="2260725" cy="443819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data can you find?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pic>
        <p:nvPicPr>
          <p:cNvPr id="215" name="Google Shape;215;p31"/>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946925" y="1656824"/>
            <a:ext cx="2298150" cy="45962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2"/>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data can you find?</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pic>
        <p:nvPicPr>
          <p:cNvPr id="222" name="Google Shape;222;p32"/>
          <p:cNvPicPr preferRelativeResize="0"/>
          <p:nvPr/>
        </p:nvPicPr>
        <p:blipFill>
          <a:blip r:embed="rId3" cstate="screen">
            <a:alphaModFix/>
            <a:extLst>
              <a:ext uri="{28A0092B-C50C-407E-A947-70E740481C1C}">
                <a14:useLocalDpi xmlns:a14="http://schemas.microsoft.com/office/drawing/2010/main"/>
              </a:ext>
            </a:extLst>
          </a:blip>
          <a:stretch>
            <a:fillRect/>
          </a:stretch>
        </p:blipFill>
        <p:spPr>
          <a:xfrm>
            <a:off x="4965638" y="1767648"/>
            <a:ext cx="2260725" cy="4438198"/>
          </a:xfrm>
          <a:prstGeom prst="rect">
            <a:avLst/>
          </a:prstGeom>
          <a:noFill/>
          <a:ln>
            <a:noFill/>
          </a:ln>
        </p:spPr>
      </p:pic>
      <p:sp>
        <p:nvSpPr>
          <p:cNvPr id="223" name="Google Shape;223;p32"/>
          <p:cNvSpPr txBox="1"/>
          <p:nvPr/>
        </p:nvSpPr>
        <p:spPr>
          <a:xfrm>
            <a:off x="512275" y="1900850"/>
            <a:ext cx="3884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first name: Matilda</a:t>
            </a:r>
            <a:endParaRPr sz="3200" dirty="0">
              <a:solidFill>
                <a:srgbClr val="505555"/>
              </a:solidFill>
              <a:latin typeface="+mj-lt"/>
              <a:ea typeface="Questrial"/>
              <a:cs typeface="Questrial"/>
              <a:sym typeface="Questrial"/>
            </a:endParaRPr>
          </a:p>
        </p:txBody>
      </p:sp>
      <p:sp>
        <p:nvSpPr>
          <p:cNvPr id="224" name="Google Shape;224;p32"/>
          <p:cNvSpPr txBox="1"/>
          <p:nvPr/>
        </p:nvSpPr>
        <p:spPr>
          <a:xfrm>
            <a:off x="648150" y="3979300"/>
            <a:ext cx="3884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last name: Ramsay</a:t>
            </a:r>
            <a:endParaRPr sz="3200" dirty="0">
              <a:solidFill>
                <a:srgbClr val="505555"/>
              </a:solidFill>
              <a:latin typeface="+mj-lt"/>
              <a:ea typeface="Questrial"/>
              <a:cs typeface="Questrial"/>
              <a:sym typeface="Questrial"/>
            </a:endParaRPr>
          </a:p>
        </p:txBody>
      </p:sp>
      <p:sp>
        <p:nvSpPr>
          <p:cNvPr id="225" name="Google Shape;225;p32"/>
          <p:cNvSpPr txBox="1"/>
          <p:nvPr/>
        </p:nvSpPr>
        <p:spPr>
          <a:xfrm>
            <a:off x="1648875" y="4793950"/>
            <a:ext cx="2462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age:17</a:t>
            </a:r>
            <a:endParaRPr sz="3200" dirty="0">
              <a:solidFill>
                <a:srgbClr val="505555"/>
              </a:solidFill>
              <a:latin typeface="+mj-lt"/>
              <a:ea typeface="Questrial"/>
              <a:cs typeface="Questrial"/>
              <a:sym typeface="Questrial"/>
            </a:endParaRPr>
          </a:p>
        </p:txBody>
      </p:sp>
      <p:sp>
        <p:nvSpPr>
          <p:cNvPr id="226" name="Google Shape;226;p32"/>
          <p:cNvSpPr txBox="1"/>
          <p:nvPr/>
        </p:nvSpPr>
        <p:spPr>
          <a:xfrm>
            <a:off x="416625" y="2900250"/>
            <a:ext cx="49269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date of birth: 08.11.2001</a:t>
            </a:r>
            <a:endParaRPr sz="3200" dirty="0">
              <a:solidFill>
                <a:srgbClr val="505555"/>
              </a:solidFill>
              <a:latin typeface="+mj-lt"/>
              <a:ea typeface="Questrial"/>
              <a:cs typeface="Questrial"/>
              <a:sym typeface="Questrial"/>
            </a:endParaRPr>
          </a:p>
        </p:txBody>
      </p:sp>
      <p:sp>
        <p:nvSpPr>
          <p:cNvPr id="227" name="Google Shape;227;p32"/>
          <p:cNvSpPr txBox="1"/>
          <p:nvPr/>
        </p:nvSpPr>
        <p:spPr>
          <a:xfrm>
            <a:off x="7384975" y="1709825"/>
            <a:ext cx="41223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place of birth: London</a:t>
            </a:r>
            <a:endParaRPr sz="3200" dirty="0">
              <a:solidFill>
                <a:srgbClr val="505555"/>
              </a:solidFill>
              <a:latin typeface="+mj-lt"/>
              <a:ea typeface="Questrial"/>
              <a:cs typeface="Questrial"/>
              <a:sym typeface="Questrial"/>
            </a:endParaRPr>
          </a:p>
        </p:txBody>
      </p:sp>
      <p:sp>
        <p:nvSpPr>
          <p:cNvPr id="228" name="Google Shape;228;p32"/>
          <p:cNvSpPr txBox="1"/>
          <p:nvPr/>
        </p:nvSpPr>
        <p:spPr>
          <a:xfrm>
            <a:off x="7253150" y="3094400"/>
            <a:ext cx="46086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number of siblings: 4</a:t>
            </a:r>
            <a:endParaRPr sz="3200" dirty="0">
              <a:solidFill>
                <a:srgbClr val="505555"/>
              </a:solidFill>
              <a:latin typeface="+mj-lt"/>
              <a:ea typeface="Questrial"/>
              <a:cs typeface="Questrial"/>
              <a:sym typeface="Questrial"/>
            </a:endParaRPr>
          </a:p>
        </p:txBody>
      </p:sp>
      <p:sp>
        <p:nvSpPr>
          <p:cNvPr id="229" name="Google Shape;229;p32"/>
          <p:cNvSpPr txBox="1"/>
          <p:nvPr/>
        </p:nvSpPr>
        <p:spPr>
          <a:xfrm>
            <a:off x="7300850" y="4239350"/>
            <a:ext cx="45132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err="1">
                <a:solidFill>
                  <a:srgbClr val="505555"/>
                </a:solidFill>
                <a:latin typeface="+mj-lt"/>
                <a:ea typeface="Questrial"/>
                <a:cs typeface="Questrial"/>
                <a:sym typeface="Questrial"/>
              </a:rPr>
              <a:t>favourite</a:t>
            </a:r>
            <a:r>
              <a:rPr lang="en-US" sz="3200" dirty="0">
                <a:solidFill>
                  <a:srgbClr val="505555"/>
                </a:solidFill>
                <a:latin typeface="+mj-lt"/>
                <a:ea typeface="Questrial"/>
                <a:cs typeface="Questrial"/>
                <a:sym typeface="Questrial"/>
              </a:rPr>
              <a:t> emoji: cherries</a:t>
            </a:r>
            <a:endParaRPr sz="3200" dirty="0">
              <a:solidFill>
                <a:srgbClr val="505555"/>
              </a:solidFill>
              <a:latin typeface="+mj-lt"/>
              <a:ea typeface="Questrial"/>
              <a:cs typeface="Questrial"/>
              <a:sym typeface="Questrial"/>
            </a:endParaRPr>
          </a:p>
        </p:txBody>
      </p:sp>
      <p:sp>
        <p:nvSpPr>
          <p:cNvPr id="230" name="Google Shape;230;p32"/>
          <p:cNvSpPr txBox="1"/>
          <p:nvPr/>
        </p:nvSpPr>
        <p:spPr>
          <a:xfrm>
            <a:off x="1388250" y="5851450"/>
            <a:ext cx="46086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err="1">
                <a:solidFill>
                  <a:srgbClr val="505555"/>
                </a:solidFill>
                <a:latin typeface="+mj-lt"/>
                <a:ea typeface="Questrial"/>
                <a:cs typeface="Questrial"/>
                <a:sym typeface="Questrial"/>
              </a:rPr>
              <a:t>favourite</a:t>
            </a:r>
            <a:r>
              <a:rPr lang="en-US" sz="3200" dirty="0">
                <a:solidFill>
                  <a:srgbClr val="505555"/>
                </a:solidFill>
                <a:latin typeface="+mj-lt"/>
                <a:ea typeface="Questrial"/>
                <a:cs typeface="Questrial"/>
                <a:sym typeface="Questrial"/>
              </a:rPr>
              <a:t> </a:t>
            </a:r>
            <a:r>
              <a:rPr lang="en-US" sz="3200" dirty="0" err="1">
                <a:solidFill>
                  <a:srgbClr val="505555"/>
                </a:solidFill>
                <a:latin typeface="+mj-lt"/>
                <a:ea typeface="Questrial"/>
                <a:cs typeface="Questrial"/>
                <a:sym typeface="Questrial"/>
              </a:rPr>
              <a:t>colour</a:t>
            </a:r>
            <a:r>
              <a:rPr lang="en-US" sz="3200" dirty="0">
                <a:solidFill>
                  <a:srgbClr val="505555"/>
                </a:solidFill>
                <a:latin typeface="+mj-lt"/>
                <a:ea typeface="Questrial"/>
                <a:cs typeface="Questrial"/>
                <a:sym typeface="Questrial"/>
              </a:rPr>
              <a:t>: green</a:t>
            </a:r>
            <a:endParaRPr sz="3200" dirty="0">
              <a:solidFill>
                <a:srgbClr val="505555"/>
              </a:solidFill>
              <a:latin typeface="+mj-lt"/>
              <a:ea typeface="Questrial"/>
              <a:cs typeface="Questrial"/>
              <a:sym typeface="Questrial"/>
            </a:endParaRPr>
          </a:p>
        </p:txBody>
      </p:sp>
      <p:sp>
        <p:nvSpPr>
          <p:cNvPr id="231" name="Google Shape;231;p32"/>
          <p:cNvSpPr txBox="1"/>
          <p:nvPr/>
        </p:nvSpPr>
        <p:spPr>
          <a:xfrm>
            <a:off x="7496300" y="5384300"/>
            <a:ext cx="41223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home: Los Angeles</a:t>
            </a:r>
            <a:endParaRPr sz="3200" dirty="0">
              <a:solidFill>
                <a:srgbClr val="505555"/>
              </a:solidFill>
              <a:latin typeface="+mj-lt"/>
              <a:ea typeface="Questrial"/>
              <a:cs typeface="Questrial"/>
              <a:sym typeface="Quest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Questrial"/>
              <a:ea typeface="Questrial"/>
              <a:cs typeface="Questrial"/>
              <a:sym typeface="Questrial"/>
            </a:endParaRPr>
          </a:p>
          <a:p>
            <a:pPr lvl="0">
              <a:lnSpc>
                <a:spcPct val="106650"/>
              </a:lnSpc>
            </a:pPr>
            <a:r>
              <a:rPr lang="en-GB" sz="4000" b="1" dirty="0"/>
              <a:t>Licensing information:</a:t>
            </a:r>
          </a:p>
          <a:p>
            <a:pPr lvl="0">
              <a:lnSpc>
                <a:spcPct val="106650"/>
              </a:lnSpc>
            </a:pPr>
            <a:endParaRPr sz="3200" dirty="0">
              <a:solidFill>
                <a:srgbClr val="505555"/>
              </a:solidFill>
              <a:latin typeface="Questrial"/>
              <a:ea typeface="Questrial"/>
              <a:cs typeface="Questrial"/>
              <a:sym typeface="Questrial"/>
            </a:endParaRPr>
          </a:p>
          <a:p>
            <a:r>
              <a:rPr lang="en-GB" sz="3200" dirty="0"/>
              <a:t>Published by the Micro:bit Educational Foundation </a:t>
            </a:r>
            <a:r>
              <a:rPr lang="en-GB" sz="3200" dirty="0">
                <a:hlinkClick r:id="rId3"/>
              </a:rPr>
              <a:t>microbit.org</a:t>
            </a:r>
            <a:r>
              <a:rPr lang="en-GB" sz="3200" dirty="0"/>
              <a:t> under the following Creative Commons licence:</a:t>
            </a:r>
            <a:br>
              <a:rPr lang="en-GB" sz="3200" dirty="0"/>
            </a:br>
            <a:endParaRPr lang="en-GB" sz="3200" dirty="0"/>
          </a:p>
          <a:p>
            <a:r>
              <a:rPr lang="en-GB" sz="3200" dirty="0"/>
              <a:t>Attribution-</a:t>
            </a:r>
            <a:r>
              <a:rPr lang="en-GB" sz="3200" dirty="0" err="1"/>
              <a:t>ShareAlike</a:t>
            </a:r>
            <a:r>
              <a:rPr lang="en-GB" sz="3200" dirty="0"/>
              <a:t> 4.0 International (CC BY-SA 4.0)</a:t>
            </a:r>
            <a:br>
              <a:rPr lang="en-GB" sz="3200" dirty="0"/>
            </a:br>
            <a:r>
              <a:rPr lang="en-GB" sz="3200" u="sng" dirty="0">
                <a:hlinkClick r:id="rId4"/>
              </a:rPr>
              <a:t>https://creativecommons.org/licenses/by-sa/4.0/</a:t>
            </a:r>
            <a:r>
              <a:rPr lang="en-GB" sz="3200" dirty="0"/>
              <a:t> </a:t>
            </a: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Questrial"/>
              <a:ea typeface="Questrial"/>
              <a:cs typeface="Questrial"/>
              <a:sym typeface="Questrial"/>
            </a:endParaRPr>
          </a:p>
        </p:txBody>
      </p:sp>
    </p:spTree>
    <p:extLst>
      <p:ext uri="{BB962C8B-B14F-4D97-AF65-F5344CB8AC3E}">
        <p14:creationId xmlns:p14="http://schemas.microsoft.com/office/powerpoint/2010/main" val="880343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Learning objectives: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understand what data is.</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classify data.</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To identify ways that data might be used.</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Who am I?</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Select a well-known person and research information about them.</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431800" algn="l" rtl="0">
              <a:lnSpc>
                <a:spcPct val="115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type of information could you find out?</a:t>
            </a: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8"/>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is your person’s..?</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endParaRPr sz="3200" dirty="0">
              <a:solidFill>
                <a:srgbClr val="505555"/>
              </a:solidFill>
              <a:latin typeface="+mj-lt"/>
              <a:ea typeface="Questrial"/>
              <a:cs typeface="Questrial"/>
              <a:sym typeface="Questrial"/>
            </a:endParaRPr>
          </a:p>
          <a:p>
            <a:pPr marL="457200" lvl="0" indent="0" algn="l" rtl="0">
              <a:lnSpc>
                <a:spcPct val="115000"/>
              </a:lnSpc>
              <a:spcBef>
                <a:spcPts val="0"/>
              </a:spcBef>
              <a:spcAft>
                <a:spcPts val="0"/>
              </a:spcAft>
              <a:buNone/>
            </a:pPr>
            <a:r>
              <a:rPr lang="en-US" sz="3200" dirty="0">
                <a:solidFill>
                  <a:srgbClr val="505555"/>
                </a:solidFill>
                <a:latin typeface="+mj-lt"/>
                <a:ea typeface="Questrial"/>
                <a:cs typeface="Questrial"/>
                <a:sym typeface="Questrial"/>
              </a:rPr>
              <a:t>  </a:t>
            </a:r>
            <a:endParaRPr sz="3200" dirty="0">
              <a:solidFill>
                <a:srgbClr val="505555"/>
              </a:solidFill>
              <a:latin typeface="+mj-lt"/>
              <a:ea typeface="Questrial"/>
              <a:cs typeface="Questrial"/>
              <a:sym typeface="Questrial"/>
            </a:endParaRPr>
          </a:p>
          <a:p>
            <a:pPr marL="0" lvl="0" indent="0" algn="l" rtl="0">
              <a:lnSpc>
                <a:spcPct val="115000"/>
              </a:lnSpc>
              <a:spcBef>
                <a:spcPts val="0"/>
              </a:spcBef>
              <a:spcAft>
                <a:spcPts val="0"/>
              </a:spcAft>
              <a:buNone/>
            </a:pPr>
            <a:endParaRPr sz="3200" dirty="0">
              <a:solidFill>
                <a:schemeClr val="dk1"/>
              </a:solidFill>
              <a:latin typeface="+mj-lt"/>
              <a:ea typeface="Questrial"/>
              <a:cs typeface="Questrial"/>
              <a:sym typeface="Questrial"/>
            </a:endParaRPr>
          </a:p>
        </p:txBody>
      </p:sp>
      <p:sp>
        <p:nvSpPr>
          <p:cNvPr id="123" name="Google Shape;123;p18"/>
          <p:cNvSpPr txBox="1"/>
          <p:nvPr/>
        </p:nvSpPr>
        <p:spPr>
          <a:xfrm>
            <a:off x="512275" y="2405725"/>
            <a:ext cx="2462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first name</a:t>
            </a:r>
            <a:endParaRPr sz="3200" dirty="0">
              <a:solidFill>
                <a:srgbClr val="505555"/>
              </a:solidFill>
              <a:latin typeface="+mj-lt"/>
              <a:ea typeface="Questrial"/>
              <a:cs typeface="Questrial"/>
              <a:sym typeface="Questrial"/>
            </a:endParaRPr>
          </a:p>
        </p:txBody>
      </p:sp>
      <p:sp>
        <p:nvSpPr>
          <p:cNvPr id="124" name="Google Shape;124;p18"/>
          <p:cNvSpPr txBox="1"/>
          <p:nvPr/>
        </p:nvSpPr>
        <p:spPr>
          <a:xfrm>
            <a:off x="648150" y="3979300"/>
            <a:ext cx="2462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last name</a:t>
            </a:r>
            <a:endParaRPr sz="3200" dirty="0">
              <a:solidFill>
                <a:srgbClr val="505555"/>
              </a:solidFill>
              <a:latin typeface="+mj-lt"/>
              <a:ea typeface="Questrial"/>
              <a:cs typeface="Questrial"/>
              <a:sym typeface="Questrial"/>
            </a:endParaRPr>
          </a:p>
        </p:txBody>
      </p:sp>
      <p:sp>
        <p:nvSpPr>
          <p:cNvPr id="125" name="Google Shape;125;p18"/>
          <p:cNvSpPr txBox="1"/>
          <p:nvPr/>
        </p:nvSpPr>
        <p:spPr>
          <a:xfrm>
            <a:off x="4287400" y="2132150"/>
            <a:ext cx="2462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age</a:t>
            </a:r>
            <a:endParaRPr sz="3200" dirty="0">
              <a:solidFill>
                <a:srgbClr val="505555"/>
              </a:solidFill>
              <a:latin typeface="+mj-lt"/>
              <a:ea typeface="Questrial"/>
              <a:cs typeface="Questrial"/>
              <a:sym typeface="Questrial"/>
            </a:endParaRPr>
          </a:p>
        </p:txBody>
      </p:sp>
      <p:sp>
        <p:nvSpPr>
          <p:cNvPr id="126" name="Google Shape;126;p18"/>
          <p:cNvSpPr txBox="1"/>
          <p:nvPr/>
        </p:nvSpPr>
        <p:spPr>
          <a:xfrm>
            <a:off x="3464800" y="4151900"/>
            <a:ext cx="2462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date of birth</a:t>
            </a:r>
            <a:endParaRPr sz="3200" dirty="0">
              <a:solidFill>
                <a:srgbClr val="505555"/>
              </a:solidFill>
              <a:latin typeface="+mj-lt"/>
              <a:ea typeface="Questrial"/>
              <a:cs typeface="Questrial"/>
              <a:sym typeface="Questrial"/>
            </a:endParaRPr>
          </a:p>
        </p:txBody>
      </p:sp>
      <p:sp>
        <p:nvSpPr>
          <p:cNvPr id="127" name="Google Shape;127;p18"/>
          <p:cNvSpPr txBox="1"/>
          <p:nvPr/>
        </p:nvSpPr>
        <p:spPr>
          <a:xfrm>
            <a:off x="7384975" y="1709825"/>
            <a:ext cx="33564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place of birth</a:t>
            </a:r>
            <a:endParaRPr sz="3200" dirty="0">
              <a:solidFill>
                <a:srgbClr val="505555"/>
              </a:solidFill>
              <a:latin typeface="+mj-lt"/>
              <a:ea typeface="Questrial"/>
              <a:cs typeface="Questrial"/>
              <a:sym typeface="Questrial"/>
            </a:endParaRPr>
          </a:p>
        </p:txBody>
      </p:sp>
      <p:sp>
        <p:nvSpPr>
          <p:cNvPr id="128" name="Google Shape;128;p18"/>
          <p:cNvSpPr txBox="1"/>
          <p:nvPr/>
        </p:nvSpPr>
        <p:spPr>
          <a:xfrm>
            <a:off x="5976250" y="2767325"/>
            <a:ext cx="46086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number of siblings</a:t>
            </a:r>
            <a:endParaRPr sz="3200" dirty="0">
              <a:solidFill>
                <a:srgbClr val="505555"/>
              </a:solidFill>
              <a:latin typeface="+mj-lt"/>
              <a:ea typeface="Questrial"/>
              <a:cs typeface="Questrial"/>
              <a:sym typeface="Questrial"/>
            </a:endParaRPr>
          </a:p>
        </p:txBody>
      </p:sp>
      <p:sp>
        <p:nvSpPr>
          <p:cNvPr id="129" name="Google Shape;129;p18"/>
          <p:cNvSpPr txBox="1"/>
          <p:nvPr/>
        </p:nvSpPr>
        <p:spPr>
          <a:xfrm>
            <a:off x="7772425" y="4151900"/>
            <a:ext cx="35805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err="1">
                <a:solidFill>
                  <a:srgbClr val="505555"/>
                </a:solidFill>
                <a:latin typeface="+mj-lt"/>
                <a:ea typeface="Questrial"/>
                <a:cs typeface="Questrial"/>
                <a:sym typeface="Questrial"/>
              </a:rPr>
              <a:t>favourite</a:t>
            </a:r>
            <a:r>
              <a:rPr lang="en-US" sz="3200" dirty="0">
                <a:solidFill>
                  <a:srgbClr val="505555"/>
                </a:solidFill>
                <a:latin typeface="+mj-lt"/>
                <a:ea typeface="Questrial"/>
                <a:cs typeface="Questrial"/>
                <a:sym typeface="Questrial"/>
              </a:rPr>
              <a:t> food</a:t>
            </a:r>
            <a:endParaRPr sz="3200" dirty="0">
              <a:solidFill>
                <a:srgbClr val="505555"/>
              </a:solidFill>
              <a:latin typeface="+mj-lt"/>
              <a:ea typeface="Questrial"/>
              <a:cs typeface="Questrial"/>
              <a:sym typeface="Questrial"/>
            </a:endParaRPr>
          </a:p>
        </p:txBody>
      </p:sp>
      <p:sp>
        <p:nvSpPr>
          <p:cNvPr id="130" name="Google Shape;130;p18"/>
          <p:cNvSpPr txBox="1"/>
          <p:nvPr/>
        </p:nvSpPr>
        <p:spPr>
          <a:xfrm>
            <a:off x="1388250" y="5552875"/>
            <a:ext cx="35805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err="1">
                <a:solidFill>
                  <a:srgbClr val="505555"/>
                </a:solidFill>
                <a:latin typeface="+mj-lt"/>
                <a:ea typeface="Questrial"/>
                <a:cs typeface="Questrial"/>
                <a:sym typeface="Questrial"/>
              </a:rPr>
              <a:t>favourite</a:t>
            </a:r>
            <a:r>
              <a:rPr lang="en-US" sz="3200" dirty="0">
                <a:solidFill>
                  <a:srgbClr val="505555"/>
                </a:solidFill>
                <a:latin typeface="+mj-lt"/>
                <a:ea typeface="Questrial"/>
                <a:cs typeface="Questrial"/>
                <a:sym typeface="Questrial"/>
              </a:rPr>
              <a:t> </a:t>
            </a:r>
            <a:r>
              <a:rPr lang="en-US" sz="3200" dirty="0" err="1">
                <a:solidFill>
                  <a:srgbClr val="505555"/>
                </a:solidFill>
                <a:latin typeface="+mj-lt"/>
                <a:ea typeface="Questrial"/>
                <a:cs typeface="Questrial"/>
                <a:sym typeface="Questrial"/>
              </a:rPr>
              <a:t>colour</a:t>
            </a:r>
            <a:endParaRPr sz="3200" dirty="0">
              <a:solidFill>
                <a:srgbClr val="505555"/>
              </a:solidFill>
              <a:latin typeface="+mj-lt"/>
              <a:ea typeface="Questrial"/>
              <a:cs typeface="Questrial"/>
              <a:sym typeface="Questrial"/>
            </a:endParaRPr>
          </a:p>
        </p:txBody>
      </p:sp>
      <p:sp>
        <p:nvSpPr>
          <p:cNvPr id="131" name="Google Shape;131;p18"/>
          <p:cNvSpPr txBox="1"/>
          <p:nvPr/>
        </p:nvSpPr>
        <p:spPr>
          <a:xfrm>
            <a:off x="8421925" y="5683150"/>
            <a:ext cx="3580500" cy="105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200" dirty="0">
                <a:solidFill>
                  <a:srgbClr val="505555"/>
                </a:solidFill>
                <a:latin typeface="+mj-lt"/>
                <a:ea typeface="Questrial"/>
                <a:cs typeface="Questrial"/>
                <a:sym typeface="Questrial"/>
              </a:rPr>
              <a:t>nationality</a:t>
            </a:r>
            <a:endParaRPr sz="3200" dirty="0">
              <a:solidFill>
                <a:srgbClr val="505555"/>
              </a:solidFill>
              <a:latin typeface="+mj-lt"/>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What is data?</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Data is information collected for </a:t>
            </a:r>
            <a:r>
              <a:rPr lang="en-US" sz="3200">
                <a:solidFill>
                  <a:srgbClr val="505555"/>
                </a:solidFill>
                <a:latin typeface="+mj-lt"/>
                <a:ea typeface="Questrial"/>
                <a:cs typeface="Questrial"/>
                <a:sym typeface="Questrial"/>
              </a:rPr>
              <a:t>use elsewhere.</a:t>
            </a:r>
            <a:br>
              <a:rPr lang="en-US" sz="3200" dirty="0">
                <a:solidFill>
                  <a:srgbClr val="505555"/>
                </a:solidFill>
                <a:latin typeface="+mj-lt"/>
                <a:ea typeface="Questrial"/>
                <a:cs typeface="Questrial"/>
                <a:sym typeface="Questrial"/>
              </a:rPr>
            </a:br>
            <a:endParaRPr lang="en-US"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It is often stored in computers. </a:t>
            </a:r>
            <a:endParaRPr sz="3200" b="1"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Data can be split into two parts: the </a:t>
            </a:r>
            <a:r>
              <a:rPr lang="en-US" sz="3200" b="1" dirty="0">
                <a:solidFill>
                  <a:srgbClr val="505555"/>
                </a:solidFill>
                <a:latin typeface="+mj-lt"/>
                <a:ea typeface="Questrial"/>
                <a:cs typeface="Questrial"/>
                <a:sym typeface="Questrial"/>
              </a:rPr>
              <a:t>name </a:t>
            </a:r>
            <a:r>
              <a:rPr lang="en-US" sz="3200" dirty="0">
                <a:solidFill>
                  <a:srgbClr val="505555"/>
                </a:solidFill>
                <a:latin typeface="+mj-lt"/>
                <a:ea typeface="Questrial"/>
                <a:cs typeface="Questrial"/>
                <a:sym typeface="Questrial"/>
              </a:rPr>
              <a:t>and the </a:t>
            </a:r>
            <a:r>
              <a:rPr lang="en-US" sz="3200" b="1" dirty="0">
                <a:solidFill>
                  <a:srgbClr val="505555"/>
                </a:solidFill>
                <a:latin typeface="+mj-lt"/>
                <a:ea typeface="Questrial"/>
                <a:cs typeface="Questrial"/>
                <a:sym typeface="Questrial"/>
              </a:rPr>
              <a:t>value:</a:t>
            </a:r>
            <a:br>
              <a:rPr lang="en-US" sz="3200" b="1" dirty="0">
                <a:solidFill>
                  <a:srgbClr val="505555"/>
                </a:solidFill>
                <a:latin typeface="+mj-lt"/>
                <a:ea typeface="Questrial"/>
                <a:cs typeface="Questrial"/>
                <a:sym typeface="Questrial"/>
              </a:rPr>
            </a:br>
            <a:r>
              <a:rPr lang="en-US" sz="3200" dirty="0">
                <a:solidFill>
                  <a:srgbClr val="505555"/>
                </a:solidFill>
                <a:latin typeface="+mj-lt"/>
                <a:ea typeface="Questrial"/>
                <a:cs typeface="Questrial"/>
                <a:sym typeface="Questrial"/>
              </a:rPr>
              <a:t>e.g.</a:t>
            </a:r>
            <a:r>
              <a:rPr lang="en-US" sz="3200" b="1" dirty="0">
                <a:solidFill>
                  <a:srgbClr val="505555"/>
                </a:solidFill>
                <a:latin typeface="+mj-lt"/>
                <a:ea typeface="Questrial"/>
                <a:cs typeface="Questrial"/>
                <a:sym typeface="Questrial"/>
              </a:rPr>
              <a:t> </a:t>
            </a:r>
            <a:r>
              <a:rPr lang="en-US" sz="3200" dirty="0">
                <a:solidFill>
                  <a:srgbClr val="505555"/>
                </a:solidFill>
                <a:latin typeface="+mj-lt"/>
                <a:ea typeface="Questrial"/>
                <a:cs typeface="Questrial"/>
                <a:sym typeface="Questrial"/>
              </a:rPr>
              <a:t>Date of birth: 23.02.1987 </a:t>
            </a:r>
            <a:endParaRPr sz="3200" dirty="0">
              <a:solidFill>
                <a:srgbClr val="505555"/>
              </a:solidFill>
              <a:latin typeface="+mj-lt"/>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Data names and data values</a:t>
            </a:r>
            <a:endParaRPr sz="4000" b="1" dirty="0">
              <a:solidFill>
                <a:schemeClr val="dk1"/>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p:txBody>
      </p:sp>
      <p:graphicFrame>
        <p:nvGraphicFramePr>
          <p:cNvPr id="144" name="Google Shape;144;p20"/>
          <p:cNvGraphicFramePr/>
          <p:nvPr>
            <p:extLst>
              <p:ext uri="{D42A27DB-BD31-4B8C-83A1-F6EECF244321}">
                <p14:modId xmlns:p14="http://schemas.microsoft.com/office/powerpoint/2010/main" val="4010689854"/>
              </p:ext>
            </p:extLst>
          </p:nvPr>
        </p:nvGraphicFramePr>
        <p:xfrm>
          <a:off x="952500" y="1882950"/>
          <a:ext cx="10287000" cy="3959425"/>
        </p:xfrm>
        <a:graphic>
          <a:graphicData uri="http://schemas.openxmlformats.org/drawingml/2006/table">
            <a:tbl>
              <a:tblPr>
                <a:noFill/>
                <a:tableStyleId>{EC943A5F-3898-483E-951C-291018B61429}</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755550">
                <a:tc>
                  <a:txBody>
                    <a:bodyPr/>
                    <a:lstStyle/>
                    <a:p>
                      <a:pPr marL="0" lvl="0" indent="0" algn="ctr" rtl="0">
                        <a:spcBef>
                          <a:spcPts val="0"/>
                        </a:spcBef>
                        <a:spcAft>
                          <a:spcPts val="0"/>
                        </a:spcAft>
                        <a:buNone/>
                      </a:pPr>
                      <a:r>
                        <a:rPr lang="en-US" sz="3200" dirty="0">
                          <a:solidFill>
                            <a:srgbClr val="505555"/>
                          </a:solidFill>
                          <a:latin typeface="+mj-lt"/>
                          <a:ea typeface="Questrial"/>
                          <a:cs typeface="Questrial"/>
                          <a:sym typeface="Questrial"/>
                        </a:rPr>
                        <a:t>Examples of data names</a:t>
                      </a:r>
                      <a:endParaRPr sz="3200" dirty="0">
                        <a:solidFill>
                          <a:srgbClr val="505555"/>
                        </a:solidFill>
                        <a:latin typeface="+mj-lt"/>
                        <a:ea typeface="Questrial"/>
                        <a:cs typeface="Questrial"/>
                        <a:sym typeface="Questrial"/>
                      </a:endParaRPr>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3200" dirty="0">
                          <a:solidFill>
                            <a:srgbClr val="505555"/>
                          </a:solidFill>
                          <a:latin typeface="+mj-lt"/>
                          <a:ea typeface="Questrial"/>
                          <a:cs typeface="Questrial"/>
                          <a:sym typeface="Questrial"/>
                        </a:rPr>
                        <a:t>Examples of data values</a:t>
                      </a:r>
                      <a:endParaRPr dirty="0">
                        <a:latin typeface="+mj-lt"/>
                      </a:endParaRPr>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203875">
                <a:tc>
                  <a:txBody>
                    <a:bodyPr/>
                    <a:lstStyle/>
                    <a:p>
                      <a:pPr marL="0" lvl="0" indent="0" algn="l" rtl="0">
                        <a:spcBef>
                          <a:spcPts val="0"/>
                        </a:spcBef>
                        <a:spcAft>
                          <a:spcPts val="0"/>
                        </a:spcAft>
                        <a:buNone/>
                      </a:pPr>
                      <a:endParaRPr>
                        <a:latin typeface="+mj-lt"/>
                      </a:endParaRPr>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dirty="0">
                        <a:latin typeface="+mj-lt"/>
                      </a:endParaRPr>
                    </a:p>
                  </a:txBody>
                  <a:tcPr marL="91425" marR="91425" marT="91425" marB="91425">
                    <a:lnL w="38100" cap="flat" cmpd="sng">
                      <a:solidFill>
                        <a:srgbClr val="9E9E9E"/>
                      </a:solidFill>
                      <a:prstDash val="solid"/>
                      <a:round/>
                      <a:headEnd type="none" w="sm" len="sm"/>
                      <a:tailEnd type="none" w="sm" len="sm"/>
                    </a:lnL>
                    <a:lnR w="38100" cap="flat" cmpd="sng">
                      <a:solidFill>
                        <a:srgbClr val="9E9E9E"/>
                      </a:solidFill>
                      <a:prstDash val="solid"/>
                      <a:round/>
                      <a:headEnd type="none" w="sm" len="sm"/>
                      <a:tailEnd type="none" w="sm" len="sm"/>
                    </a:lnR>
                    <a:lnT w="38100" cap="flat" cmpd="sng">
                      <a:solidFill>
                        <a:srgbClr val="9E9E9E"/>
                      </a:solidFill>
                      <a:prstDash val="solid"/>
                      <a:round/>
                      <a:headEnd type="none" w="sm" len="sm"/>
                      <a:tailEnd type="none" w="sm" len="sm"/>
                    </a:lnT>
                    <a:lnB w="3810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1"/>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Grouping data</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Discuss with your partner possible ways that your data could be grouped.</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Think about:</a:t>
            </a:r>
            <a:endParaRPr sz="3200" dirty="0">
              <a:solidFill>
                <a:srgbClr val="505555"/>
              </a:solidFill>
              <a:latin typeface="+mj-lt"/>
              <a:ea typeface="Questrial"/>
              <a:cs typeface="Questrial"/>
              <a:sym typeface="Questrial"/>
            </a:endParaRPr>
          </a:p>
          <a:p>
            <a:pPr marL="914400" marR="0" lvl="1"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How the data is written.</a:t>
            </a:r>
            <a:endParaRPr sz="3200" dirty="0">
              <a:solidFill>
                <a:srgbClr val="505555"/>
              </a:solidFill>
              <a:latin typeface="+mj-lt"/>
              <a:ea typeface="Questrial"/>
              <a:cs typeface="Questrial"/>
              <a:sym typeface="Questrial"/>
            </a:endParaRPr>
          </a:p>
          <a:p>
            <a:pPr marL="914400" marR="0" lvl="1"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If the data will always be correct.</a:t>
            </a:r>
            <a:endParaRPr sz="3200" dirty="0">
              <a:solidFill>
                <a:srgbClr val="505555"/>
              </a:solidFill>
              <a:latin typeface="+mj-lt"/>
              <a:ea typeface="Questrial"/>
              <a:cs typeface="Questrial"/>
              <a:sym typeface="Quest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2"/>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Grouping data</a:t>
            </a:r>
            <a:endParaRPr sz="4000" b="1" dirty="0">
              <a:solidFill>
                <a:schemeClr val="dk1"/>
              </a:solidFill>
              <a:latin typeface="+mj-lt"/>
              <a:ea typeface="Questrial"/>
              <a:cs typeface="Questrial"/>
              <a:sym typeface="Questrial"/>
            </a:endParaRPr>
          </a:p>
          <a:p>
            <a:pPr marL="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p:txBody>
      </p:sp>
      <p:graphicFrame>
        <p:nvGraphicFramePr>
          <p:cNvPr id="157" name="Google Shape;157;p22"/>
          <p:cNvGraphicFramePr/>
          <p:nvPr>
            <p:extLst>
              <p:ext uri="{D42A27DB-BD31-4B8C-83A1-F6EECF244321}">
                <p14:modId xmlns:p14="http://schemas.microsoft.com/office/powerpoint/2010/main" val="3254222968"/>
              </p:ext>
            </p:extLst>
          </p:nvPr>
        </p:nvGraphicFramePr>
        <p:xfrm>
          <a:off x="1294650" y="1844825"/>
          <a:ext cx="8887575" cy="4723139"/>
        </p:xfrm>
        <a:graphic>
          <a:graphicData uri="http://schemas.openxmlformats.org/drawingml/2006/table">
            <a:tbl>
              <a:tblPr>
                <a:noFill/>
                <a:tableStyleId>{FEDBC180-3289-409B-B69D-6B1B9527BB5B}</a:tableStyleId>
              </a:tblPr>
              <a:tblGrid>
                <a:gridCol w="1305150">
                  <a:extLst>
                    <a:ext uri="{9D8B030D-6E8A-4147-A177-3AD203B41FA5}">
                      <a16:colId xmlns:a16="http://schemas.microsoft.com/office/drawing/2014/main" val="20000"/>
                    </a:ext>
                  </a:extLst>
                </a:gridCol>
                <a:gridCol w="3780850">
                  <a:extLst>
                    <a:ext uri="{9D8B030D-6E8A-4147-A177-3AD203B41FA5}">
                      <a16:colId xmlns:a16="http://schemas.microsoft.com/office/drawing/2014/main" val="20001"/>
                    </a:ext>
                  </a:extLst>
                </a:gridCol>
                <a:gridCol w="3801575">
                  <a:extLst>
                    <a:ext uri="{9D8B030D-6E8A-4147-A177-3AD203B41FA5}">
                      <a16:colId xmlns:a16="http://schemas.microsoft.com/office/drawing/2014/main" val="20002"/>
                    </a:ext>
                  </a:extLst>
                </a:gridCol>
              </a:tblGrid>
              <a:tr h="266700">
                <a:tc>
                  <a:txBody>
                    <a:bodyPr/>
                    <a:lstStyle/>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ctr" rtl="0">
                        <a:lnSpc>
                          <a:spcPct val="115000"/>
                        </a:lnSpc>
                        <a:spcBef>
                          <a:spcPts val="0"/>
                        </a:spcBef>
                        <a:spcAft>
                          <a:spcPts val="0"/>
                        </a:spcAft>
                        <a:buNone/>
                      </a:pPr>
                      <a:r>
                        <a:rPr lang="en-US" sz="2000" b="1" dirty="0">
                          <a:solidFill>
                            <a:srgbClr val="505555"/>
                          </a:solidFill>
                          <a:latin typeface="Arial" panose="020B0604020202020204" pitchFamily="34" charset="0"/>
                          <a:ea typeface="Questrial"/>
                          <a:cs typeface="Arial" panose="020B0604020202020204" pitchFamily="34" charset="0"/>
                          <a:sym typeface="Questrial"/>
                        </a:rPr>
                        <a:t>Will stay the same</a:t>
                      </a:r>
                      <a:endParaRPr sz="2000" b="1" dirty="0">
                        <a:solidFill>
                          <a:srgbClr val="505555"/>
                        </a:solidFill>
                        <a:latin typeface="Arial" panose="020B0604020202020204" pitchFamily="34" charset="0"/>
                        <a:ea typeface="Questrial"/>
                        <a:cs typeface="Arial" panose="020B0604020202020204" pitchFamily="34" charset="0"/>
                        <a:sym typeface="Questria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ctr" rtl="0">
                        <a:lnSpc>
                          <a:spcPct val="115000"/>
                        </a:lnSpc>
                        <a:spcBef>
                          <a:spcPts val="0"/>
                        </a:spcBef>
                        <a:spcAft>
                          <a:spcPts val="0"/>
                        </a:spcAft>
                        <a:buNone/>
                      </a:pPr>
                      <a:r>
                        <a:rPr lang="en-US" sz="2000" b="1" dirty="0">
                          <a:solidFill>
                            <a:srgbClr val="505555"/>
                          </a:solidFill>
                          <a:latin typeface="Arial" panose="020B0604020202020204" pitchFamily="34" charset="0"/>
                          <a:ea typeface="Questrial"/>
                          <a:cs typeface="Arial" panose="020B0604020202020204" pitchFamily="34" charset="0"/>
                          <a:sym typeface="Questrial"/>
                        </a:rPr>
                        <a:t>Will / may change</a:t>
                      </a:r>
                      <a:endParaRPr sz="2000" b="1" dirty="0">
                        <a:solidFill>
                          <a:srgbClr val="505555"/>
                        </a:solidFill>
                        <a:latin typeface="Arial" panose="020B0604020202020204" pitchFamily="34" charset="0"/>
                        <a:ea typeface="Questrial"/>
                        <a:cs typeface="Arial" panose="020B0604020202020204" pitchFamily="34" charset="0"/>
                        <a:sym typeface="Questria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09775">
                <a:tc>
                  <a:txBody>
                    <a:bodyPr/>
                    <a:lstStyle/>
                    <a:p>
                      <a:pPr marL="76200" marR="76200" lvl="0" indent="0" algn="ctr" rtl="0">
                        <a:lnSpc>
                          <a:spcPct val="115000"/>
                        </a:lnSpc>
                        <a:spcBef>
                          <a:spcPts val="0"/>
                        </a:spcBef>
                        <a:spcAft>
                          <a:spcPts val="0"/>
                        </a:spcAft>
                        <a:buNone/>
                      </a:pPr>
                      <a:r>
                        <a:rPr lang="en-US" sz="2000" dirty="0">
                          <a:solidFill>
                            <a:srgbClr val="505555"/>
                          </a:solidFill>
                          <a:latin typeface="Arial" panose="020B0604020202020204" pitchFamily="34" charset="0"/>
                          <a:ea typeface="Questrial"/>
                          <a:cs typeface="Arial" panose="020B0604020202020204" pitchFamily="34" charset="0"/>
                          <a:sym typeface="Questrial"/>
                        </a:rPr>
                        <a:t>Written in words</a:t>
                      </a:r>
                      <a:endParaRPr sz="2000" dirty="0">
                        <a:solidFill>
                          <a:srgbClr val="505555"/>
                        </a:solidFill>
                        <a:latin typeface="Arial" panose="020B0604020202020204" pitchFamily="34" charset="0"/>
                        <a:ea typeface="Questrial"/>
                        <a:cs typeface="Arial" panose="020B0604020202020204" pitchFamily="34" charset="0"/>
                        <a:sym typeface="Questria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09775">
                <a:tc>
                  <a:txBody>
                    <a:bodyPr/>
                    <a:lstStyle/>
                    <a:p>
                      <a:pPr marL="76200" marR="76200" lvl="0" indent="0" algn="ctr" rtl="0">
                        <a:lnSpc>
                          <a:spcPct val="115000"/>
                        </a:lnSpc>
                        <a:spcBef>
                          <a:spcPts val="0"/>
                        </a:spcBef>
                        <a:spcAft>
                          <a:spcPts val="0"/>
                        </a:spcAft>
                        <a:buNone/>
                      </a:pPr>
                      <a:r>
                        <a:rPr lang="en-US" sz="2000">
                          <a:solidFill>
                            <a:srgbClr val="505555"/>
                          </a:solidFill>
                          <a:latin typeface="Arial" panose="020B0604020202020204" pitchFamily="34" charset="0"/>
                          <a:ea typeface="Questrial"/>
                          <a:cs typeface="Arial" panose="020B0604020202020204" pitchFamily="34" charset="0"/>
                          <a:sym typeface="Questrial"/>
                        </a:rPr>
                        <a:t>Written in numbers</a:t>
                      </a:r>
                      <a:endParaRPr sz="2000">
                        <a:solidFill>
                          <a:srgbClr val="505555"/>
                        </a:solidFill>
                        <a:latin typeface="Arial" panose="020B0604020202020204" pitchFamily="34" charset="0"/>
                        <a:ea typeface="Questrial"/>
                        <a:cs typeface="Arial" panose="020B0604020202020204" pitchFamily="34" charset="0"/>
                        <a:sym typeface="Questrial"/>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p>
                      <a:pPr marL="88900" marR="88900" lvl="0" indent="0" algn="l" rtl="0">
                        <a:lnSpc>
                          <a:spcPct val="115000"/>
                        </a:lnSpc>
                        <a:spcBef>
                          <a:spcPts val="0"/>
                        </a:spcBef>
                        <a:spcAft>
                          <a:spcPts val="0"/>
                        </a:spcAft>
                        <a:buNone/>
                      </a:pPr>
                      <a:r>
                        <a:rPr lang="en-US" sz="1800">
                          <a:latin typeface="Arial" panose="020B0604020202020204" pitchFamily="34" charset="0"/>
                          <a:cs typeface="Arial" panose="020B0604020202020204" pitchFamily="34" charset="0"/>
                        </a:rPr>
                        <a:t> </a:t>
                      </a:r>
                      <a:endParaRPr sz="1800">
                        <a:latin typeface="Arial" panose="020B0604020202020204" pitchFamily="34" charset="0"/>
                        <a:cs typeface="Arial" panose="020B0604020202020204" pitchFamily="34" charset="0"/>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88900" marR="88900" lvl="0" indent="0" algn="l" rtl="0">
                        <a:lnSpc>
                          <a:spcPct val="115000"/>
                        </a:lnSpc>
                        <a:spcBef>
                          <a:spcPts val="0"/>
                        </a:spcBef>
                        <a:spcAft>
                          <a:spcPts val="0"/>
                        </a:spcAft>
                        <a:buNone/>
                      </a:pPr>
                      <a:r>
                        <a:rPr lang="en-US" sz="1800" dirty="0">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3"/>
          <p:cNvSpPr/>
          <p:nvPr/>
        </p:nvSpPr>
        <p:spPr>
          <a:xfrm>
            <a:off x="1012888" y="367400"/>
            <a:ext cx="10677300" cy="5016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0" marR="0" lvl="0" indent="0" algn="l" rtl="0">
              <a:lnSpc>
                <a:spcPct val="106650"/>
              </a:lnSpc>
              <a:spcBef>
                <a:spcPts val="0"/>
              </a:spcBef>
              <a:spcAft>
                <a:spcPts val="0"/>
              </a:spcAft>
              <a:buNone/>
            </a:pPr>
            <a:r>
              <a:rPr lang="en-US" sz="4000" b="1" dirty="0">
                <a:solidFill>
                  <a:schemeClr val="dk1"/>
                </a:solidFill>
                <a:latin typeface="+mj-lt"/>
                <a:ea typeface="Questrial"/>
                <a:cs typeface="Questrial"/>
                <a:sym typeface="Questrial"/>
              </a:rPr>
              <a:t>Who has your data?</a:t>
            </a:r>
            <a:endParaRPr sz="4000" b="1" dirty="0">
              <a:solidFill>
                <a:schemeClr val="dk1"/>
              </a:solidFill>
              <a:latin typeface="+mj-lt"/>
              <a:ea typeface="Questrial"/>
              <a:cs typeface="Questrial"/>
              <a:sym typeface="Questrial"/>
            </a:endParaRPr>
          </a:p>
          <a:p>
            <a:pPr marL="0" marR="0" lvl="0" indent="0" algn="l" rtl="0">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The school has some of your data on its computer system.</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What data do you think the school has on its pupils?</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Why do you think the school has this data?</a:t>
            </a:r>
            <a:endParaRPr sz="3200" dirty="0">
              <a:solidFill>
                <a:srgbClr val="505555"/>
              </a:solidFill>
              <a:latin typeface="+mj-lt"/>
              <a:ea typeface="Questrial"/>
              <a:cs typeface="Questrial"/>
              <a:sym typeface="Questrial"/>
            </a:endParaRPr>
          </a:p>
          <a:p>
            <a:pPr marL="457200" marR="0" lvl="0" indent="0" algn="l" rtl="0">
              <a:lnSpc>
                <a:spcPct val="100000"/>
              </a:lnSpc>
              <a:spcBef>
                <a:spcPts val="0"/>
              </a:spcBef>
              <a:spcAft>
                <a:spcPts val="0"/>
              </a:spcAft>
              <a:buNone/>
            </a:pPr>
            <a:endParaRPr sz="3200" dirty="0">
              <a:solidFill>
                <a:srgbClr val="505555"/>
              </a:solidFill>
              <a:latin typeface="+mj-lt"/>
              <a:ea typeface="Questrial"/>
              <a:cs typeface="Questrial"/>
              <a:sym typeface="Questrial"/>
            </a:endParaRPr>
          </a:p>
          <a:p>
            <a:pPr marL="457200" marR="0" lvl="0" indent="-431800" algn="l" rtl="0">
              <a:lnSpc>
                <a:spcPct val="100000"/>
              </a:lnSpc>
              <a:spcBef>
                <a:spcPts val="0"/>
              </a:spcBef>
              <a:spcAft>
                <a:spcPts val="0"/>
              </a:spcAft>
              <a:buClr>
                <a:srgbClr val="505555"/>
              </a:buClr>
              <a:buSzPts val="3200"/>
              <a:buFont typeface="Questrial"/>
              <a:buChar char="●"/>
            </a:pPr>
            <a:r>
              <a:rPr lang="en-US" sz="3200" dirty="0">
                <a:solidFill>
                  <a:srgbClr val="505555"/>
                </a:solidFill>
                <a:latin typeface="+mj-lt"/>
                <a:ea typeface="Questrial"/>
                <a:cs typeface="Questrial"/>
                <a:sym typeface="Questrial"/>
              </a:rPr>
              <a:t>Which other </a:t>
            </a:r>
            <a:r>
              <a:rPr lang="en-US" sz="3200" dirty="0" err="1">
                <a:solidFill>
                  <a:srgbClr val="505555"/>
                </a:solidFill>
                <a:latin typeface="+mj-lt"/>
                <a:ea typeface="Questrial"/>
                <a:cs typeface="Questrial"/>
                <a:sym typeface="Questrial"/>
              </a:rPr>
              <a:t>organisations</a:t>
            </a:r>
            <a:r>
              <a:rPr lang="en-US" sz="3200" dirty="0">
                <a:solidFill>
                  <a:srgbClr val="505555"/>
                </a:solidFill>
                <a:latin typeface="+mj-lt"/>
                <a:ea typeface="Questrial"/>
                <a:cs typeface="Questrial"/>
                <a:sym typeface="Questrial"/>
              </a:rPr>
              <a:t> might have your data?</a:t>
            </a:r>
            <a:endParaRPr sz="3200" dirty="0">
              <a:solidFill>
                <a:srgbClr val="505555"/>
              </a:solidFill>
              <a:latin typeface="+mj-lt"/>
              <a:ea typeface="Questrial"/>
              <a:cs typeface="Questrial"/>
              <a:sym typeface="Quest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673</Words>
  <Application>Microsoft Macintosh PowerPoint</Application>
  <PresentationFormat>Widescreen</PresentationFormat>
  <Paragraphs>174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Cabin</vt:lpstr>
      <vt:lpstr>Calibri</vt:lpstr>
      <vt:lpstr>Noto Sans Symbols</vt:lpstr>
      <vt:lpstr>Questrial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Giles Booth</cp:lastModifiedBy>
  <cp:revision>4</cp:revision>
  <dcterms:modified xsi:type="dcterms:W3CDTF">2024-11-06T13:21:34Z</dcterms:modified>
</cp:coreProperties>
</file>